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931" r:id="rId1"/>
  </p:sldMasterIdLst>
  <p:notesMasterIdLst>
    <p:notesMasterId r:id="rId25"/>
  </p:notesMasterIdLst>
  <p:handoutMasterIdLst>
    <p:handoutMasterId r:id="rId26"/>
  </p:handoutMasterIdLst>
  <p:sldIdLst>
    <p:sldId id="275" r:id="rId2"/>
    <p:sldId id="276" r:id="rId3"/>
    <p:sldId id="261" r:id="rId4"/>
    <p:sldId id="258" r:id="rId5"/>
    <p:sldId id="277" r:id="rId6"/>
    <p:sldId id="262" r:id="rId7"/>
    <p:sldId id="263" r:id="rId8"/>
    <p:sldId id="271" r:id="rId9"/>
    <p:sldId id="272" r:id="rId10"/>
    <p:sldId id="264" r:id="rId11"/>
    <p:sldId id="270" r:id="rId12"/>
    <p:sldId id="267" r:id="rId13"/>
    <p:sldId id="268" r:id="rId14"/>
    <p:sldId id="273" r:id="rId15"/>
    <p:sldId id="266" r:id="rId16"/>
    <p:sldId id="274" r:id="rId17"/>
    <p:sldId id="282" r:id="rId18"/>
    <p:sldId id="279" r:id="rId19"/>
    <p:sldId id="280" r:id="rId20"/>
    <p:sldId id="278" r:id="rId21"/>
    <p:sldId id="265" r:id="rId22"/>
    <p:sldId id="281" r:id="rId23"/>
    <p:sldId id="259" r:id="rId2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Wingdings 2" panose="05020102010507070707" pitchFamily="18" charset="2"/>
      <p:regular r:id="rId35"/>
    </p:embeddedFont>
    <p:embeddedFont>
      <p:font typeface="Wingdings 3" panose="05040102010807070707" pitchFamily="18" charset="2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2">
          <p15:clr>
            <a:srgbClr val="A4A3A4"/>
          </p15:clr>
        </p15:guide>
        <p15:guide id="2" orient="horz" pos="861">
          <p15:clr>
            <a:srgbClr val="A4A3A4"/>
          </p15:clr>
        </p15:guide>
        <p15:guide id="3" orient="horz" pos="1187">
          <p15:clr>
            <a:srgbClr val="A4A3A4"/>
          </p15:clr>
        </p15:guide>
        <p15:guide id="4" orient="horz" pos="4229">
          <p15:clr>
            <a:srgbClr val="A4A3A4"/>
          </p15:clr>
        </p15:guide>
        <p15:guide id="5" orient="horz" pos="2475">
          <p15:clr>
            <a:srgbClr val="A4A3A4"/>
          </p15:clr>
        </p15:guide>
        <p15:guide id="6" orient="horz" pos="1262">
          <p15:clr>
            <a:srgbClr val="A4A3A4"/>
          </p15:clr>
        </p15:guide>
        <p15:guide id="7" orient="horz" pos="998">
          <p15:clr>
            <a:srgbClr val="A4A3A4"/>
          </p15:clr>
        </p15:guide>
        <p15:guide id="8" orient="horz" pos="3613">
          <p15:clr>
            <a:srgbClr val="A4A3A4"/>
          </p15:clr>
        </p15:guide>
        <p15:guide id="9" orient="horz" pos="1502">
          <p15:clr>
            <a:srgbClr val="A4A3A4"/>
          </p15:clr>
        </p15:guide>
        <p15:guide id="10" pos="3037">
          <p15:clr>
            <a:srgbClr val="A4A3A4"/>
          </p15:clr>
        </p15:guide>
        <p15:guide id="11" pos="287">
          <p15:clr>
            <a:srgbClr val="A4A3A4"/>
          </p15:clr>
        </p15:guide>
        <p15:guide id="12" pos="5480">
          <p15:clr>
            <a:srgbClr val="A4A3A4"/>
          </p15:clr>
        </p15:guide>
        <p15:guide id="13" pos="1475">
          <p15:clr>
            <a:srgbClr val="A4A3A4"/>
          </p15:clr>
        </p15:guide>
        <p15:guide id="14" pos="372">
          <p15:clr>
            <a:srgbClr val="A4A3A4"/>
          </p15:clr>
        </p15:guide>
        <p15:guide id="15" pos="1652">
          <p15:clr>
            <a:srgbClr val="A4A3A4"/>
          </p15:clr>
        </p15:guide>
        <p15:guide id="16" pos="5357">
          <p15:clr>
            <a:srgbClr val="A4A3A4"/>
          </p15:clr>
        </p15:guide>
        <p15:guide id="17" pos="4411">
          <p15:clr>
            <a:srgbClr val="A4A3A4"/>
          </p15:clr>
        </p15:guide>
        <p15:guide id="18" pos="5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200"/>
    <a:srgbClr val="99B4FF"/>
    <a:srgbClr val="FFCC00"/>
    <a:srgbClr val="660033"/>
    <a:srgbClr val="FF9900"/>
    <a:srgbClr val="363636"/>
    <a:srgbClr val="000090"/>
    <a:srgbClr val="FFFFFF"/>
    <a:srgbClr val="008000"/>
    <a:srgbClr val="66B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74958" autoAdjust="0"/>
  </p:normalViewPr>
  <p:slideViewPr>
    <p:cSldViewPr snapToGrid="0" snapToObjects="1">
      <p:cViewPr varScale="1">
        <p:scale>
          <a:sx n="69" d="100"/>
          <a:sy n="69" d="100"/>
        </p:scale>
        <p:origin x="1626" y="66"/>
      </p:cViewPr>
      <p:guideLst>
        <p:guide orient="horz" pos="632"/>
        <p:guide orient="horz" pos="861"/>
        <p:guide orient="horz" pos="1187"/>
        <p:guide orient="horz" pos="4229"/>
        <p:guide orient="horz" pos="2475"/>
        <p:guide orient="horz" pos="1262"/>
        <p:guide orient="horz" pos="998"/>
        <p:guide orient="horz" pos="3613"/>
        <p:guide orient="horz" pos="1502"/>
        <p:guide pos="3037"/>
        <p:guide pos="287"/>
        <p:guide pos="5480"/>
        <p:guide pos="1475"/>
        <p:guide pos="372"/>
        <p:guide pos="1652"/>
        <p:guide pos="5357"/>
        <p:guide pos="4411"/>
        <p:guide pos="5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504"/>
    </p:cViewPr>
  </p:sorterViewPr>
  <p:notesViewPr>
    <p:cSldViewPr snapToGrid="0" snapToObjects="1" showGuides="1">
      <p:cViewPr varScale="1">
        <p:scale>
          <a:sx n="56" d="100"/>
          <a:sy n="56" d="100"/>
        </p:scale>
        <p:origin x="-254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BE316A-A299-4306-8961-1261BD8FF2C8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01B94CE-AC2B-4918-A6F6-C9DD6E1930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55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5DC5D56-FF1C-4E01-BF17-AD64AD3F3AAE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69F79BE-E927-41C5-8B8A-E1C0D71AA0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2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79BE-E927-41C5-8B8A-E1C0D71AA0C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6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79BE-E927-41C5-8B8A-E1C0D71AA0C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8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andscape_title1.ps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42366"/>
            <a:ext cx="9144000" cy="2127504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>
              <a:defRPr sz="3600" b="0" i="0">
                <a:solidFill>
                  <a:srgbClr val="000090"/>
                </a:solidFill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l">
              <a:buNone/>
              <a:defRPr sz="2400">
                <a:solidFill>
                  <a:srgbClr val="00800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62915"/>
            <a:ext cx="8229600" cy="740385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60623"/>
            <a:ext cx="1839913" cy="437747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 marL="914400" indent="0">
              <a:buNone/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96662" y="1460623"/>
            <a:ext cx="1833684" cy="437747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736123" y="1460623"/>
            <a:ext cx="1841500" cy="437747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6858367" y="1460500"/>
            <a:ext cx="1828800" cy="4372869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152" y="6407944"/>
            <a:ext cx="4075120" cy="365125"/>
          </a:xfrm>
        </p:spPr>
        <p:txBody>
          <a:bodyPr/>
          <a:lstStyle/>
          <a:p>
            <a:r>
              <a:rPr lang="en-US" dirty="0" smtClean="0"/>
              <a:t>© 2011 Shipley Energy Company—All Rights Reserved</a:t>
            </a:r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9A2197BD-E0F4-F04B-9770-B4856F7DF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62915"/>
            <a:ext cx="8229600" cy="740385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60500"/>
            <a:ext cx="3949700" cy="43783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737100" y="1460500"/>
            <a:ext cx="3949700" cy="43783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572152" y="6407944"/>
            <a:ext cx="4075120" cy="365125"/>
          </a:xfrm>
        </p:spPr>
        <p:txBody>
          <a:bodyPr/>
          <a:lstStyle/>
          <a:p>
            <a:r>
              <a:rPr lang="en-US" dirty="0" smtClean="0"/>
              <a:t>© 2011 Shipley Energy Company—All Rights Reserved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9A2197BD-E0F4-F04B-9770-B4856F7DF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1" y="1460500"/>
            <a:ext cx="8229600" cy="4365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37100" y="1758950"/>
            <a:ext cx="3821113" cy="1687513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pPr lvl="0"/>
            <a:r>
              <a:rPr lang="en-US" dirty="0" smtClean="0"/>
              <a:t>“Quote goes here.”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152" y="6407944"/>
            <a:ext cx="4075120" cy="365125"/>
          </a:xfrm>
        </p:spPr>
        <p:txBody>
          <a:bodyPr/>
          <a:lstStyle/>
          <a:p>
            <a:r>
              <a:rPr lang="en-US" dirty="0" smtClean="0"/>
              <a:t>© 2011 Shipley Energy Company—All Rights Reserved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9A2197BD-E0F4-F04B-9770-B4856F7DF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29087" y="6470099"/>
            <a:ext cx="45704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i="0" u="none" strike="noStrike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shipleyenergy.com</a:t>
            </a:r>
            <a:endParaRPr lang="en-US" sz="1100" i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093416"/>
            <a:ext cx="3460510" cy="322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641600" y="4191000"/>
            <a:ext cx="412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u="none" strike="noStrike" baseline="0" dirty="0" smtClean="0">
                <a:solidFill>
                  <a:srgbClr val="66BC29"/>
                </a:solidFill>
                <a:latin typeface="Myriad Pro Light" pitchFamily="34" charset="0"/>
              </a:rPr>
              <a:t>Energy for Life</a:t>
            </a:r>
            <a:endParaRPr lang="en-US" sz="2800" dirty="0">
              <a:solidFill>
                <a:srgbClr val="66BC29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90AAD8-7CFE-4433-9D49-92073AA18AAC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E501-3461-49E3-9A04-8F6233E30B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4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0" y="1752601"/>
            <a:ext cx="3886199" cy="1829761"/>
          </a:xfr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>
              <a:defRPr sz="3200" b="0" i="0">
                <a:solidFill>
                  <a:srgbClr val="000090"/>
                </a:solidFill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638675" y="3659232"/>
            <a:ext cx="3886199" cy="1199704"/>
          </a:xfrm>
        </p:spPr>
        <p:txBody>
          <a:bodyPr lIns="45720" rIns="45720">
            <a:normAutofit/>
          </a:bodyPr>
          <a:lstStyle>
            <a:lvl1pPr marL="0" marR="64008" indent="0" algn="l">
              <a:buNone/>
              <a:defRPr sz="1600">
                <a:solidFill>
                  <a:srgbClr val="00800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7949"/>
            <a:ext cx="3460510" cy="322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landscape_title1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42366"/>
            <a:ext cx="9144000" cy="21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3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69606"/>
            <a:ext cx="8229600" cy="441367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152" y="6407944"/>
            <a:ext cx="407512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2011 Shipley Energy Company—All Rights Reserved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1"/>
                </a:solidFill>
              </a:defRPr>
            </a:lvl1pPr>
          </a:lstStyle>
          <a:p>
            <a:fld id="{9A2197BD-E0F4-F04B-9770-B4856F7DF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9607"/>
            <a:ext cx="8229600" cy="4413668"/>
          </a:xfrm>
        </p:spPr>
        <p:txBody>
          <a:bodyPr/>
          <a:lstStyle>
            <a:lvl1pPr>
              <a:buClr>
                <a:srgbClr val="00B0F0"/>
              </a:buClr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84188" y="1001224"/>
            <a:ext cx="8202612" cy="36353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Myriad Pro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152" y="6407944"/>
            <a:ext cx="407512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2011 Shipley Energy Company—All Rights Reserved</a:t>
            </a: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1"/>
                </a:solidFill>
              </a:defRPr>
            </a:lvl1pPr>
          </a:lstStyle>
          <a:p>
            <a:fld id="{9A2197BD-E0F4-F04B-9770-B4856F7DFB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84188" y="1001224"/>
            <a:ext cx="8202612" cy="36353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Myriad Pro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152" y="6407944"/>
            <a:ext cx="407512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2011 Shipley Energy Company—All Rights Reserved</a:t>
            </a: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1"/>
                </a:solidFill>
              </a:defRPr>
            </a:lvl1pPr>
          </a:lstStyle>
          <a:p>
            <a:fld id="{9A2197BD-E0F4-F04B-9770-B4856F7DF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152" y="6407944"/>
            <a:ext cx="407512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2011 Shipley Energy Company—All Rights Reserved</a:t>
            </a:r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1"/>
                </a:solidFill>
              </a:defRPr>
            </a:lvl1pPr>
          </a:lstStyle>
          <a:p>
            <a:fld id="{9A2197BD-E0F4-F04B-9770-B4856F7DF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152" y="6407944"/>
            <a:ext cx="407512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2011 Shipley Energy Company—All Rights Reserved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1"/>
                </a:solidFill>
              </a:defRPr>
            </a:lvl1pPr>
          </a:lstStyle>
          <a:p>
            <a:fld id="{9A2197BD-E0F4-F04B-9770-B4856F7DF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1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Shipley Energy Company—All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40313" y="1462682"/>
            <a:ext cx="3657600" cy="436184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 lang="en-US" sz="1600" b="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621792" marR="0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859536" marR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/>
              <a:buChar char=""/>
              <a:tabLst/>
              <a:defRPr sz="11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SzTx/>
              <a:buFont typeface="Wingdings 2"/>
              <a:buChar char=""/>
              <a:tabLst/>
              <a:defRPr sz="1100"/>
            </a:lvl4pPr>
            <a:lvl5pPr>
              <a:buNone/>
              <a:defRPr sz="1000"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Click to edit Master text styles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Second level</a:t>
            </a: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Third level</a:t>
            </a: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SzTx/>
              <a:buFont typeface="Wingdings 2"/>
              <a:buChar char="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Fourth level</a:t>
            </a:r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SzTx/>
              <a:buFont typeface="Wingdings 2"/>
              <a:buChar char="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Fifth Level</a:t>
            </a:r>
          </a:p>
          <a:p>
            <a:pPr lvl="2"/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4783" y="1462682"/>
            <a:ext cx="3668713" cy="4360863"/>
          </a:xfrm>
        </p:spPr>
        <p:txBody>
          <a:bodyPr/>
          <a:lstStyle>
            <a:lvl4pPr>
              <a:defRPr/>
            </a:lvl4pPr>
            <a:lvl5pPr>
              <a:defRPr sz="12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6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62915"/>
            <a:ext cx="8229600" cy="740385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6590" y="1465752"/>
            <a:ext cx="2438400" cy="439578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47428" y="1476987"/>
            <a:ext cx="2438400" cy="439578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59513" y="1465752"/>
            <a:ext cx="2438400" cy="439578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152" y="6407944"/>
            <a:ext cx="407512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2011 Shipley Energy Company—All Rights Reserved</a:t>
            </a:r>
          </a:p>
        </p:txBody>
      </p:sp>
      <p:sp>
        <p:nvSpPr>
          <p:cNvPr id="1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1"/>
                </a:solidFill>
              </a:defRPr>
            </a:lvl1pPr>
          </a:lstStyle>
          <a:p>
            <a:fld id="{9A2197BD-E0F4-F04B-9770-B4856F7DF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ndscape_txtpage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" y="5309077"/>
            <a:ext cx="9143696" cy="1572663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54978"/>
            <a:ext cx="8229600" cy="74038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69606"/>
            <a:ext cx="8229600" cy="44136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152" y="6407944"/>
            <a:ext cx="407512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2011 Shipley Energy Company—All Rights Reserved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1"/>
                </a:solidFill>
              </a:defRPr>
            </a:lvl1pPr>
          </a:lstStyle>
          <a:p>
            <a:fld id="{9A2197BD-E0F4-F04B-9770-B4856F7DFB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51" r:id="rId2"/>
    <p:sldLayoutId id="2147483944" r:id="rId3"/>
    <p:sldLayoutId id="2147483933" r:id="rId4"/>
    <p:sldLayoutId id="2147483952" r:id="rId5"/>
    <p:sldLayoutId id="2147483945" r:id="rId6"/>
    <p:sldLayoutId id="2147483946" r:id="rId7"/>
    <p:sldLayoutId id="2147483947" r:id="rId8"/>
    <p:sldLayoutId id="2147483940" r:id="rId9"/>
    <p:sldLayoutId id="2147483941" r:id="rId10"/>
    <p:sldLayoutId id="2147483942" r:id="rId11"/>
    <p:sldLayoutId id="2147483948" r:id="rId12"/>
    <p:sldLayoutId id="2147483949" r:id="rId13"/>
    <p:sldLayoutId id="2147483950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2800" b="0" i="0" kern="1200">
          <a:solidFill>
            <a:srgbClr val="000090"/>
          </a:solidFill>
          <a:effectLst/>
          <a:latin typeface="Myriad Pro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1800" kern="1200">
          <a:solidFill>
            <a:srgbClr val="008000"/>
          </a:solidFill>
          <a:latin typeface="Myriad Pro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1600" kern="1200">
          <a:solidFill>
            <a:srgbClr val="000090"/>
          </a:solidFill>
          <a:latin typeface="Myriad Pro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1400" kern="1200">
          <a:solidFill>
            <a:srgbClr val="008000"/>
          </a:solidFill>
          <a:latin typeface="Myriad Pro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200" kern="1200">
          <a:solidFill>
            <a:srgbClr val="008000"/>
          </a:solidFill>
          <a:latin typeface="Myriad Pro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rgbClr val="008000"/>
          </a:solidFill>
          <a:latin typeface="Myriad Pro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in the downstream energy market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Steven Downey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Volatility is both an opportunity and our mortal enemy.</a:t>
            </a:r>
          </a:p>
          <a:p>
            <a:pPr lvl="1"/>
            <a:r>
              <a:rPr lang="en-US" sz="2000" dirty="0"/>
              <a:t>Polar Vortex winter – January-February 2014</a:t>
            </a:r>
          </a:p>
          <a:p>
            <a:pPr lvl="2"/>
            <a:r>
              <a:rPr lang="en-US" sz="2000" dirty="0"/>
              <a:t>Just entered residential electricity market and had 3000 customers</a:t>
            </a:r>
          </a:p>
          <a:p>
            <a:pPr lvl="2"/>
            <a:r>
              <a:rPr lang="en-US" sz="2000" dirty="0"/>
              <a:t>Fixed price contracts 0.07/KWH</a:t>
            </a:r>
          </a:p>
          <a:p>
            <a:pPr lvl="2"/>
            <a:r>
              <a:rPr lang="en-US" sz="2000" dirty="0"/>
              <a:t>Cost of a MWH of electricity was around $60</a:t>
            </a:r>
          </a:p>
          <a:p>
            <a:pPr lvl="2"/>
            <a:r>
              <a:rPr lang="en-US" sz="2000" dirty="0"/>
              <a:t>Polar Vortex – cost spiked to $1850 per MWH.  </a:t>
            </a:r>
          </a:p>
          <a:p>
            <a:pPr lvl="2"/>
            <a:r>
              <a:rPr lang="en-US" sz="2000" dirty="0"/>
              <a:t>We were selling many thousands of KWH of electricity that cost us $1.85 for $0.07. </a:t>
            </a:r>
          </a:p>
          <a:p>
            <a:pPr lvl="2"/>
            <a:r>
              <a:rPr lang="en-US" sz="2000" dirty="0"/>
              <a:t>AND consumers were using almost 60% more than normal </a:t>
            </a:r>
          </a:p>
          <a:p>
            <a:pPr lvl="2"/>
            <a:r>
              <a:rPr lang="en-US" sz="2000" dirty="0"/>
              <a:t>$2.5M loss </a:t>
            </a:r>
          </a:p>
          <a:p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Additionally – Volatility is a curse and an opportunity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Average tenure ~ 25 years</a:t>
            </a:r>
          </a:p>
          <a:p>
            <a:r>
              <a:rPr lang="en-US" sz="2400" dirty="0" smtClean="0"/>
              <a:t>Operated like a small local mom and pop organization</a:t>
            </a:r>
          </a:p>
          <a:p>
            <a:r>
              <a:rPr lang="en-US" sz="2400" dirty="0" smtClean="0"/>
              <a:t>Technology </a:t>
            </a:r>
            <a:r>
              <a:rPr lang="en-US" sz="2400" dirty="0"/>
              <a:t>m</a:t>
            </a:r>
            <a:r>
              <a:rPr lang="en-US" sz="2400" dirty="0" smtClean="0"/>
              <a:t>ess</a:t>
            </a:r>
          </a:p>
          <a:p>
            <a:r>
              <a:rPr lang="en-US" sz="2400" dirty="0" smtClean="0"/>
              <a:t>7 different types of network cabling in the walls.</a:t>
            </a:r>
          </a:p>
          <a:p>
            <a:pPr lvl="1"/>
            <a:r>
              <a:rPr lang="en-US" sz="2000" dirty="0" smtClean="0"/>
              <a:t>20 year old Mainframe</a:t>
            </a:r>
          </a:p>
          <a:p>
            <a:pPr lvl="1"/>
            <a:r>
              <a:rPr lang="en-US" sz="2000" dirty="0" smtClean="0"/>
              <a:t>Assortment of other applications</a:t>
            </a:r>
          </a:p>
          <a:p>
            <a:pPr lvl="1"/>
            <a:r>
              <a:rPr lang="en-US" sz="2000" dirty="0" smtClean="0"/>
              <a:t>Gold mine for Software Sales people.</a:t>
            </a:r>
          </a:p>
          <a:p>
            <a:endParaRPr lang="en-US" sz="2400" dirty="0" smtClean="0"/>
          </a:p>
          <a:p>
            <a:r>
              <a:rPr lang="en-US" sz="2400" dirty="0" smtClean="0"/>
              <a:t>Culture of “No”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 arrived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 </a:t>
            </a:r>
            <a:r>
              <a:rPr lang="en-US" sz="2000" dirty="0" smtClean="0"/>
              <a:t>loathe buzzwords…Starting </a:t>
            </a:r>
            <a:r>
              <a:rPr lang="en-US" sz="2000" dirty="0"/>
              <a:t>with “alignment</a:t>
            </a:r>
            <a:r>
              <a:rPr lang="en-US" sz="2000" dirty="0" smtClean="0"/>
              <a:t>”</a:t>
            </a:r>
          </a:p>
          <a:p>
            <a:endParaRPr lang="en-US" sz="2000" dirty="0"/>
          </a:p>
          <a:p>
            <a:r>
              <a:rPr lang="en-US" sz="2000" dirty="0" smtClean="0"/>
              <a:t>How do we support the strategic goals of the company?</a:t>
            </a:r>
          </a:p>
          <a:p>
            <a:pPr lvl="1"/>
            <a:r>
              <a:rPr lang="en-US" sz="2000" dirty="0" smtClean="0"/>
              <a:t>I don’t believe in an IT-Specific strategic plans.  </a:t>
            </a:r>
          </a:p>
          <a:p>
            <a:pPr lvl="2"/>
            <a:r>
              <a:rPr lang="en-US" sz="1800" dirty="0" smtClean="0"/>
              <a:t>My Bonus is based on overall company Net Operating Income</a:t>
            </a:r>
          </a:p>
          <a:p>
            <a:endParaRPr lang="en-US" sz="2000" dirty="0" smtClean="0"/>
          </a:p>
          <a:p>
            <a:r>
              <a:rPr lang="en-US" sz="2000" dirty="0"/>
              <a:t>H</a:t>
            </a:r>
            <a:r>
              <a:rPr lang="en-US" sz="2000" dirty="0" smtClean="0"/>
              <a:t>ow can we best deliver value to the 10 Shipley companies and other support services groups?</a:t>
            </a:r>
          </a:p>
          <a:p>
            <a:pPr lvl="1"/>
            <a:r>
              <a:rPr lang="en-US" sz="2000" dirty="0" smtClean="0"/>
              <a:t>Three types of value we can provide</a:t>
            </a:r>
          </a:p>
          <a:p>
            <a:pPr lvl="2"/>
            <a:r>
              <a:rPr lang="en-US" sz="2000" dirty="0" smtClean="0"/>
              <a:t>Enable sales growth</a:t>
            </a:r>
          </a:p>
          <a:p>
            <a:pPr lvl="2"/>
            <a:r>
              <a:rPr lang="en-US" sz="2000" dirty="0" smtClean="0"/>
              <a:t>Expense reduction </a:t>
            </a:r>
          </a:p>
          <a:p>
            <a:pPr lvl="2"/>
            <a:r>
              <a:rPr lang="en-US" sz="2000" dirty="0" smtClean="0"/>
              <a:t>Cash cycle improvement (when you pay vs when you collect)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our goal as a technology organization?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4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Modernize Infrastructure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Develop Customer Centric Team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Enable and Support Rapid Expansion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Enable us to take advantage of significant changes in the energy marketplace</a:t>
            </a:r>
          </a:p>
          <a:p>
            <a:pPr lvl="1"/>
            <a:r>
              <a:rPr lang="en-US" sz="2000" b="1" dirty="0" smtClean="0"/>
              <a:t>Volatility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Deliver value for every operating company within the Shipley family of companies</a:t>
            </a:r>
          </a:p>
          <a:p>
            <a:pPr marL="393192" lvl="1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Charter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09" y="112879"/>
            <a:ext cx="3356591" cy="23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900" dirty="0" smtClean="0"/>
              <a:t>Executive Buy-In</a:t>
            </a:r>
          </a:p>
          <a:p>
            <a:pPr lvl="1"/>
            <a:r>
              <a:rPr lang="en-US" sz="1900" dirty="0" smtClean="0"/>
              <a:t>Met with CEO and CFO every week for 6+ months. </a:t>
            </a:r>
          </a:p>
          <a:p>
            <a:pPr lvl="1"/>
            <a:r>
              <a:rPr lang="en-US" sz="1900" dirty="0" smtClean="0"/>
              <a:t>Learned their particular areas of interest/focus.</a:t>
            </a:r>
          </a:p>
          <a:p>
            <a:pPr lvl="1"/>
            <a:r>
              <a:rPr lang="en-US" sz="1900" dirty="0" smtClean="0"/>
              <a:t>Learned their language</a:t>
            </a:r>
          </a:p>
          <a:p>
            <a:endParaRPr lang="en-US" sz="1900" dirty="0"/>
          </a:p>
          <a:p>
            <a:r>
              <a:rPr lang="en-US" sz="1900" dirty="0" smtClean="0"/>
              <a:t>Start Small</a:t>
            </a:r>
          </a:p>
          <a:p>
            <a:pPr lvl="1"/>
            <a:r>
              <a:rPr lang="en-US" sz="1900" dirty="0" smtClean="0"/>
              <a:t>Met with every business line manager monthly for the first 6 or so months</a:t>
            </a:r>
          </a:p>
          <a:p>
            <a:pPr lvl="2"/>
            <a:r>
              <a:rPr lang="en-US" sz="1900" dirty="0" smtClean="0"/>
              <a:t>Played psychologist – Tell me about your problems</a:t>
            </a:r>
          </a:p>
          <a:p>
            <a:pPr lvl="2"/>
            <a:r>
              <a:rPr lang="en-US" sz="1900" dirty="0" smtClean="0"/>
              <a:t>How can I help?</a:t>
            </a:r>
          </a:p>
          <a:p>
            <a:pPr lvl="1"/>
            <a:r>
              <a:rPr lang="en-US" sz="1900" dirty="0" smtClean="0"/>
              <a:t>Focused on delivering one thing, the highest priority item for each product line every month.  </a:t>
            </a:r>
            <a:endParaRPr lang="en-US" sz="1900" dirty="0"/>
          </a:p>
          <a:p>
            <a:pPr lvl="2"/>
            <a:r>
              <a:rPr lang="en-US" sz="1900" dirty="0" smtClean="0"/>
              <a:t>If we could deliver more we did, but we always delivered on the highest priority item.</a:t>
            </a:r>
          </a:p>
          <a:p>
            <a:pPr lvl="1"/>
            <a:r>
              <a:rPr lang="en-US" sz="1900" dirty="0" smtClean="0"/>
              <a:t>Develop partnership – Learn the business</a:t>
            </a:r>
          </a:p>
          <a:p>
            <a:pPr lvl="2"/>
            <a:r>
              <a:rPr lang="en-US" sz="1900" dirty="0" smtClean="0"/>
              <a:t>I rode in trucks, service vans, tankers</a:t>
            </a:r>
          </a:p>
          <a:p>
            <a:endParaRPr lang="en-US" sz="1900" dirty="0" smtClean="0"/>
          </a:p>
          <a:p>
            <a:r>
              <a:rPr lang="en-US" sz="1900" dirty="0" smtClean="0"/>
              <a:t>Sent people to cross train in product lines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get started?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– No accountability or visibility into Sales teams. </a:t>
            </a:r>
          </a:p>
          <a:p>
            <a:pPr lvl="1"/>
            <a:r>
              <a:rPr lang="en-US" dirty="0" smtClean="0"/>
              <a:t>Deployed CRM system for Commercial Sales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Improved accountability</a:t>
            </a:r>
          </a:p>
          <a:p>
            <a:pPr lvl="2"/>
            <a:r>
              <a:rPr lang="en-US" dirty="0" smtClean="0"/>
              <a:t>Improved conversion rate</a:t>
            </a:r>
          </a:p>
          <a:p>
            <a:pPr lvl="2"/>
            <a:r>
              <a:rPr lang="en-US" dirty="0" smtClean="0"/>
              <a:t>Return – Additional Customers and $$$$</a:t>
            </a:r>
          </a:p>
          <a:p>
            <a:pPr lvl="1"/>
            <a:endParaRPr lang="en-US" dirty="0"/>
          </a:p>
          <a:p>
            <a:r>
              <a:rPr lang="en-US" dirty="0" smtClean="0"/>
              <a:t>Problem – Inaccurate accounting of materials lead to shrink of about 20% of materials in service division</a:t>
            </a:r>
          </a:p>
          <a:p>
            <a:pPr lvl="1"/>
            <a:r>
              <a:rPr lang="en-US" dirty="0" smtClean="0"/>
              <a:t>Deployed Service Management Solution and now inventory shrink is less than 1%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time to bill went from 45 days to 3.  (CFO’s love cash cycle improvements)</a:t>
            </a:r>
          </a:p>
          <a:p>
            <a:pPr lvl="1"/>
            <a:endParaRPr lang="en-US" dirty="0"/>
          </a:p>
          <a:p>
            <a:r>
              <a:rPr lang="en-US" dirty="0" smtClean="0"/>
              <a:t>Problem - Communications costs had grown by 20% per year as more wireless devices were deployed</a:t>
            </a:r>
          </a:p>
          <a:p>
            <a:pPr lvl="1"/>
            <a:r>
              <a:rPr lang="en-US" dirty="0" smtClean="0"/>
              <a:t>Complete audit of every contract, renegotiation, and consolidation lead to 35% savings year 1 and every year after  $250k/year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Areas We Addressed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9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Gas expansion had been talked about and nothing happened for years.</a:t>
            </a:r>
          </a:p>
          <a:p>
            <a:pPr lvl="1"/>
            <a:r>
              <a:rPr lang="en-US" dirty="0" smtClean="0"/>
              <a:t>We were certified and selling in PECO within a year and now we’re in PA, MD, OH, and expanding to MA, NJ, NY, VA and beyond.</a:t>
            </a:r>
          </a:p>
          <a:p>
            <a:endParaRPr lang="en-US" dirty="0" smtClean="0"/>
          </a:p>
          <a:p>
            <a:r>
              <a:rPr lang="en-US" dirty="0" smtClean="0"/>
              <a:t>Take </a:t>
            </a:r>
            <a:r>
              <a:rPr lang="en-US" dirty="0"/>
              <a:t>ownership of our own assets </a:t>
            </a:r>
          </a:p>
          <a:p>
            <a:pPr lvl="1"/>
            <a:r>
              <a:rPr lang="en-US" dirty="0"/>
              <a:t>Too reliant upon outside PR/Advertising/Web Development agencies</a:t>
            </a:r>
          </a:p>
          <a:p>
            <a:pPr lvl="1"/>
            <a:r>
              <a:rPr lang="en-US" dirty="0"/>
              <a:t>Now we own </a:t>
            </a:r>
            <a:r>
              <a:rPr lang="en-US" dirty="0" smtClean="0"/>
              <a:t>it and we manage it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Increased Volatility Creates Opportunity.</a:t>
            </a:r>
          </a:p>
          <a:p>
            <a:pPr lvl="1"/>
            <a:r>
              <a:rPr lang="en-US" dirty="0" smtClean="0"/>
              <a:t>We built a completely new facility which houses a state of the art trading floor.</a:t>
            </a:r>
          </a:p>
          <a:p>
            <a:pPr lvl="2"/>
            <a:r>
              <a:rPr lang="en-US" dirty="0" smtClean="0"/>
              <a:t>(In a back alley in York, PA)</a:t>
            </a:r>
          </a:p>
          <a:p>
            <a:pPr lvl="1"/>
            <a:r>
              <a:rPr lang="en-US" dirty="0" smtClean="0"/>
              <a:t>In order to be able to take advantage of swings in the market, we needed instant access to everything they have on Wall St.</a:t>
            </a:r>
          </a:p>
          <a:p>
            <a:pPr lvl="2"/>
            <a:r>
              <a:rPr lang="en-US" dirty="0" smtClean="0"/>
              <a:t>Built from scratch by our own small team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ShipleyOne</a:t>
            </a:r>
            <a:r>
              <a:rPr lang="en-US" dirty="0" smtClean="0"/>
              <a:t> – Longitudinal Customer View</a:t>
            </a:r>
          </a:p>
          <a:p>
            <a:pPr lvl="1"/>
            <a:r>
              <a:rPr lang="en-US" dirty="0" smtClean="0"/>
              <a:t>What is a customer’s lifetime value?</a:t>
            </a:r>
          </a:p>
          <a:p>
            <a:pPr lvl="1"/>
            <a:r>
              <a:rPr lang="en-US" dirty="0" smtClean="0"/>
              <a:t>Cost to acquire?</a:t>
            </a:r>
          </a:p>
          <a:p>
            <a:pPr lvl="1"/>
            <a:endParaRPr lang="en-US" dirty="0"/>
          </a:p>
          <a:p>
            <a:r>
              <a:rPr lang="en-US" dirty="0" smtClean="0"/>
              <a:t>Customer Engagement</a:t>
            </a:r>
          </a:p>
          <a:p>
            <a:pPr lvl="1"/>
            <a:r>
              <a:rPr lang="en-US" dirty="0" smtClean="0"/>
              <a:t>Gamification</a:t>
            </a:r>
          </a:p>
          <a:p>
            <a:pPr lvl="1"/>
            <a:r>
              <a:rPr lang="en-US" dirty="0" smtClean="0"/>
              <a:t>Drive sales and create more loyal customer base.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Improved Buying and Hedging </a:t>
            </a:r>
          </a:p>
          <a:p>
            <a:pPr lvl="1"/>
            <a:r>
              <a:rPr lang="en-US" dirty="0" smtClean="0"/>
              <a:t>$0.0025/gal improvement in purchasing means $600k+ to bottom line.</a:t>
            </a:r>
          </a:p>
          <a:p>
            <a:endParaRPr lang="en-US" dirty="0" smtClean="0"/>
          </a:p>
          <a:p>
            <a:r>
              <a:rPr lang="en-US" dirty="0" smtClean="0"/>
              <a:t>Real Time Data – Live tracking of all assets, sales, </a:t>
            </a:r>
          </a:p>
          <a:p>
            <a:pPr lvl="1"/>
            <a:r>
              <a:rPr lang="en-US" dirty="0" smtClean="0"/>
              <a:t>Ability to react to market changes or logistical challenges immediately.</a:t>
            </a:r>
          </a:p>
          <a:p>
            <a:pPr lvl="1"/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Areas of Focus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2" y="995363"/>
            <a:ext cx="7272164" cy="484810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2014 we implemented Agile in the Technology and Marketing departments</a:t>
            </a:r>
          </a:p>
          <a:p>
            <a:endParaRPr lang="en-US" dirty="0" smtClean="0"/>
          </a:p>
          <a:p>
            <a:r>
              <a:rPr lang="en-US" dirty="0" smtClean="0"/>
              <a:t>Enhanced visibility – Marketing of accomplishments</a:t>
            </a:r>
          </a:p>
          <a:p>
            <a:endParaRPr lang="en-US" dirty="0" smtClean="0"/>
          </a:p>
          <a:p>
            <a:r>
              <a:rPr lang="en-US" dirty="0" smtClean="0"/>
              <a:t>Greater sense of accomplishment</a:t>
            </a:r>
          </a:p>
          <a:p>
            <a:endParaRPr lang="en-US" dirty="0" smtClean="0"/>
          </a:p>
          <a:p>
            <a:r>
              <a:rPr lang="en-US" dirty="0" smtClean="0"/>
              <a:t>Improved ability to respond to changes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Improved customer satisfaction</a:t>
            </a:r>
          </a:p>
          <a:p>
            <a:endParaRPr lang="en-US" dirty="0"/>
          </a:p>
          <a:p>
            <a:r>
              <a:rPr lang="en-US" dirty="0" smtClean="0"/>
              <a:t>Now being adopted by other departments.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Agile-</a:t>
            </a:r>
            <a:r>
              <a:rPr lang="en-US" dirty="0" err="1" smtClean="0"/>
              <a:t>Pallooza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 School Work Study at NSA</a:t>
            </a:r>
          </a:p>
          <a:p>
            <a:r>
              <a:rPr lang="en-US" dirty="0" smtClean="0"/>
              <a:t>NSA - DMS Program</a:t>
            </a:r>
          </a:p>
          <a:p>
            <a:r>
              <a:rPr lang="en-US" dirty="0" err="1" smtClean="0"/>
              <a:t>ActivCard</a:t>
            </a:r>
            <a:r>
              <a:rPr lang="en-US" dirty="0" smtClean="0"/>
              <a:t> - Common Access Card rollout.</a:t>
            </a:r>
          </a:p>
          <a:p>
            <a:r>
              <a:rPr lang="en-US" dirty="0" smtClean="0"/>
              <a:t>Siemens Healthcare– Identity Solutions</a:t>
            </a:r>
          </a:p>
          <a:p>
            <a:r>
              <a:rPr lang="en-US" dirty="0" smtClean="0"/>
              <a:t>Shipley </a:t>
            </a:r>
          </a:p>
          <a:p>
            <a:pPr lvl="1"/>
            <a:r>
              <a:rPr lang="en-US" dirty="0" smtClean="0"/>
              <a:t>VP of Information Services until 2014</a:t>
            </a:r>
          </a:p>
          <a:p>
            <a:pPr lvl="1"/>
            <a:r>
              <a:rPr lang="en-US" dirty="0" smtClean="0"/>
              <a:t>VP of Marketing and Technology 2014-2015</a:t>
            </a:r>
          </a:p>
          <a:p>
            <a:pPr lvl="1"/>
            <a:r>
              <a:rPr lang="en-US" dirty="0" smtClean="0"/>
              <a:t>President – Smart Click Energy</a:t>
            </a:r>
          </a:p>
          <a:p>
            <a:endParaRPr lang="en-US" dirty="0" smtClean="0"/>
          </a:p>
          <a:p>
            <a:r>
              <a:rPr lang="en-US" dirty="0" smtClean="0"/>
              <a:t>TEAM ORIENTED 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Data focused - Believe very little I cannot verify with data</a:t>
            </a:r>
          </a:p>
          <a:p>
            <a:endParaRPr lang="en-US" dirty="0"/>
          </a:p>
          <a:p>
            <a:r>
              <a:rPr lang="en-US" dirty="0" smtClean="0"/>
              <a:t>Completely irreverent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Open, Honest, Frank</a:t>
            </a:r>
          </a:p>
          <a:p>
            <a:pPr lvl="1"/>
            <a:r>
              <a:rPr lang="en-US" dirty="0" smtClean="0"/>
              <a:t>“5 Dysfunctions of a Team, A Leadership Fable” – Patrick </a:t>
            </a:r>
            <a:r>
              <a:rPr lang="en-US" dirty="0" err="1" smtClean="0"/>
              <a:t>Lancioni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Common Language</a:t>
            </a:r>
          </a:p>
          <a:p>
            <a:pPr lvl="1"/>
            <a:r>
              <a:rPr lang="en-US" dirty="0" smtClean="0"/>
              <a:t>Learn the language of your customers (internal and external)</a:t>
            </a:r>
          </a:p>
          <a:p>
            <a:endParaRPr lang="en-US" dirty="0" smtClean="0"/>
          </a:p>
          <a:p>
            <a:r>
              <a:rPr lang="en-US" dirty="0" smtClean="0"/>
              <a:t>Marketing </a:t>
            </a:r>
          </a:p>
          <a:p>
            <a:pPr lvl="1"/>
            <a:r>
              <a:rPr lang="en-US" dirty="0" smtClean="0"/>
              <a:t>Highlighted successes and failures.  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In-depth </a:t>
            </a:r>
            <a:r>
              <a:rPr lang="en-US" dirty="0"/>
              <a:t>k</a:t>
            </a:r>
            <a:r>
              <a:rPr lang="en-US" dirty="0" smtClean="0"/>
              <a:t>nowledge of the overall company financials is gold. </a:t>
            </a:r>
          </a:p>
          <a:p>
            <a:pPr lvl="1"/>
            <a:r>
              <a:rPr lang="en-US" dirty="0" smtClean="0"/>
              <a:t>Learned the Income Statements for every internal customer.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Develop people</a:t>
            </a:r>
          </a:p>
          <a:p>
            <a:pPr lvl="1"/>
            <a:r>
              <a:rPr lang="en-US" dirty="0" smtClean="0"/>
              <a:t>Encourage creativity and innovation</a:t>
            </a:r>
          </a:p>
          <a:p>
            <a:endParaRPr lang="en-US" dirty="0"/>
          </a:p>
          <a:p>
            <a:r>
              <a:rPr lang="en-US" dirty="0" smtClean="0"/>
              <a:t>Said “Yes” more.  (It just feels better)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Know your strengths and play to them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core strength of our technology team is manipulating and working with data. </a:t>
            </a:r>
            <a:endParaRPr lang="en-US" dirty="0" smtClean="0"/>
          </a:p>
          <a:p>
            <a:pPr lvl="1"/>
            <a:r>
              <a:rPr lang="en-US" dirty="0" smtClean="0"/>
              <a:t>Outsourced Email and Phone systems to hosted parties</a:t>
            </a:r>
          </a:p>
          <a:p>
            <a:pPr lvl="1"/>
            <a:r>
              <a:rPr lang="en-US" dirty="0" smtClean="0"/>
              <a:t>Don’t dance with someone you have no interest in marrying.</a:t>
            </a:r>
          </a:p>
          <a:p>
            <a:pPr lvl="1"/>
            <a:endParaRPr lang="en-US" dirty="0"/>
          </a:p>
          <a:p>
            <a:r>
              <a:rPr lang="en-US" sz="1600" dirty="0" smtClean="0"/>
              <a:t>Hire people who can get other jobs and pay them well. </a:t>
            </a:r>
          </a:p>
          <a:p>
            <a:pPr marL="109728" indent="0">
              <a:buNone/>
            </a:pPr>
            <a:endParaRPr lang="en-US" sz="1600" dirty="0" smtClean="0"/>
          </a:p>
          <a:p>
            <a:pPr lvl="1"/>
            <a:r>
              <a:rPr lang="en-US" dirty="0" smtClean="0"/>
              <a:t>We look for people who have worked in an agency environment and have dealt with multiple customers, deadlines, and competing priorities. (this goes for marketing and IT)</a:t>
            </a:r>
          </a:p>
          <a:p>
            <a:pPr lvl="1"/>
            <a:endParaRPr lang="en-US" dirty="0"/>
          </a:p>
          <a:p>
            <a:r>
              <a:rPr lang="en-US" sz="1600" dirty="0" smtClean="0"/>
              <a:t>IT people as a source for innovation</a:t>
            </a:r>
          </a:p>
          <a:p>
            <a:pPr lvl="1"/>
            <a:r>
              <a:rPr lang="en-US" dirty="0" smtClean="0"/>
              <a:t>Technology people have such broad exposure to many different lines of business they are often a great source of ideas for improvement.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thoughts - People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Speak from a position of knowledge</a:t>
            </a:r>
          </a:p>
          <a:p>
            <a:endParaRPr lang="en-US" dirty="0" smtClean="0"/>
          </a:p>
          <a:p>
            <a:r>
              <a:rPr lang="en-US" dirty="0" smtClean="0"/>
              <a:t>Always look for new opportunities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Take Risks. - Never afraid to fail.</a:t>
            </a:r>
          </a:p>
          <a:p>
            <a:endParaRPr lang="en-US" dirty="0" smtClean="0"/>
          </a:p>
          <a:p>
            <a:r>
              <a:rPr lang="en-US" dirty="0" smtClean="0"/>
              <a:t>Data over Hyperbole</a:t>
            </a:r>
          </a:p>
          <a:p>
            <a:endParaRPr lang="en-US" dirty="0" smtClean="0"/>
          </a:p>
          <a:p>
            <a:r>
              <a:rPr lang="en-US" dirty="0" smtClean="0"/>
              <a:t>Knowledgebase for the organization</a:t>
            </a:r>
          </a:p>
          <a:p>
            <a:endParaRPr lang="en-US" dirty="0" smtClean="0"/>
          </a:p>
          <a:p>
            <a:r>
              <a:rPr lang="en-US" dirty="0" smtClean="0"/>
              <a:t>Know your own strengths and play to them, and hire to complement</a:t>
            </a:r>
          </a:p>
          <a:p>
            <a:endParaRPr lang="en-US" dirty="0"/>
          </a:p>
          <a:p>
            <a:r>
              <a:rPr lang="en-US" dirty="0" smtClean="0"/>
              <a:t>Have fun. </a:t>
            </a:r>
          </a:p>
          <a:p>
            <a:pPr lvl="1"/>
            <a:r>
              <a:rPr lang="en-US" dirty="0" smtClean="0"/>
              <a:t>We are fortunate to be in positions where we can materially impact the business. It’s not supposed to be easy. The grind is the fun part.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Personal Value Proposition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0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47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93" y="1364761"/>
            <a:ext cx="3742979" cy="444221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Roosevelt Garage and Supply Company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9607"/>
            <a:ext cx="8229600" cy="4199673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Started by Tom Shipley as the Roosevelt Garage and Supply Company in 1929.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Convenient place for York Manufacturing employees to fill up and have automobiles serviced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Grew to over 30 gas stations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1939 purchased York Oil Burner Company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1950’s purchased a number of oil delivery companies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1970’s expanded convenience store chains including the first self serve gas station in the state of PA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1990’s – Expanded into Natural Gas supply market serving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ndustrial and Commercial Customers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Today – Over 80,000 Residential and Commercial Energy Customers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564" y="281352"/>
            <a:ext cx="8229600" cy="7148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Shipley History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Beginning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© 2011 Shipley Energy Company—All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0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</a:t>
            </a:r>
          </a:p>
          <a:p>
            <a:r>
              <a:rPr lang="en-US" dirty="0" smtClean="0"/>
              <a:t>MD</a:t>
            </a:r>
          </a:p>
          <a:p>
            <a:r>
              <a:rPr lang="en-US" dirty="0" smtClean="0"/>
              <a:t>NJ</a:t>
            </a:r>
          </a:p>
          <a:p>
            <a:r>
              <a:rPr lang="en-US" dirty="0" smtClean="0"/>
              <a:t>NY</a:t>
            </a:r>
          </a:p>
          <a:p>
            <a:r>
              <a:rPr lang="en-US" dirty="0" smtClean="0"/>
              <a:t>CT</a:t>
            </a:r>
          </a:p>
          <a:p>
            <a:r>
              <a:rPr lang="en-US" dirty="0" smtClean="0"/>
              <a:t>WV</a:t>
            </a:r>
          </a:p>
          <a:p>
            <a:r>
              <a:rPr lang="en-US" dirty="0" smtClean="0"/>
              <a:t>OH</a:t>
            </a:r>
          </a:p>
          <a:p>
            <a:r>
              <a:rPr lang="en-US" dirty="0" smtClean="0"/>
              <a:t>MA</a:t>
            </a:r>
          </a:p>
          <a:p>
            <a:r>
              <a:rPr lang="en-US" dirty="0" smtClean="0"/>
              <a:t>ME</a:t>
            </a:r>
          </a:p>
          <a:p>
            <a:r>
              <a:rPr lang="en-US" dirty="0" smtClean="0"/>
              <a:t>RI</a:t>
            </a:r>
          </a:p>
          <a:p>
            <a:r>
              <a:rPr lang="en-US" dirty="0" smtClean="0"/>
              <a:t>NH</a:t>
            </a:r>
          </a:p>
          <a:p>
            <a:r>
              <a:rPr lang="en-US" dirty="0" smtClean="0"/>
              <a:t>VA</a:t>
            </a:r>
          </a:p>
          <a:p>
            <a:r>
              <a:rPr lang="en-US" dirty="0" smtClean="0"/>
              <a:t>DC (At least that’s where we send the check to our lobbyists)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Where do we do business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Shipley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Employees – 550</a:t>
            </a:r>
          </a:p>
          <a:p>
            <a:r>
              <a:rPr lang="en-US" dirty="0" smtClean="0"/>
              <a:t>Non-Convenience Store Employees – 300</a:t>
            </a:r>
          </a:p>
          <a:p>
            <a:r>
              <a:rPr lang="en-US" dirty="0" smtClean="0"/>
              <a:t>Serve customers in 13 States</a:t>
            </a:r>
          </a:p>
          <a:p>
            <a:r>
              <a:rPr lang="en-US" dirty="0" smtClean="0"/>
              <a:t>24 hour operation with over 150 drivers and service technicians on the road</a:t>
            </a:r>
          </a:p>
          <a:p>
            <a:r>
              <a:rPr lang="en-US" dirty="0" smtClean="0"/>
              <a:t>Largest privately held energy company in Central PA.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Revenue ~ $700-800M – but it’s not what it seems.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Stats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Customers we serve – Large and Small</a:t>
            </a:r>
          </a:p>
          <a:p>
            <a:pPr lvl="1"/>
            <a:r>
              <a:rPr lang="en-US" dirty="0" smtClean="0"/>
              <a:t>Restaurants</a:t>
            </a:r>
          </a:p>
          <a:p>
            <a:pPr lvl="1"/>
            <a:r>
              <a:rPr lang="en-US" dirty="0" smtClean="0"/>
              <a:t>Manufacturing/Assembly</a:t>
            </a:r>
          </a:p>
          <a:p>
            <a:pPr lvl="1"/>
            <a:r>
              <a:rPr lang="en-US" dirty="0" smtClean="0"/>
              <a:t>Industrial</a:t>
            </a:r>
          </a:p>
          <a:p>
            <a:pPr lvl="1"/>
            <a:r>
              <a:rPr lang="en-US" dirty="0" smtClean="0"/>
              <a:t>Just about anything that uses energy (AKA everybody)</a:t>
            </a:r>
          </a:p>
          <a:p>
            <a:pPr lvl="1"/>
            <a:endParaRPr lang="en-US" dirty="0"/>
          </a:p>
          <a:p>
            <a:r>
              <a:rPr lang="en-US" dirty="0" smtClean="0"/>
              <a:t> Highlights</a:t>
            </a:r>
          </a:p>
          <a:p>
            <a:pPr lvl="1"/>
            <a:r>
              <a:rPr lang="en-US" dirty="0" smtClean="0"/>
              <a:t>Kroger (aka Turkey Hill)</a:t>
            </a:r>
          </a:p>
          <a:p>
            <a:pPr lvl="1"/>
            <a:r>
              <a:rPr lang="en-US" dirty="0" smtClean="0"/>
              <a:t>CSX</a:t>
            </a:r>
          </a:p>
          <a:p>
            <a:pPr lvl="1"/>
            <a:r>
              <a:rPr lang="en-US" dirty="0" err="1" smtClean="0"/>
              <a:t>Knouse</a:t>
            </a:r>
            <a:r>
              <a:rPr lang="en-US" dirty="0" smtClean="0"/>
              <a:t> Foods (</a:t>
            </a:r>
            <a:r>
              <a:rPr lang="en-US" dirty="0" err="1" smtClean="0"/>
              <a:t>Musselmans</a:t>
            </a:r>
            <a:r>
              <a:rPr lang="en-US" dirty="0" smtClean="0"/>
              <a:t> Apple Sauce)</a:t>
            </a:r>
          </a:p>
          <a:p>
            <a:pPr lvl="1"/>
            <a:r>
              <a:rPr lang="en-US" dirty="0" smtClean="0"/>
              <a:t>Sunoco</a:t>
            </a:r>
          </a:p>
          <a:p>
            <a:pPr lvl="1"/>
            <a:r>
              <a:rPr lang="en-US" dirty="0" smtClean="0"/>
              <a:t>Giant </a:t>
            </a:r>
          </a:p>
          <a:p>
            <a:pPr lvl="1"/>
            <a:r>
              <a:rPr lang="en-US" dirty="0" smtClean="0"/>
              <a:t>Weis</a:t>
            </a:r>
          </a:p>
          <a:p>
            <a:pPr lvl="1"/>
            <a:r>
              <a:rPr lang="en-US" dirty="0" err="1" smtClean="0"/>
              <a:t>Utz</a:t>
            </a:r>
            <a:endParaRPr lang="en-US" dirty="0" smtClean="0"/>
          </a:p>
          <a:p>
            <a:pPr lvl="1"/>
            <a:r>
              <a:rPr lang="en-US" dirty="0" err="1" smtClean="0"/>
              <a:t>Troegs</a:t>
            </a:r>
            <a:r>
              <a:rPr lang="en-US" dirty="0" smtClean="0"/>
              <a:t> Brewery</a:t>
            </a:r>
          </a:p>
          <a:p>
            <a:pPr lvl="1"/>
            <a:r>
              <a:rPr lang="en-US" dirty="0" smtClean="0"/>
              <a:t>Hershey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Customer Profile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We are competitive on price but almost never will we be a lowest cost provider</a:t>
            </a:r>
          </a:p>
          <a:p>
            <a:endParaRPr lang="en-US" dirty="0" smtClean="0"/>
          </a:p>
          <a:p>
            <a:r>
              <a:rPr lang="en-US" dirty="0" smtClean="0"/>
              <a:t>Very few organizations in the country offer the diversity of products that Shipley does.</a:t>
            </a:r>
          </a:p>
          <a:p>
            <a:endParaRPr lang="en-US" dirty="0" smtClean="0"/>
          </a:p>
          <a:p>
            <a:r>
              <a:rPr lang="en-US" dirty="0" smtClean="0"/>
              <a:t>Quality service is our focus.  You cannot put a price on peace of mind.</a:t>
            </a:r>
          </a:p>
          <a:p>
            <a:endParaRPr lang="en-US" dirty="0"/>
          </a:p>
          <a:p>
            <a:r>
              <a:rPr lang="en-US" dirty="0" smtClean="0"/>
              <a:t>Who do you want supporting you? You cannot put a price on peace of mind.</a:t>
            </a:r>
          </a:p>
          <a:p>
            <a:pPr lvl="1"/>
            <a:r>
              <a:rPr lang="en-US" sz="1800" dirty="0" smtClean="0"/>
              <a:t>The low cost provider with minimal resources who cannot guarantee they will have product in a volatile market?</a:t>
            </a:r>
          </a:p>
          <a:p>
            <a:pPr lvl="1"/>
            <a:r>
              <a:rPr lang="en-US" sz="1800" dirty="0" smtClean="0"/>
              <a:t>A customer focused company who can supply all your energy needs and will have product even during challenging times such as the polar vortices? 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Shipley Value Proposition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Producers and Refiners – Yes</a:t>
            </a:r>
          </a:p>
          <a:p>
            <a:r>
              <a:rPr lang="en-US" sz="2000" dirty="0" smtClean="0"/>
              <a:t>Midstream and Downstream Marketers - No</a:t>
            </a:r>
          </a:p>
          <a:p>
            <a:r>
              <a:rPr lang="en-US" sz="2000" dirty="0"/>
              <a:t>$550M in Wholesale Fuels</a:t>
            </a:r>
          </a:p>
          <a:p>
            <a:pPr lvl="1"/>
            <a:r>
              <a:rPr lang="en-US" sz="2000" dirty="0"/>
              <a:t>0.75% average GROSS margin</a:t>
            </a:r>
          </a:p>
          <a:p>
            <a:pPr lvl="1"/>
            <a:r>
              <a:rPr lang="en-US" sz="2000" dirty="0"/>
              <a:t>Requires Significant Financial Discipline</a:t>
            </a:r>
          </a:p>
          <a:p>
            <a:pPr lvl="1"/>
            <a:r>
              <a:rPr lang="en-US" sz="2000" dirty="0"/>
              <a:t>$2.00 gallon of gasoline we purchase and pay our suppliers within 3 days.</a:t>
            </a:r>
          </a:p>
          <a:p>
            <a:pPr lvl="1"/>
            <a:r>
              <a:rPr lang="en-US" sz="2000" dirty="0"/>
              <a:t>$2.015 what we charge customers and receive payment after 5 days.</a:t>
            </a:r>
          </a:p>
          <a:p>
            <a:r>
              <a:rPr lang="en-US" sz="2000" dirty="0"/>
              <a:t>$150M Retail with average gross margin of </a:t>
            </a:r>
            <a:r>
              <a:rPr lang="en-US" sz="2000" dirty="0" smtClean="0"/>
              <a:t>15%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Ultimately $700M worth of risk for $5M NOI</a:t>
            </a:r>
          </a:p>
          <a:p>
            <a:endParaRPr lang="en-US" dirty="0" smtClean="0"/>
          </a:p>
          <a:p>
            <a:pPr lvl="2"/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Energy Companies Print Money?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2011 Shipley Energy Company—All Rights Reserved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197BD-E0F4-F04B-9770-B4856F7DFB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ipley_BW3_142011_915pm">
  <a:themeElements>
    <a:clrScheme name="Shipley Energy Palette">
      <a:dk1>
        <a:sysClr val="windowText" lastClr="000000"/>
      </a:dk1>
      <a:lt1>
        <a:sysClr val="window" lastClr="FFFFFF"/>
      </a:lt1>
      <a:dk2>
        <a:srgbClr val="92D050"/>
      </a:dk2>
      <a:lt2>
        <a:srgbClr val="D8D8D8"/>
      </a:lt2>
      <a:accent1>
        <a:srgbClr val="008000"/>
      </a:accent1>
      <a:accent2>
        <a:srgbClr val="C0504D"/>
      </a:accent2>
      <a:accent3>
        <a:srgbClr val="000090"/>
      </a:accent3>
      <a:accent4>
        <a:srgbClr val="7F7F7F"/>
      </a:accent4>
      <a:accent5>
        <a:srgbClr val="66BC29"/>
      </a:accent5>
      <a:accent6>
        <a:srgbClr val="FFC000"/>
      </a:accent6>
      <a:hlink>
        <a:srgbClr val="548DD4"/>
      </a:hlink>
      <a:folHlink>
        <a:srgbClr val="C4884C"/>
      </a:folHlink>
    </a:clrScheme>
    <a:fontScheme name="Shipley Energy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Shipley_BW3_142011_915pm.potx</Template>
  <TotalTime>0</TotalTime>
  <Words>1661</Words>
  <Application>Microsoft Office PowerPoint</Application>
  <PresentationFormat>On-screen Show (4:3)</PresentationFormat>
  <Paragraphs>302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Myriad Pro</vt:lpstr>
      <vt:lpstr>Calibri</vt:lpstr>
      <vt:lpstr>Verdana</vt:lpstr>
      <vt:lpstr>Wingdings 2</vt:lpstr>
      <vt:lpstr>Myriad Pro Light</vt:lpstr>
      <vt:lpstr>Wingdings 3</vt:lpstr>
      <vt:lpstr>Times New Roman</vt:lpstr>
      <vt:lpstr>Shipley_BW3_142011_915pm</vt:lpstr>
      <vt:lpstr>Life in the downstream energy market</vt:lpstr>
      <vt:lpstr>Personal</vt:lpstr>
      <vt:lpstr>Roosevelt Garage and Supply Company</vt:lpstr>
      <vt:lpstr>Shipley History</vt:lpstr>
      <vt:lpstr>Shipley Overview</vt:lpstr>
      <vt:lpstr>Company Stats</vt:lpstr>
      <vt:lpstr>Commercial Customer Profile</vt:lpstr>
      <vt:lpstr>Shipley Value Proposition</vt:lpstr>
      <vt:lpstr>Don’t Energy Companies Print Money?</vt:lpstr>
      <vt:lpstr>Additionally – Volatility is a curse and an opportunity</vt:lpstr>
      <vt:lpstr>When I arrived</vt:lpstr>
      <vt:lpstr>What is our goal as a technology organization?</vt:lpstr>
      <vt:lpstr>My Charter</vt:lpstr>
      <vt:lpstr>How did we get started?</vt:lpstr>
      <vt:lpstr>Problem Areas We Addressed</vt:lpstr>
      <vt:lpstr>Opportunities</vt:lpstr>
      <vt:lpstr>Current Areas of Focus</vt:lpstr>
      <vt:lpstr>PowerPoint Presentation</vt:lpstr>
      <vt:lpstr>Agile-Pallooza</vt:lpstr>
      <vt:lpstr>Keys</vt:lpstr>
      <vt:lpstr>Other thoughts - People </vt:lpstr>
      <vt:lpstr>My Personal Value Proposition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PowerPoint Template</cp:keywords>
  <cp:lastModifiedBy/>
  <cp:revision>1</cp:revision>
  <dcterms:created xsi:type="dcterms:W3CDTF">2011-02-01T19:46:48Z</dcterms:created>
  <dcterms:modified xsi:type="dcterms:W3CDTF">2015-09-15T12:32:29Z</dcterms:modified>
  <cp:category>Templates</cp:category>
</cp:coreProperties>
</file>