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72" r:id="rId1"/>
  </p:sldMasterIdLst>
  <p:notesMasterIdLst>
    <p:notesMasterId r:id="rId42"/>
  </p:notesMasterIdLst>
  <p:handoutMasterIdLst>
    <p:handoutMasterId r:id="rId43"/>
  </p:handoutMasterIdLst>
  <p:sldIdLst>
    <p:sldId id="467" r:id="rId2"/>
    <p:sldId id="424" r:id="rId3"/>
    <p:sldId id="427" r:id="rId4"/>
    <p:sldId id="426" r:id="rId5"/>
    <p:sldId id="449" r:id="rId6"/>
    <p:sldId id="481" r:id="rId7"/>
    <p:sldId id="508" r:id="rId8"/>
    <p:sldId id="483" r:id="rId9"/>
    <p:sldId id="484" r:id="rId10"/>
    <p:sldId id="485" r:id="rId11"/>
    <p:sldId id="488" r:id="rId12"/>
    <p:sldId id="518" r:id="rId13"/>
    <p:sldId id="731" r:id="rId14"/>
    <p:sldId id="515" r:id="rId15"/>
    <p:sldId id="732" r:id="rId16"/>
    <p:sldId id="464" r:id="rId17"/>
    <p:sldId id="471" r:id="rId18"/>
    <p:sldId id="489" r:id="rId19"/>
    <p:sldId id="736" r:id="rId20"/>
    <p:sldId id="473" r:id="rId21"/>
    <p:sldId id="738" r:id="rId22"/>
    <p:sldId id="478" r:id="rId23"/>
    <p:sldId id="519" r:id="rId24"/>
    <p:sldId id="733" r:id="rId25"/>
    <p:sldId id="728" r:id="rId26"/>
    <p:sldId id="729" r:id="rId27"/>
    <p:sldId id="737" r:id="rId28"/>
    <p:sldId id="516" r:id="rId29"/>
    <p:sldId id="479" r:id="rId30"/>
    <p:sldId id="735" r:id="rId31"/>
    <p:sldId id="734" r:id="rId32"/>
    <p:sldId id="739" r:id="rId33"/>
    <p:sldId id="730" r:id="rId34"/>
    <p:sldId id="520" r:id="rId35"/>
    <p:sldId id="726" r:id="rId36"/>
    <p:sldId id="740" r:id="rId37"/>
    <p:sldId id="727" r:id="rId38"/>
    <p:sldId id="517" r:id="rId39"/>
    <p:sldId id="476" r:id="rId40"/>
    <p:sldId id="741" r:id="rId41"/>
  </p:sldIdLst>
  <p:sldSz cx="9144000" cy="6858000" type="screen4x3"/>
  <p:notesSz cx="6805613" cy="99393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0">
          <p15:clr>
            <a:srgbClr val="A4A3A4"/>
          </p15:clr>
        </p15:guide>
        <p15:guide id="2" pos="214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1"/>
    <p:restoredTop sz="94646"/>
  </p:normalViewPr>
  <p:slideViewPr>
    <p:cSldViewPr>
      <p:cViewPr varScale="1">
        <p:scale>
          <a:sx n="41" d="100"/>
          <a:sy n="41" d="100"/>
        </p:scale>
        <p:origin x="131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728"/>
    </p:cViewPr>
  </p:sorterViewPr>
  <p:notesViewPr>
    <p:cSldViewPr>
      <p:cViewPr varScale="1">
        <p:scale>
          <a:sx n="63" d="100"/>
          <a:sy n="63" d="100"/>
        </p:scale>
        <p:origin x="-2934" y="-132"/>
      </p:cViewPr>
      <p:guideLst>
        <p:guide orient="horz" pos="3130"/>
        <p:guide pos="214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6DB9C4-80B0-BE41-934A-3761667BD6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6BFE8-46E1-0A47-B385-CE450EB5269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0F7E20C-241D-C34D-9FCF-F5F77D78471D}" type="datetimeFigureOut">
              <a:rPr lang="en-NZ" altLang="en-US"/>
              <a:pPr>
                <a:defRPr/>
              </a:pPr>
              <a:t>20/02/2020</a:t>
            </a:fld>
            <a:endParaRPr lang="en-NZ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C8672F-C8E8-604B-8657-26811299B74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CB4821-20ED-304F-A5B2-EC66A9DE1A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26B241-0927-0645-BDF4-554412FE3797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606AE04-1FCC-724C-A704-AB6BBD8135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C47878-09E9-3C4B-A520-3DC88AC82E8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FFE7162-4E5A-8F4E-9117-E13CD1AB267E}" type="datetimeFigureOut">
              <a:rPr lang="en-NZ" altLang="en-US"/>
              <a:pPr>
                <a:defRPr/>
              </a:pPr>
              <a:t>20/02/2020</a:t>
            </a:fld>
            <a:endParaRPr lang="en-NZ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89443AC-F87D-B242-8E80-EEF4CDAA9F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NZ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1CDE64-EE9D-E041-872A-A2A018CD37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68DAD-1B72-3C4D-9055-7507824C912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78CC94-3B93-3242-8FED-21CB8B2F1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2DC023D-13FD-0949-8D40-0E84B8983FFB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86CA0240-C610-1A40-B986-1649DCF12F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E4FA21A6-28A1-CB47-84B7-F9B1066AA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C5FCEE15-A665-CA41-94D2-953EDA4FED4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2B9CDB9F-7626-034D-8E04-9715F9E5CC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FDA7804F-BFF1-4543-9596-A19438D965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DF93726-ECF9-FE40-B89E-55F00BBEEC25}" type="slidenum">
              <a:rPr lang="en-GB" altLang="en-US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GB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41ACF54C-7D59-4942-B13F-B45C49DA2B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57B444E3-0ED1-6F43-A270-8E8C2A00A7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4A033261-6090-D744-8BEA-9874388185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4F1A90A6-ECAE-D04D-8DED-E6FB3CD48E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7718C76B-2842-B343-A3EF-CCFED8C774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6" name="Rectangle 3">
            <a:extLst>
              <a:ext uri="{FF2B5EF4-FFF2-40B4-BE49-F238E27FC236}">
                <a16:creationId xmlns:a16="http://schemas.microsoft.com/office/drawing/2014/main" id="{181FE199-F539-6445-8750-2935B1255C4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C856B4E-0FD4-9F45-A52A-51936F2297A9}"/>
              </a:ext>
            </a:extLst>
          </p:cNvPr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8287070E-87D4-B44C-B87B-93CCF7E208D5}"/>
              </a:ext>
            </a:extLst>
          </p:cNvPr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D6668ED6-C8F6-554F-BE6F-28222D1091D9}"/>
              </a:ext>
            </a:extLst>
          </p:cNvPr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27">
            <a:extLst>
              <a:ext uri="{FF2B5EF4-FFF2-40B4-BE49-F238E27FC236}">
                <a16:creationId xmlns:a16="http://schemas.microsoft.com/office/drawing/2014/main" id="{A7672ECD-00C9-3947-B8DB-012CA35952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B2BA842-54C7-D445-A2DE-FEE1A2FA9B5B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10" name="Footer Placeholder 16">
            <a:extLst>
              <a:ext uri="{FF2B5EF4-FFF2-40B4-BE49-F238E27FC236}">
                <a16:creationId xmlns:a16="http://schemas.microsoft.com/office/drawing/2014/main" id="{DD34A312-6A5C-6148-B775-A91A9156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11" name="Slide Number Placeholder 28">
            <a:extLst>
              <a:ext uri="{FF2B5EF4-FFF2-40B4-BE49-F238E27FC236}">
                <a16:creationId xmlns:a16="http://schemas.microsoft.com/office/drawing/2014/main" id="{765E2D78-A03B-5D47-B6B6-8D0006E92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72450" y="6308725"/>
            <a:ext cx="838200" cy="381000"/>
          </a:xfrm>
        </p:spPr>
        <p:txBody>
          <a:bodyPr/>
          <a:lstStyle>
            <a:lvl1pPr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1F3547E-C201-1543-978D-B52A4AB7DE3C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753377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F4D908E8-92A5-6043-A4C7-21A64FEE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E2EB53-3D1D-3445-84C3-C663BB4C0C40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7DF0F9A-45E7-AD47-8C96-81E399C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D0AA6512-BD55-8444-9526-9203D490D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35184-A22C-1D41-845B-97F265C6435A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88385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DACB0F0-9E83-8141-89A3-4A9459A6176A}"/>
              </a:ext>
            </a:extLst>
          </p:cNvPr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165F6F69-0DD0-5D40-BE3E-5369BD29633B}"/>
              </a:ext>
            </a:extLst>
          </p:cNvPr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2DB568EE-A109-B144-9323-274CEFAA57EB}"/>
              </a:ext>
            </a:extLst>
          </p:cNvPr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87D0383-34A9-B549-A38F-650D7ACE5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E973478-B05F-5B46-BE1F-673CC37C5DF7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EA9FBA0-404E-5745-84B0-2C31BFF9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EE3EBDC-44F2-6048-A404-B7080E11B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 sz="1400" smtClean="0"/>
            </a:lvl1pPr>
          </a:lstStyle>
          <a:p>
            <a:pPr>
              <a:defRPr/>
            </a:pPr>
            <a:fld id="{2459AF1E-ECCB-8F4C-A029-6BCD784F5A1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2358374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7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5675" y="1600200"/>
            <a:ext cx="4000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9D0A89D-FA13-FA46-A711-2E7F84B1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48A3B-C2B5-2140-A422-43A65AE75768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F2D4E7E-4364-2D4D-A82B-7C220C024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1656A6C0-BE34-5E4D-B399-3BB4B7F6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F104D2-AFEB-C14C-88EF-14F0010ED4F2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0967394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F7483036-E54F-EE4B-B9A2-E3D4D2DAF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91B77-86F7-3A4B-8E75-EAE1A199E49F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338946-A8A0-AF49-BBE7-AC36C11EB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CCF93FBA-00D8-274D-992E-EA0A131DE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4B97F-7AC9-3747-8FB4-641E05BCBDFA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3575348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52421"/>
            <a:ext cx="7772400" cy="4627563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900"/>
              </a:spcBef>
              <a:defRPr/>
            </a:lvl2pPr>
            <a:lvl3pPr>
              <a:spcBef>
                <a:spcPts val="900"/>
              </a:spcBef>
              <a:defRPr/>
            </a:lvl3pPr>
            <a:lvl4pPr>
              <a:spcBef>
                <a:spcPts val="900"/>
              </a:spcBef>
              <a:defRPr/>
            </a:lvl4pPr>
            <a:lvl5pPr>
              <a:spcBef>
                <a:spcPts val="9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85800" y="933450"/>
            <a:ext cx="77724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35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62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415B9C1-C7DE-B347-A71F-D83EF08CA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AFB56-B472-4D40-B23A-93945A8B419F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2F7D7572-AC86-3747-B04C-7B92E40DF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11C2A12-4D4C-8749-8FA8-C20522B74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A539F2-D418-8446-9435-56A1AF1F044E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37687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72695D94-7D84-764B-A318-B5F2BB1D1E91}"/>
              </a:ext>
            </a:extLst>
          </p:cNvPr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6046AAE-D197-AE4F-8FC2-DE542D0534EB}"/>
              </a:ext>
            </a:extLst>
          </p:cNvPr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226F846-52FB-0B40-ADE5-CA5AD33B5CAF}"/>
              </a:ext>
            </a:extLst>
          </p:cNvPr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11">
            <a:extLst>
              <a:ext uri="{FF2B5EF4-FFF2-40B4-BE49-F238E27FC236}">
                <a16:creationId xmlns:a16="http://schemas.microsoft.com/office/drawing/2014/main" id="{B4A804BC-4791-F14D-AC40-4DC21CDB2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5882FF8-ACEC-AA41-8553-C0DBB1199F3F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7296FC12-11C7-EA47-A4A5-89C611F407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/>
            </a:lvl1pPr>
          </a:lstStyle>
          <a:p>
            <a:pPr>
              <a:defRPr/>
            </a:pPr>
            <a:fld id="{BBF3FD48-3F10-364F-9E3B-A73E0B0CE55B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94F1FCC9-6DA6-CB4E-A804-D620FEB641E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625966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4A963E36-6FA9-DF4D-8DD1-5B178A62A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56484-1B19-AC4F-BC3A-9333E9F8A11A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5596F25-C209-B247-9E54-AAD43DC1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8B71E50E-5F95-A742-835E-61F00CD24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DF5F1-9F9C-9C42-B591-32F1FF586821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93704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3">
            <a:extLst>
              <a:ext uri="{FF2B5EF4-FFF2-40B4-BE49-F238E27FC236}">
                <a16:creationId xmlns:a16="http://schemas.microsoft.com/office/drawing/2014/main" id="{8F35D1AC-3DB6-8E42-8BF5-310B0DFDD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83D13-9DCE-BB44-943F-AF8B0A752615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61A538F9-DDD0-B04D-818D-B8C178B9D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9" name="Slide Number Placeholder 22">
            <a:extLst>
              <a:ext uri="{FF2B5EF4-FFF2-40B4-BE49-F238E27FC236}">
                <a16:creationId xmlns:a16="http://schemas.microsoft.com/office/drawing/2014/main" id="{25737215-05A1-944E-AAA6-09FDD69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2162-B519-2A42-BEFE-666FCB466DA3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3731392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>
            <a:extLst>
              <a:ext uri="{FF2B5EF4-FFF2-40B4-BE49-F238E27FC236}">
                <a16:creationId xmlns:a16="http://schemas.microsoft.com/office/drawing/2014/main" id="{1CEA9030-E168-2B41-9AEF-EF17B5E1E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7D299-886F-9546-849E-C933155F7C06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341858E9-04D1-1945-A9C1-B0C0BCC30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id="{6F0AFEDA-E9E1-D344-8C14-77BBC68E1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B0E7F-0DAF-5F44-BE02-7D922C33CFC9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209531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08C359-69CC-C64D-B58D-09759807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137A42A-C251-5345-91F5-76D06555AB33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E812F5-0911-DC4B-BA82-FAA28CDD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C7FEBC-5455-3E44-B573-C26463B80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z="1400"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0078A26-6A4C-A948-A8F8-F287F52568BD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420371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EE47B627-ACA1-C84C-BF0C-930DEE603B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2FF8C-29C2-F948-8023-29F051BE0BC2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BB7E138-3716-0944-9218-5719C5425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5DD4C4F5-AF0F-E64B-B8AE-D6FE5409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B7668-7CBF-8F49-9C3B-B1B935A8A24B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  <p:extLst>
      <p:ext uri="{BB962C8B-B14F-4D97-AF65-F5344CB8AC3E}">
        <p14:creationId xmlns:p14="http://schemas.microsoft.com/office/powerpoint/2010/main" val="1815172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1F44DEB5-CA14-6D44-8C91-4714026E077F}"/>
              </a:ext>
            </a:extLst>
          </p:cNvPr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1C9A0120-CC6A-6A4B-BE2D-57DC41D63531}"/>
              </a:ext>
            </a:extLst>
          </p:cNvPr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78AAD522-B38C-FB47-91FF-A974E0432E3A}"/>
              </a:ext>
            </a:extLst>
          </p:cNvPr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8" name="Rectangle 10">
            <a:extLst>
              <a:ext uri="{FF2B5EF4-FFF2-40B4-BE49-F238E27FC236}">
                <a16:creationId xmlns:a16="http://schemas.microsoft.com/office/drawing/2014/main" id="{89F87B67-9330-FE4C-813E-887FE1C15E0A}"/>
              </a:ext>
            </a:extLst>
          </p:cNvPr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9" name="Date Placeholder 11">
            <a:extLst>
              <a:ext uri="{FF2B5EF4-FFF2-40B4-BE49-F238E27FC236}">
                <a16:creationId xmlns:a16="http://schemas.microsoft.com/office/drawing/2014/main" id="{A1C5BFCB-A19D-EA4C-9D02-3AC41EDB35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72AFB5E-CD47-984A-9D71-646C65BFF9E6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10" name="Slide Number Placeholder 12">
            <a:extLst>
              <a:ext uri="{FF2B5EF4-FFF2-40B4-BE49-F238E27FC236}">
                <a16:creationId xmlns:a16="http://schemas.microsoft.com/office/drawing/2014/main" id="{7700DB22-EA71-1648-B332-91776B11F3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 smtClean="0"/>
            </a:lvl1pPr>
          </a:lstStyle>
          <a:p>
            <a:pPr>
              <a:defRPr/>
            </a:pPr>
            <a:fld id="{2B6C4EDF-EA9B-F84F-8F7A-66C7DC6FFA42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76EBD1C9-6EA0-D04C-ABE8-8581B398F54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41352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>
            <a:extLst>
              <a:ext uri="{FF2B5EF4-FFF2-40B4-BE49-F238E27FC236}">
                <a16:creationId xmlns:a16="http://schemas.microsoft.com/office/drawing/2014/main" id="{496EA662-6617-894C-815E-5B98FBC120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>
            <a:extLst>
              <a:ext uri="{FF2B5EF4-FFF2-40B4-BE49-F238E27FC236}">
                <a16:creationId xmlns:a16="http://schemas.microsoft.com/office/drawing/2014/main" id="{8715F839-5789-214C-B92F-9F2946778F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227D2417-C1FA-B240-85A8-16A99AAFE3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5FBDF58-29CB-0741-871E-393F76051062}" type="datetime1">
              <a:rPr lang="en-US" altLang="en-US"/>
              <a:pPr>
                <a:defRPr/>
              </a:pPr>
              <a:t>2/20/2020</a:t>
            </a:fld>
            <a:endParaRPr lang="en-NZ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4B32F-136B-5348-8F7B-1951AA3DB2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2"/>
                </a:solidFill>
                <a:latin typeface="Tw Cen MT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N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5A84EF-0BF1-634D-AEF0-2E78C48C7D64}"/>
              </a:ext>
            </a:extLst>
          </p:cNvPr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CC0C94-9853-DA4D-945C-9209331D9040}"/>
              </a:ext>
            </a:extLst>
          </p:cNvPr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29B2B9-46CB-8845-9CBA-278DB39FCDAC}"/>
              </a:ext>
            </a:extLst>
          </p:cNvPr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 sz="1800" dirty="0">
              <a:solidFill>
                <a:srgbClr val="FFFFFF"/>
              </a:solidFill>
              <a:ea typeface="ＭＳ Ｐゴシック" charset="0"/>
              <a:cs typeface="Arial" charset="0"/>
            </a:endParaRP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08A1589-C770-5242-9D3E-759EA7EB95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1268413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b="1" smtClean="0">
                <a:solidFill>
                  <a:srgbClr val="FFFFFF"/>
                </a:solidFill>
                <a:latin typeface="Tw Cen MT" panose="020B0602020104020603" pitchFamily="34" charset="77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80B53E6-FE83-BE4F-8A08-1E37EFA7761F}" type="slidenum">
              <a:rPr lang="en-NZ" altLang="en-US"/>
              <a:pPr>
                <a:defRPr/>
              </a:pPr>
              <a:t>‹#›</a:t>
            </a:fld>
            <a:endParaRPr lang="en-N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9" r:id="rId1"/>
    <p:sldLayoutId id="2147484451" r:id="rId2"/>
    <p:sldLayoutId id="2147484460" r:id="rId3"/>
    <p:sldLayoutId id="2147484452" r:id="rId4"/>
    <p:sldLayoutId id="2147484453" r:id="rId5"/>
    <p:sldLayoutId id="2147484454" r:id="rId6"/>
    <p:sldLayoutId id="2147484461" r:id="rId7"/>
    <p:sldLayoutId id="2147484455" r:id="rId8"/>
    <p:sldLayoutId id="2147484462" r:id="rId9"/>
    <p:sldLayoutId id="2147484456" r:id="rId10"/>
    <p:sldLayoutId id="2147484463" r:id="rId11"/>
    <p:sldLayoutId id="2147484457" r:id="rId12"/>
    <p:sldLayoutId id="2147484458" r:id="rId13"/>
    <p:sldLayoutId id="2147484464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2" charset="2"/>
        <a:buChar char=""/>
        <a:defRPr sz="26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tiff"/><Relationship Id="rId4" Type="http://schemas.openxmlformats.org/officeDocument/2006/relationships/image" Target="../media/image27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>
            <a:extLst>
              <a:ext uri="{FF2B5EF4-FFF2-40B4-BE49-F238E27FC236}">
                <a16:creationId xmlns:a16="http://schemas.microsoft.com/office/drawing/2014/main" id="{6DF219BA-618D-5149-86B3-FCAD2280CB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" y="584200"/>
            <a:ext cx="9036050" cy="13684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>
                <a:cs typeface="+mj-cs"/>
              </a:rPr>
              <a:t>Digital Transformation &amp; the Workforce</a:t>
            </a:r>
            <a:endParaRPr lang="en-NZ" sz="3600" b="1" i="1" dirty="0">
              <a:cs typeface="+mj-cs"/>
            </a:endParaRPr>
          </a:p>
        </p:txBody>
      </p:sp>
      <p:sp>
        <p:nvSpPr>
          <p:cNvPr id="17410" name="Slide Number Placeholder 28">
            <a:extLst>
              <a:ext uri="{FF2B5EF4-FFF2-40B4-BE49-F238E27FC236}">
                <a16:creationId xmlns:a16="http://schemas.microsoft.com/office/drawing/2014/main" id="{0774FFE9-EE95-5E46-8880-7E782CB63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8AF649B-9119-4C47-9103-B6D60F25B3DC}" type="slidenum">
              <a:rPr lang="en-NZ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0</a:t>
            </a:fld>
            <a:endParaRPr lang="en-NZ" altLang="en-US" sz="1400">
              <a:solidFill>
                <a:schemeClr val="tx2"/>
              </a:solidFill>
            </a:endParaRPr>
          </a:p>
        </p:txBody>
      </p:sp>
      <p:sp>
        <p:nvSpPr>
          <p:cNvPr id="17411" name="Subtitle 2">
            <a:extLst>
              <a:ext uri="{FF2B5EF4-FFF2-40B4-BE49-F238E27FC236}">
                <a16:creationId xmlns:a16="http://schemas.microsoft.com/office/drawing/2014/main" id="{3475DECA-7966-2248-B60E-65EBB2B35A13}"/>
              </a:ext>
            </a:extLst>
          </p:cNvPr>
          <p:cNvSpPr txBox="1">
            <a:spLocks/>
          </p:cNvSpPr>
          <p:nvPr/>
        </p:nvSpPr>
        <p:spPr bwMode="auto">
          <a:xfrm>
            <a:off x="107950" y="2997200"/>
            <a:ext cx="85677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Eusebio Scornavacca, PhD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Parsons Professor of Digital Innovation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Director, Center for Digital Communications, Commerce and Culture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John &amp; Margaret Thompson Chair in MIS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Merrick School of Business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University of Baltimore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Maryland, USA</a:t>
            </a:r>
          </a:p>
        </p:txBody>
      </p:sp>
      <p:pic>
        <p:nvPicPr>
          <p:cNvPr id="17412" name="Picture 2">
            <a:extLst>
              <a:ext uri="{FF2B5EF4-FFF2-40B4-BE49-F238E27FC236}">
                <a16:creationId xmlns:a16="http://schemas.microsoft.com/office/drawing/2014/main" id="{E6568D58-3B23-C242-B1E5-A5AD70EF1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221163"/>
            <a:ext cx="248761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B79117C8-1506-FB42-8DE6-51CC77284A04}"/>
              </a:ext>
            </a:extLst>
          </p:cNvPr>
          <p:cNvSpPr>
            <a:spLocks/>
          </p:cNvSpPr>
          <p:nvPr/>
        </p:nvSpPr>
        <p:spPr bwMode="auto">
          <a:xfrm>
            <a:off x="0" y="115888"/>
            <a:ext cx="9144000" cy="12255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3600" dirty="0">
                <a:latin typeface="Arial" charset="0"/>
                <a:ea typeface="ＭＳ Ｐゴシック" charset="0"/>
                <a:cs typeface="ＭＳ Ｐゴシック" charset="0"/>
              </a:rPr>
              <a:t>Digital Risk &amp; Organizational Resilience  </a:t>
            </a:r>
            <a:endParaRPr lang="en-NZ" sz="3600" dirty="0">
              <a:latin typeface="+mn-lt"/>
              <a:ea typeface="ＭＳ Ｐゴシック" charset="0"/>
              <a:cs typeface="Arial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A575625F-A48A-5A4E-9D18-11F426CC9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1700213"/>
            <a:ext cx="3816350" cy="237648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457200" indent="-4572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en-US" altLang="en-US" sz="2400">
                <a:latin typeface="Tw Cen MT" panose="020B0602020104020603" pitchFamily="34" charset="77"/>
                <a:cs typeface="Arial" panose="020B0604020202020204" pitchFamily="34" charset="0"/>
              </a:rPr>
              <a:t>Security – Vulnerability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en-US" altLang="en-US" sz="2400">
                <a:latin typeface="Tw Cen MT" panose="020B0602020104020603" pitchFamily="34" charset="77"/>
                <a:cs typeface="Arial" panose="020B0604020202020204" pitchFamily="34" charset="0"/>
              </a:rPr>
              <a:t>Digital Footprint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en-US" altLang="en-US" sz="2400">
                <a:latin typeface="Tw Cen MT" panose="020B0602020104020603" pitchFamily="34" charset="77"/>
                <a:cs typeface="Arial" panose="020B0604020202020204" pitchFamily="34" charset="0"/>
              </a:rPr>
              <a:t>Resilience 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en-US" altLang="en-US" sz="2400">
                <a:latin typeface="Tw Cen MT" panose="020B0602020104020603" pitchFamily="34" charset="77"/>
                <a:cs typeface="Arial" panose="020B0604020202020204" pitchFamily="34" charset="0"/>
              </a:rPr>
              <a:t>Traceability 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en-US" altLang="en-US" sz="2400">
                <a:latin typeface="Tw Cen MT" panose="020B0602020104020603" pitchFamily="34" charset="77"/>
                <a:cs typeface="Arial" panose="020B0604020202020204" pitchFamily="34" charset="0"/>
              </a:rPr>
              <a:t>Privacy</a:t>
            </a: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en-US" altLang="en-US" sz="2400">
                <a:latin typeface="Tw Cen MT" panose="020B0602020104020603" pitchFamily="34" charset="77"/>
                <a:cs typeface="Arial" panose="020B0604020202020204" pitchFamily="34" charset="0"/>
              </a:rPr>
              <a:t>Ethics</a:t>
            </a:r>
            <a:endParaRPr lang="en-NZ" altLang="en-US" sz="2400">
              <a:latin typeface="Tw Cen MT" panose="020B0602020104020603" pitchFamily="34" charset="77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endParaRPr lang="en-GB" altLang="en-US" sz="2400">
              <a:latin typeface="Tw Cen MT" panose="020B0602020104020603" pitchFamily="34" charset="77"/>
              <a:cs typeface="Arial" panose="020B0604020202020204" pitchFamily="34" charset="0"/>
            </a:endParaRPr>
          </a:p>
        </p:txBody>
      </p:sp>
      <p:pic>
        <p:nvPicPr>
          <p:cNvPr id="30723" name="Picture 6">
            <a:extLst>
              <a:ext uri="{FF2B5EF4-FFF2-40B4-BE49-F238E27FC236}">
                <a16:creationId xmlns:a16="http://schemas.microsoft.com/office/drawing/2014/main" id="{4E01F291-5F1C-2747-A164-78035BA0C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4221163"/>
            <a:ext cx="3240088" cy="242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10">
            <a:extLst>
              <a:ext uri="{FF2B5EF4-FFF2-40B4-BE49-F238E27FC236}">
                <a16:creationId xmlns:a16="http://schemas.microsoft.com/office/drawing/2014/main" id="{A0F3D1AF-1B79-B047-8449-C7B6B4B4D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4581525"/>
            <a:ext cx="5106988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cybersecurity_panel-623x432.jpg">
            <a:extLst>
              <a:ext uri="{FF2B5EF4-FFF2-40B4-BE49-F238E27FC236}">
                <a16:creationId xmlns:a16="http://schemas.microsoft.com/office/drawing/2014/main" id="{47F415C5-04BD-7545-87DC-FC66300A7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484313"/>
            <a:ext cx="4329113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35D19F-C5B7-DD47-9891-7125B21AC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19E20DC6-6C13-284D-A706-C0233F7FED21}" type="slidenum">
              <a:rPr lang="en-NZ" altLang="en-US"/>
              <a:pPr>
                <a:defRPr/>
              </a:pPr>
              <a:t>9</a:t>
            </a:fld>
            <a:endParaRPr lang="en-NZ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67440DCB-D32B-814B-B00C-D5192B15E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068638"/>
            <a:ext cx="728345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Is technological disruption of the workforce something new?</a:t>
            </a:r>
          </a:p>
        </p:txBody>
      </p:sp>
      <p:sp>
        <p:nvSpPr>
          <p:cNvPr id="31746" name="Slide Number Placeholder 3">
            <a:extLst>
              <a:ext uri="{FF2B5EF4-FFF2-40B4-BE49-F238E27FC236}">
                <a16:creationId xmlns:a16="http://schemas.microsoft.com/office/drawing/2014/main" id="{6E41AABE-5E36-8D4B-8032-BB3BC2CA1E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28A9BC1C-0752-3246-9546-ABCF382DFDEE}" type="slidenum">
              <a:rPr lang="en-NZ" altLang="en-US" sz="1200">
                <a:solidFill>
                  <a:srgbClr val="FFFFFF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NZ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7CA2C266-5B0A-C649-9590-6FB3BD0B9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0" y="277813"/>
            <a:ext cx="424815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Not really…</a:t>
            </a:r>
          </a:p>
        </p:txBody>
      </p:sp>
      <p:pic>
        <p:nvPicPr>
          <p:cNvPr id="59394" name="Content Placeholder 5">
            <a:extLst>
              <a:ext uri="{FF2B5EF4-FFF2-40B4-BE49-F238E27FC236}">
                <a16:creationId xmlns:a16="http://schemas.microsoft.com/office/drawing/2014/main" id="{6D1DEB65-3898-F842-92E1-71CFBDC11AFD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2738" y="2797175"/>
            <a:ext cx="3040062" cy="21558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760B4-246C-D049-BB3E-C4EAD15F1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CC66A16C-C9AE-4141-86FE-D42B233A80D7}" type="slidenum">
              <a:rPr lang="en-NZ" altLang="en-US"/>
              <a:pPr>
                <a:defRPr/>
              </a:pPr>
              <a:t>11</a:t>
            </a:fld>
            <a:endParaRPr lang="en-NZ" altLang="en-US"/>
          </a:p>
        </p:txBody>
      </p:sp>
      <p:pic>
        <p:nvPicPr>
          <p:cNvPr id="59396" name="Picture 4">
            <a:extLst>
              <a:ext uri="{FF2B5EF4-FFF2-40B4-BE49-F238E27FC236}">
                <a16:creationId xmlns:a16="http://schemas.microsoft.com/office/drawing/2014/main" id="{57512A8A-3519-614D-AA98-075DAB1A5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0" y="4989513"/>
            <a:ext cx="2687638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6">
            <a:extLst>
              <a:ext uri="{FF2B5EF4-FFF2-40B4-BE49-F238E27FC236}">
                <a16:creationId xmlns:a16="http://schemas.microsoft.com/office/drawing/2014/main" id="{6F1138CA-A8C9-104D-95C3-2BE183E4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0"/>
            <a:ext cx="3265488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7">
            <a:extLst>
              <a:ext uri="{FF2B5EF4-FFF2-40B4-BE49-F238E27FC236}">
                <a16:creationId xmlns:a16="http://schemas.microsoft.com/office/drawing/2014/main" id="{79A4D5FF-79DD-4D4C-80A1-816C7CC2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2781300"/>
            <a:ext cx="28098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8">
            <a:extLst>
              <a:ext uri="{FF2B5EF4-FFF2-40B4-BE49-F238E27FC236}">
                <a16:creationId xmlns:a16="http://schemas.microsoft.com/office/drawing/2014/main" id="{B7828AC5-6B65-B447-9142-4C2AC48BD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888" y="5005388"/>
            <a:ext cx="2857500" cy="190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400" name="Picture 2">
            <a:extLst>
              <a:ext uri="{FF2B5EF4-FFF2-40B4-BE49-F238E27FC236}">
                <a16:creationId xmlns:a16="http://schemas.microsoft.com/office/drawing/2014/main" id="{6A72281D-DE90-0F4F-98D3-4C90169D4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975" y="217488"/>
            <a:ext cx="3044825" cy="240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63F46F7A-9045-574E-B7C0-CD83F7837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4</a:t>
            </a:r>
            <a:r>
              <a:rPr lang="en-US" altLang="en-US" baseline="30000">
                <a:ea typeface="ＭＳ Ｐゴシック" panose="020B0600070205080204" pitchFamily="34" charset="-128"/>
              </a:rPr>
              <a:t>th</a:t>
            </a:r>
            <a:r>
              <a:rPr lang="en-US" altLang="en-US">
                <a:ea typeface="ＭＳ Ｐゴシック" panose="020B0600070205080204" pitchFamily="34" charset="-128"/>
              </a:rPr>
              <a:t> Industrial Revolution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8A4A4F-A388-9A49-841A-5BC7D4DDF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DD951E36-6F9F-E042-A82A-ED08065CD32C}" type="slidenum">
              <a:rPr lang="en-NZ" altLang="en-US"/>
              <a:pPr>
                <a:defRPr/>
              </a:pPr>
              <a:t>12</a:t>
            </a:fld>
            <a:endParaRPr lang="en-NZ" altLang="en-US"/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9345ACF9-D438-E248-8B2F-46B838EA7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2205038"/>
            <a:ext cx="84582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Rectangle 5">
            <a:extLst>
              <a:ext uri="{FF2B5EF4-FFF2-40B4-BE49-F238E27FC236}">
                <a16:creationId xmlns:a16="http://schemas.microsoft.com/office/drawing/2014/main" id="{2275BE57-5FF7-1B42-9D70-536A2A934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9275" y="6383338"/>
            <a:ext cx="34925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>
                <a:latin typeface="medium-content-sans-serif-font"/>
              </a:rPr>
              <a:t>Fourth Industrial Revolution — Graphic by Christoph Roser</a:t>
            </a:r>
            <a:endParaRPr lang="en-US" altLang="en-US"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CF46526-0CD6-3145-AEB8-E1F109EDD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0825" y="2997200"/>
            <a:ext cx="8459788" cy="1143000"/>
          </a:xfrm>
        </p:spPr>
        <p:txBody>
          <a:bodyPr>
            <a:normAutofit fontScale="90000"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rgbClr val="513E1B"/>
                </a:solidFill>
              </a:rPr>
              <a:t>The diffusion of technologies result in to a series of changes the portfolio of skills we need to survive in society.</a:t>
            </a:r>
            <a:br>
              <a:rPr lang="en-US" sz="3200" dirty="0">
                <a:solidFill>
                  <a:srgbClr val="513E1B"/>
                </a:solidFill>
              </a:rPr>
            </a:br>
            <a:r>
              <a:rPr lang="en-US" sz="3200" dirty="0">
                <a:solidFill>
                  <a:srgbClr val="513E1B"/>
                </a:solidFill>
              </a:rPr>
              <a:t>- Incremental technological dependence occurs when we substitute a skill for an affordance provided by this fluid digital ecosystem.</a:t>
            </a:r>
            <a:br>
              <a:rPr lang="en-US" sz="3200" dirty="0">
                <a:solidFill>
                  <a:srgbClr val="513E1B"/>
                </a:solidFill>
              </a:rPr>
            </a:br>
            <a:r>
              <a:rPr lang="en-US" sz="3200" dirty="0">
                <a:solidFill>
                  <a:srgbClr val="513E1B"/>
                </a:solidFill>
              </a:rPr>
              <a:t>- The Automation-Augmentation Paradox</a:t>
            </a:r>
            <a:br>
              <a:rPr lang="en-US" sz="3200" dirty="0">
                <a:solidFill>
                  <a:srgbClr val="513E1B"/>
                </a:solidFill>
              </a:rPr>
            </a:br>
            <a:r>
              <a:rPr lang="en-US" sz="3200" dirty="0">
                <a:solidFill>
                  <a:srgbClr val="513E1B"/>
                </a:solidFill>
              </a:rPr>
              <a:t/>
            </a:r>
            <a:br>
              <a:rPr lang="en-US" sz="3200" dirty="0">
                <a:solidFill>
                  <a:srgbClr val="513E1B"/>
                </a:solidFill>
              </a:rPr>
            </a:br>
            <a:endParaRPr lang="en-US" sz="3200" dirty="0">
              <a:solidFill>
                <a:srgbClr val="513E1B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6989A97-3611-8E46-A05E-5828B1ED378E}"/>
              </a:ext>
            </a:extLst>
          </p:cNvPr>
          <p:cNvSpPr>
            <a:spLocks/>
          </p:cNvSpPr>
          <p:nvPr/>
        </p:nvSpPr>
        <p:spPr bwMode="auto">
          <a:xfrm>
            <a:off x="684213" y="115888"/>
            <a:ext cx="8208962" cy="108108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NZ" sz="4000" dirty="0">
                <a:solidFill>
                  <a:schemeClr val="bg2">
                    <a:lumMod val="25000"/>
                  </a:schemeClr>
                </a:solidFill>
                <a:latin typeface="+mn-lt"/>
                <a:ea typeface="ＭＳ Ｐゴシック" charset="0"/>
                <a:cs typeface="Arial" charset="0"/>
              </a:rPr>
              <a:t>Technological Dependence &amp; </a:t>
            </a:r>
          </a:p>
          <a:p>
            <a:pPr algn="ctr" eaLnBrk="1" hangingPunct="1">
              <a:defRPr/>
            </a:pPr>
            <a:r>
              <a:rPr lang="en-NZ" sz="4000" dirty="0">
                <a:solidFill>
                  <a:schemeClr val="bg2">
                    <a:lumMod val="25000"/>
                  </a:schemeClr>
                </a:solidFill>
                <a:latin typeface="+mn-lt"/>
                <a:ea typeface="ＭＳ Ｐゴシック" charset="0"/>
                <a:cs typeface="Arial" charset="0"/>
              </a:rPr>
              <a:t>Shifting Skills</a:t>
            </a:r>
          </a:p>
        </p:txBody>
      </p:sp>
      <p:pic>
        <p:nvPicPr>
          <p:cNvPr id="32771" name="Picture 2">
            <a:extLst>
              <a:ext uri="{FF2B5EF4-FFF2-40B4-BE49-F238E27FC236}">
                <a16:creationId xmlns:a16="http://schemas.microsoft.com/office/drawing/2014/main" id="{A80FF083-2124-6742-9B07-CF4B67E26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5076825"/>
            <a:ext cx="25971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1" descr="tesla-e1467935045309.jpg">
            <a:extLst>
              <a:ext uri="{FF2B5EF4-FFF2-40B4-BE49-F238E27FC236}">
                <a16:creationId xmlns:a16="http://schemas.microsoft.com/office/drawing/2014/main" id="{6E59BC10-63DA-BC40-9FF0-E037FDDAE6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4876800"/>
            <a:ext cx="3240088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2" descr="6963425993_a4720b1f57_b.jpg">
            <a:extLst>
              <a:ext uri="{FF2B5EF4-FFF2-40B4-BE49-F238E27FC236}">
                <a16:creationId xmlns:a16="http://schemas.microsoft.com/office/drawing/2014/main" id="{576C615F-2635-964F-A7CA-28F0361854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488" y="4876800"/>
            <a:ext cx="325437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0C1524-DE74-CE45-B341-7E53897CC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0D307856-8C04-4D41-89AF-567800B7962E}" type="slidenum">
              <a:rPr lang="en-NZ" altLang="en-US"/>
              <a:pPr>
                <a:defRPr/>
              </a:pPr>
              <a:t>13</a:t>
            </a:fld>
            <a:endParaRPr lang="en-NZ" alt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0EEA035E-498F-1A46-8349-326E21955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141663"/>
            <a:ext cx="8183563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What about Digital Transformation?</a:t>
            </a:r>
          </a:p>
        </p:txBody>
      </p:sp>
      <p:sp>
        <p:nvSpPr>
          <p:cNvPr id="33794" name="Slide Number Placeholder 3">
            <a:extLst>
              <a:ext uri="{FF2B5EF4-FFF2-40B4-BE49-F238E27FC236}">
                <a16:creationId xmlns:a16="http://schemas.microsoft.com/office/drawing/2014/main" id="{B38E36D7-A529-194C-9CFD-F50642593D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9CF8AE81-2AC7-9D4C-8F8A-8F7AD135B7C3}" type="slidenum">
              <a:rPr lang="en-NZ" altLang="en-US" sz="1200">
                <a:solidFill>
                  <a:srgbClr val="FFFFFF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NZ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4FCB17F7-51CD-904B-8DFC-6369FB5D4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Digital Transformation</a:t>
            </a:r>
          </a:p>
        </p:txBody>
      </p:sp>
      <p:sp>
        <p:nvSpPr>
          <p:cNvPr id="34818" name="Content Placeholder 2">
            <a:extLst>
              <a:ext uri="{FF2B5EF4-FFF2-40B4-BE49-F238E27FC236}">
                <a16:creationId xmlns:a16="http://schemas.microsoft.com/office/drawing/2014/main" id="{0D79170E-11BA-9F4D-98F5-D6ECFCD5C65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288" y="1628775"/>
            <a:ext cx="7764462" cy="2338388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“Digital” is not all about technology</a:t>
            </a:r>
          </a:p>
          <a:p>
            <a:pPr marL="319088" lvl="2" indent="-319088">
              <a:spcBef>
                <a:spcPts val="700"/>
              </a:spcBef>
              <a:buSzPct val="60000"/>
              <a:buFont typeface="Wingdings" pitchFamily="2" charset="2"/>
              <a:buChar char=""/>
            </a:pPr>
            <a:r>
              <a:rPr lang="en-US" altLang="en-US" sz="2800">
                <a:ea typeface="ＭＳ Ｐゴシック" panose="020B0600070205080204" pitchFamily="34" charset="-128"/>
              </a:rPr>
              <a:t>Thinking digitally is different than thinking we are “Digital” (tech savvy). </a:t>
            </a:r>
            <a:endParaRPr lang="en-US" altLang="en-US" sz="3200">
              <a:ea typeface="ＭＳ Ｐゴシック" panose="020B0600070205080204" pitchFamily="34" charset="-128"/>
            </a:endParaRPr>
          </a:p>
          <a:p>
            <a:r>
              <a:rPr lang="en-US" altLang="en-US" sz="2800">
                <a:ea typeface="ＭＳ Ｐゴシック" panose="020B0600070205080204" pitchFamily="34" charset="-128"/>
              </a:rPr>
              <a:t>Digital Transformation is about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Transforming Organizations</a:t>
            </a:r>
            <a:r>
              <a:rPr lang="en-US" altLang="en-US" sz="2800">
                <a:ea typeface="ＭＳ Ｐゴシック" panose="020B0600070205080204" pitchFamily="34" charset="-128"/>
              </a:rPr>
              <a:t> through the use of Digital Technologies, Business Models and Strategy to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Improve Performance </a:t>
            </a:r>
            <a:r>
              <a:rPr lang="en-US" altLang="en-US" sz="2800">
                <a:ea typeface="ＭＳ Ｐゴシック" panose="020B0600070205080204" pitchFamily="34" charset="-128"/>
              </a:rPr>
              <a:t>and, above all,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Create Value </a:t>
            </a:r>
            <a:r>
              <a:rPr lang="en-US" altLang="en-US" sz="2800">
                <a:ea typeface="ＭＳ Ｐゴシック" panose="020B0600070205080204" pitchFamily="34" charset="-128"/>
              </a:rPr>
              <a:t>to stakeholders.</a:t>
            </a:r>
          </a:p>
        </p:txBody>
      </p:sp>
      <p:pic>
        <p:nvPicPr>
          <p:cNvPr id="34819" name="Picture 5" descr="Digital-transformation-634x0-c-default.jpg">
            <a:extLst>
              <a:ext uri="{FF2B5EF4-FFF2-40B4-BE49-F238E27FC236}">
                <a16:creationId xmlns:a16="http://schemas.microsoft.com/office/drawing/2014/main" id="{3691593E-A5B5-A341-BEDE-A9C776105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868863"/>
            <a:ext cx="2389187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E9FB6D-5D55-C84B-9612-EEDAE8FF5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D9289791-BBE1-3444-AFA4-45C21509C084}" type="slidenum">
              <a:rPr lang="en-NZ" altLang="en-US"/>
              <a:pPr>
                <a:defRPr/>
              </a:pPr>
              <a:t>15</a:t>
            </a:fld>
            <a:endParaRPr lang="en-NZ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1EFC09DA-4C47-4A48-BE09-3F731B008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250" y="225425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Digital Transformation </a:t>
            </a:r>
            <a:r>
              <a:rPr lang="mr-IN" altLang="en-US">
                <a:latin typeface="Mangal" panose="02040503050203030202" pitchFamily="18" charset="0"/>
                <a:ea typeface="ＭＳ Ｐゴシック" panose="020B0600070205080204" pitchFamily="34" charset="-128"/>
              </a:rPr>
              <a:t>–</a:t>
            </a:r>
            <a:r>
              <a:rPr lang="en-US" altLang="en-US">
                <a:ea typeface="ＭＳ Ｐゴシック" panose="020B0600070205080204" pitchFamily="34" charset="-128"/>
              </a:rPr>
              <a:t> Do or Die</a:t>
            </a: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3B6108CA-D160-6445-9B1C-92F22684B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9613" y="2924175"/>
            <a:ext cx="5291137" cy="2878138"/>
          </a:xfrm>
        </p:spPr>
        <p:txBody>
          <a:bodyPr/>
          <a:lstStyle/>
          <a:p>
            <a:r>
              <a:rPr lang="en-US" altLang="en-US" sz="2800">
                <a:ea typeface="ＭＳ Ｐゴシック" panose="020B0600070205080204" pitchFamily="34" charset="-128"/>
              </a:rPr>
              <a:t>The real question is: </a:t>
            </a:r>
            <a:r>
              <a:rPr lang="en-US" altLang="en-US" sz="2800">
                <a:solidFill>
                  <a:srgbClr val="FF0000"/>
                </a:solidFill>
                <a:ea typeface="ＭＳ Ｐゴシック" panose="020B0600070205080204" pitchFamily="34" charset="-128"/>
              </a:rPr>
              <a:t>how long until you are in the crosses of the Digital Revolution??</a:t>
            </a:r>
          </a:p>
          <a:p>
            <a:r>
              <a:rPr lang="en-US" altLang="en-US" sz="2800">
                <a:ea typeface="ＭＳ Ｐゴシック" panose="020B0600070205080204" pitchFamily="34" charset="-128"/>
              </a:rPr>
              <a:t> In order to thrive (not only survive) in the Digital Economy companies must develop a Holistic Digital Transformation Strategy (including workforce)</a:t>
            </a:r>
          </a:p>
        </p:txBody>
      </p:sp>
      <p:pic>
        <p:nvPicPr>
          <p:cNvPr id="35843" name="Picture 3" descr="640px-thumbnail.jpg">
            <a:extLst>
              <a:ext uri="{FF2B5EF4-FFF2-40B4-BE49-F238E27FC236}">
                <a16:creationId xmlns:a16="http://schemas.microsoft.com/office/drawing/2014/main" id="{9DCF5CCA-A09F-8649-B602-3FF560EDE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3249613"/>
            <a:ext cx="2938462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Content Placeholder 2">
            <a:extLst>
              <a:ext uri="{FF2B5EF4-FFF2-40B4-BE49-F238E27FC236}">
                <a16:creationId xmlns:a16="http://schemas.microsoft.com/office/drawing/2014/main" id="{B0F16A3B-58CD-7E46-8BAB-4BE510404A7E}"/>
              </a:ext>
            </a:extLst>
          </p:cNvPr>
          <p:cNvSpPr txBox="1">
            <a:spLocks/>
          </p:cNvSpPr>
          <p:nvPr/>
        </p:nvSpPr>
        <p:spPr bwMode="auto">
          <a:xfrm>
            <a:off x="711200" y="1196975"/>
            <a:ext cx="7829550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21336" tIns="21336" rIns="21336" bIns="21336" anchor="ctr"/>
          <a:lstStyle>
            <a:lvl1pPr marL="242888" indent="-242888" defTabSz="823913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 defTabSz="823913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 defTabSz="823913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 defTabSz="823913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 defTabSz="823913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defTabSz="8239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defTabSz="8239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defTabSz="8239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defTabSz="823913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ts val="2000"/>
              </a:spcBef>
              <a:buClrTx/>
              <a:buSzPct val="75000"/>
              <a:buFontTx/>
              <a:buChar char="•"/>
            </a:pPr>
            <a:r>
              <a:rPr lang="en-US" altLang="en-US" sz="2800">
                <a:solidFill>
                  <a:srgbClr val="53585F"/>
                </a:solidFill>
                <a:sym typeface="Aller Light" charset="0"/>
              </a:rPr>
              <a:t>The Forth Industrial Revolution is based on Digital Disruption and is dramatically changing industries and the skillset needed for a successful workforce.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15C051-22B9-364B-B6F0-E254E3ABB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5FAE78B7-B4EC-AF4C-9EEF-96A649767A41}" type="slidenum">
              <a:rPr lang="en-NZ" altLang="en-US"/>
              <a:pPr>
                <a:defRPr/>
              </a:pPr>
              <a:t>16</a:t>
            </a:fld>
            <a:endParaRPr lang="en-NZ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4A8CC763-CFFC-4B47-9B2E-8B364F8B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4 “Sins” of Digital Strategies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14666158-34DA-1D46-B17B-E367C14CC26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0825" y="1600200"/>
            <a:ext cx="8893175" cy="4495800"/>
          </a:xfrm>
        </p:spPr>
        <p:txBody>
          <a:bodyPr/>
          <a:lstStyle/>
          <a:p>
            <a:r>
              <a:rPr lang="en-US" altLang="en-US" sz="2800" b="1">
                <a:ea typeface="ＭＳ Ｐゴシック" panose="020B0600070205080204" pitchFamily="34" charset="-128"/>
              </a:rPr>
              <a:t>1. </a:t>
            </a:r>
            <a:r>
              <a:rPr lang="en-US" altLang="en-US" sz="2400" b="1">
                <a:ea typeface="ＭＳ Ｐゴシック" panose="020B0600070205080204" pitchFamily="34" charset="-128"/>
              </a:rPr>
              <a:t>Focus on disruptors rather than disruption 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The focus should be on the disruptions occurring in your industry, not exclusively on the disruptors. </a:t>
            </a:r>
          </a:p>
          <a:p>
            <a:r>
              <a:rPr lang="en-US" altLang="en-US" sz="2400" b="1">
                <a:ea typeface="ＭＳ Ｐゴシック" panose="020B0600070205080204" pitchFamily="34" charset="-128"/>
              </a:rPr>
              <a:t>2. Technology-focused, siloed digital strategy 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Too much attention on ‘digitalization’ of silos as the ultimate goal instead of looking holistically at the organization. The main goal should be value creation and enhancing performance. </a:t>
            </a:r>
          </a:p>
          <a:p>
            <a:r>
              <a:rPr lang="en-US" altLang="en-US" sz="2000" b="1">
                <a:ea typeface="ＭＳ Ｐゴシック" panose="020B0600070205080204" pitchFamily="34" charset="-128"/>
              </a:rPr>
              <a:t>3. </a:t>
            </a:r>
            <a:r>
              <a:rPr lang="en-US" altLang="en-US" sz="2400" b="1">
                <a:ea typeface="ＭＳ Ｐゴシック" panose="020B0600070205080204" pitchFamily="34" charset="-128"/>
              </a:rPr>
              <a:t>Digital disruption is not the only source of disruption 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While digital disruption is extremely relevant, this does not mean we can overlook more traditional forms of disruption. </a:t>
            </a:r>
          </a:p>
          <a:p>
            <a:r>
              <a:rPr lang="en-US" altLang="en-US" sz="2400">
                <a:ea typeface="ＭＳ Ｐゴシック" panose="020B0600070205080204" pitchFamily="34" charset="-128"/>
              </a:rPr>
              <a:t>4. </a:t>
            </a:r>
            <a:r>
              <a:rPr lang="en-US" altLang="en-US" sz="2400" b="1">
                <a:ea typeface="ＭＳ Ｐゴシック" panose="020B0600070205080204" pitchFamily="34" charset="-128"/>
              </a:rPr>
              <a:t>Fail to focus on change management  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pPr lvl="1"/>
            <a:r>
              <a:rPr lang="en-US" altLang="en-US" sz="2000">
                <a:ea typeface="ＭＳ Ｐゴシック" panose="020B0600070205080204" pitchFamily="34" charset="-128"/>
              </a:rPr>
              <a:t>Focus on change management is fundamental for successful digital strategies. </a:t>
            </a:r>
            <a:endParaRPr lang="en-US" altLang="en-US" sz="2400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096AF4C7-8A65-6E41-AAA0-2A07183321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CCA99F6D-CCA9-4049-B04C-7D57128A5383}" type="slidenum">
              <a:rPr lang="en-NZ" altLang="en-US" sz="1200">
                <a:solidFill>
                  <a:srgbClr val="FFFFFF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NZ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52358067-6E55-AA4A-A74B-C89293E5D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Key Challenges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AAD1D-5ACC-6442-B717-9F7FBBE3A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2F5E4A1B-D459-3C44-8ED7-81CBA66EAF73}" type="slidenum">
              <a:rPr lang="en-NZ" altLang="en-US"/>
              <a:pPr>
                <a:defRPr/>
              </a:pPr>
              <a:t>18</a:t>
            </a:fld>
            <a:endParaRPr lang="en-NZ" altLang="en-US"/>
          </a:p>
        </p:txBody>
      </p:sp>
      <p:sp>
        <p:nvSpPr>
          <p:cNvPr id="37891" name="Rectangle 5">
            <a:extLst>
              <a:ext uri="{FF2B5EF4-FFF2-40B4-BE49-F238E27FC236}">
                <a16:creationId xmlns:a16="http://schemas.microsoft.com/office/drawing/2014/main" id="{79AECAF8-7E0A-EC4A-BC23-714C03D9E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313" y="6513513"/>
            <a:ext cx="6142037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262628"/>
                </a:solidFill>
                <a:latin typeface="MinionPro"/>
              </a:rPr>
              <a:t>Based on a global survey of more than 4,300 managers, executives, and analysts, </a:t>
            </a:r>
            <a:r>
              <a:rPr lang="en-US" altLang="en-US" sz="900" i="1">
                <a:solidFill>
                  <a:srgbClr val="262628"/>
                </a:solidFill>
                <a:latin typeface="MinionPro"/>
              </a:rPr>
              <a:t>MIT Sloan Management Review </a:t>
            </a:r>
            <a:r>
              <a:rPr lang="en-US" altLang="en-US" sz="900">
                <a:solidFill>
                  <a:srgbClr val="262628"/>
                </a:solidFill>
                <a:latin typeface="MinionPro"/>
              </a:rPr>
              <a:t>and Deloitte’s </a:t>
            </a:r>
            <a:endParaRPr lang="en-US" altLang="en-US" sz="900"/>
          </a:p>
        </p:txBody>
      </p:sp>
      <p:pic>
        <p:nvPicPr>
          <p:cNvPr id="37892" name="Picture 6">
            <a:extLst>
              <a:ext uri="{FF2B5EF4-FFF2-40B4-BE49-F238E27FC236}">
                <a16:creationId xmlns:a16="http://schemas.microsoft.com/office/drawing/2014/main" id="{5FDF35E4-E93E-4843-9CEC-796FB1655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45720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Content Placeholder 6">
            <a:extLst>
              <a:ext uri="{FF2B5EF4-FFF2-40B4-BE49-F238E27FC236}">
                <a16:creationId xmlns:a16="http://schemas.microsoft.com/office/drawing/2014/main" id="{E473BFBF-A13A-B044-8C73-423E77D8227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8038" y="2889250"/>
            <a:ext cx="5902325" cy="36369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9396D2AF-555A-064D-B7ED-E51325D43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90600"/>
          </a:xfrm>
        </p:spPr>
        <p:txBody>
          <a:bodyPr/>
          <a:lstStyle/>
          <a:p>
            <a:pPr eaLnBrk="1" hangingPunct="1"/>
            <a:r>
              <a:rPr lang="en-GB" altLang="en-US">
                <a:latin typeface="Tahoma" panose="020B0604030504040204" pitchFamily="34" charset="0"/>
                <a:ea typeface="ＭＳ Ｐゴシック" panose="020B0600070205080204" pitchFamily="34" charset="-128"/>
              </a:rPr>
              <a:t>Development of a Digital Ecosystem </a:t>
            </a:r>
            <a:endParaRPr lang="en-US" altLang="en-US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03" name="Rectangle 3">
            <a:extLst>
              <a:ext uri="{FF2B5EF4-FFF2-40B4-BE49-F238E27FC236}">
                <a16:creationId xmlns:a16="http://schemas.microsoft.com/office/drawing/2014/main" id="{80DE37B2-CA80-CE47-9DD3-684E88173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5800" y="1628775"/>
            <a:ext cx="7970838" cy="4467225"/>
          </a:xfrm>
        </p:spPr>
        <p:txBody>
          <a:bodyPr/>
          <a:lstStyle/>
          <a:p>
            <a:pPr eaLnBrk="1" hangingPunct="1"/>
            <a:r>
              <a:rPr lang="en-GB" altLang="en-US">
                <a:ea typeface="ＭＳ Ｐゴシック" panose="020B0600070205080204" pitchFamily="34" charset="-128"/>
              </a:rPr>
              <a:t>Key Technological Enablers</a:t>
            </a:r>
          </a:p>
          <a:p>
            <a:pPr lvl="1" eaLnBrk="1" hangingPunct="1"/>
            <a:r>
              <a:rPr lang="en-GB" altLang="en-US" sz="2900">
                <a:ea typeface="ＭＳ Ｐゴシック" panose="020B0600070205080204" pitchFamily="34" charset="-128"/>
              </a:rPr>
              <a:t>Diffusion of the Internet</a:t>
            </a:r>
          </a:p>
          <a:p>
            <a:pPr lvl="1" eaLnBrk="1" hangingPunct="1"/>
            <a:r>
              <a:rPr lang="en-GB" altLang="en-US" sz="2900">
                <a:ea typeface="ＭＳ Ｐゴシック" panose="020B0600070205080204" pitchFamily="34" charset="-128"/>
              </a:rPr>
              <a:t>Growth of wireless telecommunications</a:t>
            </a:r>
          </a:p>
          <a:p>
            <a:pPr lvl="1" eaLnBrk="1" hangingPunct="1"/>
            <a:r>
              <a:rPr lang="en-GB" altLang="en-US" sz="2900">
                <a:ea typeface="ＭＳ Ｐゴシック" panose="020B0600070205080204" pitchFamily="34" charset="-128"/>
              </a:rPr>
              <a:t>Increased System Convergence &amp; Fluidity</a:t>
            </a:r>
          </a:p>
          <a:p>
            <a:pPr lvl="1" eaLnBrk="1" hangingPunct="1"/>
            <a:r>
              <a:rPr lang="en-GB" altLang="en-US" sz="2900">
                <a:ea typeface="ＭＳ Ｐゴシック" panose="020B0600070205080204" pitchFamily="34" charset="-128"/>
              </a:rPr>
              <a:t>Moore’s Law</a:t>
            </a:r>
          </a:p>
          <a:p>
            <a:pPr eaLnBrk="1" hangingPunct="1"/>
            <a:endParaRPr lang="en-US" altLang="en-US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962ED2F5-0758-9F45-8B22-8BE4BCCAC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81525"/>
            <a:ext cx="18002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1">
            <a:extLst>
              <a:ext uri="{FF2B5EF4-FFF2-40B4-BE49-F238E27FC236}">
                <a16:creationId xmlns:a16="http://schemas.microsoft.com/office/drawing/2014/main" id="{8422C429-2F7E-6648-9E7E-BAFE9912B6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4797425"/>
            <a:ext cx="203993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2">
            <a:extLst>
              <a:ext uri="{FF2B5EF4-FFF2-40B4-BE49-F238E27FC236}">
                <a16:creationId xmlns:a16="http://schemas.microsoft.com/office/drawing/2014/main" id="{EC1C6D82-BD53-F94B-968F-5CF485A826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652963"/>
            <a:ext cx="1649412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7B0423-85AA-2044-9331-C08FE3C8B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0A07912A-7091-1344-BEB5-849A98BC8E35}" type="slidenum">
              <a:rPr lang="en-NZ" altLang="en-US"/>
              <a:pPr>
                <a:defRPr/>
              </a:pPr>
              <a:t>1</a:t>
            </a:fld>
            <a:endParaRPr lang="en-NZ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3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BB0289F2-BF2C-E346-B749-C3F705F54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260350"/>
            <a:ext cx="424815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Top Challenges</a:t>
            </a:r>
          </a:p>
        </p:txBody>
      </p:sp>
      <p:pic>
        <p:nvPicPr>
          <p:cNvPr id="38914" name="Picture 4" descr="IMG_1177.JPG">
            <a:extLst>
              <a:ext uri="{FF2B5EF4-FFF2-40B4-BE49-F238E27FC236}">
                <a16:creationId xmlns:a16="http://schemas.microsoft.com/office/drawing/2014/main" id="{4BC35D44-243B-BB43-AD30-68D23AABD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-12700"/>
            <a:ext cx="387985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0B9CD44-8DB1-304A-8E08-9E10984C281C}"/>
              </a:ext>
            </a:extLst>
          </p:cNvPr>
          <p:cNvSpPr/>
          <p:nvPr/>
        </p:nvSpPr>
        <p:spPr>
          <a:xfrm>
            <a:off x="314325" y="2262188"/>
            <a:ext cx="4360863" cy="2193925"/>
          </a:xfrm>
          <a:prstGeom prst="rect">
            <a:avLst/>
          </a:prstGeom>
        </p:spPr>
        <p:txBody>
          <a:bodyPr lIns="38405" tIns="19202" rIns="38405" bIns="19202">
            <a:spAutoFit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We must to develop key 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organizational capabilities</a:t>
            </a:r>
            <a:r>
              <a:rPr lang="en-US" sz="2800" dirty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 and </a:t>
            </a:r>
            <a:r>
              <a:rPr lang="en-US" sz="2800" dirty="0">
                <a:solidFill>
                  <a:srgbClr val="FF0000"/>
                </a:solidFill>
                <a:latin typeface="+mn-lt"/>
                <a:ea typeface="ＭＳ Ｐゴシック" charset="0"/>
                <a:cs typeface="ＭＳ Ｐゴシック" charset="0"/>
              </a:rPr>
              <a:t>individual competences </a:t>
            </a:r>
            <a:r>
              <a:rPr lang="en-US" sz="2800" dirty="0">
                <a:solidFill>
                  <a:schemeClr val="tx2"/>
                </a:solidFill>
                <a:latin typeface="+mn-lt"/>
                <a:ea typeface="ＭＳ Ｐゴシック" charset="0"/>
                <a:cs typeface="ＭＳ Ｐゴシック" charset="0"/>
              </a:rPr>
              <a:t>in order to future-proofing businesses and workforce.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298FBB-42AB-FD4E-9628-71ADF5746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88C22CD9-AC6B-E348-B02F-B7C887FEAF27}" type="slidenum">
              <a:rPr lang="en-NZ" altLang="en-US"/>
              <a:pPr>
                <a:defRPr/>
              </a:pPr>
              <a:t>19</a:t>
            </a:fld>
            <a:endParaRPr lang="en-NZ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Number Placeholder 3">
            <a:extLst>
              <a:ext uri="{FF2B5EF4-FFF2-40B4-BE49-F238E27FC236}">
                <a16:creationId xmlns:a16="http://schemas.microsoft.com/office/drawing/2014/main" id="{B57B6517-BD92-714D-BEE8-127E9C527C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E6E6BD89-4F56-3A48-BA16-387E84356BDD}" type="slidenum">
              <a:rPr lang="en-NZ" altLang="en-US" sz="1200">
                <a:solidFill>
                  <a:srgbClr val="FFFFFF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NZ" altLang="en-US" sz="1200">
              <a:solidFill>
                <a:srgbClr val="FFFFFF"/>
              </a:solidFill>
            </a:endParaRPr>
          </a:p>
        </p:txBody>
      </p:sp>
      <p:sp>
        <p:nvSpPr>
          <p:cNvPr id="39938" name="Title 1">
            <a:extLst>
              <a:ext uri="{FF2B5EF4-FFF2-40B4-BE49-F238E27FC236}">
                <a16:creationId xmlns:a16="http://schemas.microsoft.com/office/drawing/2014/main" id="{4682150E-1B62-154F-8F37-0918BD1E9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88913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Organizational Capabilities and Individual Skills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6E80C030-E37D-A643-8B12-B82DC8D277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773238"/>
            <a:ext cx="6372225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4729EE96-9AF6-5A4E-B3E4-6CDE14C883E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95288" y="1412875"/>
          <a:ext cx="8174037" cy="5216525"/>
        </p:xfrm>
        <a:graphic>
          <a:graphicData uri="http://schemas.openxmlformats.org/drawingml/2006/table">
            <a:tbl>
              <a:tblPr/>
              <a:tblGrid>
                <a:gridCol w="60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9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8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0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77"/>
                        <a:ea typeface="ＭＳ Ｐゴシック" panose="020B0600070205080204" pitchFamily="34" charset="-128"/>
                      </a:endParaRP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Capability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Explanation 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6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1.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User Engagement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Engaging users’ in value co-creation and combining seamlessly the physical and digital experiences. 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16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2.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Hyper Awareness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Capability to understand and identify emerging patters that will affect the organization. 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64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3.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Anticipatory Decision Making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Analyze information that comes through hyperawareness and predict trends as well  new areas of impact. 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16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4.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Operational Agility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Calibri" panose="020F0502020204030204" pitchFamily="34" charset="0"/>
                        </a:rPr>
                        <a:t>Resources in the organization have to be flexible. </a:t>
                      </a: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w Cen MT" panose="020B0602020104020603" pitchFamily="34" charset="77"/>
                        <a:ea typeface="Calibri" panose="020F0502020204030204" pitchFamily="34" charset="0"/>
                      </a:endParaRPr>
                    </a:p>
                  </a:txBody>
                  <a:tcPr marL="51434" marR="51434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16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5.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Constant Innovation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Innovation is promoted by the leveraging of new technologies affordances. 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06475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6.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Creative Business Model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Reconfiguring value delivery models by using technology to connect products, services and information in order to gain competitive advantage.</a:t>
                      </a:r>
                    </a:p>
                  </a:txBody>
                  <a:tcPr marL="68578" marR="68578"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40995" name="Title 7">
            <a:extLst>
              <a:ext uri="{FF2B5EF4-FFF2-40B4-BE49-F238E27FC236}">
                <a16:creationId xmlns:a16="http://schemas.microsoft.com/office/drawing/2014/main" id="{204180C7-B797-D648-89DE-80F88EC32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4938"/>
            <a:ext cx="7886700" cy="1325563"/>
          </a:xfrm>
        </p:spPr>
        <p:txBody>
          <a:bodyPr/>
          <a:lstStyle/>
          <a:p>
            <a:r>
              <a:rPr lang="en-US" altLang="en-US" sz="3200" b="1">
                <a:ea typeface="ＭＳ Ｐゴシック" panose="020B0600070205080204" pitchFamily="34" charset="-128"/>
              </a:rPr>
              <a:t>Future-proofing Businesses: </a:t>
            </a:r>
            <a:br>
              <a:rPr lang="en-US" altLang="en-US" sz="3200" b="1">
                <a:ea typeface="ＭＳ Ｐゴシック" panose="020B0600070205080204" pitchFamily="34" charset="-128"/>
              </a:rPr>
            </a:br>
            <a:r>
              <a:rPr lang="en-US" altLang="en-US" sz="3200" b="1">
                <a:ea typeface="ＭＳ Ｐゴシック" panose="020B0600070205080204" pitchFamily="34" charset="-128"/>
              </a:rPr>
              <a:t>Organizational Capabilities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1D7D9C-4783-CF40-BEBB-676DC7B0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EE554AAF-2EA7-BF48-ADA7-DDF20D799EAD}" type="slidenum">
              <a:rPr lang="en-NZ" altLang="en-US"/>
              <a:pPr>
                <a:defRPr/>
              </a:pPr>
              <a:t>21</a:t>
            </a:fld>
            <a:endParaRPr lang="en-NZ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11C11346-DE6F-CA43-8D47-0679D9FEE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1115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Redefining the skillset 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D01BF00-DA11-754B-AB40-432FC1E3389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584325"/>
            <a:ext cx="6732588" cy="47529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DEC938-6E0B-5947-AF28-FBEE2531E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DEC0B900-3305-ED40-B9C3-C1A9FDA3C286}" type="slidenum">
              <a:rPr lang="en-NZ" altLang="en-US"/>
              <a:pPr>
                <a:defRPr/>
              </a:pPr>
              <a:t>22</a:t>
            </a:fld>
            <a:endParaRPr lang="en-NZ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DA24CB17-2A52-304A-975A-081F8748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Digital Workplace </a:t>
            </a:r>
          </a:p>
        </p:txBody>
      </p:sp>
      <p:pic>
        <p:nvPicPr>
          <p:cNvPr id="41986" name="Content Placeholder 5">
            <a:extLst>
              <a:ext uri="{FF2B5EF4-FFF2-40B4-BE49-F238E27FC236}">
                <a16:creationId xmlns:a16="http://schemas.microsoft.com/office/drawing/2014/main" id="{0AC18F71-3829-BF4F-9ED9-BA91DDC36F4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700213"/>
            <a:ext cx="6105525" cy="50673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D8E881-0791-A243-910E-9EC4E8031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2FE8E425-4FE5-414B-846A-671DC0EF762D}" type="slidenum">
              <a:rPr lang="en-NZ" altLang="en-US"/>
              <a:pPr>
                <a:defRPr/>
              </a:pPr>
              <a:t>23</a:t>
            </a:fld>
            <a:endParaRPr lang="en-NZ" altLang="en-US"/>
          </a:p>
        </p:txBody>
      </p:sp>
      <p:sp>
        <p:nvSpPr>
          <p:cNvPr id="41988" name="Rectangle 7">
            <a:extLst>
              <a:ext uri="{FF2B5EF4-FFF2-40B4-BE49-F238E27FC236}">
                <a16:creationId xmlns:a16="http://schemas.microsoft.com/office/drawing/2014/main" id="{296D8FFA-0ED0-9544-9483-37671AC43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6537325"/>
            <a:ext cx="61420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262628"/>
                </a:solidFill>
                <a:latin typeface="MinionPro"/>
              </a:rPr>
              <a:t>Based on a global survey of more than 4,300 managers, executives, and analysts, </a:t>
            </a:r>
            <a:r>
              <a:rPr lang="en-US" altLang="en-US" sz="900" i="1">
                <a:solidFill>
                  <a:srgbClr val="262628"/>
                </a:solidFill>
                <a:latin typeface="MinionPro"/>
              </a:rPr>
              <a:t>MIT Sloan Management Review </a:t>
            </a:r>
            <a:r>
              <a:rPr lang="en-US" altLang="en-US" sz="900">
                <a:solidFill>
                  <a:srgbClr val="262628"/>
                </a:solidFill>
                <a:latin typeface="MinionPro"/>
              </a:rPr>
              <a:t>and Deloitte’s </a:t>
            </a:r>
            <a:endParaRPr lang="en-US" altLang="en-US" sz="9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B3D5D301-8CE5-D54F-B2C0-1AB8DB564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62466" name="Content Placeholder 4">
            <a:extLst>
              <a:ext uri="{FF2B5EF4-FFF2-40B4-BE49-F238E27FC236}">
                <a16:creationId xmlns:a16="http://schemas.microsoft.com/office/drawing/2014/main" id="{11F1DD2C-BE8A-384D-9BA0-9B4D7A805BF0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213" y="228600"/>
            <a:ext cx="7127875" cy="65468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133AA-7999-D247-97B7-AD82928E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5400AEBE-5539-E647-B118-F01D26492F96}" type="slidenum">
              <a:rPr lang="en-NZ" altLang="en-US"/>
              <a:pPr>
                <a:defRPr/>
              </a:pPr>
              <a:t>24</a:t>
            </a:fld>
            <a:endParaRPr lang="en-NZ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E029CB42-3B79-CF48-91EF-33E81CBB4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IT Jobs for the Ages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3490" name="Content Placeholder 2">
            <a:extLst>
              <a:ext uri="{FF2B5EF4-FFF2-40B4-BE49-F238E27FC236}">
                <a16:creationId xmlns:a16="http://schemas.microsoft.com/office/drawing/2014/main" id="{B8024DA7-D412-4F41-A370-951EE873D61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Information technology jobs skew young, with workers aged 22 to 44 accounting for 61% of the IT sector workforce in 2019.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/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8A0AF-A5B8-DE42-B8F8-F7DAAE299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DCB413E1-856D-5843-B330-E2E296219FBC}" type="slidenum">
              <a:rPr lang="en-NZ" altLang="en-US"/>
              <a:pPr>
                <a:defRPr/>
              </a:pPr>
              <a:t>25</a:t>
            </a:fld>
            <a:endParaRPr lang="en-NZ" altLang="en-US"/>
          </a:p>
        </p:txBody>
      </p:sp>
      <p:pic>
        <p:nvPicPr>
          <p:cNvPr id="63492" name="Picture 5">
            <a:extLst>
              <a:ext uri="{FF2B5EF4-FFF2-40B4-BE49-F238E27FC236}">
                <a16:creationId xmlns:a16="http://schemas.microsoft.com/office/drawing/2014/main" id="{06C0ACAA-7D95-FA4F-93E4-6DE8CD93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97200"/>
            <a:ext cx="6913562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A2C96B07-55D0-5D45-841E-E238E0DC4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Skills needed to Support Digital Initiatives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CF9774-FF36-8B4F-86F0-66AE0FF5E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B19D4049-62FB-104C-9529-14CF99EAA694}" type="slidenum">
              <a:rPr lang="en-NZ" altLang="en-US"/>
              <a:pPr>
                <a:defRPr/>
              </a:pPr>
              <a:t>26</a:t>
            </a:fld>
            <a:endParaRPr lang="en-NZ" altLang="en-US"/>
          </a:p>
        </p:txBody>
      </p:sp>
      <p:pic>
        <p:nvPicPr>
          <p:cNvPr id="43011" name="Picture 3" descr="page10image802539552">
            <a:extLst>
              <a:ext uri="{FF2B5EF4-FFF2-40B4-BE49-F238E27FC236}">
                <a16:creationId xmlns:a16="http://schemas.microsoft.com/office/drawing/2014/main" id="{D15C73DF-6C21-DE4E-9BE2-335110F68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0213"/>
            <a:ext cx="6248400" cy="461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Rectangle 6">
            <a:extLst>
              <a:ext uri="{FF2B5EF4-FFF2-40B4-BE49-F238E27FC236}">
                <a16:creationId xmlns:a16="http://schemas.microsoft.com/office/drawing/2014/main" id="{87FC8C6F-206C-B041-A3B5-222B3ADF48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2388" y="6491288"/>
            <a:ext cx="233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50707"/>
                </a:solidFill>
                <a:latin typeface="Sentinel"/>
              </a:rPr>
              <a:t>IDG - THE 2020 STATE OF THE CIO </a:t>
            </a:r>
            <a:endParaRPr lang="en-US" altLang="en-US" sz="12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>
            <a:extLst>
              <a:ext uri="{FF2B5EF4-FFF2-40B4-BE49-F238E27FC236}">
                <a16:creationId xmlns:a16="http://schemas.microsoft.com/office/drawing/2014/main" id="{F5E37A4D-DBEF-CD41-A7A7-46AEBA7AD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093405-1CAF-A143-8782-B0FFFDD9F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F295382F-9852-9E48-BFE3-8F33728FE6D7}" type="slidenum">
              <a:rPr lang="en-NZ" altLang="en-US"/>
              <a:pPr>
                <a:defRPr/>
              </a:pPr>
              <a:t>27</a:t>
            </a:fld>
            <a:endParaRPr lang="en-NZ" altLang="en-US"/>
          </a:p>
        </p:txBody>
      </p:sp>
      <p:pic>
        <p:nvPicPr>
          <p:cNvPr id="64515" name="Picture 4">
            <a:extLst>
              <a:ext uri="{FF2B5EF4-FFF2-40B4-BE49-F238E27FC236}">
                <a16:creationId xmlns:a16="http://schemas.microsoft.com/office/drawing/2014/main" id="{6B7891B8-4DC5-9D43-A473-8C852D197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315913"/>
            <a:ext cx="8216900" cy="622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FB366AD9-85BD-A043-B1A0-BCA147481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-50800"/>
            <a:ext cx="8964612" cy="1141413"/>
          </a:xfrm>
        </p:spPr>
        <p:txBody>
          <a:bodyPr/>
          <a:lstStyle/>
          <a:p>
            <a:r>
              <a:rPr lang="en-US" altLang="en-US" sz="3200" b="1">
                <a:ea typeface="ＭＳ Ｐゴシック" panose="020B0600070205080204" pitchFamily="34" charset="-128"/>
              </a:rPr>
              <a:t>Future-proofing the Workforce:  </a:t>
            </a:r>
            <a:br>
              <a:rPr lang="en-US" altLang="en-US" sz="3200" b="1">
                <a:ea typeface="ＭＳ Ｐゴシック" panose="020B0600070205080204" pitchFamily="34" charset="-128"/>
              </a:rPr>
            </a:br>
            <a:r>
              <a:rPr lang="en-US" altLang="en-US" sz="3200" b="1">
                <a:ea typeface="ＭＳ Ｐゴシック" panose="020B0600070205080204" pitchFamily="34" charset="-128"/>
              </a:rPr>
              <a:t>Individual Competences</a:t>
            </a:r>
          </a:p>
        </p:txBody>
      </p:sp>
      <p:graphicFrame>
        <p:nvGraphicFramePr>
          <p:cNvPr id="4" name="Content Placeholder 6">
            <a:extLst>
              <a:ext uri="{FF2B5EF4-FFF2-40B4-BE49-F238E27FC236}">
                <a16:creationId xmlns:a16="http://schemas.microsoft.com/office/drawing/2014/main" id="{7FAF35E9-7243-404B-9F5A-051B5042857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069975"/>
          <a:ext cx="4656138" cy="57642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3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2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99">
                <a:tc>
                  <a:txBody>
                    <a:bodyPr/>
                    <a:lstStyle/>
                    <a:p>
                      <a:endParaRPr lang="en-US" sz="1600" dirty="0">
                        <a:latin typeface="+mn-lt"/>
                      </a:endParaRPr>
                    </a:p>
                  </a:txBody>
                  <a:tcPr marL="68594" marR="68594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Competence area</a:t>
                      </a:r>
                    </a:p>
                  </a:txBody>
                  <a:tcPr marL="68594" marR="68594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Examples</a:t>
                      </a:r>
                      <a:r>
                        <a:rPr lang="en-US" sz="1800" baseline="0" dirty="0">
                          <a:latin typeface="+mn-lt"/>
                        </a:rPr>
                        <a:t> of Domains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8594" marR="68594"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74125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1.</a:t>
                      </a:r>
                    </a:p>
                  </a:txBody>
                  <a:tcPr marL="68594" marR="68594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User Experience</a:t>
                      </a:r>
                    </a:p>
                  </a:txBody>
                  <a:tcPr marL="68594" marR="68594" marT="45721" marB="45721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User experience design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Logic and creativity combination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Interface</a:t>
                      </a:r>
                      <a:r>
                        <a:rPr lang="en-US" sz="1800" baseline="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Design </a:t>
                      </a: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6832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2.</a:t>
                      </a:r>
                    </a:p>
                  </a:txBody>
                  <a:tcPr marL="68594" marR="68594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Data Analytics</a:t>
                      </a:r>
                    </a:p>
                  </a:txBody>
                  <a:tcPr marL="68594" marR="68594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Data leverage (algorithms)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Business analysis 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Big data analytics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8594" marR="68594"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9019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3.</a:t>
                      </a:r>
                    </a:p>
                  </a:txBody>
                  <a:tcPr marL="68594" marR="68594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Emerging Technologies</a:t>
                      </a:r>
                    </a:p>
                  </a:txBody>
                  <a:tcPr marL="68594" marR="68594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Mobile and HTML5</a:t>
                      </a:r>
                    </a:p>
                    <a:p>
                      <a:r>
                        <a:rPr lang="en-US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Blockchain</a:t>
                      </a:r>
                      <a:endParaRPr lang="en-US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Cloud 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IoT</a:t>
                      </a:r>
                      <a:endParaRPr lang="en-US" sz="1800" dirty="0">
                        <a:latin typeface="+mn-lt"/>
                      </a:endParaRPr>
                    </a:p>
                  </a:txBody>
                  <a:tcPr marL="68594" marR="68594"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34137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+mn-lt"/>
                        </a:rPr>
                        <a:t>4.</a:t>
                      </a:r>
                    </a:p>
                  </a:txBody>
                  <a:tcPr marL="68594" marR="68594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+mn-lt"/>
                        </a:rPr>
                        <a:t>Cyber Risk</a:t>
                      </a:r>
                    </a:p>
                  </a:txBody>
                  <a:tcPr marL="68594" marR="68594" marT="45721" marB="45721"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Risk management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Network security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Cyber security management </a:t>
                      </a:r>
                    </a:p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Cyber</a:t>
                      </a:r>
                      <a:r>
                        <a:rPr lang="en-US" sz="18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Leadership </a:t>
                      </a:r>
                      <a:endParaRPr lang="en-US" sz="18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45" marR="51445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70A8E98-5CE5-CA4E-93F1-B00DAAD8640A}"/>
              </a:ext>
            </a:extLst>
          </p:cNvPr>
          <p:cNvGraphicFramePr>
            <a:graphicFrameLocks noGrp="1"/>
          </p:cNvGraphicFramePr>
          <p:nvPr/>
        </p:nvGraphicFramePr>
        <p:xfrm>
          <a:off x="4716463" y="1049338"/>
          <a:ext cx="4427537" cy="5764212"/>
        </p:xfrm>
        <a:graphic>
          <a:graphicData uri="http://schemas.openxmlformats.org/drawingml/2006/table">
            <a:tbl>
              <a:tblPr/>
              <a:tblGrid>
                <a:gridCol w="3127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48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39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20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w Cen MT" panose="020B0602020104020603" pitchFamily="34" charset="77"/>
                        <a:ea typeface="ＭＳ Ｐゴシック" panose="020B0600070205080204" pitchFamily="34" charset="-128"/>
                      </a:endParaRP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Competence area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Examples of Domains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63506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5.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Digital Communications &amp; Content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Social media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Content management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Social networks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Digital Entertainment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Digital Design 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11462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6.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Business Soft Skills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Change management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Innovation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Entrepreneurship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Business modeling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Critical thinking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Collaboration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Leadership 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F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922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7.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Digital Civility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accent2"/>
                        </a:buClr>
                        <a:buSzPct val="60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1pPr>
                      <a:lvl2pPr marL="742950" indent="-285750" eaLnBrk="0" hangingPunct="0">
                        <a:spcBef>
                          <a:spcPts val="550"/>
                        </a:spcBef>
                        <a:buClr>
                          <a:schemeClr val="accent1"/>
                        </a:buClr>
                        <a:buSzPct val="70000"/>
                        <a:buFont typeface="Wingdings 2" pitchFamily="2" charset="2"/>
                        <a:defRPr sz="22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2pPr>
                      <a:lvl3pPr marL="1143000" indent="-228600" eaLnBrk="0" hangingPunct="0">
                        <a:spcBef>
                          <a:spcPts val="500"/>
                        </a:spcBef>
                        <a:buClr>
                          <a:schemeClr val="accent2"/>
                        </a:buClr>
                        <a:buSzPct val="75000"/>
                        <a:buFont typeface="Wingdings" pitchFamily="2" charset="2"/>
                        <a:defRPr sz="2100"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3pPr>
                      <a:lvl4pPr marL="1600200" indent="-228600" eaLnBrk="0" hangingPunct="0">
                        <a:spcBef>
                          <a:spcPts val="400"/>
                        </a:spcBef>
                        <a:buClr>
                          <a:srgbClr val="A5AB81"/>
                        </a:buClr>
                        <a:buSzPct val="7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4pPr>
                      <a:lvl5pPr marL="2057400" indent="-228600" eaLnBrk="0" hangingPunct="0">
                        <a:spcBef>
                          <a:spcPts val="400"/>
                        </a:spcBef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ts val="400"/>
                        </a:spcBef>
                        <a:spcAft>
                          <a:spcPct val="0"/>
                        </a:spcAft>
                        <a:buClr>
                          <a:srgbClr val="D8B25C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w Cen MT" panose="020B0602020104020603" pitchFamily="34" charset="77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Intellectual Property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Ethics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Cyber Law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Privacy Management 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w Cen MT" panose="020B0602020104020603" pitchFamily="34" charset="77"/>
                          <a:ea typeface="ＭＳ Ｐゴシック" panose="020B0600070205080204" pitchFamily="34" charset="-128"/>
                        </a:rPr>
                        <a:t>Digital Citizenship</a:t>
                      </a:r>
                    </a:p>
                  </a:txBody>
                  <a:tcPr marL="68577" marR="68577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E5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A63D32-F040-5047-988C-82622A68D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9FF7430D-0B8A-D344-B2E0-6BFEC4611D56}" type="slidenum">
              <a:rPr lang="en-NZ" altLang="en-US"/>
              <a:pPr>
                <a:defRPr/>
              </a:pPr>
              <a:t>28</a:t>
            </a:fld>
            <a:endParaRPr lang="en-NZ" alt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5" name="Group 96">
            <a:extLst>
              <a:ext uri="{FF2B5EF4-FFF2-40B4-BE49-F238E27FC236}">
                <a16:creationId xmlns:a16="http://schemas.microsoft.com/office/drawing/2014/main" id="{ED0DF13F-E931-6B49-9314-22D8EF9459DA}"/>
              </a:ext>
            </a:extLst>
          </p:cNvPr>
          <p:cNvGrpSpPr>
            <a:grpSpLocks/>
          </p:cNvGrpSpPr>
          <p:nvPr/>
        </p:nvGrpSpPr>
        <p:grpSpPr bwMode="auto">
          <a:xfrm>
            <a:off x="0" y="549275"/>
            <a:ext cx="8172450" cy="6308725"/>
            <a:chOff x="395288" y="0"/>
            <a:chExt cx="8748711" cy="6586538"/>
          </a:xfrm>
        </p:grpSpPr>
        <p:sp>
          <p:nvSpPr>
            <p:cNvPr id="21508" name="Text Box 13">
              <a:extLst>
                <a:ext uri="{FF2B5EF4-FFF2-40B4-BE49-F238E27FC236}">
                  <a16:creationId xmlns:a16="http://schemas.microsoft.com/office/drawing/2014/main" id="{C7C5562D-5A2E-6340-B3FD-50356AD4F7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8313" y="765175"/>
              <a:ext cx="1582737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900" b="1">
                  <a:latin typeface="Calibri" panose="020F0502020204030204" pitchFamily="34" charset="0"/>
                  <a:ea typeface="SimSun" panose="02010600030101010101" pitchFamily="2" charset="-122"/>
                </a:rPr>
                <a:t>Stationary</a:t>
              </a:r>
              <a:endParaRPr lang="en-US" altLang="en-US" sz="3200" b="1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09" name="Text Box 54">
              <a:extLst>
                <a:ext uri="{FF2B5EF4-FFF2-40B4-BE49-F238E27FC236}">
                  <a16:creationId xmlns:a16="http://schemas.microsoft.com/office/drawing/2014/main" id="{E6F868EC-713D-D145-A85A-04A7263F03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9750" y="4652963"/>
              <a:ext cx="1411287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900" b="1">
                  <a:latin typeface="Calibri" panose="020F0502020204030204" pitchFamily="34" charset="0"/>
                  <a:ea typeface="SimSun" panose="02010600030101010101" pitchFamily="2" charset="-122"/>
                </a:rPr>
                <a:t>Ubiquitous</a:t>
              </a:r>
              <a:endParaRPr lang="en-US" altLang="en-US" sz="3200" b="1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10" name="Text Box 82">
              <a:extLst>
                <a:ext uri="{FF2B5EF4-FFF2-40B4-BE49-F238E27FC236}">
                  <a16:creationId xmlns:a16="http://schemas.microsoft.com/office/drawing/2014/main" id="{86761FA2-3586-5341-89EA-AD73616F9B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288" y="2708275"/>
              <a:ext cx="1512887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900" b="1">
                  <a:latin typeface="Calibri" panose="020F0502020204030204" pitchFamily="34" charset="0"/>
                  <a:ea typeface="SimSun" panose="02010600030101010101" pitchFamily="2" charset="-122"/>
                </a:rPr>
                <a:t>Networked</a:t>
              </a:r>
              <a:endParaRPr lang="en-US" altLang="en-US" sz="1900" b="1">
                <a:latin typeface="Calibri" panose="020F050202020403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11" name="Rectangle 41">
              <a:extLst>
                <a:ext uri="{FF2B5EF4-FFF2-40B4-BE49-F238E27FC236}">
                  <a16:creationId xmlns:a16="http://schemas.microsoft.com/office/drawing/2014/main" id="{ED40D956-CA98-684B-BF06-A04E868D75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538" y="5300663"/>
              <a:ext cx="4664075" cy="21272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prstDash val="dashDot"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12" name="Rectangle 3">
              <a:extLst>
                <a:ext uri="{FF2B5EF4-FFF2-40B4-BE49-F238E27FC236}">
                  <a16:creationId xmlns:a16="http://schemas.microsoft.com/office/drawing/2014/main" id="{AF201D5B-B54D-ED4E-A9D4-41374EC5C1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763" y="1597025"/>
              <a:ext cx="4660900" cy="21272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13" name="Rectangle 4">
              <a:extLst>
                <a:ext uri="{FF2B5EF4-FFF2-40B4-BE49-F238E27FC236}">
                  <a16:creationId xmlns:a16="http://schemas.microsoft.com/office/drawing/2014/main" id="{EE752B6B-25D6-164A-8FC8-1FAB0762C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763" y="106363"/>
              <a:ext cx="4660900" cy="31908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14" name="Rectangle 5">
              <a:extLst>
                <a:ext uri="{FF2B5EF4-FFF2-40B4-BE49-F238E27FC236}">
                  <a16:creationId xmlns:a16="http://schemas.microsoft.com/office/drawing/2014/main" id="{2B2F1E97-CC51-1D40-8213-952FF9ECE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763" y="638175"/>
              <a:ext cx="4660900" cy="74612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15" name="Line 7">
              <a:extLst>
                <a:ext uri="{FF2B5EF4-FFF2-40B4-BE49-F238E27FC236}">
                  <a16:creationId xmlns:a16="http://schemas.microsoft.com/office/drawing/2014/main" id="{28E9CCB4-B0F5-BD46-86F4-917DB16876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763" y="1809750"/>
              <a:ext cx="47815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Rectangle 8">
              <a:extLst>
                <a:ext uri="{FF2B5EF4-FFF2-40B4-BE49-F238E27FC236}">
                  <a16:creationId xmlns:a16="http://schemas.microsoft.com/office/drawing/2014/main" id="{5153A427-C9B1-614F-A38E-3CA1577175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763" y="1384300"/>
              <a:ext cx="4664075" cy="212725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000000"/>
              </a:solidFill>
              <a:prstDash val="lgDash"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17" name="Rectangle 9">
              <a:extLst>
                <a:ext uri="{FF2B5EF4-FFF2-40B4-BE49-F238E27FC236}">
                  <a16:creationId xmlns:a16="http://schemas.microsoft.com/office/drawing/2014/main" id="{72E27849-1310-9F44-8E78-CB70C8DA9B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7744" y="404664"/>
              <a:ext cx="4664075" cy="360363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prstDash val="lgDash"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18" name="Text Box 10">
              <a:extLst>
                <a:ext uri="{FF2B5EF4-FFF2-40B4-BE49-F238E27FC236}">
                  <a16:creationId xmlns:a16="http://schemas.microsoft.com/office/drawing/2014/main" id="{EB5368D9-CCA6-8C44-9A02-DBA13B74A4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4763" y="1384300"/>
              <a:ext cx="596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Home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19" name="Text Box 11">
              <a:extLst>
                <a:ext uri="{FF2B5EF4-FFF2-40B4-BE49-F238E27FC236}">
                  <a16:creationId xmlns:a16="http://schemas.microsoft.com/office/drawing/2014/main" id="{837D15E1-CD08-E047-9CDB-ABF014AD8F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6350" y="425450"/>
              <a:ext cx="59531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Work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20" name="Freeform 12">
              <a:extLst>
                <a:ext uri="{FF2B5EF4-FFF2-40B4-BE49-F238E27FC236}">
                  <a16:creationId xmlns:a16="http://schemas.microsoft.com/office/drawing/2014/main" id="{7B877676-2ACD-D74C-B734-B5A9A55D8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763" y="123825"/>
              <a:ext cx="4064000" cy="1508125"/>
            </a:xfrm>
            <a:custGeom>
              <a:avLst/>
              <a:gdLst>
                <a:gd name="T0" fmla="*/ 0 w 6120"/>
                <a:gd name="T1" fmla="*/ 2147483646 h 2550"/>
                <a:gd name="T2" fmla="*/ 2147483646 w 6120"/>
                <a:gd name="T3" fmla="*/ 2147483646 h 2550"/>
                <a:gd name="T4" fmla="*/ 2147483646 w 6120"/>
                <a:gd name="T5" fmla="*/ 2147483646 h 2550"/>
                <a:gd name="T6" fmla="*/ 2147483646 w 6120"/>
                <a:gd name="T7" fmla="*/ 2147483646 h 2550"/>
                <a:gd name="T8" fmla="*/ 2147483646 w 6120"/>
                <a:gd name="T9" fmla="*/ 2147483646 h 2550"/>
                <a:gd name="T10" fmla="*/ 2147483646 w 6120"/>
                <a:gd name="T11" fmla="*/ 2147483646 h 2550"/>
                <a:gd name="T12" fmla="*/ 2147483646 w 6120"/>
                <a:gd name="T13" fmla="*/ 2147483646 h 2550"/>
                <a:gd name="T14" fmla="*/ 2147483646 w 6120"/>
                <a:gd name="T15" fmla="*/ 2147483646 h 2550"/>
                <a:gd name="T16" fmla="*/ 2147483646 w 6120"/>
                <a:gd name="T17" fmla="*/ 2147483646 h 2550"/>
                <a:gd name="T18" fmla="*/ 2147483646 w 6120"/>
                <a:gd name="T19" fmla="*/ 2147483646 h 2550"/>
                <a:gd name="T20" fmla="*/ 2147483646 w 6120"/>
                <a:gd name="T21" fmla="*/ 2147483646 h 2550"/>
                <a:gd name="T22" fmla="*/ 2147483646 w 6120"/>
                <a:gd name="T23" fmla="*/ 2147483646 h 2550"/>
                <a:gd name="T24" fmla="*/ 2147483646 w 6120"/>
                <a:gd name="T25" fmla="*/ 2147483646 h 2550"/>
                <a:gd name="T26" fmla="*/ 2147483646 w 6120"/>
                <a:gd name="T27" fmla="*/ 2147483646 h 25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20"/>
                <a:gd name="T43" fmla="*/ 0 h 2550"/>
                <a:gd name="T44" fmla="*/ 6120 w 6120"/>
                <a:gd name="T45" fmla="*/ 2550 h 25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20" h="2550">
                  <a:moveTo>
                    <a:pt x="0" y="2310"/>
                  </a:moveTo>
                  <a:cubicBezTo>
                    <a:pt x="285" y="2430"/>
                    <a:pt x="570" y="2550"/>
                    <a:pt x="720" y="2310"/>
                  </a:cubicBezTo>
                  <a:cubicBezTo>
                    <a:pt x="870" y="2070"/>
                    <a:pt x="630" y="1140"/>
                    <a:pt x="900" y="870"/>
                  </a:cubicBezTo>
                  <a:cubicBezTo>
                    <a:pt x="1170" y="600"/>
                    <a:pt x="2010" y="810"/>
                    <a:pt x="2340" y="690"/>
                  </a:cubicBezTo>
                  <a:cubicBezTo>
                    <a:pt x="2670" y="570"/>
                    <a:pt x="2700" y="30"/>
                    <a:pt x="2880" y="150"/>
                  </a:cubicBezTo>
                  <a:cubicBezTo>
                    <a:pt x="3060" y="270"/>
                    <a:pt x="3300" y="1230"/>
                    <a:pt x="3420" y="1410"/>
                  </a:cubicBezTo>
                  <a:cubicBezTo>
                    <a:pt x="3540" y="1590"/>
                    <a:pt x="3510" y="1200"/>
                    <a:pt x="3600" y="1230"/>
                  </a:cubicBezTo>
                  <a:cubicBezTo>
                    <a:pt x="3690" y="1260"/>
                    <a:pt x="3840" y="1530"/>
                    <a:pt x="3960" y="1590"/>
                  </a:cubicBezTo>
                  <a:cubicBezTo>
                    <a:pt x="4080" y="1650"/>
                    <a:pt x="4230" y="1830"/>
                    <a:pt x="4320" y="1590"/>
                  </a:cubicBezTo>
                  <a:cubicBezTo>
                    <a:pt x="4410" y="1350"/>
                    <a:pt x="4380" y="300"/>
                    <a:pt x="4500" y="150"/>
                  </a:cubicBezTo>
                  <a:cubicBezTo>
                    <a:pt x="4620" y="0"/>
                    <a:pt x="4860" y="600"/>
                    <a:pt x="5040" y="690"/>
                  </a:cubicBezTo>
                  <a:cubicBezTo>
                    <a:pt x="5220" y="780"/>
                    <a:pt x="5460" y="450"/>
                    <a:pt x="5580" y="690"/>
                  </a:cubicBezTo>
                  <a:cubicBezTo>
                    <a:pt x="5700" y="930"/>
                    <a:pt x="5670" y="1860"/>
                    <a:pt x="5760" y="2130"/>
                  </a:cubicBezTo>
                  <a:cubicBezTo>
                    <a:pt x="5850" y="2400"/>
                    <a:pt x="6060" y="2280"/>
                    <a:pt x="6120" y="231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Text Box 14">
              <a:extLst>
                <a:ext uri="{FF2B5EF4-FFF2-40B4-BE49-F238E27FC236}">
                  <a16:creationId xmlns:a16="http://schemas.microsoft.com/office/drawing/2014/main" id="{D24F0C5A-AF01-5943-8C40-C96B6B38D0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3825" y="1809750"/>
              <a:ext cx="598487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Time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22" name="Text Box 15">
              <a:extLst>
                <a:ext uri="{FF2B5EF4-FFF2-40B4-BE49-F238E27FC236}">
                  <a16:creationId xmlns:a16="http://schemas.microsoft.com/office/drawing/2014/main" id="{2F728AC5-AE64-514C-9DDC-E5D2269300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5" y="0"/>
              <a:ext cx="598487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Space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23" name="Oval 16">
              <a:extLst>
                <a:ext uri="{FF2B5EF4-FFF2-40B4-BE49-F238E27FC236}">
                  <a16:creationId xmlns:a16="http://schemas.microsoft.com/office/drawing/2014/main" id="{71EA2CEB-2D04-5A45-9735-70872FA0E10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754000">
              <a:off x="3597275" y="512763"/>
              <a:ext cx="239712" cy="10318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24" name="Oval 17">
              <a:extLst>
                <a:ext uri="{FF2B5EF4-FFF2-40B4-BE49-F238E27FC236}">
                  <a16:creationId xmlns:a16="http://schemas.microsoft.com/office/drawing/2014/main" id="{0E910217-8D8E-D245-BF3D-909F2E8B7CA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841983">
              <a:off x="5878513" y="512763"/>
              <a:ext cx="236537" cy="12541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25" name="Oval 18">
              <a:extLst>
                <a:ext uri="{FF2B5EF4-FFF2-40B4-BE49-F238E27FC236}">
                  <a16:creationId xmlns:a16="http://schemas.microsoft.com/office/drawing/2014/main" id="{8FCBBF84-9A28-D240-8857-F5DC690475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150" y="425450"/>
              <a:ext cx="358775" cy="106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26" name="Oval 19">
              <a:extLst>
                <a:ext uri="{FF2B5EF4-FFF2-40B4-BE49-F238E27FC236}">
                  <a16:creationId xmlns:a16="http://schemas.microsoft.com/office/drawing/2014/main" id="{35475D2E-E71D-1C43-9F08-B07F594F5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8600" y="531813"/>
              <a:ext cx="836612" cy="106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27" name="Oval 21">
              <a:extLst>
                <a:ext uri="{FF2B5EF4-FFF2-40B4-BE49-F238E27FC236}">
                  <a16:creationId xmlns:a16="http://schemas.microsoft.com/office/drawing/2014/main" id="{962BB675-7896-D445-957A-9DF2C3AFB8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523199">
              <a:off x="5118100" y="452438"/>
              <a:ext cx="204788" cy="1190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28" name="Oval 22">
              <a:extLst>
                <a:ext uri="{FF2B5EF4-FFF2-40B4-BE49-F238E27FC236}">
                  <a16:creationId xmlns:a16="http://schemas.microsoft.com/office/drawing/2014/main" id="{9E59DFB7-298B-FC48-82BD-E53D8267F0C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541804">
              <a:off x="4279900" y="452438"/>
              <a:ext cx="204788" cy="12065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29" name="Text Box 23">
              <a:extLst>
                <a:ext uri="{FF2B5EF4-FFF2-40B4-BE49-F238E27FC236}">
                  <a16:creationId xmlns:a16="http://schemas.microsoft.com/office/drawing/2014/main" id="{5A5CFF26-5B0B-C146-B115-2AB09BCF12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1250" y="5938838"/>
              <a:ext cx="1912937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000">
                  <a:latin typeface="Calibri" panose="020F0502020204030204" pitchFamily="34" charset="0"/>
                  <a:ea typeface="SimSun" panose="02010600030101010101" pitchFamily="2" charset="-122"/>
                </a:rPr>
                <a:t>= Tasks Supported by ICT 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30" name="Text Box 24">
              <a:extLst>
                <a:ext uri="{FF2B5EF4-FFF2-40B4-BE49-F238E27FC236}">
                  <a16:creationId xmlns:a16="http://schemas.microsoft.com/office/drawing/2014/main" id="{639EC2AE-80B2-2143-A6FF-C3A925C501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763" y="5938838"/>
              <a:ext cx="2390775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000">
                  <a:latin typeface="Calibri" panose="020F0502020204030204" pitchFamily="34" charset="0"/>
                  <a:ea typeface="SimSun" panose="02010600030101010101" pitchFamily="2" charset="-122"/>
                </a:rPr>
                <a:t>= Physical Boundaries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31" name="Line 25">
              <a:extLst>
                <a:ext uri="{FF2B5EF4-FFF2-40B4-BE49-F238E27FC236}">
                  <a16:creationId xmlns:a16="http://schemas.microsoft.com/office/drawing/2014/main" id="{55F35BB3-D504-1B47-8A53-0AE3BB25B4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2638" y="6042025"/>
              <a:ext cx="239712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2" name="Text Box 26">
              <a:extLst>
                <a:ext uri="{FF2B5EF4-FFF2-40B4-BE49-F238E27FC236}">
                  <a16:creationId xmlns:a16="http://schemas.microsoft.com/office/drawing/2014/main" id="{827602DD-6C30-404A-B7E6-BAA1885C15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2838" y="6143625"/>
              <a:ext cx="2152650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000">
                  <a:latin typeface="Calibri" panose="020F0502020204030204" pitchFamily="34" charset="0"/>
                  <a:ea typeface="SimSun" panose="02010600030101010101" pitchFamily="2" charset="-122"/>
                </a:rPr>
                <a:t>= Virtual Organizational Boundaries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33" name="Line 27">
              <a:extLst>
                <a:ext uri="{FF2B5EF4-FFF2-40B4-BE49-F238E27FC236}">
                  <a16:creationId xmlns:a16="http://schemas.microsoft.com/office/drawing/2014/main" id="{61238D2F-BC50-3447-BFCC-FD3C6912B2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51050" y="6237288"/>
              <a:ext cx="238125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4" name="Line 28">
              <a:extLst>
                <a:ext uri="{FF2B5EF4-FFF2-40B4-BE49-F238E27FC236}">
                  <a16:creationId xmlns:a16="http://schemas.microsoft.com/office/drawing/2014/main" id="{DB1CCF71-EE87-8443-A7B5-BBE9E81AE6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4713" y="6243638"/>
              <a:ext cx="238125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5" name="Text Box 29">
              <a:extLst>
                <a:ext uri="{FF2B5EF4-FFF2-40B4-BE49-F238E27FC236}">
                  <a16:creationId xmlns:a16="http://schemas.microsoft.com/office/drawing/2014/main" id="{AC671B58-F258-C049-9F24-14E36A0939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2350" y="6143625"/>
              <a:ext cx="2392362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000">
                  <a:latin typeface="Calibri" panose="020F0502020204030204" pitchFamily="34" charset="0"/>
                  <a:ea typeface="SimSun" panose="02010600030101010101" pitchFamily="2" charset="-122"/>
                </a:rPr>
                <a:t>= Temporal and Spatial Continuum  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36" name="Oval 30">
              <a:extLst>
                <a:ext uri="{FF2B5EF4-FFF2-40B4-BE49-F238E27FC236}">
                  <a16:creationId xmlns:a16="http://schemas.microsoft.com/office/drawing/2014/main" id="{E027598D-A9E0-194A-BDD5-E7CE5FDE0CC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63259">
              <a:off x="4681538" y="5938838"/>
              <a:ext cx="239712" cy="10318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37" name="Rectangle 31">
              <a:extLst>
                <a:ext uri="{FF2B5EF4-FFF2-40B4-BE49-F238E27FC236}">
                  <a16:creationId xmlns:a16="http://schemas.microsoft.com/office/drawing/2014/main" id="{F85DA9C7-7037-7D4F-88B5-52AF61A64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050" y="6348413"/>
              <a:ext cx="239712" cy="20478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38" name="Text Box 32">
              <a:extLst>
                <a:ext uri="{FF2B5EF4-FFF2-40B4-BE49-F238E27FC236}">
                  <a16:creationId xmlns:a16="http://schemas.microsoft.com/office/drawing/2014/main" id="{3660A349-BE0D-384D-B1AF-D228491B07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0763" y="6348413"/>
              <a:ext cx="2390775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000">
                  <a:latin typeface="Calibri" panose="020F0502020204030204" pitchFamily="34" charset="0"/>
                  <a:ea typeface="SimSun" panose="02010600030101010101" pitchFamily="2" charset="-122"/>
                </a:rPr>
                <a:t>= ICT support not available  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39" name="Rectangle 33">
              <a:extLst>
                <a:ext uri="{FF2B5EF4-FFF2-40B4-BE49-F238E27FC236}">
                  <a16:creationId xmlns:a16="http://schemas.microsoft.com/office/drawing/2014/main" id="{1F79CC80-A4A9-F34B-A5F0-1553DF93F7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6463" y="6381750"/>
              <a:ext cx="239712" cy="204788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40" name="Text Box 34">
              <a:extLst>
                <a:ext uri="{FF2B5EF4-FFF2-40B4-BE49-F238E27FC236}">
                  <a16:creationId xmlns:a16="http://schemas.microsoft.com/office/drawing/2014/main" id="{6E321050-B7D4-E541-816B-8BA08638F7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40313" y="6348413"/>
              <a:ext cx="2392362" cy="204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000">
                  <a:latin typeface="Calibri" panose="020F0502020204030204" pitchFamily="34" charset="0"/>
                  <a:ea typeface="SimSun" panose="02010600030101010101" pitchFamily="2" charset="-122"/>
                </a:rPr>
                <a:t>= ICT support available  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41" name="Text Box 35">
              <a:extLst>
                <a:ext uri="{FF2B5EF4-FFF2-40B4-BE49-F238E27FC236}">
                  <a16:creationId xmlns:a16="http://schemas.microsoft.com/office/drawing/2014/main" id="{C6544C8F-D81D-FF44-8BC6-89B3F994F0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3825" y="5700713"/>
              <a:ext cx="598487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Time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42" name="Rectangle 36">
              <a:extLst>
                <a:ext uri="{FF2B5EF4-FFF2-40B4-BE49-F238E27FC236}">
                  <a16:creationId xmlns:a16="http://schemas.microsoft.com/office/drawing/2014/main" id="{D260E44F-B7BF-3140-A73C-DBD5AF14E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763" y="5487988"/>
              <a:ext cx="4660900" cy="212725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43" name="Rectangle 37">
              <a:extLst>
                <a:ext uri="{FF2B5EF4-FFF2-40B4-BE49-F238E27FC236}">
                  <a16:creationId xmlns:a16="http://schemas.microsoft.com/office/drawing/2014/main" id="{B0979105-E0F6-F44D-B947-F9AE66D1EE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763" y="3997325"/>
              <a:ext cx="4660900" cy="31908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44" name="Line 39">
              <a:extLst>
                <a:ext uri="{FF2B5EF4-FFF2-40B4-BE49-F238E27FC236}">
                  <a16:creationId xmlns:a16="http://schemas.microsoft.com/office/drawing/2014/main" id="{667FEB7F-3B48-6640-BA99-0FFF9F72BDF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763" y="3890963"/>
              <a:ext cx="0" cy="1809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5" name="Rectangle 38">
              <a:extLst>
                <a:ext uri="{FF2B5EF4-FFF2-40B4-BE49-F238E27FC236}">
                  <a16:creationId xmlns:a16="http://schemas.microsoft.com/office/drawing/2014/main" id="{696C4108-6910-F34D-B269-ADFBE0F808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538" y="4508500"/>
              <a:ext cx="4679726" cy="792163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46" name="Line 40">
              <a:extLst>
                <a:ext uri="{FF2B5EF4-FFF2-40B4-BE49-F238E27FC236}">
                  <a16:creationId xmlns:a16="http://schemas.microsoft.com/office/drawing/2014/main" id="{415B3A4A-022D-9B4D-9ADA-2DDDC17E01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763" y="5700713"/>
              <a:ext cx="47815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47" name="Rectangle 43">
              <a:extLst>
                <a:ext uri="{FF2B5EF4-FFF2-40B4-BE49-F238E27FC236}">
                  <a16:creationId xmlns:a16="http://schemas.microsoft.com/office/drawing/2014/main" id="{74C5D6D0-5916-8449-AD88-0BE6365FB3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763" y="4316413"/>
              <a:ext cx="4664075" cy="21272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prstDash val="dashDot"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48" name="Text Box 44">
              <a:extLst>
                <a:ext uri="{FF2B5EF4-FFF2-40B4-BE49-F238E27FC236}">
                  <a16:creationId xmlns:a16="http://schemas.microsoft.com/office/drawing/2014/main" id="{5BA50507-4256-D64C-B9B4-F532543D78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4763" y="4316413"/>
              <a:ext cx="596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Work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49" name="Text Box 45">
              <a:extLst>
                <a:ext uri="{FF2B5EF4-FFF2-40B4-BE49-F238E27FC236}">
                  <a16:creationId xmlns:a16="http://schemas.microsoft.com/office/drawing/2014/main" id="{9F27E199-C063-AE47-B7C4-7B29F09C6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5" y="3890963"/>
              <a:ext cx="598487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Space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50" name="Freeform 47">
              <a:extLst>
                <a:ext uri="{FF2B5EF4-FFF2-40B4-BE49-F238E27FC236}">
                  <a16:creationId xmlns:a16="http://schemas.microsoft.com/office/drawing/2014/main" id="{7267D12D-6F69-4340-9904-952DEB3B6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1400" y="3998913"/>
              <a:ext cx="2630487" cy="331788"/>
            </a:xfrm>
            <a:custGeom>
              <a:avLst/>
              <a:gdLst>
                <a:gd name="T0" fmla="*/ 2147483646 w 3958"/>
                <a:gd name="T1" fmla="*/ 2147483646 h 582"/>
                <a:gd name="T2" fmla="*/ 0 w 3958"/>
                <a:gd name="T3" fmla="*/ 2147483646 h 582"/>
                <a:gd name="T4" fmla="*/ 2147483646 w 3958"/>
                <a:gd name="T5" fmla="*/ 0 h 582"/>
                <a:gd name="T6" fmla="*/ 2147483646 w 3958"/>
                <a:gd name="T7" fmla="*/ 2147483646 h 582"/>
                <a:gd name="T8" fmla="*/ 2147483646 w 3958"/>
                <a:gd name="T9" fmla="*/ 2147483646 h 582"/>
                <a:gd name="T10" fmla="*/ 2147483646 w 3958"/>
                <a:gd name="T11" fmla="*/ 2147483646 h 582"/>
                <a:gd name="T12" fmla="*/ 2147483646 w 3958"/>
                <a:gd name="T13" fmla="*/ 2147483646 h 582"/>
                <a:gd name="T14" fmla="*/ 2147483646 w 3958"/>
                <a:gd name="T15" fmla="*/ 2147483646 h 582"/>
                <a:gd name="T16" fmla="*/ 2147483646 w 3958"/>
                <a:gd name="T17" fmla="*/ 2147483646 h 582"/>
                <a:gd name="T18" fmla="*/ 2147483646 w 3958"/>
                <a:gd name="T19" fmla="*/ 2147483646 h 58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958"/>
                <a:gd name="T31" fmla="*/ 0 h 582"/>
                <a:gd name="T32" fmla="*/ 3958 w 3958"/>
                <a:gd name="T33" fmla="*/ 582 h 58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958" h="582">
                  <a:moveTo>
                    <a:pt x="2309" y="561"/>
                  </a:moveTo>
                  <a:lnTo>
                    <a:pt x="0" y="561"/>
                  </a:lnTo>
                  <a:lnTo>
                    <a:pt x="1099" y="0"/>
                  </a:lnTo>
                  <a:lnTo>
                    <a:pt x="3958" y="10"/>
                  </a:lnTo>
                  <a:lnTo>
                    <a:pt x="3208" y="561"/>
                  </a:lnTo>
                  <a:lnTo>
                    <a:pt x="2849" y="561"/>
                  </a:lnTo>
                  <a:lnTo>
                    <a:pt x="2859" y="582"/>
                  </a:lnTo>
                  <a:lnTo>
                    <a:pt x="2799" y="561"/>
                  </a:lnTo>
                  <a:lnTo>
                    <a:pt x="2669" y="561"/>
                  </a:lnTo>
                  <a:lnTo>
                    <a:pt x="2309" y="561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1" name="Freeform 49">
              <a:extLst>
                <a:ext uri="{FF2B5EF4-FFF2-40B4-BE49-F238E27FC236}">
                  <a16:creationId xmlns:a16="http://schemas.microsoft.com/office/drawing/2014/main" id="{D96E3CC2-8B20-1B49-A9DB-60CD370DB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2363" y="4005263"/>
              <a:ext cx="1993900" cy="322263"/>
            </a:xfrm>
            <a:custGeom>
              <a:avLst/>
              <a:gdLst>
                <a:gd name="T0" fmla="*/ 2147483646 w 3002"/>
                <a:gd name="T1" fmla="*/ 2147483646 h 568"/>
                <a:gd name="T2" fmla="*/ 0 w 3002"/>
                <a:gd name="T3" fmla="*/ 0 h 568"/>
                <a:gd name="T4" fmla="*/ 2147483646 w 3002"/>
                <a:gd name="T5" fmla="*/ 2147483646 h 568"/>
                <a:gd name="T6" fmla="*/ 2147483646 w 3002"/>
                <a:gd name="T7" fmla="*/ 2147483646 h 568"/>
                <a:gd name="T8" fmla="*/ 2147483646 w 3002"/>
                <a:gd name="T9" fmla="*/ 2147483646 h 568"/>
                <a:gd name="T10" fmla="*/ 2147483646 w 3002"/>
                <a:gd name="T11" fmla="*/ 2147483646 h 568"/>
                <a:gd name="T12" fmla="*/ 2147483646 w 3002"/>
                <a:gd name="T13" fmla="*/ 2147483646 h 568"/>
                <a:gd name="T14" fmla="*/ 2147483646 w 3002"/>
                <a:gd name="T15" fmla="*/ 2147483646 h 5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002"/>
                <a:gd name="T25" fmla="*/ 0 h 568"/>
                <a:gd name="T26" fmla="*/ 3002 w 3002"/>
                <a:gd name="T27" fmla="*/ 568 h 56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002" h="568">
                  <a:moveTo>
                    <a:pt x="150" y="568"/>
                  </a:moveTo>
                  <a:lnTo>
                    <a:pt x="0" y="0"/>
                  </a:lnTo>
                  <a:lnTo>
                    <a:pt x="3002" y="15"/>
                  </a:lnTo>
                  <a:lnTo>
                    <a:pt x="2597" y="539"/>
                  </a:lnTo>
                  <a:lnTo>
                    <a:pt x="690" y="568"/>
                  </a:lnTo>
                  <a:lnTo>
                    <a:pt x="510" y="375"/>
                  </a:lnTo>
                  <a:lnTo>
                    <a:pt x="510" y="568"/>
                  </a:lnTo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2" name="Freeform 53">
              <a:extLst>
                <a:ext uri="{FF2B5EF4-FFF2-40B4-BE49-F238E27FC236}">
                  <a16:creationId xmlns:a16="http://schemas.microsoft.com/office/drawing/2014/main" id="{C72CE8C8-8822-CE4B-95B3-592C830A3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538" y="5445125"/>
              <a:ext cx="4583112" cy="250825"/>
            </a:xfrm>
            <a:custGeom>
              <a:avLst/>
              <a:gdLst>
                <a:gd name="T0" fmla="*/ 0 w 6900"/>
                <a:gd name="T1" fmla="*/ 0 h 317"/>
                <a:gd name="T2" fmla="*/ 2147483646 w 6900"/>
                <a:gd name="T3" fmla="*/ 2147483646 h 317"/>
                <a:gd name="T4" fmla="*/ 2147483646 w 6900"/>
                <a:gd name="T5" fmla="*/ 2147483646 h 317"/>
                <a:gd name="T6" fmla="*/ 2147483646 w 6900"/>
                <a:gd name="T7" fmla="*/ 2147483646 h 3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00"/>
                <a:gd name="T13" fmla="*/ 0 h 317"/>
                <a:gd name="T14" fmla="*/ 6900 w 6900"/>
                <a:gd name="T15" fmla="*/ 317 h 3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00" h="317">
                  <a:moveTo>
                    <a:pt x="0" y="0"/>
                  </a:moveTo>
                  <a:lnTo>
                    <a:pt x="540" y="257"/>
                  </a:lnTo>
                  <a:lnTo>
                    <a:pt x="6900" y="317"/>
                  </a:lnTo>
                  <a:lnTo>
                    <a:pt x="6057" y="10"/>
                  </a:lnTo>
                </a:path>
              </a:pathLst>
            </a:custGeom>
            <a:solidFill>
              <a:schemeClr val="hlink"/>
            </a:solidFill>
            <a:ln w="9525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53" name="Freeform 51">
              <a:extLst>
                <a:ext uri="{FF2B5EF4-FFF2-40B4-BE49-F238E27FC236}">
                  <a16:creationId xmlns:a16="http://schemas.microsoft.com/office/drawing/2014/main" id="{8563B820-8110-F148-816E-9E92DE8F0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8538" y="4005263"/>
              <a:ext cx="4195762" cy="1489075"/>
            </a:xfrm>
            <a:custGeom>
              <a:avLst/>
              <a:gdLst>
                <a:gd name="T0" fmla="*/ 0 w 6315"/>
                <a:gd name="T1" fmla="*/ 2147483646 h 2618"/>
                <a:gd name="T2" fmla="*/ 2147483646 w 6315"/>
                <a:gd name="T3" fmla="*/ 2147483646 h 2618"/>
                <a:gd name="T4" fmla="*/ 2147483646 w 6315"/>
                <a:gd name="T5" fmla="*/ 2147483646 h 2618"/>
                <a:gd name="T6" fmla="*/ 2147483646 w 6315"/>
                <a:gd name="T7" fmla="*/ 2147483646 h 2618"/>
                <a:gd name="T8" fmla="*/ 2147483646 w 6315"/>
                <a:gd name="T9" fmla="*/ 2147483646 h 2618"/>
                <a:gd name="T10" fmla="*/ 2147483646 w 6315"/>
                <a:gd name="T11" fmla="*/ 2147483646 h 2618"/>
                <a:gd name="T12" fmla="*/ 2147483646 w 6315"/>
                <a:gd name="T13" fmla="*/ 2147483646 h 2618"/>
                <a:gd name="T14" fmla="*/ 2147483646 w 6315"/>
                <a:gd name="T15" fmla="*/ 2147483646 h 2618"/>
                <a:gd name="T16" fmla="*/ 2147483646 w 6315"/>
                <a:gd name="T17" fmla="*/ 2147483646 h 2618"/>
                <a:gd name="T18" fmla="*/ 2147483646 w 6315"/>
                <a:gd name="T19" fmla="*/ 2147483646 h 2618"/>
                <a:gd name="T20" fmla="*/ 2147483646 w 6315"/>
                <a:gd name="T21" fmla="*/ 2147483646 h 2618"/>
                <a:gd name="T22" fmla="*/ 2147483646 w 6315"/>
                <a:gd name="T23" fmla="*/ 2147483646 h 2618"/>
                <a:gd name="T24" fmla="*/ 2147483646 w 6315"/>
                <a:gd name="T25" fmla="*/ 2147483646 h 2618"/>
                <a:gd name="T26" fmla="*/ 2147483646 w 6315"/>
                <a:gd name="T27" fmla="*/ 2147483646 h 2618"/>
                <a:gd name="T28" fmla="*/ 2147483646 w 6315"/>
                <a:gd name="T29" fmla="*/ 2147483646 h 261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6315"/>
                <a:gd name="T46" fmla="*/ 0 h 2618"/>
                <a:gd name="T47" fmla="*/ 6315 w 6315"/>
                <a:gd name="T48" fmla="*/ 2618 h 2618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6315" h="2618">
                  <a:moveTo>
                    <a:pt x="0" y="2358"/>
                  </a:moveTo>
                  <a:cubicBezTo>
                    <a:pt x="133" y="2348"/>
                    <a:pt x="687" y="2507"/>
                    <a:pt x="800" y="2296"/>
                  </a:cubicBezTo>
                  <a:cubicBezTo>
                    <a:pt x="913" y="2085"/>
                    <a:pt x="575" y="1362"/>
                    <a:pt x="680" y="1090"/>
                  </a:cubicBezTo>
                  <a:cubicBezTo>
                    <a:pt x="785" y="817"/>
                    <a:pt x="1170" y="717"/>
                    <a:pt x="1429" y="663"/>
                  </a:cubicBezTo>
                  <a:cubicBezTo>
                    <a:pt x="1688" y="609"/>
                    <a:pt x="2002" y="857"/>
                    <a:pt x="2235" y="765"/>
                  </a:cubicBezTo>
                  <a:cubicBezTo>
                    <a:pt x="2468" y="673"/>
                    <a:pt x="2688" y="13"/>
                    <a:pt x="2829" y="112"/>
                  </a:cubicBezTo>
                  <a:cubicBezTo>
                    <a:pt x="2970" y="211"/>
                    <a:pt x="2962" y="1170"/>
                    <a:pt x="3078" y="1360"/>
                  </a:cubicBezTo>
                  <a:cubicBezTo>
                    <a:pt x="3195" y="1550"/>
                    <a:pt x="3367" y="1194"/>
                    <a:pt x="3528" y="1256"/>
                  </a:cubicBezTo>
                  <a:cubicBezTo>
                    <a:pt x="3689" y="1318"/>
                    <a:pt x="3903" y="1677"/>
                    <a:pt x="4048" y="1734"/>
                  </a:cubicBezTo>
                  <a:cubicBezTo>
                    <a:pt x="4193" y="1792"/>
                    <a:pt x="4331" y="1862"/>
                    <a:pt x="4398" y="1599"/>
                  </a:cubicBezTo>
                  <a:cubicBezTo>
                    <a:pt x="4465" y="1336"/>
                    <a:pt x="4341" y="308"/>
                    <a:pt x="4448" y="154"/>
                  </a:cubicBezTo>
                  <a:cubicBezTo>
                    <a:pt x="4555" y="0"/>
                    <a:pt x="4863" y="585"/>
                    <a:pt x="5038" y="674"/>
                  </a:cubicBezTo>
                  <a:cubicBezTo>
                    <a:pt x="5212" y="762"/>
                    <a:pt x="5387" y="406"/>
                    <a:pt x="5497" y="684"/>
                  </a:cubicBezTo>
                  <a:cubicBezTo>
                    <a:pt x="5607" y="962"/>
                    <a:pt x="5564" y="2062"/>
                    <a:pt x="5700" y="2340"/>
                  </a:cubicBezTo>
                  <a:cubicBezTo>
                    <a:pt x="5836" y="2618"/>
                    <a:pt x="6187" y="2352"/>
                    <a:pt x="6315" y="2355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54" name="Oval 55">
              <a:extLst>
                <a:ext uri="{FF2B5EF4-FFF2-40B4-BE49-F238E27FC236}">
                  <a16:creationId xmlns:a16="http://schemas.microsoft.com/office/drawing/2014/main" id="{8F0F5EDE-EDF6-474F-B3BF-B2C2F57024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0338" y="4941888"/>
              <a:ext cx="119062" cy="31908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55" name="Oval 56">
              <a:extLst>
                <a:ext uri="{FF2B5EF4-FFF2-40B4-BE49-F238E27FC236}">
                  <a16:creationId xmlns:a16="http://schemas.microsoft.com/office/drawing/2014/main" id="{9E72544F-D7EF-374C-BBD4-C2BD35D90DD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000443">
              <a:off x="2627313" y="4508500"/>
              <a:ext cx="600075" cy="10477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56" name="Oval 57">
              <a:extLst>
                <a:ext uri="{FF2B5EF4-FFF2-40B4-BE49-F238E27FC236}">
                  <a16:creationId xmlns:a16="http://schemas.microsoft.com/office/drawing/2014/main" id="{B38D93F9-DF1A-BD4D-898F-0C4BEBE9EF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7375" y="4300538"/>
              <a:ext cx="842962" cy="136525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57" name="Oval 58">
              <a:extLst>
                <a:ext uri="{FF2B5EF4-FFF2-40B4-BE49-F238E27FC236}">
                  <a16:creationId xmlns:a16="http://schemas.microsoft.com/office/drawing/2014/main" id="{6CF18B25-0803-724F-B990-A4913BE96F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100886">
              <a:off x="4616450" y="4681538"/>
              <a:ext cx="319087" cy="12065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58" name="Oval 59">
              <a:extLst>
                <a:ext uri="{FF2B5EF4-FFF2-40B4-BE49-F238E27FC236}">
                  <a16:creationId xmlns:a16="http://schemas.microsoft.com/office/drawing/2014/main" id="{CAEABE2F-DC78-0D42-B1BB-32DB55542F4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09453">
              <a:off x="6116638" y="5324475"/>
              <a:ext cx="239712" cy="1016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59" name="Oval 60">
              <a:extLst>
                <a:ext uri="{FF2B5EF4-FFF2-40B4-BE49-F238E27FC236}">
                  <a16:creationId xmlns:a16="http://schemas.microsoft.com/office/drawing/2014/main" id="{E3A261E6-EB9B-DF4B-A986-4AB26C1465A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092598">
              <a:off x="4040188" y="4176713"/>
              <a:ext cx="319088" cy="1190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60" name="Oval 61">
              <a:extLst>
                <a:ext uri="{FF2B5EF4-FFF2-40B4-BE49-F238E27FC236}">
                  <a16:creationId xmlns:a16="http://schemas.microsoft.com/office/drawing/2014/main" id="{483D993E-1FEA-794C-BDF4-0EBE97D19D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007363">
              <a:off x="5060950" y="4810125"/>
              <a:ext cx="319088" cy="1190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61" name="Oval 62">
              <a:extLst>
                <a:ext uri="{FF2B5EF4-FFF2-40B4-BE49-F238E27FC236}">
                  <a16:creationId xmlns:a16="http://schemas.microsoft.com/office/drawing/2014/main" id="{09EDD1B8-EC8F-534A-A6B8-163C872200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2606">
              <a:off x="5280025" y="4095750"/>
              <a:ext cx="239712" cy="1016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62" name="Oval 63">
              <a:extLst>
                <a:ext uri="{FF2B5EF4-FFF2-40B4-BE49-F238E27FC236}">
                  <a16:creationId xmlns:a16="http://schemas.microsoft.com/office/drawing/2014/main" id="{4F7946E4-0BBB-0B4C-90CE-E9AE5D75048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4666067">
              <a:off x="5894388" y="4598988"/>
              <a:ext cx="204788" cy="1190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63" name="Oval 64">
              <a:extLst>
                <a:ext uri="{FF2B5EF4-FFF2-40B4-BE49-F238E27FC236}">
                  <a16:creationId xmlns:a16="http://schemas.microsoft.com/office/drawing/2014/main" id="{306EA37E-9430-C947-A343-ACBF3C930C7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997016">
              <a:off x="5418138" y="4310063"/>
              <a:ext cx="319088" cy="1190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64" name="Rectangle 67">
              <a:extLst>
                <a:ext uri="{FF2B5EF4-FFF2-40B4-BE49-F238E27FC236}">
                  <a16:creationId xmlns:a16="http://schemas.microsoft.com/office/drawing/2014/main" id="{C27F43AB-9388-E343-B848-B01E74361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763" y="2530475"/>
              <a:ext cx="4662487" cy="76993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65" name="Oval 68">
              <a:extLst>
                <a:ext uri="{FF2B5EF4-FFF2-40B4-BE49-F238E27FC236}">
                  <a16:creationId xmlns:a16="http://schemas.microsoft.com/office/drawing/2014/main" id="{2A503BCE-A9E4-6F4E-B55F-C1FFC978104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777530">
              <a:off x="6113463" y="3275013"/>
              <a:ext cx="206375" cy="1222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66" name="Rectangle 69">
              <a:extLst>
                <a:ext uri="{FF2B5EF4-FFF2-40B4-BE49-F238E27FC236}">
                  <a16:creationId xmlns:a16="http://schemas.microsoft.com/office/drawing/2014/main" id="{07CFC207-AA5C-2946-BF69-EB702F4A8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538" y="2852738"/>
              <a:ext cx="4664075" cy="30797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prstDash val="dashDot"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67" name="Oval 70">
              <a:extLst>
                <a:ext uri="{FF2B5EF4-FFF2-40B4-BE49-F238E27FC236}">
                  <a16:creationId xmlns:a16="http://schemas.microsoft.com/office/drawing/2014/main" id="{8A322A5B-B9EB-7442-8F9D-2E40D28D8B2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753640">
              <a:off x="2714625" y="3287713"/>
              <a:ext cx="207963" cy="1222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68" name="Oval 71">
              <a:extLst>
                <a:ext uri="{FF2B5EF4-FFF2-40B4-BE49-F238E27FC236}">
                  <a16:creationId xmlns:a16="http://schemas.microsoft.com/office/drawing/2014/main" id="{BAB95CCE-E579-7C42-ABA3-4EB337884E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951051">
              <a:off x="3725863" y="2325688"/>
              <a:ext cx="358775" cy="106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69" name="Oval 72">
              <a:extLst>
                <a:ext uri="{FF2B5EF4-FFF2-40B4-BE49-F238E27FC236}">
                  <a16:creationId xmlns:a16="http://schemas.microsoft.com/office/drawing/2014/main" id="{204D337F-A0BA-654F-A2EA-8C73AF0A089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983679">
              <a:off x="4281488" y="2366963"/>
              <a:ext cx="206375" cy="1222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70" name="Oval 73">
              <a:extLst>
                <a:ext uri="{FF2B5EF4-FFF2-40B4-BE49-F238E27FC236}">
                  <a16:creationId xmlns:a16="http://schemas.microsoft.com/office/drawing/2014/main" id="{360B846D-33BE-4844-A12C-63605A5CC9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25214">
              <a:off x="5830888" y="2379663"/>
              <a:ext cx="190500" cy="1190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71" name="Rectangle 74">
              <a:extLst>
                <a:ext uri="{FF2B5EF4-FFF2-40B4-BE49-F238E27FC236}">
                  <a16:creationId xmlns:a16="http://schemas.microsoft.com/office/drawing/2014/main" id="{4304852C-5393-E840-B52E-5A5F694973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763" y="3451225"/>
              <a:ext cx="4662487" cy="27463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72" name="Rectangle 75">
              <a:extLst>
                <a:ext uri="{FF2B5EF4-FFF2-40B4-BE49-F238E27FC236}">
                  <a16:creationId xmlns:a16="http://schemas.microsoft.com/office/drawing/2014/main" id="{B5A3B256-6CCC-BC4C-9FC5-5D8024000F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0763" y="2022475"/>
              <a:ext cx="4662487" cy="319088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73" name="Line 77">
              <a:extLst>
                <a:ext uri="{FF2B5EF4-FFF2-40B4-BE49-F238E27FC236}">
                  <a16:creationId xmlns:a16="http://schemas.microsoft.com/office/drawing/2014/main" id="{7D2E4DBF-CC43-704A-AC95-B53A987CB0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90763" y="3725863"/>
              <a:ext cx="478155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74" name="Rectangle 78">
              <a:extLst>
                <a:ext uri="{FF2B5EF4-FFF2-40B4-BE49-F238E27FC236}">
                  <a16:creationId xmlns:a16="http://schemas.microsoft.com/office/drawing/2014/main" id="{29DD68D6-DF0C-5849-A2FF-A8B9B744D5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538" y="3284538"/>
              <a:ext cx="4664075" cy="212725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prstDash val="dashDot"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75" name="Rectangle 79">
              <a:extLst>
                <a:ext uri="{FF2B5EF4-FFF2-40B4-BE49-F238E27FC236}">
                  <a16:creationId xmlns:a16="http://schemas.microsoft.com/office/drawing/2014/main" id="{4611F9BF-8DA9-EF4F-8AC6-8BD939EA5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538" y="2349500"/>
              <a:ext cx="4664075" cy="306388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000000"/>
              </a:solidFill>
              <a:prstDash val="dashDot"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76" name="Text Box 80">
              <a:extLst>
                <a:ext uri="{FF2B5EF4-FFF2-40B4-BE49-F238E27FC236}">
                  <a16:creationId xmlns:a16="http://schemas.microsoft.com/office/drawing/2014/main" id="{2F1A233D-A66C-F945-9C86-6B0A2878F5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6350" y="3246438"/>
              <a:ext cx="598487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Home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77" name="Text Box 81">
              <a:extLst>
                <a:ext uri="{FF2B5EF4-FFF2-40B4-BE49-F238E27FC236}">
                  <a16:creationId xmlns:a16="http://schemas.microsoft.com/office/drawing/2014/main" id="{4A2E7AE8-E2C0-9245-98EB-2DFA9BEE22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7288" y="2341563"/>
              <a:ext cx="715962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Work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78" name="Text Box 83">
              <a:extLst>
                <a:ext uri="{FF2B5EF4-FFF2-40B4-BE49-F238E27FC236}">
                  <a16:creationId xmlns:a16="http://schemas.microsoft.com/office/drawing/2014/main" id="{38E160E4-4EAB-E04A-BFA6-99B2D313B6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73825" y="3725863"/>
              <a:ext cx="598487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Time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79" name="Text Box 84">
              <a:extLst>
                <a:ext uri="{FF2B5EF4-FFF2-40B4-BE49-F238E27FC236}">
                  <a16:creationId xmlns:a16="http://schemas.microsoft.com/office/drawing/2014/main" id="{86103D99-DB6B-5A4E-9C09-00F5F82D94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2275" y="1916113"/>
              <a:ext cx="598487" cy="319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Space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80" name="Freeform 85">
              <a:extLst>
                <a:ext uri="{FF2B5EF4-FFF2-40B4-BE49-F238E27FC236}">
                  <a16:creationId xmlns:a16="http://schemas.microsoft.com/office/drawing/2014/main" id="{4B124564-3D73-F449-B739-B544A434D6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0763" y="2017713"/>
              <a:ext cx="4064000" cy="1508125"/>
            </a:xfrm>
            <a:custGeom>
              <a:avLst/>
              <a:gdLst>
                <a:gd name="T0" fmla="*/ 0 w 6120"/>
                <a:gd name="T1" fmla="*/ 2147483646 h 2550"/>
                <a:gd name="T2" fmla="*/ 2147483646 w 6120"/>
                <a:gd name="T3" fmla="*/ 2147483646 h 2550"/>
                <a:gd name="T4" fmla="*/ 2147483646 w 6120"/>
                <a:gd name="T5" fmla="*/ 2147483646 h 2550"/>
                <a:gd name="T6" fmla="*/ 2147483646 w 6120"/>
                <a:gd name="T7" fmla="*/ 2147483646 h 2550"/>
                <a:gd name="T8" fmla="*/ 2147483646 w 6120"/>
                <a:gd name="T9" fmla="*/ 2147483646 h 2550"/>
                <a:gd name="T10" fmla="*/ 2147483646 w 6120"/>
                <a:gd name="T11" fmla="*/ 2147483646 h 2550"/>
                <a:gd name="T12" fmla="*/ 2147483646 w 6120"/>
                <a:gd name="T13" fmla="*/ 2147483646 h 2550"/>
                <a:gd name="T14" fmla="*/ 2147483646 w 6120"/>
                <a:gd name="T15" fmla="*/ 2147483646 h 2550"/>
                <a:gd name="T16" fmla="*/ 2147483646 w 6120"/>
                <a:gd name="T17" fmla="*/ 2147483646 h 2550"/>
                <a:gd name="T18" fmla="*/ 2147483646 w 6120"/>
                <a:gd name="T19" fmla="*/ 2147483646 h 2550"/>
                <a:gd name="T20" fmla="*/ 2147483646 w 6120"/>
                <a:gd name="T21" fmla="*/ 2147483646 h 2550"/>
                <a:gd name="T22" fmla="*/ 2147483646 w 6120"/>
                <a:gd name="T23" fmla="*/ 2147483646 h 2550"/>
                <a:gd name="T24" fmla="*/ 2147483646 w 6120"/>
                <a:gd name="T25" fmla="*/ 2147483646 h 2550"/>
                <a:gd name="T26" fmla="*/ 2147483646 w 6120"/>
                <a:gd name="T27" fmla="*/ 2147483646 h 255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120"/>
                <a:gd name="T43" fmla="*/ 0 h 2550"/>
                <a:gd name="T44" fmla="*/ 6120 w 6120"/>
                <a:gd name="T45" fmla="*/ 2550 h 2550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120" h="2550">
                  <a:moveTo>
                    <a:pt x="0" y="2310"/>
                  </a:moveTo>
                  <a:cubicBezTo>
                    <a:pt x="285" y="2430"/>
                    <a:pt x="570" y="2550"/>
                    <a:pt x="720" y="2310"/>
                  </a:cubicBezTo>
                  <a:cubicBezTo>
                    <a:pt x="870" y="2070"/>
                    <a:pt x="630" y="1140"/>
                    <a:pt x="900" y="870"/>
                  </a:cubicBezTo>
                  <a:cubicBezTo>
                    <a:pt x="1170" y="600"/>
                    <a:pt x="2010" y="810"/>
                    <a:pt x="2340" y="690"/>
                  </a:cubicBezTo>
                  <a:cubicBezTo>
                    <a:pt x="2670" y="570"/>
                    <a:pt x="2700" y="30"/>
                    <a:pt x="2880" y="150"/>
                  </a:cubicBezTo>
                  <a:cubicBezTo>
                    <a:pt x="3060" y="270"/>
                    <a:pt x="3300" y="1230"/>
                    <a:pt x="3420" y="1410"/>
                  </a:cubicBezTo>
                  <a:cubicBezTo>
                    <a:pt x="3540" y="1590"/>
                    <a:pt x="3510" y="1200"/>
                    <a:pt x="3600" y="1230"/>
                  </a:cubicBezTo>
                  <a:cubicBezTo>
                    <a:pt x="3690" y="1260"/>
                    <a:pt x="3840" y="1530"/>
                    <a:pt x="3960" y="1590"/>
                  </a:cubicBezTo>
                  <a:cubicBezTo>
                    <a:pt x="4080" y="1650"/>
                    <a:pt x="4230" y="1830"/>
                    <a:pt x="4320" y="1590"/>
                  </a:cubicBezTo>
                  <a:cubicBezTo>
                    <a:pt x="4410" y="1350"/>
                    <a:pt x="4380" y="300"/>
                    <a:pt x="4500" y="150"/>
                  </a:cubicBezTo>
                  <a:cubicBezTo>
                    <a:pt x="4620" y="0"/>
                    <a:pt x="4860" y="600"/>
                    <a:pt x="5040" y="690"/>
                  </a:cubicBezTo>
                  <a:cubicBezTo>
                    <a:pt x="5220" y="780"/>
                    <a:pt x="5460" y="450"/>
                    <a:pt x="5580" y="690"/>
                  </a:cubicBezTo>
                  <a:cubicBezTo>
                    <a:pt x="5700" y="930"/>
                    <a:pt x="5670" y="1860"/>
                    <a:pt x="5760" y="2130"/>
                  </a:cubicBezTo>
                  <a:cubicBezTo>
                    <a:pt x="5850" y="2400"/>
                    <a:pt x="6060" y="2280"/>
                    <a:pt x="6120" y="231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81" name="Oval 86">
              <a:extLst>
                <a:ext uri="{FF2B5EF4-FFF2-40B4-BE49-F238E27FC236}">
                  <a16:creationId xmlns:a16="http://schemas.microsoft.com/office/drawing/2014/main" id="{59B41E94-8C6A-E44B-9B69-B6F9BBA99F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8600" y="2447925"/>
              <a:ext cx="836612" cy="106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82" name="Oval 87">
              <a:extLst>
                <a:ext uri="{FF2B5EF4-FFF2-40B4-BE49-F238E27FC236}">
                  <a16:creationId xmlns:a16="http://schemas.microsoft.com/office/drawing/2014/main" id="{E7E6966D-5604-8348-B820-6DDBF93E2E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8150" y="2341563"/>
              <a:ext cx="358775" cy="106363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83" name="Oval 88">
              <a:extLst>
                <a:ext uri="{FF2B5EF4-FFF2-40B4-BE49-F238E27FC236}">
                  <a16:creationId xmlns:a16="http://schemas.microsoft.com/office/drawing/2014/main" id="{9D8E4A59-E03A-2A44-8F16-286E6CE4BCB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4963499">
              <a:off x="5156200" y="2339975"/>
              <a:ext cx="149225" cy="1222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84" name="Text Box 89">
              <a:extLst>
                <a:ext uri="{FF2B5EF4-FFF2-40B4-BE49-F238E27FC236}">
                  <a16:creationId xmlns:a16="http://schemas.microsoft.com/office/drawing/2014/main" id="{0EF358DA-2315-8A4F-B9A1-8333A1A03C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37288" y="2836863"/>
              <a:ext cx="717550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000">
                  <a:latin typeface="Calibri" panose="020F0502020204030204" pitchFamily="34" charset="0"/>
                  <a:ea typeface="SimSun" panose="02010600030101010101" pitchFamily="2" charset="-122"/>
                </a:rPr>
                <a:t>Internet Kiosk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85" name="Oval 90">
              <a:extLst>
                <a:ext uri="{FF2B5EF4-FFF2-40B4-BE49-F238E27FC236}">
                  <a16:creationId xmlns:a16="http://schemas.microsoft.com/office/drawing/2014/main" id="{E5136BA7-AE54-6F4B-80C1-4E02F9CC4C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6541804">
              <a:off x="4279900" y="2368550"/>
              <a:ext cx="204788" cy="12065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86" name="Oval 91">
              <a:extLst>
                <a:ext uri="{FF2B5EF4-FFF2-40B4-BE49-F238E27FC236}">
                  <a16:creationId xmlns:a16="http://schemas.microsoft.com/office/drawing/2014/main" id="{C940BA6E-5B03-3143-A397-18BCDE25058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7710306">
              <a:off x="5835650" y="2368550"/>
              <a:ext cx="204788" cy="1190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87" name="Oval 92">
              <a:extLst>
                <a:ext uri="{FF2B5EF4-FFF2-40B4-BE49-F238E27FC236}">
                  <a16:creationId xmlns:a16="http://schemas.microsoft.com/office/drawing/2014/main" id="{619FD2B0-E995-394D-A347-E3B19F7EB2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223657">
              <a:off x="4802188" y="2940050"/>
              <a:ext cx="241300" cy="10318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88" name="Oval 93">
              <a:extLst>
                <a:ext uri="{FF2B5EF4-FFF2-40B4-BE49-F238E27FC236}">
                  <a16:creationId xmlns:a16="http://schemas.microsoft.com/office/drawing/2014/main" id="{F9B5B2DA-34C3-314B-ADCC-91C275E28ED1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298047">
              <a:off x="3665538" y="2376488"/>
              <a:ext cx="239712" cy="103188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89" name="Oval 94">
              <a:extLst>
                <a:ext uri="{FF2B5EF4-FFF2-40B4-BE49-F238E27FC236}">
                  <a16:creationId xmlns:a16="http://schemas.microsoft.com/office/drawing/2014/main" id="{DC2F5E3D-355A-6D4D-B222-ECBBE4D91D7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202606">
              <a:off x="6118225" y="3379788"/>
              <a:ext cx="238125" cy="101600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90" name="Oval 95">
              <a:extLst>
                <a:ext uri="{FF2B5EF4-FFF2-40B4-BE49-F238E27FC236}">
                  <a16:creationId xmlns:a16="http://schemas.microsoft.com/office/drawing/2014/main" id="{32132EEA-2D8B-4B4E-936D-D8E10601A0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199066">
              <a:off x="2665413" y="3370263"/>
              <a:ext cx="204788" cy="119062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91" name="Rectangle 96">
              <a:extLst>
                <a:ext uri="{FF2B5EF4-FFF2-40B4-BE49-F238E27FC236}">
                  <a16:creationId xmlns:a16="http://schemas.microsoft.com/office/drawing/2014/main" id="{07C5C655-0818-1A4D-867D-CCA165D63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8539" y="4868863"/>
              <a:ext cx="4607718" cy="306388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lg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92" name="Text Box 97">
              <a:extLst>
                <a:ext uri="{FF2B5EF4-FFF2-40B4-BE49-F238E27FC236}">
                  <a16:creationId xmlns:a16="http://schemas.microsoft.com/office/drawing/2014/main" id="{DECB0095-6088-5A43-9E1E-043486F05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56350" y="4813300"/>
              <a:ext cx="717550" cy="409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NZ" altLang="zh-CN" sz="1000">
                  <a:latin typeface="Calibri" panose="020F0502020204030204" pitchFamily="34" charset="0"/>
                  <a:ea typeface="SimSun" panose="02010600030101010101" pitchFamily="2" charset="-122"/>
                </a:rPr>
                <a:t>Internet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NZ" altLang="zh-CN" sz="1000">
                  <a:latin typeface="Calibri" panose="020F0502020204030204" pitchFamily="34" charset="0"/>
                  <a:ea typeface="SimSun" panose="02010600030101010101" pitchFamily="2" charset="-122"/>
                </a:rPr>
                <a:t>Kiosk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21593" name="Oval 99">
              <a:extLst>
                <a:ext uri="{FF2B5EF4-FFF2-40B4-BE49-F238E27FC236}">
                  <a16:creationId xmlns:a16="http://schemas.microsoft.com/office/drawing/2014/main" id="{E88C0EEE-3F99-9A4E-ADCE-C079E5EF78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148149">
              <a:off x="2665413" y="2960688"/>
              <a:ext cx="207963" cy="122237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rot="10800000" vert="eaVert"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NZ" altLang="en-US" sz="1600"/>
            </a:p>
          </p:txBody>
        </p:sp>
        <p:sp>
          <p:nvSpPr>
            <p:cNvPr id="21594" name="Line 6">
              <a:extLst>
                <a:ext uri="{FF2B5EF4-FFF2-40B4-BE49-F238E27FC236}">
                  <a16:creationId xmlns:a16="http://schemas.microsoft.com/office/drawing/2014/main" id="{FA55F0E6-380A-FB44-9CCE-B71750D905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763" y="0"/>
              <a:ext cx="0" cy="1809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5" name="Line 76">
              <a:extLst>
                <a:ext uri="{FF2B5EF4-FFF2-40B4-BE49-F238E27FC236}">
                  <a16:creationId xmlns:a16="http://schemas.microsoft.com/office/drawing/2014/main" id="{2CF921CB-5E8B-754C-9A10-B31C56AF00F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90763" y="1916113"/>
              <a:ext cx="0" cy="18097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96" name="Text Box 42">
              <a:extLst>
                <a:ext uri="{FF2B5EF4-FFF2-40B4-BE49-F238E27FC236}">
                  <a16:creationId xmlns:a16="http://schemas.microsoft.com/office/drawing/2014/main" id="{A29CF5A9-D88C-474E-AEBC-DD2B3EE29B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00192" y="5301208"/>
              <a:ext cx="596900" cy="212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700"/>
                </a:spcBef>
                <a:buClr>
                  <a:schemeClr val="accent2"/>
                </a:buClr>
                <a:buSzPct val="60000"/>
                <a:buFont typeface="Wingdings" pitchFamily="2" charset="2"/>
                <a:buChar char=""/>
                <a:defRPr sz="29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ts val="550"/>
                </a:spcBef>
                <a:buClr>
                  <a:schemeClr val="accent1"/>
                </a:buClr>
                <a:buSzPct val="70000"/>
                <a:buFont typeface="Wingdings 2" pitchFamily="2" charset="2"/>
                <a:buChar char=""/>
                <a:defRPr sz="26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ts val="500"/>
                </a:spcBef>
                <a:buClr>
                  <a:schemeClr val="accent2"/>
                </a:buClr>
                <a:buSzPct val="75000"/>
                <a:buFont typeface="Wingdings" pitchFamily="2" charset="2"/>
                <a:buChar char=""/>
                <a:defRPr sz="23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ts val="400"/>
                </a:spcBef>
                <a:buClr>
                  <a:srgbClr val="A5AB81"/>
                </a:buClr>
                <a:buSzPct val="7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ts val="400"/>
                </a:spcBef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ts val="400"/>
                </a:spcBef>
                <a:spcAft>
                  <a:spcPct val="0"/>
                </a:spcAft>
                <a:buClr>
                  <a:srgbClr val="D8B25C"/>
                </a:buClr>
                <a:buSzPct val="65000"/>
                <a:buFont typeface="Wingdings" pitchFamily="2" charset="2"/>
                <a:buChar char=""/>
                <a:defRPr sz="2000">
                  <a:solidFill>
                    <a:schemeClr val="tx1"/>
                  </a:solidFill>
                  <a:latin typeface="Tw Cen MT" panose="020B0602020104020603" pitchFamily="34" charset="77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</a:pPr>
              <a:r>
                <a:rPr lang="en-NZ" altLang="zh-CN" sz="1100">
                  <a:latin typeface="Calibri" panose="020F0502020204030204" pitchFamily="34" charset="0"/>
                  <a:ea typeface="SimSun" panose="02010600030101010101" pitchFamily="2" charset="-122"/>
                </a:rPr>
                <a:t>Home</a:t>
              </a:r>
              <a:endParaRPr lang="en-US" altLang="en-US" sz="1800">
                <a:latin typeface="Arial" panose="020B0604020202020204" pitchFamily="34" charset="0"/>
                <a:ea typeface="SimSun" panose="02010600030101010101" pitchFamily="2" charset="-122"/>
              </a:endParaRP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DAEB99FC-4E4E-8E4C-8E72-0D72F9254BC6}"/>
                </a:ext>
              </a:extLst>
            </p:cNvPr>
            <p:cNvSpPr/>
            <p:nvPr/>
          </p:nvSpPr>
          <p:spPr>
            <a:xfrm>
              <a:off x="539741" y="1196648"/>
              <a:ext cx="1728329" cy="5767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NZ">
                <a:solidFill>
                  <a:srgbClr val="FFFFFF"/>
                </a:solidFill>
                <a:ea typeface="ＭＳ Ｐゴシック" charset="0"/>
                <a:cs typeface="Arial" charset="0"/>
              </a:endParaRP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77AE9DDF-AA96-9946-A169-FCE0CECF9059}"/>
                </a:ext>
              </a:extLst>
            </p:cNvPr>
            <p:cNvSpPr/>
            <p:nvPr/>
          </p:nvSpPr>
          <p:spPr>
            <a:xfrm>
              <a:off x="6963620" y="1125380"/>
              <a:ext cx="2180379" cy="5751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eaLnBrk="1" hangingPunct="1">
                <a:defRPr/>
              </a:pPr>
              <a:endParaRPr lang="en-NZ">
                <a:solidFill>
                  <a:srgbClr val="FFFFFF"/>
                </a:solidFill>
                <a:ea typeface="ＭＳ Ｐゴシック" charset="0"/>
                <a:cs typeface="Arial" charset="0"/>
              </a:endParaRPr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1B90173E-1EB6-6C40-9A6B-7F50F2AD898D}"/>
                </a:ext>
              </a:extLst>
            </p:cNvPr>
            <p:cNvCxnSpPr/>
            <p:nvPr/>
          </p:nvCxnSpPr>
          <p:spPr>
            <a:xfrm>
              <a:off x="2268070" y="5515853"/>
              <a:ext cx="4751631" cy="0"/>
            </a:xfrm>
            <a:prstGeom prst="line">
              <a:avLst/>
            </a:prstGeom>
            <a:ln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Rectangle 5">
            <a:extLst>
              <a:ext uri="{FF2B5EF4-FFF2-40B4-BE49-F238E27FC236}">
                <a16:creationId xmlns:a16="http://schemas.microsoft.com/office/drawing/2014/main" id="{37886736-CE49-D744-BC2F-9A8FDA43D753}"/>
              </a:ext>
            </a:extLst>
          </p:cNvPr>
          <p:cNvSpPr>
            <a:spLocks/>
          </p:cNvSpPr>
          <p:nvPr/>
        </p:nvSpPr>
        <p:spPr bwMode="auto">
          <a:xfrm>
            <a:off x="6300788" y="2276475"/>
            <a:ext cx="2663825" cy="2736850"/>
          </a:xfrm>
          <a:prstGeom prst="rect">
            <a:avLst/>
          </a:prstGeom>
          <a:solidFill>
            <a:srgbClr val="A5AB81"/>
          </a:solidFill>
          <a:ln w="47625" cmpd="dbl">
            <a:solidFill>
              <a:schemeClr val="bg1"/>
            </a:solidFill>
            <a:miter lim="800000"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en-NZ" sz="2400" dirty="0">
                <a:solidFill>
                  <a:srgbClr val="000090"/>
                </a:solidFill>
                <a:latin typeface="+mn-lt"/>
                <a:ea typeface="+mn-ea"/>
              </a:rPr>
              <a:t>Key disruptive aspects: </a:t>
            </a:r>
          </a:p>
          <a:p>
            <a:pPr marL="639763" lvl="1" indent="-27305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/>
            </a:pPr>
            <a:r>
              <a:rPr lang="en-NZ" sz="2400" dirty="0">
                <a:solidFill>
                  <a:srgbClr val="000090"/>
                </a:solidFill>
                <a:latin typeface="+mn-lt"/>
                <a:ea typeface="+mn-ea"/>
              </a:rPr>
              <a:t>Spatiality</a:t>
            </a:r>
          </a:p>
          <a:p>
            <a:pPr marL="639763" lvl="1" indent="-27305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/>
            </a:pPr>
            <a:r>
              <a:rPr lang="en-NZ" sz="2400" dirty="0">
                <a:solidFill>
                  <a:srgbClr val="000090"/>
                </a:solidFill>
                <a:latin typeface="+mn-lt"/>
                <a:ea typeface="+mn-ea"/>
              </a:rPr>
              <a:t>Temporality </a:t>
            </a:r>
          </a:p>
          <a:p>
            <a:pPr marL="639763" lvl="1" indent="-27305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/>
            </a:pPr>
            <a:r>
              <a:rPr lang="en-NZ" sz="2400" dirty="0">
                <a:solidFill>
                  <a:srgbClr val="000090"/>
                </a:solidFill>
                <a:latin typeface="+mn-lt"/>
                <a:ea typeface="+mn-ea"/>
              </a:rPr>
              <a:t>Interactivity </a:t>
            </a:r>
          </a:p>
          <a:p>
            <a:pPr marL="639763" lvl="1" indent="-27305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/>
            </a:pPr>
            <a:r>
              <a:rPr lang="en-NZ" sz="2400" dirty="0">
                <a:solidFill>
                  <a:srgbClr val="000090"/>
                </a:solidFill>
                <a:latin typeface="+mn-lt"/>
                <a:ea typeface="+mn-ea"/>
              </a:rPr>
              <a:t>Task support </a:t>
            </a:r>
          </a:p>
        </p:txBody>
      </p:sp>
      <p:sp>
        <p:nvSpPr>
          <p:cNvPr id="21507" name="Slide Number Placeholder 1">
            <a:extLst>
              <a:ext uri="{FF2B5EF4-FFF2-40B4-BE49-F238E27FC236}">
                <a16:creationId xmlns:a16="http://schemas.microsoft.com/office/drawing/2014/main" id="{AA647CB3-1648-F347-BDC4-ACC2B3DE2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7B6149-E68E-1147-8511-9BCA5E09827C}" type="slidenum">
              <a:rPr lang="en-NZ" altLang="en-US" sz="1400">
                <a:solidFill>
                  <a:schemeClr val="tx2"/>
                </a:solidFill>
                <a:latin typeface="Tw Cen MT" panose="020B0602020104020603" pitchFamily="34" charset="77"/>
              </a:rPr>
              <a:pPr/>
              <a:t>2</a:t>
            </a:fld>
            <a:endParaRPr lang="en-NZ" altLang="en-US" sz="1400">
              <a:solidFill>
                <a:schemeClr val="tx2"/>
              </a:solidFill>
              <a:latin typeface="Tw Cen MT" panose="020B0602020104020603" pitchFamily="34" charset="77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E0480A15-3B7C-1A41-BC04-990405550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The need for workforce development</a:t>
            </a:r>
          </a:p>
        </p:txBody>
      </p:sp>
      <p:pic>
        <p:nvPicPr>
          <p:cNvPr id="45058" name="Content Placeholder 5">
            <a:extLst>
              <a:ext uri="{FF2B5EF4-FFF2-40B4-BE49-F238E27FC236}">
                <a16:creationId xmlns:a16="http://schemas.microsoft.com/office/drawing/2014/main" id="{B776EB3D-1BE8-2D4F-BD8C-4270EF1B23D5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38" y="1771650"/>
            <a:ext cx="4475162" cy="32861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EF1B7-A170-C541-B920-73B546946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391B57E9-5EB4-7944-9D89-106588F99F40}" type="slidenum">
              <a:rPr lang="en-NZ" altLang="en-US"/>
              <a:pPr>
                <a:defRPr/>
              </a:pPr>
              <a:t>29</a:t>
            </a:fld>
            <a:endParaRPr lang="en-NZ" altLang="en-US"/>
          </a:p>
        </p:txBody>
      </p:sp>
      <p:pic>
        <p:nvPicPr>
          <p:cNvPr id="45060" name="Picture 4">
            <a:extLst>
              <a:ext uri="{FF2B5EF4-FFF2-40B4-BE49-F238E27FC236}">
                <a16:creationId xmlns:a16="http://schemas.microsoft.com/office/drawing/2014/main" id="{3CC1EA87-CBC8-FD40-9E81-25E44157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413" y="1800225"/>
            <a:ext cx="4284662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ctangle 7">
            <a:extLst>
              <a:ext uri="{FF2B5EF4-FFF2-40B4-BE49-F238E27FC236}">
                <a16:creationId xmlns:a16="http://schemas.microsoft.com/office/drawing/2014/main" id="{4CA6E248-0839-BE48-BE55-21D1604D7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6537325"/>
            <a:ext cx="61420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262628"/>
                </a:solidFill>
                <a:latin typeface="MinionPro"/>
              </a:rPr>
              <a:t>Based on a global survey of more than 4,300 managers, executives, and analysts, </a:t>
            </a:r>
            <a:r>
              <a:rPr lang="en-US" altLang="en-US" sz="900" i="1">
                <a:solidFill>
                  <a:srgbClr val="262628"/>
                </a:solidFill>
                <a:latin typeface="MinionPro"/>
              </a:rPr>
              <a:t>MIT Sloan Management Review </a:t>
            </a:r>
            <a:r>
              <a:rPr lang="en-US" altLang="en-US" sz="900">
                <a:solidFill>
                  <a:srgbClr val="262628"/>
                </a:solidFill>
                <a:latin typeface="MinionPro"/>
              </a:rPr>
              <a:t>and Deloitte’s </a:t>
            </a:r>
            <a:endParaRPr lang="en-US" altLang="en-US" sz="9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C2D418-F08C-DE4E-BE91-D29FAE09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FF7A5B0C-AE0A-8A4D-9D5D-0DBCE6C70C54}" type="slidenum">
              <a:rPr lang="en-NZ" altLang="en-US"/>
              <a:pPr>
                <a:defRPr/>
              </a:pPr>
              <a:t>30</a:t>
            </a:fld>
            <a:endParaRPr lang="en-NZ" altLang="en-US"/>
          </a:p>
        </p:txBody>
      </p:sp>
      <p:pic>
        <p:nvPicPr>
          <p:cNvPr id="46082" name="Picture 4">
            <a:extLst>
              <a:ext uri="{FF2B5EF4-FFF2-40B4-BE49-F238E27FC236}">
                <a16:creationId xmlns:a16="http://schemas.microsoft.com/office/drawing/2014/main" id="{B1296402-488C-F84D-8427-A6E9FEFA5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938" y="1624013"/>
            <a:ext cx="6842125" cy="456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itle 1">
            <a:extLst>
              <a:ext uri="{FF2B5EF4-FFF2-40B4-BE49-F238E27FC236}">
                <a16:creationId xmlns:a16="http://schemas.microsoft.com/office/drawing/2014/main" id="{46CA6266-20B0-894C-8FEC-71194F2F3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5759450" cy="990600"/>
          </a:xfrm>
        </p:spPr>
        <p:txBody>
          <a:bodyPr/>
          <a:lstStyle/>
          <a:p>
            <a:r>
              <a:rPr lang="en-US" altLang="en-US" sz="4000">
                <a:ea typeface="ＭＳ Ｐゴシック" panose="020B0600070205080204" pitchFamily="34" charset="-128"/>
              </a:rPr>
              <a:t>Keep going…. </a:t>
            </a:r>
          </a:p>
        </p:txBody>
      </p:sp>
      <p:sp>
        <p:nvSpPr>
          <p:cNvPr id="46084" name="Rectangle 8">
            <a:extLst>
              <a:ext uri="{FF2B5EF4-FFF2-40B4-BE49-F238E27FC236}">
                <a16:creationId xmlns:a16="http://schemas.microsoft.com/office/drawing/2014/main" id="{33F63D41-F6E0-0345-97F0-D0FBA98720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675" y="6537325"/>
            <a:ext cx="614203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900">
                <a:solidFill>
                  <a:srgbClr val="262628"/>
                </a:solidFill>
                <a:latin typeface="MinionPro"/>
              </a:rPr>
              <a:t>Based on a global survey of more than 4,300 managers, executives, and analysts, </a:t>
            </a:r>
            <a:r>
              <a:rPr lang="en-US" altLang="en-US" sz="900" i="1">
                <a:solidFill>
                  <a:srgbClr val="262628"/>
                </a:solidFill>
                <a:latin typeface="MinionPro"/>
              </a:rPr>
              <a:t>MIT Sloan Management Review </a:t>
            </a:r>
            <a:r>
              <a:rPr lang="en-US" altLang="en-US" sz="900">
                <a:solidFill>
                  <a:srgbClr val="262628"/>
                </a:solidFill>
                <a:latin typeface="MinionPro"/>
              </a:rPr>
              <a:t>and Deloitte’s </a:t>
            </a:r>
            <a:endParaRPr lang="en-US" altLang="en-US" sz="9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FFADC17-F318-E249-BDF8-EC42CF90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141663"/>
            <a:ext cx="8183563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Case: developing the </a:t>
            </a:r>
            <a:br>
              <a:rPr lang="en-US" altLang="en-US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MS in Cybersecurity Management </a:t>
            </a:r>
          </a:p>
        </p:txBody>
      </p:sp>
      <p:sp>
        <p:nvSpPr>
          <p:cNvPr id="47106" name="Slide Number Placeholder 3">
            <a:extLst>
              <a:ext uri="{FF2B5EF4-FFF2-40B4-BE49-F238E27FC236}">
                <a16:creationId xmlns:a16="http://schemas.microsoft.com/office/drawing/2014/main" id="{C007DE4F-6611-B24C-A7C1-EED274DCEE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F9D540D7-A04C-D748-90D2-D09F785FC383}" type="slidenum">
              <a:rPr lang="en-NZ" altLang="en-US" sz="1200">
                <a:solidFill>
                  <a:srgbClr val="FFFFFF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31</a:t>
            </a:fld>
            <a:endParaRPr lang="en-NZ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03022BE5-0922-454E-927F-208302084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470F7-D176-F84C-961B-D946E854E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B770A520-6745-1C44-BBCA-9EA8A485BDB8}" type="slidenum">
              <a:rPr lang="en-NZ" altLang="en-US"/>
              <a:pPr>
                <a:defRPr/>
              </a:pPr>
              <a:t>32</a:t>
            </a:fld>
            <a:endParaRPr lang="en-NZ" altLang="en-US"/>
          </a:p>
        </p:txBody>
      </p:sp>
      <p:pic>
        <p:nvPicPr>
          <p:cNvPr id="65539" name="Picture 6">
            <a:extLst>
              <a:ext uri="{FF2B5EF4-FFF2-40B4-BE49-F238E27FC236}">
                <a16:creationId xmlns:a16="http://schemas.microsoft.com/office/drawing/2014/main" id="{ED1C40A2-DE53-7749-8872-40D40326C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916113"/>
            <a:ext cx="841375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46F00305-EA73-AB4D-AB72-1DE73ECF3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921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Areas of Competency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6C97CF90-A3D2-3346-8FA7-97F97D3C391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>The program requires 30 credits of coursework in five areas of competency:</a:t>
            </a:r>
            <a:endParaRPr lang="en-US" altLang="en-US">
              <a:ea typeface="ＭＳ Ｐゴシック" panose="020B0600070205080204" pitchFamily="34" charset="-128"/>
            </a:endParaRPr>
          </a:p>
          <a:p>
            <a:r>
              <a:rPr lang="en-US" altLang="en-US">
                <a:ea typeface="ＭＳ Ｐゴシック" panose="020B0600070205080204" pitchFamily="34" charset="-128"/>
              </a:rPr>
              <a:t>Business Fundamentals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Decision-making and Analytics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Ethics and Law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Information Security Management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Leadership and Human Behavior</a:t>
            </a:r>
            <a:br>
              <a:rPr lang="en-US" altLang="en-US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8CCAD0-38DF-F947-BBCA-AC674F176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DCDD8803-BB8C-1B45-91A5-5E71D198045B}" type="slidenum">
              <a:rPr lang="en-NZ" altLang="en-US"/>
              <a:pPr>
                <a:defRPr/>
              </a:pPr>
              <a:t>33</a:t>
            </a:fld>
            <a:endParaRPr lang="en-NZ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6">
            <a:extLst>
              <a:ext uri="{FF2B5EF4-FFF2-40B4-BE49-F238E27FC236}">
                <a16:creationId xmlns:a16="http://schemas.microsoft.com/office/drawing/2014/main" id="{10CC4341-B6F4-CC4B-A44F-D4D119B60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Beyond disciplinary boundaries…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46214BC-AFB4-364C-A32B-0AEC8046B2A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79388" y="1484313"/>
          <a:ext cx="8801100" cy="50133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07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463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871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868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67203">
                <a:tc>
                  <a:txBody>
                    <a:bodyPr/>
                    <a:lstStyle/>
                    <a:p>
                      <a:endParaRPr lang="en-US" sz="1200" b="0" cap="none" spc="-20" dirty="0">
                        <a:solidFill>
                          <a:schemeClr val="tx1"/>
                        </a:solidFill>
                        <a:latin typeface="+mn-lt"/>
                        <a:ea typeface="Open Sans Semibold" pitchFamily="34" charset="0"/>
                        <a:cs typeface="Open Sans Semibold" pitchFamily="34" charset="0"/>
                      </a:endParaRPr>
                    </a:p>
                  </a:txBody>
                  <a:tcPr marL="91437" marR="9143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spc="-20" baseline="0" dirty="0">
                          <a:solidFill>
                            <a:schemeClr val="bg1"/>
                          </a:solidFill>
                          <a:latin typeface="+mn-lt"/>
                          <a:ea typeface="Open Sans Semibold" pitchFamily="34" charset="0"/>
                          <a:cs typeface="Open Sans Semibold" pitchFamily="34" charset="0"/>
                        </a:rPr>
                        <a:t>Leadership &amp; Human Behavior</a:t>
                      </a:r>
                    </a:p>
                  </a:txBody>
                  <a:tcPr marL="91437" marR="9143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spc="-20" baseline="0" dirty="0">
                          <a:solidFill>
                            <a:schemeClr val="bg1"/>
                          </a:solidFill>
                          <a:latin typeface="+mn-lt"/>
                          <a:ea typeface="Open Sans Semibold" pitchFamily="34" charset="0"/>
                          <a:cs typeface="Open Sans Semibold" pitchFamily="34" charset="0"/>
                        </a:rPr>
                        <a:t>Decision Making / Analytics</a:t>
                      </a:r>
                    </a:p>
                  </a:txBody>
                  <a:tcPr marL="91437" marR="9143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spc="-20" baseline="0" dirty="0">
                          <a:solidFill>
                            <a:schemeClr val="bg1"/>
                          </a:solidFill>
                          <a:latin typeface="+mn-lt"/>
                          <a:ea typeface="Open Sans Semibold" pitchFamily="34" charset="0"/>
                          <a:cs typeface="Open Sans Semibold" pitchFamily="34" charset="0"/>
                        </a:rPr>
                        <a:t>Business Fundamentals</a:t>
                      </a:r>
                    </a:p>
                  </a:txBody>
                  <a:tcPr marL="91437" marR="9143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spc="-20" baseline="0" dirty="0">
                          <a:solidFill>
                            <a:schemeClr val="bg1"/>
                          </a:solidFill>
                          <a:latin typeface="+mn-lt"/>
                          <a:ea typeface="Open Sans Semibold" pitchFamily="34" charset="0"/>
                          <a:cs typeface="Open Sans Semibold" pitchFamily="34" charset="0"/>
                        </a:rPr>
                        <a:t>Ethics / Law</a:t>
                      </a:r>
                    </a:p>
                  </a:txBody>
                  <a:tcPr marL="91437" marR="9143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cap="none" spc="-20" baseline="0" dirty="0">
                          <a:solidFill>
                            <a:schemeClr val="bg1"/>
                          </a:solidFill>
                          <a:latin typeface="+mn-lt"/>
                          <a:ea typeface="Open Sans Semibold" pitchFamily="34" charset="0"/>
                          <a:cs typeface="Open Sans Semibold" pitchFamily="34" charset="0"/>
                        </a:rPr>
                        <a:t>Information Security </a:t>
                      </a:r>
                      <a:r>
                        <a:rPr lang="en-US" sz="1200" b="0" cap="none" spc="-20" baseline="0" dirty="0" err="1">
                          <a:solidFill>
                            <a:schemeClr val="bg1"/>
                          </a:solidFill>
                          <a:latin typeface="+mn-lt"/>
                          <a:ea typeface="Open Sans Semibold" pitchFamily="34" charset="0"/>
                          <a:cs typeface="Open Sans Semibold" pitchFamily="34" charset="0"/>
                        </a:rPr>
                        <a:t>Mgmt</a:t>
                      </a:r>
                      <a:endParaRPr lang="en-US" sz="1200" b="0" cap="none" spc="-20" baseline="0" dirty="0">
                        <a:solidFill>
                          <a:schemeClr val="bg1"/>
                        </a:solidFill>
                        <a:latin typeface="+mn-lt"/>
                        <a:ea typeface="Open Sans Semibold" pitchFamily="34" charset="0"/>
                        <a:cs typeface="Open Sans Semibold" pitchFamily="34" charset="0"/>
                      </a:endParaRPr>
                    </a:p>
                  </a:txBody>
                  <a:tcPr marL="91437" marR="91437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762">
                <a:tc>
                  <a:txBody>
                    <a:bodyPr/>
                    <a:lstStyle/>
                    <a:p>
                      <a:r>
                        <a:rPr lang="en-US" sz="11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Foundation (3)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Opre</a:t>
                      </a:r>
                      <a:r>
                        <a:rPr lang="en-US" sz="1100" dirty="0"/>
                        <a:t> 505+506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Stats I+II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dirty="0"/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  <a:ea typeface="Open Sans Semibold" pitchFamily="34" charset="0"/>
                        <a:cs typeface="Open Sans Semibold" pitchFamily="34" charset="0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3922">
                <a:tc>
                  <a:txBody>
                    <a:bodyPr/>
                    <a:lstStyle/>
                    <a:p>
                      <a:r>
                        <a:rPr lang="en-US" sz="1100" b="1" cap="none" spc="-2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Open Sans Semibold" pitchFamily="34" charset="0"/>
                          <a:cs typeface="Open Sans Semibold" pitchFamily="34" charset="0"/>
                        </a:rPr>
                        <a:t>Core (19.5)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Mgmt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 605 (1.5)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Leading with Integrity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Opre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 605 (1.5)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Business Analytics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  <a:t>Acct 505 (1.5)</a:t>
                      </a:r>
                      <a:b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  <a:t>Accounting Essentials</a:t>
                      </a:r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FSCS601 (3)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Legal Issues in High Tech Crime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Inss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 605 (3)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IT for Bus Transformation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252">
                <a:tc>
                  <a:txBody>
                    <a:bodyPr/>
                    <a:lstStyle/>
                    <a:p>
                      <a:endParaRPr lang="en-US" sz="1100" b="0" cap="none" spc="-2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Open Sans Semibold" pitchFamily="34" charset="0"/>
                        <a:cs typeface="Open Sans Semibold" pitchFamily="34" charset="0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 err="1"/>
                        <a:t>Appl</a:t>
                      </a:r>
                      <a:r>
                        <a:rPr lang="en-US" sz="1100" dirty="0"/>
                        <a:t> 603 (3)</a:t>
                      </a:r>
                      <a:br>
                        <a:rPr lang="en-US" sz="1100" dirty="0"/>
                      </a:br>
                      <a:r>
                        <a:rPr lang="en-US" sz="1100" dirty="0"/>
                        <a:t>Learning &amp; Cognition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  <a:ea typeface="Open Sans Semibold" pitchFamily="34" charset="0"/>
                        <a:cs typeface="Open Sans Semibold" pitchFamily="34" charset="0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Inss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 703 (3)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Principles of Info. Sec </a:t>
                      </a:r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Mgmt</a:t>
                      </a:r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762">
                <a:tc>
                  <a:txBody>
                    <a:bodyPr/>
                    <a:lstStyle/>
                    <a:p>
                      <a:endParaRPr lang="en-US" sz="1100" b="0" cap="none" spc="-2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Open Sans Semibold" pitchFamily="34" charset="0"/>
                        <a:cs typeface="Open Sans Semibold" pitchFamily="34" charset="0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OPM 615 (3)</a:t>
                      </a:r>
                    </a:p>
                    <a:p>
                      <a:pPr algn="ctr"/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Innovation &amp; Project </a:t>
                      </a:r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Mgmt</a:t>
                      </a:r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  <a:ea typeface="Open Sans Semibold" pitchFamily="34" charset="0"/>
                        <a:cs typeface="Open Sans Semibold" pitchFamily="34" charset="0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  <a:ea typeface="Open Sans Semibold" pitchFamily="34" charset="0"/>
                        <a:cs typeface="Open Sans Semibold" pitchFamily="34" charset="0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57141">
                <a:tc>
                  <a:txBody>
                    <a:bodyPr/>
                    <a:lstStyle/>
                    <a:p>
                      <a:r>
                        <a:rPr lang="en-US" sz="1100" b="1" cap="none" spc="-2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Open Sans Semibold" pitchFamily="34" charset="0"/>
                          <a:cs typeface="Open Sans Semibold" pitchFamily="34" charset="0"/>
                        </a:rPr>
                        <a:t>Electives (7.5)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5555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Mgmt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 615 (3)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Managing</a:t>
                      </a:r>
                      <a: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  <a:t> in a Dynamic </a:t>
                      </a:r>
                      <a:r>
                        <a:rPr lang="en-US" sz="1100" b="0" cap="none" spc="-2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Env</a:t>
                      </a:r>
                      <a: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  <a:t>.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Mgmt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 730 (3)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Leadership, Learning &amp; Change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Inss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 611 (1.5)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Data Science Toolkit I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Inss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 612 (1.5)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Data Science Toolkit II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Acct 601 (3)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Forensic</a:t>
                      </a:r>
                      <a: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  <a:t> Acct Principles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Acct 604 (3)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Litigation Support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Acct 701 (3)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Accounting Ethics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/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20963">
                <a:tc>
                  <a:txBody>
                    <a:bodyPr/>
                    <a:lstStyle/>
                    <a:p>
                      <a:endParaRPr lang="en-US" sz="1200" b="0" cap="none" spc="-20" dirty="0">
                        <a:solidFill>
                          <a:schemeClr val="tx1"/>
                        </a:solidFill>
                        <a:latin typeface="+mn-lt"/>
                        <a:ea typeface="Open Sans Semibold" pitchFamily="34" charset="0"/>
                        <a:cs typeface="Open Sans Semibold" pitchFamily="34" charset="0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55555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Appl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 641 (3)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Organizational Psychology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Appl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 642 (3)</a:t>
                      </a:r>
                      <a:b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Motivation, </a:t>
                      </a:r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Satisf</a:t>
                      </a:r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. </a:t>
                      </a:r>
                      <a: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  <a:t>&amp; </a:t>
                      </a:r>
                      <a:r>
                        <a:rPr lang="en-US" sz="1100" b="0" cap="none" spc="-2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L’ship</a:t>
                      </a:r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b="0" cap="none" spc="-20" dirty="0" err="1">
                          <a:solidFill>
                            <a:schemeClr val="tx1"/>
                          </a:solidFill>
                          <a:latin typeface="+mn-lt"/>
                        </a:rPr>
                        <a:t>Inss</a:t>
                      </a:r>
                      <a: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  <a:t> 621 (1.5)</a:t>
                      </a:r>
                      <a:b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  <a:t>Digital Innovation</a:t>
                      </a:r>
                    </a:p>
                    <a:p>
                      <a:pPr algn="ctr"/>
                      <a:r>
                        <a:rPr lang="en-US" sz="1100" b="0" cap="none" spc="-20" baseline="0" dirty="0" err="1">
                          <a:solidFill>
                            <a:schemeClr val="tx1"/>
                          </a:solidFill>
                          <a:latin typeface="+mn-lt"/>
                        </a:rPr>
                        <a:t>Inss</a:t>
                      </a:r>
                      <a: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  <a:t> 622 (1.5)</a:t>
                      </a:r>
                      <a:b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</a:br>
                      <a:r>
                        <a:rPr lang="en-US" sz="1100" b="0" cap="none" spc="-20" baseline="0" dirty="0">
                          <a:solidFill>
                            <a:schemeClr val="tx1"/>
                          </a:solidFill>
                          <a:latin typeface="+mn-lt"/>
                        </a:rPr>
                        <a:t>Digital Transformation</a:t>
                      </a:r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  <a:ea typeface="Open Sans Semibold" pitchFamily="34" charset="0"/>
                        <a:cs typeface="Open Sans Semibold" pitchFamily="34" charset="0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100" b="0" cap="none" spc="-2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321">
                <a:tc>
                  <a:txBody>
                    <a:bodyPr/>
                    <a:lstStyle/>
                    <a:p>
                      <a:r>
                        <a:rPr lang="en-US" sz="1100" b="1" cap="none" spc="-2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Open Sans Semibold" pitchFamily="34" charset="0"/>
                          <a:cs typeface="Open Sans Semibold" pitchFamily="34" charset="0"/>
                        </a:rPr>
                        <a:t>Capstone (3)</a:t>
                      </a:r>
                    </a:p>
                  </a:txBody>
                  <a:tcPr marL="91437" marR="91437" anchor="ctr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4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1100" b="0" cap="none" spc="-20" dirty="0">
                          <a:solidFill>
                            <a:schemeClr val="tx1"/>
                          </a:solidFill>
                          <a:latin typeface="+mn-lt"/>
                        </a:rPr>
                        <a:t>INSS 753 (3) Info Sec &amp; Bus Continuity</a:t>
                      </a:r>
                      <a:endParaRPr lang="en-US" sz="1100" b="0" kern="1200" cap="none" spc="-2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37" marR="91437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kern="1200" cap="none" spc="-2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kern="1200" cap="none" spc="-2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kern="1200" cap="none" spc="-2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endParaRPr lang="en-US" sz="1600" b="0" kern="1200" cap="none" spc="-2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60960" marB="60960" anchor="b">
                    <a:lnL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F7F7F">
                          <a:alpha val="50196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3E53EA64-0133-0A49-B3EE-3FA91EA9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3141663"/>
            <a:ext cx="8183563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Future-proofing the workforce</a:t>
            </a:r>
          </a:p>
        </p:txBody>
      </p:sp>
      <p:sp>
        <p:nvSpPr>
          <p:cNvPr id="49154" name="Slide Number Placeholder 3">
            <a:extLst>
              <a:ext uri="{FF2B5EF4-FFF2-40B4-BE49-F238E27FC236}">
                <a16:creationId xmlns:a16="http://schemas.microsoft.com/office/drawing/2014/main" id="{14EEDFBC-192A-8647-B05A-429A9E52B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F97D92C8-7890-194C-B532-5EFB6CCA05D2}" type="slidenum">
              <a:rPr lang="en-NZ" altLang="en-US" sz="1200">
                <a:solidFill>
                  <a:srgbClr val="FFFFFF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35</a:t>
            </a:fld>
            <a:endParaRPr lang="en-NZ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>
            <a:extLst>
              <a:ext uri="{FF2B5EF4-FFF2-40B4-BE49-F238E27FC236}">
                <a16:creationId xmlns:a16="http://schemas.microsoft.com/office/drawing/2014/main" id="{0A63620F-C506-0A4B-B814-3D6BECFED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 b="1">
                <a:ea typeface="ＭＳ Ｐゴシック" panose="020B0600070205080204" pitchFamily="34" charset="-128"/>
              </a:rPr>
              <a:t/>
            </a:r>
            <a:br>
              <a:rPr lang="en-US" altLang="en-US" b="1">
                <a:ea typeface="ＭＳ Ｐゴシック" panose="020B0600070205080204" pitchFamily="34" charset="-128"/>
              </a:rPr>
            </a:br>
            <a:r>
              <a:rPr lang="en-US" altLang="en-US">
                <a:ea typeface="ＭＳ Ｐゴシック" panose="020B0600070205080204" pitchFamily="34" charset="-128"/>
              </a:rPr>
              <a:t>Tackle The Widening Skills Gap</a:t>
            </a:r>
            <a:r>
              <a:rPr lang="en-US" altLang="en-US" b="1">
                <a:ea typeface="ＭＳ Ｐゴシック" panose="020B0600070205080204" pitchFamily="34" charset="-128"/>
              </a:rPr>
              <a:t/>
            </a:r>
            <a:br>
              <a:rPr lang="en-US" altLang="en-US" b="1">
                <a:ea typeface="ＭＳ Ｐゴシック" panose="020B0600070205080204" pitchFamily="34" charset="-128"/>
              </a:rPr>
            </a:b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E701E-C858-4B4F-B7BB-C58867751D4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A systemic holistic approach is necessary </a:t>
            </a:r>
          </a:p>
          <a:p>
            <a:pPr lvl="1">
              <a:defRPr/>
            </a:pPr>
            <a:r>
              <a:rPr lang="en-US" sz="3200" dirty="0"/>
              <a:t>Look for nontraditional applicants.</a:t>
            </a:r>
          </a:p>
          <a:p>
            <a:pPr lvl="1">
              <a:defRPr/>
            </a:pPr>
            <a:r>
              <a:rPr lang="en-US" sz="3200" dirty="0"/>
              <a:t>Incentivize employees to continue their education.</a:t>
            </a:r>
          </a:p>
          <a:p>
            <a:pPr lvl="1">
              <a:defRPr/>
            </a:pPr>
            <a:r>
              <a:rPr lang="en-US" sz="3200" dirty="0"/>
              <a:t>Interact with educators regularly.</a:t>
            </a:r>
          </a:p>
          <a:p>
            <a:pPr lvl="1">
              <a:defRPr/>
            </a:pPr>
            <a:r>
              <a:rPr lang="en-US" sz="3200" dirty="0"/>
              <a:t>Address the knowledge gaps by upskilling your team.</a:t>
            </a:r>
          </a:p>
          <a:p>
            <a:pPr lvl="1">
              <a:defRPr/>
            </a:pPr>
            <a:r>
              <a:rPr lang="en-US" sz="3200" dirty="0"/>
              <a:t>Advocate for policy changes.</a:t>
            </a:r>
          </a:p>
          <a:p>
            <a:pPr marL="0" indent="0">
              <a:buFont typeface="Wingdings" pitchFamily="2" charset="2"/>
              <a:buNone/>
              <a:defRPr/>
            </a:pP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AC8F3D-CDC4-8643-8C4F-B35B0F579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63CCC2E6-4256-274D-AC18-8F8373D871F3}" type="slidenum">
              <a:rPr lang="en-NZ" altLang="en-US"/>
              <a:pPr>
                <a:defRPr/>
              </a:pPr>
              <a:t>36</a:t>
            </a:fld>
            <a:endParaRPr lang="en-NZ" alt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EF22EB3C-9DE1-2E41-93EC-C0F00915A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Invest in People</a:t>
            </a:r>
          </a:p>
        </p:txBody>
      </p:sp>
      <p:sp>
        <p:nvSpPr>
          <p:cNvPr id="68610" name="Content Placeholder 2">
            <a:extLst>
              <a:ext uri="{FF2B5EF4-FFF2-40B4-BE49-F238E27FC236}">
                <a16:creationId xmlns:a16="http://schemas.microsoft.com/office/drawing/2014/main" id="{F2CDFF18-74FA-E647-89B7-982C1B7621C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Integrate People and Strategy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Demonstrate to Employees They Are Valued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Invest In Workforce Development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Develop a Disruption-Ready Culture </a:t>
            </a:r>
          </a:p>
          <a:p>
            <a:r>
              <a:rPr lang="en-US" altLang="en-US">
                <a:ea typeface="ＭＳ Ｐゴシック" panose="020B0600070205080204" pitchFamily="34" charset="-128"/>
              </a:rPr>
              <a:t>Create a Workplace Experience that Matches what Employees Look for: 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Meaningful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Personalized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User-friendly </a:t>
            </a:r>
          </a:p>
          <a:p>
            <a:pPr lvl="2"/>
            <a:r>
              <a:rPr lang="en-US" altLang="en-US">
                <a:ea typeface="ＭＳ Ｐゴシック" panose="020B0600070205080204" pitchFamily="34" charset="-128"/>
              </a:rPr>
              <a:t>Digital.</a:t>
            </a:r>
          </a:p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844A00-7FF3-324F-989C-01721311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4D6094CB-5F77-6B47-92CC-3BD27790EE71}" type="slidenum">
              <a:rPr lang="en-NZ" altLang="en-US"/>
              <a:pPr>
                <a:defRPr/>
              </a:pPr>
              <a:t>37</a:t>
            </a:fld>
            <a:endParaRPr lang="en-NZ" alt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E6EB18A1-72C5-9643-8D33-FDAEB1AFE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marL="341313" indent="-341313"/>
            <a:r>
              <a:rPr lang="en-NZ" altLang="en-US">
                <a:ea typeface="ＭＳ Ｐゴシック" panose="020B0600070205080204" pitchFamily="34" charset="-128"/>
                <a:cs typeface="Arial" panose="020B0604020202020204" pitchFamily="34" charset="0"/>
              </a:rPr>
              <a:t>Final remarks 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24823E09-2519-BD4B-AD37-CBF726516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600200"/>
            <a:ext cx="8785225" cy="2981325"/>
          </a:xfrm>
        </p:spPr>
        <p:txBody>
          <a:bodyPr/>
          <a:lstStyle/>
          <a:p>
            <a:r>
              <a:rPr lang="en-NZ" altLang="en-US" sz="2800">
                <a:ea typeface="ＭＳ Ｐゴシック" panose="020B0600070205080204" pitchFamily="34" charset="-128"/>
              </a:rPr>
              <a:t>Digital Disruption is revolutionary.  </a:t>
            </a:r>
          </a:p>
          <a:p>
            <a:r>
              <a:rPr lang="en-NZ" altLang="en-US" sz="2800">
                <a:ea typeface="ＭＳ Ｐゴシック" panose="020B0600070205080204" pitchFamily="34" charset="-128"/>
              </a:rPr>
              <a:t>Digital Business Transformation Strategy must be holistic and foster the development of key organizational capabilities as well as individual competences. </a:t>
            </a:r>
          </a:p>
          <a:p>
            <a:r>
              <a:rPr lang="en-NZ" altLang="en-US" sz="2800">
                <a:ea typeface="ＭＳ Ｐゴシック" panose="020B0600070205080204" pitchFamily="34" charset="-128"/>
              </a:rPr>
              <a:t>Skill shortage is an ecosystem issue </a:t>
            </a:r>
          </a:p>
          <a:p>
            <a:r>
              <a:rPr lang="en-NZ" altLang="en-US" sz="2800">
                <a:ea typeface="ＭＳ Ｐゴシック" panose="020B0600070205080204" pitchFamily="34" charset="-128"/>
              </a:rPr>
              <a:t>Don’t wait until is too late - start future-proofing your workforce now!</a:t>
            </a:r>
          </a:p>
          <a:p>
            <a:endParaRPr lang="en-NZ" altLang="en-US" sz="2400">
              <a:ea typeface="ＭＳ Ｐゴシック" panose="020B0600070205080204" pitchFamily="34" charset="-128"/>
            </a:endParaRPr>
          </a:p>
        </p:txBody>
      </p:sp>
      <p:pic>
        <p:nvPicPr>
          <p:cNvPr id="50179" name="Picture 1">
            <a:extLst>
              <a:ext uri="{FF2B5EF4-FFF2-40B4-BE49-F238E27FC236}">
                <a16:creationId xmlns:a16="http://schemas.microsoft.com/office/drawing/2014/main" id="{C06AA90F-99FF-B746-8CBF-3ED193DD61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25" y="4581525"/>
            <a:ext cx="2555875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78892E-6606-2245-98DC-670E8E13D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A389C3F4-1027-1C4F-AA83-F72FEC0BA7FA}" type="slidenum">
              <a:rPr lang="en-NZ" altLang="en-US"/>
              <a:pPr>
                <a:defRPr/>
              </a:pPr>
              <a:t>38</a:t>
            </a:fld>
            <a:endParaRPr lang="en-NZ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6B67BBD-C540-6F47-97FA-B8DD69873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3" y="9525"/>
            <a:ext cx="8153400" cy="990600"/>
          </a:xfrm>
        </p:spPr>
        <p:txBody>
          <a:bodyPr/>
          <a:lstStyle/>
          <a:p>
            <a:pPr algn="ctr" eaLnBrk="1" hangingPunct="1"/>
            <a:r>
              <a:rPr lang="en-GB" altLang="en-US">
                <a:solidFill>
                  <a:srgbClr val="775F55"/>
                </a:solidFill>
                <a:ea typeface="ＭＳ Ｐゴシック" panose="020B0600070205080204" pitchFamily="34" charset="-128"/>
              </a:rPr>
              <a:t>So basically</a:t>
            </a:r>
            <a:r>
              <a:rPr lang="mr-IN" altLang="en-US">
                <a:solidFill>
                  <a:srgbClr val="775F55"/>
                </a:solidFill>
                <a:ea typeface="ＭＳ Ｐゴシック" panose="020B0600070205080204" pitchFamily="34" charset="-128"/>
              </a:rPr>
              <a:t>…</a:t>
            </a:r>
            <a:endParaRPr lang="en-GB" altLang="en-US">
              <a:solidFill>
                <a:srgbClr val="775F55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3554" name="Content Placeholder 2">
            <a:extLst>
              <a:ext uri="{FF2B5EF4-FFF2-40B4-BE49-F238E27FC236}">
                <a16:creationId xmlns:a16="http://schemas.microsoft.com/office/drawing/2014/main" id="{9E54F5CF-1262-A04D-806D-2148D75878F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8313" y="1557338"/>
            <a:ext cx="8153400" cy="2016125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Advances in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wireless connectivity</a:t>
            </a:r>
            <a:r>
              <a:rPr lang="en-US" altLang="en-US">
                <a:ea typeface="ＭＳ Ｐゴシック" panose="020B0600070205080204" pitchFamily="34" charset="-128"/>
              </a:rPr>
              <a:t>,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 technology</a:t>
            </a:r>
            <a:r>
              <a:rPr lang="en-US" altLang="en-US">
                <a:ea typeface="ＭＳ Ｐゴシック" panose="020B0600070205080204" pitchFamily="34" charset="-128"/>
              </a:rPr>
              <a:t>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portability</a:t>
            </a:r>
            <a:r>
              <a:rPr lang="en-US" altLang="en-US">
                <a:solidFill>
                  <a:srgbClr val="000000"/>
                </a:solidFill>
                <a:ea typeface="ＭＳ Ｐゴシック" panose="020B0600070205080204" pitchFamily="34" charset="-128"/>
              </a:rPr>
              <a:t>,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data analytics </a:t>
            </a:r>
            <a:r>
              <a:rPr lang="en-US" altLang="en-US">
                <a:ea typeface="ＭＳ Ｐゴシック" panose="020B0600070205080204" pitchFamily="34" charset="-128"/>
              </a:rPr>
              <a:t>made possible the emergence of a </a:t>
            </a:r>
            <a:r>
              <a:rPr lang="en-US" altLang="en-US">
                <a:solidFill>
                  <a:srgbClr val="0000FF"/>
                </a:solidFill>
                <a:ea typeface="ＭＳ Ｐゴシック" panose="020B0600070205080204" pitchFamily="34" charset="-128"/>
              </a:rPr>
              <a:t>ubiquitous digital ecosystem </a:t>
            </a:r>
            <a:r>
              <a:rPr lang="en-US" altLang="en-US">
                <a:ea typeface="ＭＳ Ｐゴシック" panose="020B0600070205080204" pitchFamily="34" charset="-128"/>
              </a:rPr>
              <a:t>that enables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continuous support </a:t>
            </a:r>
            <a:r>
              <a:rPr lang="en-US" altLang="en-US">
                <a:ea typeface="ＭＳ Ｐゴシック" panose="020B0600070205080204" pitchFamily="34" charset="-128"/>
              </a:rPr>
              <a:t>to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individuals</a:t>
            </a:r>
            <a:r>
              <a:rPr lang="en-US" altLang="en-US">
                <a:ea typeface="ＭＳ Ｐゴシック" panose="020B0600070205080204" pitchFamily="34" charset="-128"/>
              </a:rPr>
              <a:t> and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enhances the affordances </a:t>
            </a:r>
            <a:r>
              <a:rPr lang="en-US" altLang="en-US">
                <a:ea typeface="ＭＳ Ｐゴシック" panose="020B0600070205080204" pitchFamily="34" charset="-128"/>
              </a:rPr>
              <a:t>of </a:t>
            </a:r>
            <a:r>
              <a:rPr lang="en-US" altLang="en-US">
                <a:solidFill>
                  <a:srgbClr val="FF0000"/>
                </a:solidFill>
                <a:ea typeface="ＭＳ Ｐゴシック" panose="020B0600070205080204" pitchFamily="34" charset="-128"/>
              </a:rPr>
              <a:t>objects</a:t>
            </a:r>
            <a:r>
              <a:rPr lang="en-US" altLang="en-US">
                <a:ea typeface="ＭＳ Ｐゴシック" panose="020B0600070205080204" pitchFamily="34" charset="-128"/>
              </a:rPr>
              <a:t>.  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5FCA1B07-6B05-8041-96FE-56679962A57E}"/>
              </a:ext>
            </a:extLst>
          </p:cNvPr>
          <p:cNvSpPr>
            <a:spLocks/>
          </p:cNvSpPr>
          <p:nvPr/>
        </p:nvSpPr>
        <p:spPr bwMode="auto">
          <a:xfrm>
            <a:off x="1979613" y="4437063"/>
            <a:ext cx="4824412" cy="1873250"/>
          </a:xfrm>
          <a:prstGeom prst="rect">
            <a:avLst/>
          </a:prstGeom>
          <a:solidFill>
            <a:srgbClr val="A5AB81"/>
          </a:solidFill>
          <a:ln w="47625" cmpd="dbl">
            <a:solidFill>
              <a:schemeClr val="bg1"/>
            </a:solidFill>
            <a:miter lim="800000"/>
            <a:headEnd/>
            <a:tailEnd/>
          </a:ln>
          <a:effectLst>
            <a:outerShdw blurRad="38100" dist="30000" dir="5400000" rotWithShape="0">
              <a:srgbClr val="808080">
                <a:alpha val="45000"/>
              </a:srgbClr>
            </a:outerShdw>
          </a:effectLst>
        </p:spPr>
        <p:txBody>
          <a:bodyPr/>
          <a:lstStyle/>
          <a:p>
            <a:pPr marL="319088" indent="-319088" eaLnBrk="1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/>
            </a:pPr>
            <a:r>
              <a:rPr lang="en-NZ" sz="2400" dirty="0">
                <a:solidFill>
                  <a:srgbClr val="000090"/>
                </a:solidFill>
                <a:latin typeface="+mn-lt"/>
                <a:ea typeface="+mn-ea"/>
              </a:rPr>
              <a:t>Key technological characteristics: </a:t>
            </a:r>
          </a:p>
          <a:p>
            <a:pPr marL="639763" lvl="1" indent="-27305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/>
            </a:pPr>
            <a:r>
              <a:rPr lang="en-NZ" sz="2400" dirty="0">
                <a:solidFill>
                  <a:srgbClr val="000090"/>
                </a:solidFill>
                <a:latin typeface="+mn-lt"/>
                <a:ea typeface="+mn-ea"/>
              </a:rPr>
              <a:t>Connected </a:t>
            </a:r>
          </a:p>
          <a:p>
            <a:pPr marL="639763" lvl="1" indent="-27305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/>
            </a:pPr>
            <a:r>
              <a:rPr lang="en-NZ" sz="2400" dirty="0">
                <a:solidFill>
                  <a:srgbClr val="000090"/>
                </a:solidFill>
                <a:latin typeface="+mn-lt"/>
                <a:ea typeface="+mn-ea"/>
              </a:rPr>
              <a:t>Embeded </a:t>
            </a:r>
          </a:p>
          <a:p>
            <a:pPr marL="639763" lvl="1" indent="-27305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/>
            </a:pPr>
            <a:r>
              <a:rPr lang="en-NZ" sz="2400" dirty="0">
                <a:solidFill>
                  <a:srgbClr val="000090"/>
                </a:solidFill>
                <a:latin typeface="+mn-lt"/>
                <a:ea typeface="+mn-ea"/>
              </a:rPr>
              <a:t>Smart</a:t>
            </a:r>
          </a:p>
          <a:p>
            <a:pPr marL="639763" lvl="1" indent="-273050" eaLnBrk="1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18" charset="2"/>
              <a:buChar char=""/>
              <a:defRPr/>
            </a:pPr>
            <a:endParaRPr lang="en-NZ" sz="2400" dirty="0">
              <a:solidFill>
                <a:srgbClr val="000090"/>
              </a:solidFill>
              <a:latin typeface="+mn-lt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BE50655-BBD8-6645-BA25-AE39AE2CC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069D3F7F-5558-0948-9F9F-56868E309920}" type="slidenum">
              <a:rPr lang="en-NZ" altLang="en-US"/>
              <a:pPr>
                <a:defRPr/>
              </a:pPr>
              <a:t>3</a:t>
            </a:fld>
            <a:endParaRPr lang="en-NZ" alt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itle 1">
            <a:extLst>
              <a:ext uri="{FF2B5EF4-FFF2-40B4-BE49-F238E27FC236}">
                <a16:creationId xmlns:a16="http://schemas.microsoft.com/office/drawing/2014/main" id="{BCDDFE96-F369-1042-B427-6935DE63DD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" y="584200"/>
            <a:ext cx="9036050" cy="1368425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i="1" dirty="0">
                <a:cs typeface="+mj-cs"/>
              </a:rPr>
              <a:t>Digital Transformation &amp; the Workforce</a:t>
            </a:r>
            <a:endParaRPr lang="en-NZ" sz="3600" b="1" i="1" dirty="0">
              <a:cs typeface="+mj-cs"/>
            </a:endParaRPr>
          </a:p>
        </p:txBody>
      </p:sp>
      <p:sp>
        <p:nvSpPr>
          <p:cNvPr id="51202" name="Slide Number Placeholder 28">
            <a:extLst>
              <a:ext uri="{FF2B5EF4-FFF2-40B4-BE49-F238E27FC236}">
                <a16:creationId xmlns:a16="http://schemas.microsoft.com/office/drawing/2014/main" id="{427B1B63-3DFA-2744-9A50-03E7A083A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D3F5F8A-734B-FB42-B92D-3E053BC46569}" type="slidenum">
              <a:rPr lang="en-NZ" altLang="en-US" sz="1400">
                <a:solidFill>
                  <a:schemeClr val="tx2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NZ" altLang="en-US" sz="1400">
              <a:solidFill>
                <a:schemeClr val="tx2"/>
              </a:solidFill>
            </a:endParaRPr>
          </a:p>
        </p:txBody>
      </p:sp>
      <p:sp>
        <p:nvSpPr>
          <p:cNvPr id="51203" name="Subtitle 2">
            <a:extLst>
              <a:ext uri="{FF2B5EF4-FFF2-40B4-BE49-F238E27FC236}">
                <a16:creationId xmlns:a16="http://schemas.microsoft.com/office/drawing/2014/main" id="{893DDDF5-543F-734C-B7A2-0354F488073F}"/>
              </a:ext>
            </a:extLst>
          </p:cNvPr>
          <p:cNvSpPr txBox="1">
            <a:spLocks/>
          </p:cNvSpPr>
          <p:nvPr/>
        </p:nvSpPr>
        <p:spPr bwMode="auto">
          <a:xfrm>
            <a:off x="107950" y="2997200"/>
            <a:ext cx="8567738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Eusebio Scornavacca, PhD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Parsons Professor of Digital Innovation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Director, Center for Digital Communications, Commerce and Culture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/>
              <a:t>John &amp; Margaret Thompson Chair in MIS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000" b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Merrick School of Business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University of Baltimore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/>
              <a:t>Maryland, USA</a:t>
            </a:r>
          </a:p>
        </p:txBody>
      </p:sp>
      <p:pic>
        <p:nvPicPr>
          <p:cNvPr id="51204" name="Picture 2">
            <a:extLst>
              <a:ext uri="{FF2B5EF4-FFF2-40B4-BE49-F238E27FC236}">
                <a16:creationId xmlns:a16="http://schemas.microsoft.com/office/drawing/2014/main" id="{BA774982-267D-2F48-A8E9-83C111A55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221163"/>
            <a:ext cx="2487612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2FBC50D9-8B38-3844-9F5A-8738860E7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Key Digital Disruption Enablers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9FB30122-B526-1B47-826D-2556C25C57D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55650" y="1773238"/>
            <a:ext cx="8243888" cy="1295400"/>
          </a:xfrm>
        </p:spPr>
        <p:txBody>
          <a:bodyPr/>
          <a:lstStyle/>
          <a:p>
            <a:pPr>
              <a:buFont typeface="Wingdings" charset="0"/>
              <a:buChar char=""/>
              <a:defRPr/>
            </a:pPr>
            <a:r>
              <a:rPr lang="en-US" sz="2800" dirty="0"/>
              <a:t>Digitalization &amp; Decoupling</a:t>
            </a:r>
          </a:p>
          <a:p>
            <a:pPr lvl="1">
              <a:buFont typeface="Wingdings 2" charset="0"/>
              <a:buChar char=""/>
              <a:defRPr/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FF0000"/>
                </a:solidFill>
              </a:rPr>
              <a:t>function no longer constrained by form</a:t>
            </a:r>
            <a:endParaRPr lang="en-US" sz="2400" dirty="0"/>
          </a:p>
          <a:p>
            <a:pPr>
              <a:buFont typeface="Wingdings" charset="0"/>
              <a:buChar char=""/>
              <a:defRPr/>
            </a:pPr>
            <a:r>
              <a:rPr lang="en-US" sz="2800" dirty="0"/>
              <a:t>Ubiquity &amp; Embeddedness  </a:t>
            </a:r>
          </a:p>
          <a:p>
            <a:pPr lvl="1">
              <a:buFont typeface="Wingdings 2" charset="0"/>
              <a:buChar char=""/>
              <a:defRPr/>
            </a:pPr>
            <a:r>
              <a:rPr lang="en-US" sz="2400" dirty="0">
                <a:solidFill>
                  <a:srgbClr val="FF0000"/>
                </a:solidFill>
              </a:rPr>
              <a:t> everywhere, everyone, in everything </a:t>
            </a:r>
            <a:endParaRPr lang="en-US" sz="2400" dirty="0"/>
          </a:p>
          <a:p>
            <a:pPr>
              <a:buFont typeface="Wingdings" charset="0"/>
              <a:buChar char=""/>
              <a:defRPr/>
            </a:pPr>
            <a:r>
              <a:rPr lang="en-US" sz="2800" dirty="0"/>
              <a:t>Network Effect &amp; Generativity</a:t>
            </a:r>
          </a:p>
          <a:p>
            <a:pPr lvl="1">
              <a:buFont typeface="Wingdings 2" charset="0"/>
              <a:buChar char=""/>
              <a:defRPr/>
            </a:pPr>
            <a:r>
              <a:rPr lang="en-US" sz="2400" dirty="0">
                <a:solidFill>
                  <a:srgbClr val="FF0000"/>
                </a:solidFill>
              </a:rPr>
              <a:t>combinatorial complexity drives extraordinary unanticipated innovation </a:t>
            </a:r>
          </a:p>
          <a:p>
            <a:pPr marL="366713" lvl="1" indent="0">
              <a:buFont typeface="Wingdings 2" charset="0"/>
              <a:buNone/>
              <a:defRPr/>
            </a:pPr>
            <a:endParaRPr lang="en-US" sz="2800" dirty="0"/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E2D71AED-2B59-5E42-B021-E517634B3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5B97ECDC-8F41-F147-A1D6-A80A2E7CCC1D}" type="slidenum">
              <a:rPr lang="en-NZ" altLang="en-US" sz="1200">
                <a:solidFill>
                  <a:srgbClr val="FFFFFF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NZ" altLang="en-US" sz="1200">
              <a:solidFill>
                <a:srgbClr val="FFFFFF"/>
              </a:solidFill>
            </a:endParaRPr>
          </a:p>
        </p:txBody>
      </p:sp>
      <p:pic>
        <p:nvPicPr>
          <p:cNvPr id="25604" name="Picture 8" descr="Digitalization.jpg">
            <a:extLst>
              <a:ext uri="{FF2B5EF4-FFF2-40B4-BE49-F238E27FC236}">
                <a16:creationId xmlns:a16="http://schemas.microsoft.com/office/drawing/2014/main" id="{FF7E697B-4DC1-984D-9627-54E5ADDBA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076825"/>
            <a:ext cx="3600450" cy="149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networked.jpg">
            <a:extLst>
              <a:ext uri="{FF2B5EF4-FFF2-40B4-BE49-F238E27FC236}">
                <a16:creationId xmlns:a16="http://schemas.microsoft.com/office/drawing/2014/main" id="{A2EC1A2E-6C37-394D-98DB-9E0280B1C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5013325"/>
            <a:ext cx="1873250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F6DCD2B0-18E1-1246-8AB8-6E3792EE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438" y="3068638"/>
            <a:ext cx="7283450" cy="990600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Does it really change things in the workplace?</a:t>
            </a:r>
          </a:p>
        </p:txBody>
      </p:sp>
      <p:sp>
        <p:nvSpPr>
          <p:cNvPr id="26626" name="Slide Number Placeholder 3">
            <a:extLst>
              <a:ext uri="{FF2B5EF4-FFF2-40B4-BE49-F238E27FC236}">
                <a16:creationId xmlns:a16="http://schemas.microsoft.com/office/drawing/2014/main" id="{3A1FAF2F-545E-8045-A885-37665311EA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C4B05884-3B55-824A-85BF-8E315C60FF9A}" type="slidenum">
              <a:rPr lang="en-NZ" altLang="en-US" sz="1200">
                <a:solidFill>
                  <a:srgbClr val="FFFFFF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NZ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7" descr="C:\Users\aldabbba\AppData\Local\Microsoft\Windows\Temporary Internet Files\Content.Outlook\3ICINS00\DSC_0543.JPG">
            <a:extLst>
              <a:ext uri="{FF2B5EF4-FFF2-40B4-BE49-F238E27FC236}">
                <a16:creationId xmlns:a16="http://schemas.microsoft.com/office/drawing/2014/main" id="{9E68AD23-4A0A-A540-9420-FE67B843F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19" y="1773238"/>
            <a:ext cx="2666962" cy="18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6" name="Title 1">
            <a:extLst>
              <a:ext uri="{FF2B5EF4-FFF2-40B4-BE49-F238E27FC236}">
                <a16:creationId xmlns:a16="http://schemas.microsoft.com/office/drawing/2014/main" id="{CA9DCD78-E011-BB42-A9D4-551C1371121C}"/>
              </a:ext>
            </a:extLst>
          </p:cNvPr>
          <p:cNvSpPr>
            <a:spLocks/>
          </p:cNvSpPr>
          <p:nvPr/>
        </p:nvSpPr>
        <p:spPr bwMode="auto">
          <a:xfrm>
            <a:off x="1042988" y="260350"/>
            <a:ext cx="6842125" cy="865188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NZ" sz="4000" dirty="0">
                <a:solidFill>
                  <a:schemeClr val="bg2">
                    <a:lumMod val="25000"/>
                  </a:schemeClr>
                </a:solidFill>
                <a:latin typeface="+mn-lt"/>
                <a:ea typeface="ＭＳ Ｐゴシック" charset="0"/>
                <a:cs typeface="Arial" charset="0"/>
              </a:rPr>
              <a:t>Context, Boundaries, Productivty </a:t>
            </a:r>
          </a:p>
        </p:txBody>
      </p:sp>
      <p:pic>
        <p:nvPicPr>
          <p:cNvPr id="27651" name="Picture 1">
            <a:extLst>
              <a:ext uri="{FF2B5EF4-FFF2-40B4-BE49-F238E27FC236}">
                <a16:creationId xmlns:a16="http://schemas.microsoft.com/office/drawing/2014/main" id="{85FFDCB1-56BA-7C45-B4EF-74D93C7CC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773238"/>
            <a:ext cx="268763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5">
            <a:extLst>
              <a:ext uri="{FF2B5EF4-FFF2-40B4-BE49-F238E27FC236}">
                <a16:creationId xmlns:a16="http://schemas.microsoft.com/office/drawing/2014/main" id="{A1562A33-7B62-224C-A3CF-332067B52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149725"/>
            <a:ext cx="3805237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1" descr="boundaries.jpg">
            <a:extLst>
              <a:ext uri="{FF2B5EF4-FFF2-40B4-BE49-F238E27FC236}">
                <a16:creationId xmlns:a16="http://schemas.microsoft.com/office/drawing/2014/main" id="{E361049E-C011-B742-AE68-47DBB8E558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4888"/>
            <a:ext cx="331311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2" descr="DSCF0785.JPG">
            <a:extLst>
              <a:ext uri="{FF2B5EF4-FFF2-40B4-BE49-F238E27FC236}">
                <a16:creationId xmlns:a16="http://schemas.microsoft.com/office/drawing/2014/main" id="{D476A07D-44DD-6A46-8DF8-1DE1C3CD37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350" y="2060575"/>
            <a:ext cx="2116138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6F6D4F-05F2-E349-9F03-8894238E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66C3783C-A9D6-0643-895F-21A8A3ECCD95}" type="slidenum">
              <a:rPr lang="en-NZ" altLang="en-US"/>
              <a:pPr>
                <a:defRPr/>
              </a:pPr>
              <a:t>6</a:t>
            </a:fld>
            <a:endParaRPr lang="en-NZ" alt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6">
            <a:extLst>
              <a:ext uri="{FF2B5EF4-FFF2-40B4-BE49-F238E27FC236}">
                <a16:creationId xmlns:a16="http://schemas.microsoft.com/office/drawing/2014/main" id="{5FBAF7A6-1E1E-5B41-87BB-FCB611858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84313"/>
            <a:ext cx="1909762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>
            <a:extLst>
              <a:ext uri="{FF2B5EF4-FFF2-40B4-BE49-F238E27FC236}">
                <a16:creationId xmlns:a16="http://schemas.microsoft.com/office/drawing/2014/main" id="{E05F367F-3283-054B-85F9-FE2A853BA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628775"/>
            <a:ext cx="1812925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10">
            <a:extLst>
              <a:ext uri="{FF2B5EF4-FFF2-40B4-BE49-F238E27FC236}">
                <a16:creationId xmlns:a16="http://schemas.microsoft.com/office/drawing/2014/main" id="{B410146D-375E-054B-AC56-89B4EE2EA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341438"/>
            <a:ext cx="4321175" cy="309562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NZ" altLang="en-US" sz="1600">
              <a:latin typeface="Arial" panose="020B0604020202020204" pitchFamily="34" charset="0"/>
            </a:endParaRPr>
          </a:p>
        </p:txBody>
      </p:sp>
      <p:sp>
        <p:nvSpPr>
          <p:cNvPr id="17420" name="Text Box 12">
            <a:extLst>
              <a:ext uri="{FF2B5EF4-FFF2-40B4-BE49-F238E27FC236}">
                <a16:creationId xmlns:a16="http://schemas.microsoft.com/office/drawing/2014/main" id="{3AE04825-615C-1E4D-9373-D99CFCF35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4005263"/>
            <a:ext cx="2057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latin typeface="Garamond" panose="02020404030301010803" pitchFamily="18" charset="0"/>
              </a:rPr>
              <a:t>Digital Immigrant</a:t>
            </a:r>
          </a:p>
        </p:txBody>
      </p:sp>
      <p:sp>
        <p:nvSpPr>
          <p:cNvPr id="17421" name="Text Box 13">
            <a:extLst>
              <a:ext uri="{FF2B5EF4-FFF2-40B4-BE49-F238E27FC236}">
                <a16:creationId xmlns:a16="http://schemas.microsoft.com/office/drawing/2014/main" id="{58BB7D8E-0496-BD49-9C38-67608D7B7D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4005263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600" b="1">
                <a:latin typeface="Garamond" panose="02020404030301010803" pitchFamily="18" charset="0"/>
              </a:rPr>
              <a:t>Digital Native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D2DF2F5-EEE0-9F43-BAEB-692143419EA0}"/>
              </a:ext>
            </a:extLst>
          </p:cNvPr>
          <p:cNvSpPr>
            <a:spLocks/>
          </p:cNvSpPr>
          <p:nvPr/>
        </p:nvSpPr>
        <p:spPr bwMode="auto">
          <a:xfrm>
            <a:off x="900113" y="188913"/>
            <a:ext cx="7272337" cy="8382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NZ" sz="4000" dirty="0">
                <a:latin typeface="+mn-lt"/>
                <a:ea typeface="ＭＳ Ｐゴシック" charset="0"/>
                <a:cs typeface="Arial" charset="0"/>
              </a:rPr>
              <a:t>End-user Behavior &amp; Social Norms</a:t>
            </a:r>
          </a:p>
        </p:txBody>
      </p:sp>
      <p:pic>
        <p:nvPicPr>
          <p:cNvPr id="28679" name="Picture 4">
            <a:extLst>
              <a:ext uri="{FF2B5EF4-FFF2-40B4-BE49-F238E27FC236}">
                <a16:creationId xmlns:a16="http://schemas.microsoft.com/office/drawing/2014/main" id="{043D768C-6299-6D49-B0A7-2219CF8A41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852738"/>
            <a:ext cx="3182937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">
            <a:extLst>
              <a:ext uri="{FF2B5EF4-FFF2-40B4-BE49-F238E27FC236}">
                <a16:creationId xmlns:a16="http://schemas.microsoft.com/office/drawing/2014/main" id="{67D068D0-D2B6-CC43-BE00-5A9601E550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508500"/>
            <a:ext cx="43307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FC60EC-25E5-D448-9959-F301AA5A5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7500" lnSpcReduction="20000"/>
          </a:bodyPr>
          <a:lstStyle/>
          <a:p>
            <a:pPr>
              <a:defRPr/>
            </a:pPr>
            <a:fld id="{84B4F638-96E0-C84B-A4F7-E011690D2990}" type="slidenum">
              <a:rPr lang="en-NZ" altLang="en-US"/>
              <a:pPr>
                <a:defRPr/>
              </a:pPr>
              <a:t>7</a:t>
            </a:fld>
            <a:endParaRPr lang="en-NZ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 animBg="1"/>
      <p:bldP spid="17420" grpId="0"/>
      <p:bldP spid="174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B98206FF-376C-B341-9323-D6B6A5CA8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8538" y="260350"/>
            <a:ext cx="5183187" cy="990600"/>
          </a:xfrm>
          <a:solidFill>
            <a:schemeClr val="bg2"/>
          </a:solidFill>
        </p:spPr>
        <p:txBody>
          <a:bodyPr/>
          <a:lstStyle/>
          <a:p>
            <a:pPr algn="ctr"/>
            <a:r>
              <a:rPr lang="en-US" altLang="en-US">
                <a:ea typeface="ＭＳ Ｐゴシック" panose="020B0600070205080204" pitchFamily="34" charset="-128"/>
              </a:rPr>
              <a:t>D.R.I.P.</a:t>
            </a:r>
          </a:p>
        </p:txBody>
      </p:sp>
      <p:sp>
        <p:nvSpPr>
          <p:cNvPr id="29698" name="Content Placeholder 2">
            <a:extLst>
              <a:ext uri="{FF2B5EF4-FFF2-40B4-BE49-F238E27FC236}">
                <a16:creationId xmlns:a16="http://schemas.microsoft.com/office/drawing/2014/main" id="{604FA163-E4B9-7F48-94A6-C60FABD0BE7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1036638"/>
          </a:xfrm>
        </p:spPr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Data Rich, Information Poor, Knowledge Miserable!</a:t>
            </a:r>
          </a:p>
        </p:txBody>
      </p:sp>
      <p:sp>
        <p:nvSpPr>
          <p:cNvPr id="29699" name="Slide Number Placeholder 3">
            <a:extLst>
              <a:ext uri="{FF2B5EF4-FFF2-40B4-BE49-F238E27FC236}">
                <a16:creationId xmlns:a16="http://schemas.microsoft.com/office/drawing/2014/main" id="{392D0198-25AF-CD40-B63A-4178957029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  <a:defRPr sz="29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SzPct val="70000"/>
              <a:buFont typeface="Wingdings 2" pitchFamily="2" charset="2"/>
              <a:buChar char=""/>
              <a:defRPr sz="26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ts val="500"/>
              </a:spcBef>
              <a:buClr>
                <a:schemeClr val="accent2"/>
              </a:buClr>
              <a:buSzPct val="75000"/>
              <a:buFont typeface="Wingdings" pitchFamily="2" charset="2"/>
              <a:buChar char=""/>
              <a:defRPr sz="23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ts val="400"/>
              </a:spcBef>
              <a:buClr>
                <a:srgbClr val="A5AB81"/>
              </a:buClr>
              <a:buSzPct val="7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ts val="400"/>
              </a:spcBef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itchFamily="2" charset="2"/>
              <a:buChar char=""/>
              <a:defRPr sz="2000">
                <a:solidFill>
                  <a:schemeClr val="tx1"/>
                </a:solidFill>
                <a:latin typeface="Tw Cen MT" panose="020B0602020104020603" pitchFamily="34" charset="77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fld id="{CCC68DE6-E4B6-9F41-82A2-CDA6D8EF119A}" type="slidenum">
              <a:rPr lang="en-NZ" altLang="en-US" sz="1200">
                <a:solidFill>
                  <a:srgbClr val="FFFFFF"/>
                </a:solidFill>
              </a:rPr>
              <a:pPr>
                <a:lnSpc>
                  <a:spcPct val="8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NZ" altLang="en-US" sz="1200">
              <a:solidFill>
                <a:srgbClr val="FFFFFF"/>
              </a:solidFill>
            </a:endParaRPr>
          </a:p>
        </p:txBody>
      </p:sp>
      <p:pic>
        <p:nvPicPr>
          <p:cNvPr id="29700" name="Picture 7">
            <a:extLst>
              <a:ext uri="{FF2B5EF4-FFF2-40B4-BE49-F238E27FC236}">
                <a16:creationId xmlns:a16="http://schemas.microsoft.com/office/drawing/2014/main" id="{163CBEE4-BCAB-1A48-A89A-BCB5AA57C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65400"/>
            <a:ext cx="4113212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8">
            <a:extLst>
              <a:ext uri="{FF2B5EF4-FFF2-40B4-BE49-F238E27FC236}">
                <a16:creationId xmlns:a16="http://schemas.microsoft.com/office/drawing/2014/main" id="{2B7A4143-9DA3-D344-BC28-D6956E2319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4214812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4231</TotalTime>
  <Words>1299</Words>
  <Application>Microsoft Office PowerPoint</Application>
  <PresentationFormat>On-screen Show (4:3)</PresentationFormat>
  <Paragraphs>295</Paragraphs>
  <Slides>40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7" baseType="lpstr">
      <vt:lpstr>ＭＳ Ｐゴシック</vt:lpstr>
      <vt:lpstr>SimSun</vt:lpstr>
      <vt:lpstr>Aller Light</vt:lpstr>
      <vt:lpstr>Arial</vt:lpstr>
      <vt:lpstr>Calibri</vt:lpstr>
      <vt:lpstr>Garamond</vt:lpstr>
      <vt:lpstr>Mangal</vt:lpstr>
      <vt:lpstr>medium-content-sans-serif-font</vt:lpstr>
      <vt:lpstr>MinionPro</vt:lpstr>
      <vt:lpstr>Open Sans Semibold</vt:lpstr>
      <vt:lpstr>Sentinel</vt:lpstr>
      <vt:lpstr>Tahoma</vt:lpstr>
      <vt:lpstr>Times New Roman</vt:lpstr>
      <vt:lpstr>Tw Cen MT</vt:lpstr>
      <vt:lpstr>Wingdings</vt:lpstr>
      <vt:lpstr>Wingdings 2</vt:lpstr>
      <vt:lpstr>Median</vt:lpstr>
      <vt:lpstr>Digital Transformation &amp; the Workforce</vt:lpstr>
      <vt:lpstr>Development of a Digital Ecosystem </vt:lpstr>
      <vt:lpstr>PowerPoint Presentation</vt:lpstr>
      <vt:lpstr>So basically…</vt:lpstr>
      <vt:lpstr>Key Digital Disruption Enablers</vt:lpstr>
      <vt:lpstr>Does it really change things in the workplace?</vt:lpstr>
      <vt:lpstr>PowerPoint Presentation</vt:lpstr>
      <vt:lpstr>PowerPoint Presentation</vt:lpstr>
      <vt:lpstr>D.R.I.P.</vt:lpstr>
      <vt:lpstr>PowerPoint Presentation</vt:lpstr>
      <vt:lpstr>Is technological disruption of the workforce something new?</vt:lpstr>
      <vt:lpstr>Not really…</vt:lpstr>
      <vt:lpstr>4th Industrial Revolution </vt:lpstr>
      <vt:lpstr>The diffusion of technologies result in to a series of changes the portfolio of skills we need to survive in society. - Incremental technological dependence occurs when we substitute a skill for an affordance provided by this fluid digital ecosystem. - The Automation-Augmentation Paradox  </vt:lpstr>
      <vt:lpstr>What about Digital Transformation?</vt:lpstr>
      <vt:lpstr>Digital Transformation</vt:lpstr>
      <vt:lpstr>Digital Transformation – Do or Die</vt:lpstr>
      <vt:lpstr>The 4 “Sins” of Digital Strategies</vt:lpstr>
      <vt:lpstr>Key Challenges </vt:lpstr>
      <vt:lpstr>Top Challenges</vt:lpstr>
      <vt:lpstr>Organizational Capabilities and Individual Skills</vt:lpstr>
      <vt:lpstr>Future-proofing Businesses:  Organizational Capabilities</vt:lpstr>
      <vt:lpstr>Redefining the skillset </vt:lpstr>
      <vt:lpstr>Digital Workplace </vt:lpstr>
      <vt:lpstr>PowerPoint Presentation</vt:lpstr>
      <vt:lpstr>IT Jobs for the Ages </vt:lpstr>
      <vt:lpstr>Skills needed to Support Digital Initiatives </vt:lpstr>
      <vt:lpstr>PowerPoint Presentation</vt:lpstr>
      <vt:lpstr>Future-proofing the Workforce:   Individual Competences</vt:lpstr>
      <vt:lpstr>The need for workforce development</vt:lpstr>
      <vt:lpstr>Keep going…. </vt:lpstr>
      <vt:lpstr>Case: developing the  MS in Cybersecurity Management </vt:lpstr>
      <vt:lpstr>Process</vt:lpstr>
      <vt:lpstr>Areas of Competency</vt:lpstr>
      <vt:lpstr>Beyond disciplinary boundaries…</vt:lpstr>
      <vt:lpstr>Future-proofing the workforce</vt:lpstr>
      <vt:lpstr> Tackle The Widening Skills Gap </vt:lpstr>
      <vt:lpstr>Invest in People</vt:lpstr>
      <vt:lpstr>Final remarks </vt:lpstr>
      <vt:lpstr>Digital Transformation &amp; the Workforce</vt:lpstr>
    </vt:vector>
  </TitlesOfParts>
  <Company>Victoria University of Wellington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“An investigation of the factors that influence user acceptance of mobile information systems in the workplace”</dc:title>
  <dc:creator>scornaeu</dc:creator>
  <cp:lastModifiedBy>Lawson, Bonnie G.</cp:lastModifiedBy>
  <cp:revision>284</cp:revision>
  <cp:lastPrinted>2018-04-26T01:30:01Z</cp:lastPrinted>
  <dcterms:created xsi:type="dcterms:W3CDTF">2011-03-15T17:33:15Z</dcterms:created>
  <dcterms:modified xsi:type="dcterms:W3CDTF">2020-02-20T15:48:40Z</dcterms:modified>
</cp:coreProperties>
</file>