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4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706" r:id="rId6"/>
    <p:sldMasterId id="2147483710" r:id="rId7"/>
    <p:sldMasterId id="2147483755" r:id="rId8"/>
  </p:sldMasterIdLst>
  <p:notesMasterIdLst>
    <p:notesMasterId r:id="rId38"/>
  </p:notesMasterIdLst>
  <p:sldIdLst>
    <p:sldId id="2633" r:id="rId9"/>
    <p:sldId id="2634" r:id="rId10"/>
    <p:sldId id="256" r:id="rId11"/>
    <p:sldId id="451" r:id="rId12"/>
    <p:sldId id="450" r:id="rId13"/>
    <p:sldId id="479" r:id="rId14"/>
    <p:sldId id="472" r:id="rId15"/>
    <p:sldId id="493" r:id="rId16"/>
    <p:sldId id="492" r:id="rId17"/>
    <p:sldId id="495" r:id="rId18"/>
    <p:sldId id="292" r:id="rId19"/>
    <p:sldId id="333" r:id="rId20"/>
    <p:sldId id="335" r:id="rId21"/>
    <p:sldId id="506" r:id="rId22"/>
    <p:sldId id="501" r:id="rId23"/>
    <p:sldId id="346" r:id="rId24"/>
    <p:sldId id="258" r:id="rId25"/>
    <p:sldId id="2635" r:id="rId26"/>
    <p:sldId id="541" r:id="rId27"/>
    <p:sldId id="2411" r:id="rId28"/>
    <p:sldId id="565" r:id="rId29"/>
    <p:sldId id="561" r:id="rId30"/>
    <p:sldId id="562" r:id="rId31"/>
    <p:sldId id="563" r:id="rId32"/>
    <p:sldId id="564" r:id="rId33"/>
    <p:sldId id="2410" r:id="rId34"/>
    <p:sldId id="553" r:id="rId35"/>
    <p:sldId id="2412" r:id="rId36"/>
    <p:sldId id="263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71647" autoAdjust="0"/>
  </p:normalViewPr>
  <p:slideViewPr>
    <p:cSldViewPr snapToGrid="0">
      <p:cViewPr varScale="1">
        <p:scale>
          <a:sx n="60" d="100"/>
          <a:sy n="60" d="100"/>
        </p:scale>
        <p:origin x="142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ed, Franklin" userId="3dac7fb6-283b-4ba8-86f7-bfdc9438404e" providerId="ADAL" clId="{07BC96D4-BBF7-455B-B233-A008BE95BDB3}"/>
    <pc:docChg chg="undo custSel mod addSld delSld modSld sldOrd">
      <pc:chgData name="Reed, Franklin" userId="3dac7fb6-283b-4ba8-86f7-bfdc9438404e" providerId="ADAL" clId="{07BC96D4-BBF7-455B-B233-A008BE95BDB3}" dt="2020-02-18T19:57:11.428" v="127"/>
      <pc:docMkLst>
        <pc:docMk/>
      </pc:docMkLst>
      <pc:sldChg chg="modTransition">
        <pc:chgData name="Reed, Franklin" userId="3dac7fb6-283b-4ba8-86f7-bfdc9438404e" providerId="ADAL" clId="{07BC96D4-BBF7-455B-B233-A008BE95BDB3}" dt="2020-02-18T19:56:40.581" v="112"/>
        <pc:sldMkLst>
          <pc:docMk/>
          <pc:sldMk cId="3897697190" sldId="256"/>
        </pc:sldMkLst>
      </pc:sldChg>
      <pc:sldChg chg="modTransition">
        <pc:chgData name="Reed, Franklin" userId="3dac7fb6-283b-4ba8-86f7-bfdc9438404e" providerId="ADAL" clId="{07BC96D4-BBF7-455B-B233-A008BE95BDB3}" dt="2020-02-18T19:57:10.070" v="126"/>
        <pc:sldMkLst>
          <pc:docMk/>
          <pc:sldMk cId="2360401940" sldId="258"/>
        </pc:sldMkLst>
      </pc:sldChg>
      <pc:sldChg chg="addSp delSp modSp mod ord modTransition setBg setClrOvrMap">
        <pc:chgData name="Reed, Franklin" userId="3dac7fb6-283b-4ba8-86f7-bfdc9438404e" providerId="ADAL" clId="{07BC96D4-BBF7-455B-B233-A008BE95BDB3}" dt="2020-02-18T19:56:53.938" v="120"/>
        <pc:sldMkLst>
          <pc:docMk/>
          <pc:sldMk cId="1402441543" sldId="292"/>
        </pc:sldMkLst>
        <pc:spChg chg="mod">
          <ac:chgData name="Reed, Franklin" userId="3dac7fb6-283b-4ba8-86f7-bfdc9438404e" providerId="ADAL" clId="{07BC96D4-BBF7-455B-B233-A008BE95BDB3}" dt="2020-02-18T19:26:21.818" v="50" actId="403"/>
          <ac:spMkLst>
            <pc:docMk/>
            <pc:sldMk cId="1402441543" sldId="292"/>
            <ac:spMk id="2" creationId="{00000000-0000-0000-0000-000000000000}"/>
          </ac:spMkLst>
        </pc:spChg>
        <pc:spChg chg="mod">
          <ac:chgData name="Reed, Franklin" userId="3dac7fb6-283b-4ba8-86f7-bfdc9438404e" providerId="ADAL" clId="{07BC96D4-BBF7-455B-B233-A008BE95BDB3}" dt="2020-02-18T19:25:35.239" v="12" actId="26606"/>
          <ac:spMkLst>
            <pc:docMk/>
            <pc:sldMk cId="1402441543" sldId="292"/>
            <ac:spMk id="8" creationId="{00000000-0000-0000-0000-000000000000}"/>
          </ac:spMkLst>
        </pc:spChg>
        <pc:spChg chg="del">
          <ac:chgData name="Reed, Franklin" userId="3dac7fb6-283b-4ba8-86f7-bfdc9438404e" providerId="ADAL" clId="{07BC96D4-BBF7-455B-B233-A008BE95BDB3}" dt="2020-02-18T19:25:35.239" v="12" actId="26606"/>
          <ac:spMkLst>
            <pc:docMk/>
            <pc:sldMk cId="1402441543" sldId="292"/>
            <ac:spMk id="13" creationId="{71B2258F-86CA-4D4D-8270-BC05FCDEBFB3}"/>
          </ac:spMkLst>
        </pc:spChg>
        <pc:spChg chg="add">
          <ac:chgData name="Reed, Franklin" userId="3dac7fb6-283b-4ba8-86f7-bfdc9438404e" providerId="ADAL" clId="{07BC96D4-BBF7-455B-B233-A008BE95BDB3}" dt="2020-02-18T19:25:35.239" v="12" actId="26606"/>
          <ac:spMkLst>
            <pc:docMk/>
            <pc:sldMk cId="1402441543" sldId="292"/>
            <ac:spMk id="18" creationId="{37C89E4B-3C9F-44B9-8B86-D9E3D112D8EC}"/>
          </ac:spMkLst>
        </pc:spChg>
        <pc:picChg chg="mod">
          <ac:chgData name="Reed, Franklin" userId="3dac7fb6-283b-4ba8-86f7-bfdc9438404e" providerId="ADAL" clId="{07BC96D4-BBF7-455B-B233-A008BE95BDB3}" dt="2020-02-18T19:25:35.239" v="12" actId="26606"/>
          <ac:picMkLst>
            <pc:docMk/>
            <pc:sldMk cId="1402441543" sldId="292"/>
            <ac:picMk id="7" creationId="{EB90B6C8-4A19-CF48-87B7-747D5E491BDC}"/>
          </ac:picMkLst>
        </pc:picChg>
        <pc:cxnChg chg="add">
          <ac:chgData name="Reed, Franklin" userId="3dac7fb6-283b-4ba8-86f7-bfdc9438404e" providerId="ADAL" clId="{07BC96D4-BBF7-455B-B233-A008BE95BDB3}" dt="2020-02-18T19:25:35.239" v="12" actId="26606"/>
          <ac:cxnSpMkLst>
            <pc:docMk/>
            <pc:sldMk cId="1402441543" sldId="292"/>
            <ac:cxnSpMk id="20" creationId="{AA2EAA10-076F-46BD-8F0F-B9A2FB77A85C}"/>
          </ac:cxnSpMkLst>
        </pc:cxnChg>
        <pc:cxnChg chg="add">
          <ac:chgData name="Reed, Franklin" userId="3dac7fb6-283b-4ba8-86f7-bfdc9438404e" providerId="ADAL" clId="{07BC96D4-BBF7-455B-B233-A008BE95BDB3}" dt="2020-02-18T19:25:35.239" v="12" actId="26606"/>
          <ac:cxnSpMkLst>
            <pc:docMk/>
            <pc:sldMk cId="1402441543" sldId="292"/>
            <ac:cxnSpMk id="22" creationId="{D891E407-403B-4764-86C9-33A56D3BCAA3}"/>
          </ac:cxnSpMkLst>
        </pc:cxnChg>
      </pc:sldChg>
      <pc:sldChg chg="modSp modTransition">
        <pc:chgData name="Reed, Franklin" userId="3dac7fb6-283b-4ba8-86f7-bfdc9438404e" providerId="ADAL" clId="{07BC96D4-BBF7-455B-B233-A008BE95BDB3}" dt="2020-02-18T19:56:55.355" v="121"/>
        <pc:sldMkLst>
          <pc:docMk/>
          <pc:sldMk cId="2205966723" sldId="333"/>
        </pc:sldMkLst>
        <pc:spChg chg="mod">
          <ac:chgData name="Reed, Franklin" userId="3dac7fb6-283b-4ba8-86f7-bfdc9438404e" providerId="ADAL" clId="{07BC96D4-BBF7-455B-B233-A008BE95BDB3}" dt="2020-02-18T19:27:25.659" v="55" actId="20577"/>
          <ac:spMkLst>
            <pc:docMk/>
            <pc:sldMk cId="2205966723" sldId="333"/>
            <ac:spMk id="7" creationId="{349E618A-FACB-FC44-9A6B-6B894EB2C78C}"/>
          </ac:spMkLst>
        </pc:spChg>
        <pc:graphicFrameChg chg="mod modGraphic">
          <ac:chgData name="Reed, Franklin" userId="3dac7fb6-283b-4ba8-86f7-bfdc9438404e" providerId="ADAL" clId="{07BC96D4-BBF7-455B-B233-A008BE95BDB3}" dt="2020-02-18T19:29:03.102" v="64" actId="798"/>
          <ac:graphicFrameMkLst>
            <pc:docMk/>
            <pc:sldMk cId="2205966723" sldId="333"/>
            <ac:graphicFrameMk id="21" creationId="{9EB6283E-D379-4A49-B693-131ABA7E70F3}"/>
          </ac:graphicFrameMkLst>
        </pc:graphicFrameChg>
      </pc:sldChg>
      <pc:sldChg chg="modSp modTransition">
        <pc:chgData name="Reed, Franklin" userId="3dac7fb6-283b-4ba8-86f7-bfdc9438404e" providerId="ADAL" clId="{07BC96D4-BBF7-455B-B233-A008BE95BDB3}" dt="2020-02-18T19:56:57.155" v="122"/>
        <pc:sldMkLst>
          <pc:docMk/>
          <pc:sldMk cId="2480746540" sldId="335"/>
        </pc:sldMkLst>
        <pc:spChg chg="mod">
          <ac:chgData name="Reed, Franklin" userId="3dac7fb6-283b-4ba8-86f7-bfdc9438404e" providerId="ADAL" clId="{07BC96D4-BBF7-455B-B233-A008BE95BDB3}" dt="2020-02-18T19:29:33.039" v="69" actId="1076"/>
          <ac:spMkLst>
            <pc:docMk/>
            <pc:sldMk cId="2480746540" sldId="335"/>
            <ac:spMk id="4" creationId="{F9B4B92B-51CB-4C57-93E0-50C0AB793B02}"/>
          </ac:spMkLst>
        </pc:spChg>
      </pc:sldChg>
      <pc:sldChg chg="modSp modTransition">
        <pc:chgData name="Reed, Franklin" userId="3dac7fb6-283b-4ba8-86f7-bfdc9438404e" providerId="ADAL" clId="{07BC96D4-BBF7-455B-B233-A008BE95BDB3}" dt="2020-02-18T19:57:08.614" v="125"/>
        <pc:sldMkLst>
          <pc:docMk/>
          <pc:sldMk cId="3975352887" sldId="346"/>
        </pc:sldMkLst>
        <pc:spChg chg="mod">
          <ac:chgData name="Reed, Franklin" userId="3dac7fb6-283b-4ba8-86f7-bfdc9438404e" providerId="ADAL" clId="{07BC96D4-BBF7-455B-B233-A008BE95BDB3}" dt="2020-02-18T19:31:05.301" v="76" actId="1076"/>
          <ac:spMkLst>
            <pc:docMk/>
            <pc:sldMk cId="3975352887" sldId="346"/>
            <ac:spMk id="10" creationId="{2EA816F4-FACA-4464-83FE-ED61F0DC216F}"/>
          </ac:spMkLst>
        </pc:spChg>
      </pc:sldChg>
      <pc:sldChg chg="modSp modTransition">
        <pc:chgData name="Reed, Franklin" userId="3dac7fb6-283b-4ba8-86f7-bfdc9438404e" providerId="ADAL" clId="{07BC96D4-BBF7-455B-B233-A008BE95BDB3}" dt="2020-02-18T19:56:43.970" v="114"/>
        <pc:sldMkLst>
          <pc:docMk/>
          <pc:sldMk cId="3385338081" sldId="450"/>
        </pc:sldMkLst>
        <pc:spChg chg="mod">
          <ac:chgData name="Reed, Franklin" userId="3dac7fb6-283b-4ba8-86f7-bfdc9438404e" providerId="ADAL" clId="{07BC96D4-BBF7-455B-B233-A008BE95BDB3}" dt="2020-02-18T19:24:18.753" v="4" actId="14100"/>
          <ac:spMkLst>
            <pc:docMk/>
            <pc:sldMk cId="3385338081" sldId="450"/>
            <ac:spMk id="3" creationId="{00000000-0000-0000-0000-000000000000}"/>
          </ac:spMkLst>
        </pc:spChg>
      </pc:sldChg>
      <pc:sldChg chg="modSp modTransition">
        <pc:chgData name="Reed, Franklin" userId="3dac7fb6-283b-4ba8-86f7-bfdc9438404e" providerId="ADAL" clId="{07BC96D4-BBF7-455B-B233-A008BE95BDB3}" dt="2020-02-18T19:56:42.567" v="113"/>
        <pc:sldMkLst>
          <pc:docMk/>
          <pc:sldMk cId="2820782592" sldId="451"/>
        </pc:sldMkLst>
        <pc:spChg chg="mod">
          <ac:chgData name="Reed, Franklin" userId="3dac7fb6-283b-4ba8-86f7-bfdc9438404e" providerId="ADAL" clId="{07BC96D4-BBF7-455B-B233-A008BE95BDB3}" dt="2020-02-18T19:24:01.499" v="1" actId="403"/>
          <ac:spMkLst>
            <pc:docMk/>
            <pc:sldMk cId="2820782592" sldId="451"/>
            <ac:spMk id="6" creationId="{2692EDFF-D0C9-FC42-9BB5-BBDB9A6C4DC7}"/>
          </ac:spMkLst>
        </pc:spChg>
      </pc:sldChg>
      <pc:sldChg chg="modSp modTransition">
        <pc:chgData name="Reed, Franklin" userId="3dac7fb6-283b-4ba8-86f7-bfdc9438404e" providerId="ADAL" clId="{07BC96D4-BBF7-455B-B233-A008BE95BDB3}" dt="2020-02-18T19:56:47.427" v="116"/>
        <pc:sldMkLst>
          <pc:docMk/>
          <pc:sldMk cId="2769992017" sldId="472"/>
        </pc:sldMkLst>
        <pc:spChg chg="mod">
          <ac:chgData name="Reed, Franklin" userId="3dac7fb6-283b-4ba8-86f7-bfdc9438404e" providerId="ADAL" clId="{07BC96D4-BBF7-455B-B233-A008BE95BDB3}" dt="2020-02-18T19:24:37.535" v="6" actId="403"/>
          <ac:spMkLst>
            <pc:docMk/>
            <pc:sldMk cId="2769992017" sldId="472"/>
            <ac:spMk id="2" creationId="{AD034FCD-1DED-AE45-8CB9-E8F42410E709}"/>
          </ac:spMkLst>
        </pc:spChg>
      </pc:sldChg>
      <pc:sldChg chg="modSp modTransition">
        <pc:chgData name="Reed, Franklin" userId="3dac7fb6-283b-4ba8-86f7-bfdc9438404e" providerId="ADAL" clId="{07BC96D4-BBF7-455B-B233-A008BE95BDB3}" dt="2020-02-18T19:56:46.122" v="115"/>
        <pc:sldMkLst>
          <pc:docMk/>
          <pc:sldMk cId="2287838350" sldId="479"/>
        </pc:sldMkLst>
        <pc:spChg chg="mod">
          <ac:chgData name="Reed, Franklin" userId="3dac7fb6-283b-4ba8-86f7-bfdc9438404e" providerId="ADAL" clId="{07BC96D4-BBF7-455B-B233-A008BE95BDB3}" dt="2020-02-18T19:26:45.099" v="52" actId="255"/>
          <ac:spMkLst>
            <pc:docMk/>
            <pc:sldMk cId="2287838350" sldId="479"/>
            <ac:spMk id="2" creationId="{00000000-0000-0000-0000-000000000000}"/>
          </ac:spMkLst>
        </pc:spChg>
      </pc:sldChg>
      <pc:sldChg chg="modSp modTransition">
        <pc:chgData name="Reed, Franklin" userId="3dac7fb6-283b-4ba8-86f7-bfdc9438404e" providerId="ADAL" clId="{07BC96D4-BBF7-455B-B233-A008BE95BDB3}" dt="2020-02-18T19:56:51.170" v="118"/>
        <pc:sldMkLst>
          <pc:docMk/>
          <pc:sldMk cId="2887211335" sldId="492"/>
        </pc:sldMkLst>
        <pc:spChg chg="mod">
          <ac:chgData name="Reed, Franklin" userId="3dac7fb6-283b-4ba8-86f7-bfdc9438404e" providerId="ADAL" clId="{07BC96D4-BBF7-455B-B233-A008BE95BDB3}" dt="2020-02-18T19:24:47.254" v="7" actId="403"/>
          <ac:spMkLst>
            <pc:docMk/>
            <pc:sldMk cId="2887211335" sldId="492"/>
            <ac:spMk id="7" creationId="{00000000-0000-0000-0000-000000000000}"/>
          </ac:spMkLst>
        </pc:spChg>
      </pc:sldChg>
      <pc:sldChg chg="modTransition">
        <pc:chgData name="Reed, Franklin" userId="3dac7fb6-283b-4ba8-86f7-bfdc9438404e" providerId="ADAL" clId="{07BC96D4-BBF7-455B-B233-A008BE95BDB3}" dt="2020-02-18T19:56:49.265" v="117"/>
        <pc:sldMkLst>
          <pc:docMk/>
          <pc:sldMk cId="558859858" sldId="493"/>
        </pc:sldMkLst>
      </pc:sldChg>
      <pc:sldChg chg="modSp modTransition">
        <pc:chgData name="Reed, Franklin" userId="3dac7fb6-283b-4ba8-86f7-bfdc9438404e" providerId="ADAL" clId="{07BC96D4-BBF7-455B-B233-A008BE95BDB3}" dt="2020-02-18T19:56:52.430" v="119"/>
        <pc:sldMkLst>
          <pc:docMk/>
          <pc:sldMk cId="866638013" sldId="495"/>
        </pc:sldMkLst>
        <pc:spChg chg="mod">
          <ac:chgData name="Reed, Franklin" userId="3dac7fb6-283b-4ba8-86f7-bfdc9438404e" providerId="ADAL" clId="{07BC96D4-BBF7-455B-B233-A008BE95BDB3}" dt="2020-02-18T19:24:57.729" v="9" actId="14100"/>
          <ac:spMkLst>
            <pc:docMk/>
            <pc:sldMk cId="866638013" sldId="495"/>
            <ac:spMk id="7" creationId="{00000000-0000-0000-0000-000000000000}"/>
          </ac:spMkLst>
        </pc:spChg>
      </pc:sldChg>
      <pc:sldChg chg="modSp modTransition">
        <pc:chgData name="Reed, Franklin" userId="3dac7fb6-283b-4ba8-86f7-bfdc9438404e" providerId="ADAL" clId="{07BC96D4-BBF7-455B-B233-A008BE95BDB3}" dt="2020-02-18T19:57:06.132" v="124"/>
        <pc:sldMkLst>
          <pc:docMk/>
          <pc:sldMk cId="3238330967" sldId="501"/>
        </pc:sldMkLst>
        <pc:spChg chg="mod">
          <ac:chgData name="Reed, Franklin" userId="3dac7fb6-283b-4ba8-86f7-bfdc9438404e" providerId="ADAL" clId="{07BC96D4-BBF7-455B-B233-A008BE95BDB3}" dt="2020-02-18T19:30:15.948" v="73" actId="403"/>
          <ac:spMkLst>
            <pc:docMk/>
            <pc:sldMk cId="3238330967" sldId="501"/>
            <ac:spMk id="16" creationId="{1AF2C5CE-71C6-C748-8676-5A617E4B8676}"/>
          </ac:spMkLst>
        </pc:spChg>
      </pc:sldChg>
      <pc:sldChg chg="addSp delSp modSp mod ord modTransition setBg setClrOvrMap">
        <pc:chgData name="Reed, Franklin" userId="3dac7fb6-283b-4ba8-86f7-bfdc9438404e" providerId="ADAL" clId="{07BC96D4-BBF7-455B-B233-A008BE95BDB3}" dt="2020-02-18T19:56:58.896" v="123"/>
        <pc:sldMkLst>
          <pc:docMk/>
          <pc:sldMk cId="847875839" sldId="506"/>
        </pc:sldMkLst>
        <pc:spChg chg="mod">
          <ac:chgData name="Reed, Franklin" userId="3dac7fb6-283b-4ba8-86f7-bfdc9438404e" providerId="ADAL" clId="{07BC96D4-BBF7-455B-B233-A008BE95BDB3}" dt="2020-02-18T19:30:08.853" v="72" actId="255"/>
          <ac:spMkLst>
            <pc:docMk/>
            <pc:sldMk cId="847875839" sldId="506"/>
            <ac:spMk id="2" creationId="{00000000-0000-0000-0000-000000000000}"/>
          </ac:spMkLst>
        </pc:spChg>
        <pc:spChg chg="mod">
          <ac:chgData name="Reed, Franklin" userId="3dac7fb6-283b-4ba8-86f7-bfdc9438404e" providerId="ADAL" clId="{07BC96D4-BBF7-455B-B233-A008BE95BDB3}" dt="2020-02-18T19:25:16.230" v="10" actId="26606"/>
          <ac:spMkLst>
            <pc:docMk/>
            <pc:sldMk cId="847875839" sldId="506"/>
            <ac:spMk id="8" creationId="{00000000-0000-0000-0000-000000000000}"/>
          </ac:spMkLst>
        </pc:spChg>
        <pc:spChg chg="del">
          <ac:chgData name="Reed, Franklin" userId="3dac7fb6-283b-4ba8-86f7-bfdc9438404e" providerId="ADAL" clId="{07BC96D4-BBF7-455B-B233-A008BE95BDB3}" dt="2020-02-18T19:25:16.230" v="10" actId="26606"/>
          <ac:spMkLst>
            <pc:docMk/>
            <pc:sldMk cId="847875839" sldId="506"/>
            <ac:spMk id="20" creationId="{71B2258F-86CA-4D4D-8270-BC05FCDEBFB3}"/>
          </ac:spMkLst>
        </pc:spChg>
        <pc:spChg chg="add">
          <ac:chgData name="Reed, Franklin" userId="3dac7fb6-283b-4ba8-86f7-bfdc9438404e" providerId="ADAL" clId="{07BC96D4-BBF7-455B-B233-A008BE95BDB3}" dt="2020-02-18T19:25:16.230" v="10" actId="26606"/>
          <ac:spMkLst>
            <pc:docMk/>
            <pc:sldMk cId="847875839" sldId="506"/>
            <ac:spMk id="25" creationId="{37C89E4B-3C9F-44B9-8B86-D9E3D112D8EC}"/>
          </ac:spMkLst>
        </pc:spChg>
        <pc:picChg chg="mod">
          <ac:chgData name="Reed, Franklin" userId="3dac7fb6-283b-4ba8-86f7-bfdc9438404e" providerId="ADAL" clId="{07BC96D4-BBF7-455B-B233-A008BE95BDB3}" dt="2020-02-18T19:25:16.230" v="10" actId="26606"/>
          <ac:picMkLst>
            <pc:docMk/>
            <pc:sldMk cId="847875839" sldId="506"/>
            <ac:picMk id="15" creationId="{42400721-B673-7746-A2B1-3461E86273E0}"/>
          </ac:picMkLst>
        </pc:picChg>
        <pc:cxnChg chg="add">
          <ac:chgData name="Reed, Franklin" userId="3dac7fb6-283b-4ba8-86f7-bfdc9438404e" providerId="ADAL" clId="{07BC96D4-BBF7-455B-B233-A008BE95BDB3}" dt="2020-02-18T19:25:16.230" v="10" actId="26606"/>
          <ac:cxnSpMkLst>
            <pc:docMk/>
            <pc:sldMk cId="847875839" sldId="506"/>
            <ac:cxnSpMk id="27" creationId="{AA2EAA10-076F-46BD-8F0F-B9A2FB77A85C}"/>
          </ac:cxnSpMkLst>
        </pc:cxnChg>
        <pc:cxnChg chg="add">
          <ac:chgData name="Reed, Franklin" userId="3dac7fb6-283b-4ba8-86f7-bfdc9438404e" providerId="ADAL" clId="{07BC96D4-BBF7-455B-B233-A008BE95BDB3}" dt="2020-02-18T19:25:16.230" v="10" actId="26606"/>
          <ac:cxnSpMkLst>
            <pc:docMk/>
            <pc:sldMk cId="847875839" sldId="506"/>
            <ac:cxnSpMk id="29" creationId="{D891E407-403B-4764-86C9-33A56D3BCAA3}"/>
          </ac:cxnSpMkLst>
        </pc:cxnChg>
      </pc:sldChg>
      <pc:sldChg chg="modTransition">
        <pc:chgData name="Reed, Franklin" userId="3dac7fb6-283b-4ba8-86f7-bfdc9438404e" providerId="ADAL" clId="{07BC96D4-BBF7-455B-B233-A008BE95BDB3}" dt="2020-02-18T19:56:39.223" v="111"/>
        <pc:sldMkLst>
          <pc:docMk/>
          <pc:sldMk cId="2313382931" sldId="2634"/>
        </pc:sldMkLst>
      </pc:sldChg>
      <pc:sldChg chg="modSp modTransition">
        <pc:chgData name="Reed, Franklin" userId="3dac7fb6-283b-4ba8-86f7-bfdc9438404e" providerId="ADAL" clId="{07BC96D4-BBF7-455B-B233-A008BE95BDB3}" dt="2020-02-18T19:57:11.428" v="127"/>
        <pc:sldMkLst>
          <pc:docMk/>
          <pc:sldMk cId="2997069486" sldId="2635"/>
        </pc:sldMkLst>
        <pc:spChg chg="mod">
          <ac:chgData name="Reed, Franklin" userId="3dac7fb6-283b-4ba8-86f7-bfdc9438404e" providerId="ADAL" clId="{07BC96D4-BBF7-455B-B233-A008BE95BDB3}" dt="2020-02-18T19:31:15.131" v="77" actId="403"/>
          <ac:spMkLst>
            <pc:docMk/>
            <pc:sldMk cId="2997069486" sldId="2635"/>
            <ac:spMk id="22" creationId="{6A97069A-9A26-C040-9646-D38E74E1CA23}"/>
          </ac:spMkLst>
        </pc:spChg>
        <pc:spChg chg="mod">
          <ac:chgData name="Reed, Franklin" userId="3dac7fb6-283b-4ba8-86f7-bfdc9438404e" providerId="ADAL" clId="{07BC96D4-BBF7-455B-B233-A008BE95BDB3}" dt="2020-02-18T19:31:15.131" v="77" actId="403"/>
          <ac:spMkLst>
            <pc:docMk/>
            <pc:sldMk cId="2997069486" sldId="2635"/>
            <ac:spMk id="24" creationId="{53E48D05-DD3C-9741-80F1-E6126BB88808}"/>
          </ac:spMkLst>
        </pc:spChg>
        <pc:grpChg chg="mod">
          <ac:chgData name="Reed, Franklin" userId="3dac7fb6-283b-4ba8-86f7-bfdc9438404e" providerId="ADAL" clId="{07BC96D4-BBF7-455B-B233-A008BE95BDB3}" dt="2020-02-18T19:31:21.300" v="79" actId="1076"/>
          <ac:grpSpMkLst>
            <pc:docMk/>
            <pc:sldMk cId="2997069486" sldId="2635"/>
            <ac:grpSpMk id="28" creationId="{D662851A-F073-194D-AFC6-45C2B639121E}"/>
          </ac:grpSpMkLst>
        </pc:grpChg>
      </pc:sldChg>
      <pc:sldChg chg="add del">
        <pc:chgData name="Reed, Franklin" userId="3dac7fb6-283b-4ba8-86f7-bfdc9438404e" providerId="ADAL" clId="{07BC96D4-BBF7-455B-B233-A008BE95BDB3}" dt="2020-02-18T19:31:53.259" v="82" actId="2696"/>
        <pc:sldMkLst>
          <pc:docMk/>
          <pc:sldMk cId="3380463452" sldId="2636"/>
        </pc:sldMkLst>
      </pc:sldChg>
      <pc:sldChg chg="addSp delSp modSp add">
        <pc:chgData name="Reed, Franklin" userId="3dac7fb6-283b-4ba8-86f7-bfdc9438404e" providerId="ADAL" clId="{07BC96D4-BBF7-455B-B233-A008BE95BDB3}" dt="2020-02-18T19:32:33.853" v="109" actId="478"/>
        <pc:sldMkLst>
          <pc:docMk/>
          <pc:sldMk cId="2653776315" sldId="2637"/>
        </pc:sldMkLst>
        <pc:spChg chg="mod">
          <ac:chgData name="Reed, Franklin" userId="3dac7fb6-283b-4ba8-86f7-bfdc9438404e" providerId="ADAL" clId="{07BC96D4-BBF7-455B-B233-A008BE95BDB3}" dt="2020-02-18T19:32:28.111" v="108" actId="1076"/>
          <ac:spMkLst>
            <pc:docMk/>
            <pc:sldMk cId="2653776315" sldId="2637"/>
            <ac:spMk id="3" creationId="{A99F4ED8-701D-0947-A216-B11B192233CC}"/>
          </ac:spMkLst>
        </pc:spChg>
        <pc:spChg chg="add del mod">
          <ac:chgData name="Reed, Franklin" userId="3dac7fb6-283b-4ba8-86f7-bfdc9438404e" providerId="ADAL" clId="{07BC96D4-BBF7-455B-B233-A008BE95BDB3}" dt="2020-02-18T19:32:33.853" v="109" actId="478"/>
          <ac:spMkLst>
            <pc:docMk/>
            <pc:sldMk cId="2653776315" sldId="2637"/>
            <ac:spMk id="5" creationId="{8F826C89-039D-486A-99E8-4A0A3314A9A8}"/>
          </ac:spMkLst>
        </pc:spChg>
        <pc:spChg chg="del">
          <ac:chgData name="Reed, Franklin" userId="3dac7fb6-283b-4ba8-86f7-bfdc9438404e" providerId="ADAL" clId="{07BC96D4-BBF7-455B-B233-A008BE95BDB3}" dt="2020-02-18T19:31:57.049" v="83" actId="478"/>
          <ac:spMkLst>
            <pc:docMk/>
            <pc:sldMk cId="2653776315" sldId="2637"/>
            <ac:spMk id="8" creationId="{A1D27B9A-D129-444B-97A6-B3AF6CC22B14}"/>
          </ac:spMkLst>
        </pc:spChg>
        <pc:picChg chg="del">
          <ac:chgData name="Reed, Franklin" userId="3dac7fb6-283b-4ba8-86f7-bfdc9438404e" providerId="ADAL" clId="{07BC96D4-BBF7-455B-B233-A008BE95BDB3}" dt="2020-02-18T19:32:00.544" v="84" actId="478"/>
          <ac:picMkLst>
            <pc:docMk/>
            <pc:sldMk cId="2653776315" sldId="2637"/>
            <ac:picMk id="11" creationId="{80779741-663A-AA43-9F3E-E8D5A8965A2B}"/>
          </ac:picMkLst>
        </pc:picChg>
        <pc:picChg chg="del">
          <ac:chgData name="Reed, Franklin" userId="3dac7fb6-283b-4ba8-86f7-bfdc9438404e" providerId="ADAL" clId="{07BC96D4-BBF7-455B-B233-A008BE95BDB3}" dt="2020-02-18T19:32:02.733" v="86" actId="478"/>
          <ac:picMkLst>
            <pc:docMk/>
            <pc:sldMk cId="2653776315" sldId="2637"/>
            <ac:picMk id="19" creationId="{D0DA9133-04FC-0B4C-80E8-D7398D865B2A}"/>
          </ac:picMkLst>
        </pc:picChg>
        <pc:picChg chg="del">
          <ac:chgData name="Reed, Franklin" userId="3dac7fb6-283b-4ba8-86f7-bfdc9438404e" providerId="ADAL" clId="{07BC96D4-BBF7-455B-B233-A008BE95BDB3}" dt="2020-02-18T19:32:01.803" v="85" actId="478"/>
          <ac:picMkLst>
            <pc:docMk/>
            <pc:sldMk cId="2653776315" sldId="2637"/>
            <ac:picMk id="21" creationId="{4F3670DB-3845-D143-9477-D210CDBF1ACC}"/>
          </ac:picMkLst>
        </pc:picChg>
        <pc:picChg chg="del">
          <ac:chgData name="Reed, Franklin" userId="3dac7fb6-283b-4ba8-86f7-bfdc9438404e" providerId="ADAL" clId="{07BC96D4-BBF7-455B-B233-A008BE95BDB3}" dt="2020-02-18T19:32:03.287" v="87" actId="478"/>
          <ac:picMkLst>
            <pc:docMk/>
            <pc:sldMk cId="2653776315" sldId="2637"/>
            <ac:picMk id="22" creationId="{C8B41922-B71A-8F4B-A4E4-296C6C058B2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publicfs\corpdata\Tek%20Marketing\Market%20Research\Staffing%20Intelligence\EmploymentAnalysis_2000-2019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TEMPORARY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FF91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062F-4B38-A4A2-C97E419ADC5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062F-4B38-A4A2-C97E419ADC51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0.95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2F-4B38-A4A2-C97E419AD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1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IT Workforce</c:v>
                </c:pt>
              </c:strCache>
            </c:strRef>
          </c:tx>
          <c:spPr>
            <a:gradFill>
              <a:gsLst>
                <a:gs pos="0">
                  <a:srgbClr val="ED1293"/>
                </a:gs>
                <a:gs pos="97000">
                  <a:srgbClr val="EF5E2A"/>
                </a:gs>
              </a:gsLst>
              <a:lin ang="5400000" scaled="1"/>
            </a:gradFill>
          </c:spPr>
          <c:dPt>
            <c:idx val="0"/>
            <c:bubble3D val="0"/>
            <c:spPr>
              <a:gradFill>
                <a:gsLst>
                  <a:gs pos="0">
                    <a:srgbClr val="ED1293"/>
                  </a:gs>
                  <a:gs pos="97000">
                    <a:srgbClr val="EF5E2A"/>
                  </a:gs>
                </a:gsLst>
                <a:lin ang="5400000" scaled="1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5F-8A4E-8668-9233ED43FFD8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5F-8A4E-8668-9233ED43FFD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5F-8A4E-8668-9233ED43F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IT Workforce</c:v>
                </c:pt>
              </c:strCache>
            </c:strRef>
          </c:tx>
          <c:spPr>
            <a:gradFill>
              <a:gsLst>
                <a:gs pos="0">
                  <a:srgbClr val="ED1293"/>
                </a:gs>
                <a:gs pos="97000">
                  <a:srgbClr val="EF5E2A"/>
                </a:gs>
              </a:gsLst>
              <a:lin ang="5400000" scaled="1"/>
            </a:gradFill>
          </c:spPr>
          <c:dPt>
            <c:idx val="0"/>
            <c:bubble3D val="0"/>
            <c:spPr>
              <a:gradFill>
                <a:gsLst>
                  <a:gs pos="0">
                    <a:srgbClr val="ED1293"/>
                  </a:gs>
                  <a:gs pos="97000">
                    <a:srgbClr val="EF5E2A"/>
                  </a:gs>
                </a:gsLst>
                <a:lin ang="5400000" scaled="1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5F-8A4E-8668-9233ED43FFD8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5F-8A4E-8668-9233ED43FFD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5F-8A4E-8668-9233ED43F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IT Workforce</c:v>
                </c:pt>
              </c:strCache>
            </c:strRef>
          </c:tx>
          <c:spPr>
            <a:gradFill>
              <a:gsLst>
                <a:gs pos="0">
                  <a:srgbClr val="ED1293"/>
                </a:gs>
                <a:gs pos="97000">
                  <a:srgbClr val="EF5E2A"/>
                </a:gs>
              </a:gsLst>
              <a:lin ang="5400000" scaled="1"/>
            </a:gradFill>
          </c:spPr>
          <c:dPt>
            <c:idx val="0"/>
            <c:bubble3D val="0"/>
            <c:spPr>
              <a:gradFill>
                <a:gsLst>
                  <a:gs pos="0">
                    <a:srgbClr val="ED1293"/>
                  </a:gs>
                  <a:gs pos="97000">
                    <a:srgbClr val="EF5E2A"/>
                  </a:gs>
                </a:gsLst>
                <a:lin ang="5400000" scaled="1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5F-8A4E-8668-9233ED43FFD8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5F-8A4E-8668-9233ED43FFD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5F-8A4E-8668-9233ED43F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31481481481481E-2"/>
          <c:y val="2.6819646802337858E-2"/>
          <c:w val="0.97453703703703709"/>
          <c:h val="0.7486380918080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Available Workers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1.2</a:t>
                    </a:r>
                    <a:r>
                      <a:rPr lang="en-US" baseline="0"/>
                      <a:t> M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7F6-D444-8E87-C32EC0A9011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2.1 M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F6-D444-8E87-C32EC0A9011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4.2 M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7F6-D444-8E87-C32EC0A901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</c:v>
                </c:pt>
                <c:pt idx="1">
                  <c:v>21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F6-D444-8E87-C32EC0A901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Unrealized Revenue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$112.2</a:t>
                    </a:r>
                    <a:r>
                      <a:rPr lang="en-US" baseline="0"/>
                      <a:t> 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F6-D444-8E87-C32EC0A9011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$213.5 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F6-D444-8E87-C32EC0A9011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$449.7 B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F6-D444-8E87-C32EC0A901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F6-D444-8E87-C32EC0A90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-8"/>
        <c:axId val="431387632"/>
        <c:axId val="431389264"/>
      </c:barChart>
      <c:catAx>
        <c:axId val="43138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pPr>
            <a:endParaRPr lang="en-US"/>
          </a:p>
        </c:txPr>
        <c:crossAx val="431389264"/>
        <c:crosses val="autoZero"/>
        <c:auto val="1"/>
        <c:lblAlgn val="ctr"/>
        <c:lblOffset val="100"/>
        <c:noMultiLvlLbl val="0"/>
      </c:catAx>
      <c:valAx>
        <c:axId val="43138926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138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>
                  <a:lumMod val="90000"/>
                  <a:lumOff val="1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TEMPORARY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9D77-44C0-A2C5-C8C4F9C35D26}"/>
              </c:ext>
            </c:extLst>
          </c:dPt>
          <c:dPt>
            <c:idx val="1"/>
            <c:bubble3D val="0"/>
            <c:spPr>
              <a:solidFill>
                <a:srgbClr val="FF91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9D77-44C0-A2C5-C8C4F9C35D26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0.1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77-44C0-A2C5-C8C4F9C35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TEMPORARY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69EA-44B3-A351-F306F3790D03}"/>
              </c:ext>
            </c:extLst>
          </c:dPt>
          <c:dPt>
            <c:idx val="1"/>
            <c:bubble3D val="0"/>
            <c:spPr>
              <a:solidFill>
                <a:srgbClr val="FF91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69EA-44B3-A351-F306F3790D03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EA-44B3-A351-F306F3790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U.S. Unemployment</a:t>
            </a:r>
          </a:p>
          <a:p>
            <a:pPr>
              <a:defRPr sz="1100"/>
            </a:pPr>
            <a:r>
              <a:rPr lang="en-US" sz="1100"/>
              <a:t>Annual 2008 - 2018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7387135601634002E-2"/>
          <c:y val="0.17486400300131308"/>
          <c:w val="0.91119782885767209"/>
          <c:h val="0.56277193290486338"/>
        </c:manualLayout>
      </c:layout>
      <c:lineChart>
        <c:grouping val="standard"/>
        <c:varyColors val="0"/>
        <c:ser>
          <c:idx val="1"/>
          <c:order val="0"/>
          <c:tx>
            <c:strRef>
              <c:f>'Annual Unemployment Analysis'!$A$2</c:f>
              <c:strCache>
                <c:ptCount val="1"/>
                <c:pt idx="0">
                  <c:v>Annual Overall Unemployment Rate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'Annual Unemployment Analysis'!$I$1:$S$1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'Annual Unemployment Analysis'!$I$2:$S$2</c:f>
              <c:numCache>
                <c:formatCode>0.0%</c:formatCode>
                <c:ptCount val="11"/>
                <c:pt idx="0">
                  <c:v>5.800000000000001E-2</c:v>
                </c:pt>
                <c:pt idx="1">
                  <c:v>9.2749999999999999E-2</c:v>
                </c:pt>
                <c:pt idx="2">
                  <c:v>9.6333333333333326E-2</c:v>
                </c:pt>
                <c:pt idx="3">
                  <c:v>9.0299999999999991E-2</c:v>
                </c:pt>
                <c:pt idx="4">
                  <c:v>8.1000000000000003E-2</c:v>
                </c:pt>
                <c:pt idx="5">
                  <c:v>7.400000000000001E-2</c:v>
                </c:pt>
                <c:pt idx="6">
                  <c:v>6.2E-2</c:v>
                </c:pt>
                <c:pt idx="7">
                  <c:v>5.2999999999999999E-2</c:v>
                </c:pt>
                <c:pt idx="8">
                  <c:v>4.9000000000000002E-2</c:v>
                </c:pt>
                <c:pt idx="9">
                  <c:v>4.3999999999999997E-2</c:v>
                </c:pt>
                <c:pt idx="10">
                  <c:v>3.9E-2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8D-4DAC-8BE7-744B4D060404}"/>
            </c:ext>
          </c:extLst>
        </c:ser>
        <c:ser>
          <c:idx val="0"/>
          <c:order val="1"/>
          <c:tx>
            <c:strRef>
              <c:f>'Annual Unemployment Analysis'!$A$3</c:f>
              <c:strCache>
                <c:ptCount val="1"/>
                <c:pt idx="0">
                  <c:v>Annual IT Unemployment Rate</c:v>
                </c:pt>
              </c:strCache>
            </c:strRef>
          </c:tx>
          <c:spPr>
            <a:ln w="50800">
              <a:solidFill>
                <a:schemeClr val="accent6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'Annual Unemployment Analysis'!$I$1:$S$1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'Annual Unemployment Analysis'!$I$3:$S$3</c:f>
              <c:numCache>
                <c:formatCode>0.0%</c:formatCode>
                <c:ptCount val="11"/>
                <c:pt idx="0">
                  <c:v>2.6000000000000002E-2</c:v>
                </c:pt>
                <c:pt idx="1">
                  <c:v>5.2000000000000005E-2</c:v>
                </c:pt>
                <c:pt idx="2">
                  <c:v>5.2000000000000005E-2</c:v>
                </c:pt>
                <c:pt idx="3">
                  <c:v>4.1000000000000002E-2</c:v>
                </c:pt>
                <c:pt idx="4">
                  <c:v>3.6000000000000004E-2</c:v>
                </c:pt>
                <c:pt idx="5">
                  <c:v>3.6000000000000004E-2</c:v>
                </c:pt>
                <c:pt idx="6">
                  <c:v>2.7000000000000003E-2</c:v>
                </c:pt>
                <c:pt idx="7">
                  <c:v>2.6000000000000002E-2</c:v>
                </c:pt>
                <c:pt idx="8">
                  <c:v>2.5000000000000001E-2</c:v>
                </c:pt>
                <c:pt idx="9">
                  <c:v>2.4E-2</c:v>
                </c:pt>
                <c:pt idx="10">
                  <c:v>2.1000000000000001E-2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8D-4DAC-8BE7-744B4D06040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9025152"/>
        <c:axId val="109026688"/>
      </c:lineChart>
      <c:catAx>
        <c:axId val="109025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9026688"/>
        <c:crosses val="autoZero"/>
        <c:auto val="1"/>
        <c:lblAlgn val="ctr"/>
        <c:lblOffset val="100"/>
        <c:noMultiLvlLbl val="0"/>
      </c:catAx>
      <c:valAx>
        <c:axId val="109026688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9025152"/>
        <c:crosses val="autoZero"/>
        <c:crossBetween val="between"/>
        <c:majorUnit val="2.0000000000000004E-2"/>
      </c:valAx>
    </c:plotArea>
    <c:legend>
      <c:legendPos val="b"/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solidFill>
      <a:srgbClr val="E6E7E8">
        <a:alpha val="30000"/>
      </a:srgbClr>
    </a:solidFill>
    <a:ln>
      <a:noFill/>
    </a:ln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Occupation Gender Breakdown (2017)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82-134C-B676-ADF9CB6B63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82-134C-B676-ADF9CB6B6383}"/>
              </c:ext>
            </c:extLst>
          </c:dPt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2C-D54D-8BB3-51489E350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Quit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2E-4811-8E90-639C3B79D9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2E-4811-8E90-639C3B79D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705856"/>
        <c:axId val="41707392"/>
      </c:barChart>
      <c:catAx>
        <c:axId val="4170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07392"/>
        <c:crosses val="autoZero"/>
        <c:auto val="1"/>
        <c:lblAlgn val="ctr"/>
        <c:lblOffset val="100"/>
        <c:noMultiLvlLbl val="0"/>
      </c:catAx>
      <c:valAx>
        <c:axId val="4170739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0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E6E7E8">
        <a:alpha val="3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IT Workforce</c:v>
                </c:pt>
              </c:strCache>
            </c:strRef>
          </c:tx>
          <c:spPr>
            <a:gradFill>
              <a:gsLst>
                <a:gs pos="0">
                  <a:srgbClr val="ED1293"/>
                </a:gs>
                <a:gs pos="97000">
                  <a:srgbClr val="EF5E2A"/>
                </a:gs>
              </a:gsLst>
              <a:lin ang="5400000" scaled="1"/>
            </a:gradFill>
          </c:spPr>
          <c:dPt>
            <c:idx val="0"/>
            <c:bubble3D val="0"/>
            <c:spPr>
              <a:gradFill>
                <a:gsLst>
                  <a:gs pos="0">
                    <a:srgbClr val="ED1293"/>
                  </a:gs>
                  <a:gs pos="97000">
                    <a:srgbClr val="EF5E2A"/>
                  </a:gs>
                </a:gsLst>
                <a:lin ang="5400000" scaled="1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5F-8A4E-8668-9233ED43FFD8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5F-8A4E-8668-9233ED43FFD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34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5F-8A4E-8668-9233ED43F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IT Workforce</c:v>
                </c:pt>
              </c:strCache>
            </c:strRef>
          </c:tx>
          <c:spPr>
            <a:gradFill>
              <a:gsLst>
                <a:gs pos="0">
                  <a:srgbClr val="ED1293"/>
                </a:gs>
                <a:gs pos="97000">
                  <a:srgbClr val="EF5E2A"/>
                </a:gs>
              </a:gsLst>
              <a:lin ang="5400000" scaled="1"/>
            </a:gradFill>
          </c:spPr>
          <c:dPt>
            <c:idx val="0"/>
            <c:bubble3D val="0"/>
            <c:spPr>
              <a:gradFill>
                <a:gsLst>
                  <a:gs pos="0">
                    <a:srgbClr val="ED1293"/>
                  </a:gs>
                  <a:gs pos="97000">
                    <a:srgbClr val="EF5E2A"/>
                  </a:gs>
                </a:gsLst>
                <a:lin ang="5400000" scaled="1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5F-8A4E-8668-9233ED43FFD8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5F-8A4E-8668-9233ED43FFD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5F-8A4E-8668-9233ED43F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IT Workforce</c:v>
                </c:pt>
              </c:strCache>
            </c:strRef>
          </c:tx>
          <c:spPr>
            <a:gradFill>
              <a:gsLst>
                <a:gs pos="0">
                  <a:srgbClr val="ED1293"/>
                </a:gs>
                <a:gs pos="97000">
                  <a:srgbClr val="EF5E2A"/>
                </a:gs>
              </a:gsLst>
              <a:lin ang="5400000" scaled="1"/>
            </a:gradFill>
          </c:spPr>
          <c:dPt>
            <c:idx val="0"/>
            <c:bubble3D val="0"/>
            <c:spPr>
              <a:gradFill>
                <a:gsLst>
                  <a:gs pos="0">
                    <a:srgbClr val="ED1293"/>
                  </a:gs>
                  <a:gs pos="97000">
                    <a:srgbClr val="EF5E2A"/>
                  </a:gs>
                </a:gsLst>
                <a:lin ang="5400000" scaled="1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5F-8A4E-8668-9233ED43FFD8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5F-8A4E-8668-9233ED43FFD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5F-8A4E-8668-9233ED43F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0A20E7-6693-FB4E-BBE2-92C147ABEDF9}" type="doc">
      <dgm:prSet loTypeId="urn:microsoft.com/office/officeart/2008/layout/VerticalCurvedList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ACB048E-2BAC-EF41-9B01-851F14A4F620}">
      <dgm:prSet phldrT="[Text]" custT="1"/>
      <dgm:spPr/>
      <dgm:t>
        <a:bodyPr/>
        <a:lstStyle/>
        <a:p>
          <a:r>
            <a:rPr lang="en-US" sz="1600" b="1" i="0" dirty="0">
              <a:solidFill>
                <a:srgbClr val="3E93B8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rPr>
            <a:t>FEEDER SKILLSETS</a:t>
          </a:r>
        </a:p>
        <a:p>
          <a:r>
            <a:rPr lang="en-US" sz="1800" b="0" i="0" dirty="0">
              <a:latin typeface="Helvetica Neue Light" panose="02000403000000020004" pitchFamily="2" charset="0"/>
              <a:ea typeface="Helvetica Neue Light" panose="02000403000000020004" pitchFamily="2" charset="0"/>
            </a:rPr>
            <a:t>Identify individuals with transferable skills who are interested in upskilling</a:t>
          </a:r>
        </a:p>
      </dgm:t>
    </dgm:pt>
    <dgm:pt modelId="{51C71D2A-10FD-404B-9500-EEA61DB220AB}" type="parTrans" cxnId="{06A9F2BE-4750-9D4B-8ACE-E2735140AD26}">
      <dgm:prSet/>
      <dgm:spPr/>
      <dgm:t>
        <a:bodyPr/>
        <a:lstStyle/>
        <a:p>
          <a:endParaRPr lang="en-US"/>
        </a:p>
      </dgm:t>
    </dgm:pt>
    <dgm:pt modelId="{92D32E85-0EC9-9B4A-B782-1370374D0D4C}" type="sibTrans" cxnId="{06A9F2BE-4750-9D4B-8ACE-E2735140AD26}">
      <dgm:prSet/>
      <dgm:spPr/>
      <dgm:t>
        <a:bodyPr/>
        <a:lstStyle/>
        <a:p>
          <a:endParaRPr lang="en-US"/>
        </a:p>
      </dgm:t>
    </dgm:pt>
    <dgm:pt modelId="{114F2001-F963-2142-A51C-E292B1AC39CD}">
      <dgm:prSet phldrT="[Text]" custT="1"/>
      <dgm:spPr/>
      <dgm:t>
        <a:bodyPr/>
        <a:lstStyle/>
        <a:p>
          <a:r>
            <a:rPr lang="en-US" sz="1600" b="1" i="0" dirty="0">
              <a:solidFill>
                <a:srgbClr val="3E93B8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rPr>
            <a:t>UPSKILL</a:t>
          </a:r>
        </a:p>
        <a:p>
          <a:r>
            <a:rPr lang="en-US" sz="1800" b="0" i="0" dirty="0">
              <a:latin typeface="Helvetica Neue Light" panose="02000403000000020004" pitchFamily="2" charset="0"/>
              <a:ea typeface="Helvetica Neue Light" panose="02000403000000020004" pitchFamily="2" charset="0"/>
            </a:rPr>
            <a:t>Train individuals on the latest skills in partnership with top e-learning providers</a:t>
          </a:r>
        </a:p>
      </dgm:t>
    </dgm:pt>
    <dgm:pt modelId="{750E790E-92C0-114F-960F-681A5B4C8AD0}" type="parTrans" cxnId="{A4AA60F0-E293-7345-9F58-B03E83517C7D}">
      <dgm:prSet/>
      <dgm:spPr/>
      <dgm:t>
        <a:bodyPr/>
        <a:lstStyle/>
        <a:p>
          <a:endParaRPr lang="en-US"/>
        </a:p>
      </dgm:t>
    </dgm:pt>
    <dgm:pt modelId="{C27041A7-6E77-FB4B-9502-4E894740F045}" type="sibTrans" cxnId="{A4AA60F0-E293-7345-9F58-B03E83517C7D}">
      <dgm:prSet/>
      <dgm:spPr/>
      <dgm:t>
        <a:bodyPr/>
        <a:lstStyle/>
        <a:p>
          <a:endParaRPr lang="en-US"/>
        </a:p>
      </dgm:t>
    </dgm:pt>
    <dgm:pt modelId="{76235057-8637-074B-BCB0-207EFA682357}">
      <dgm:prSet phldrT="[Text]" custT="1"/>
      <dgm:spPr/>
      <dgm:t>
        <a:bodyPr/>
        <a:lstStyle/>
        <a:p>
          <a:r>
            <a:rPr lang="en-US" sz="1600" b="1" i="0" dirty="0">
              <a:solidFill>
                <a:srgbClr val="3E93B8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rPr>
            <a:t>PLACE</a:t>
          </a:r>
        </a:p>
        <a:p>
          <a:r>
            <a:rPr lang="en-US" sz="1500" b="0" i="0" dirty="0">
              <a:latin typeface="Helvetica Neue Light" panose="02000403000000020004" pitchFamily="2" charset="0"/>
              <a:ea typeface="Helvetica Neue Light" panose="02000403000000020004" pitchFamily="2" charset="0"/>
            </a:rPr>
            <a:t>Multiple options from apprenticeships to internships to address the gap between education &amp; application</a:t>
          </a:r>
        </a:p>
      </dgm:t>
    </dgm:pt>
    <dgm:pt modelId="{6B254255-A452-0944-84EF-F62896CE6156}" type="parTrans" cxnId="{06756512-3B5F-ED4E-B120-7168D3F61874}">
      <dgm:prSet/>
      <dgm:spPr/>
      <dgm:t>
        <a:bodyPr/>
        <a:lstStyle/>
        <a:p>
          <a:endParaRPr lang="en-US"/>
        </a:p>
      </dgm:t>
    </dgm:pt>
    <dgm:pt modelId="{0160ABD7-BC7C-CD42-8C18-2AC5165C06E9}" type="sibTrans" cxnId="{06756512-3B5F-ED4E-B120-7168D3F61874}">
      <dgm:prSet/>
      <dgm:spPr/>
      <dgm:t>
        <a:bodyPr/>
        <a:lstStyle/>
        <a:p>
          <a:endParaRPr lang="en-US"/>
        </a:p>
      </dgm:t>
    </dgm:pt>
    <dgm:pt modelId="{39276B1B-8D75-E14B-AA98-A392F3E70FDE}">
      <dgm:prSet phldrT="[Text]" custT="1"/>
      <dgm:spPr/>
      <dgm:t>
        <a:bodyPr/>
        <a:lstStyle/>
        <a:p>
          <a:r>
            <a:rPr lang="en-US" sz="1600" b="1" i="0" dirty="0">
              <a:solidFill>
                <a:srgbClr val="3E93B8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SUPPORT</a:t>
          </a:r>
        </a:p>
        <a:p>
          <a:r>
            <a:rPr lang="en-US" sz="1800" b="0" i="0" dirty="0">
              <a:latin typeface="Helvetica Neue Light" panose="02000403000000020004" pitchFamily="2" charset="0"/>
              <a:ea typeface="Helvetica Neue Light" panose="02000403000000020004" pitchFamily="2" charset="0"/>
            </a:rPr>
            <a:t>Provide organizations with newly upskilled talent pipelines to address current and future needs </a:t>
          </a:r>
        </a:p>
      </dgm:t>
    </dgm:pt>
    <dgm:pt modelId="{6EF6E282-39CF-8442-A5FB-D154B8FFF957}" type="parTrans" cxnId="{472F8B76-D317-0A4A-A059-8B8FF8C1FB41}">
      <dgm:prSet/>
      <dgm:spPr/>
      <dgm:t>
        <a:bodyPr/>
        <a:lstStyle/>
        <a:p>
          <a:endParaRPr lang="en-US"/>
        </a:p>
      </dgm:t>
    </dgm:pt>
    <dgm:pt modelId="{D830A2EC-7FDE-D940-8BFD-56A0C765E15F}" type="sibTrans" cxnId="{472F8B76-D317-0A4A-A059-8B8FF8C1FB41}">
      <dgm:prSet/>
      <dgm:spPr/>
      <dgm:t>
        <a:bodyPr/>
        <a:lstStyle/>
        <a:p>
          <a:endParaRPr lang="en-US"/>
        </a:p>
      </dgm:t>
    </dgm:pt>
    <dgm:pt modelId="{4BAAD081-A298-6741-AB1F-169462A81C8D}" type="pres">
      <dgm:prSet presAssocID="{040A20E7-6693-FB4E-BBE2-92C147ABEDF9}" presName="Name0" presStyleCnt="0">
        <dgm:presLayoutVars>
          <dgm:chMax val="7"/>
          <dgm:chPref val="7"/>
          <dgm:dir/>
        </dgm:presLayoutVars>
      </dgm:prSet>
      <dgm:spPr/>
    </dgm:pt>
    <dgm:pt modelId="{C2181494-4CAA-DA41-8AB2-BCAD28D3A141}" type="pres">
      <dgm:prSet presAssocID="{040A20E7-6693-FB4E-BBE2-92C147ABEDF9}" presName="Name1" presStyleCnt="0"/>
      <dgm:spPr/>
    </dgm:pt>
    <dgm:pt modelId="{88C838F3-D72C-9846-AFE1-D0961F1BE7EF}" type="pres">
      <dgm:prSet presAssocID="{040A20E7-6693-FB4E-BBE2-92C147ABEDF9}" presName="cycle" presStyleCnt="0"/>
      <dgm:spPr/>
    </dgm:pt>
    <dgm:pt modelId="{E6344936-2D25-C24B-A124-F4842D802C7D}" type="pres">
      <dgm:prSet presAssocID="{040A20E7-6693-FB4E-BBE2-92C147ABEDF9}" presName="srcNode" presStyleLbl="node1" presStyleIdx="0" presStyleCnt="4"/>
      <dgm:spPr/>
    </dgm:pt>
    <dgm:pt modelId="{A03B6BAD-8536-F046-B979-9816243AD1C9}" type="pres">
      <dgm:prSet presAssocID="{040A20E7-6693-FB4E-BBE2-92C147ABEDF9}" presName="conn" presStyleLbl="parChTrans1D2" presStyleIdx="0" presStyleCnt="1"/>
      <dgm:spPr/>
    </dgm:pt>
    <dgm:pt modelId="{1CAC72C8-8064-9E43-8D34-6588B9EAA82D}" type="pres">
      <dgm:prSet presAssocID="{040A20E7-6693-FB4E-BBE2-92C147ABEDF9}" presName="extraNode" presStyleLbl="node1" presStyleIdx="0" presStyleCnt="4"/>
      <dgm:spPr/>
    </dgm:pt>
    <dgm:pt modelId="{557BAF82-D1DB-E441-84AA-9B6C3B55CDAC}" type="pres">
      <dgm:prSet presAssocID="{040A20E7-6693-FB4E-BBE2-92C147ABEDF9}" presName="dstNode" presStyleLbl="node1" presStyleIdx="0" presStyleCnt="4"/>
      <dgm:spPr/>
    </dgm:pt>
    <dgm:pt modelId="{36774FF3-3CAE-F349-B1DA-0572D75B8DAC}" type="pres">
      <dgm:prSet presAssocID="{0ACB048E-2BAC-EF41-9B01-851F14A4F620}" presName="text_1" presStyleLbl="node1" presStyleIdx="0" presStyleCnt="4">
        <dgm:presLayoutVars>
          <dgm:bulletEnabled val="1"/>
        </dgm:presLayoutVars>
      </dgm:prSet>
      <dgm:spPr/>
    </dgm:pt>
    <dgm:pt modelId="{3397940A-C710-974C-AD8D-2BD823E0523D}" type="pres">
      <dgm:prSet presAssocID="{0ACB048E-2BAC-EF41-9B01-851F14A4F620}" presName="accent_1" presStyleCnt="0"/>
      <dgm:spPr/>
    </dgm:pt>
    <dgm:pt modelId="{0615B73C-E341-ED43-BEF1-B3026A4224C2}" type="pres">
      <dgm:prSet presAssocID="{0ACB048E-2BAC-EF41-9B01-851F14A4F620}" presName="accentRepeatNode" presStyleLbl="solidFgAcc1" presStyleIdx="0" presStyleCnt="4"/>
      <dgm:spPr/>
    </dgm:pt>
    <dgm:pt modelId="{420E0AF9-B3C6-9E46-86A4-80F42EB09205}" type="pres">
      <dgm:prSet presAssocID="{114F2001-F963-2142-A51C-E292B1AC39CD}" presName="text_2" presStyleLbl="node1" presStyleIdx="1" presStyleCnt="4">
        <dgm:presLayoutVars>
          <dgm:bulletEnabled val="1"/>
        </dgm:presLayoutVars>
      </dgm:prSet>
      <dgm:spPr/>
    </dgm:pt>
    <dgm:pt modelId="{430C69E4-D558-DA42-844E-0C8ACAA27C82}" type="pres">
      <dgm:prSet presAssocID="{114F2001-F963-2142-A51C-E292B1AC39CD}" presName="accent_2" presStyleCnt="0"/>
      <dgm:spPr/>
    </dgm:pt>
    <dgm:pt modelId="{2548B3B6-24E5-594B-9DFE-69F2B38E03D5}" type="pres">
      <dgm:prSet presAssocID="{114F2001-F963-2142-A51C-E292B1AC39CD}" presName="accentRepeatNode" presStyleLbl="solidFgAcc1" presStyleIdx="1" presStyleCnt="4"/>
      <dgm:spPr/>
    </dgm:pt>
    <dgm:pt modelId="{582F4121-9A96-4C44-A0C6-C231D6BF67C8}" type="pres">
      <dgm:prSet presAssocID="{76235057-8637-074B-BCB0-207EFA682357}" presName="text_3" presStyleLbl="node1" presStyleIdx="2" presStyleCnt="4">
        <dgm:presLayoutVars>
          <dgm:bulletEnabled val="1"/>
        </dgm:presLayoutVars>
      </dgm:prSet>
      <dgm:spPr/>
    </dgm:pt>
    <dgm:pt modelId="{06680F13-AAEB-0742-A134-09E6DDCD6CCA}" type="pres">
      <dgm:prSet presAssocID="{76235057-8637-074B-BCB0-207EFA682357}" presName="accent_3" presStyleCnt="0"/>
      <dgm:spPr/>
    </dgm:pt>
    <dgm:pt modelId="{5E07BA9B-2FD3-9742-9D23-DF946E996881}" type="pres">
      <dgm:prSet presAssocID="{76235057-8637-074B-BCB0-207EFA682357}" presName="accentRepeatNode" presStyleLbl="solidFgAcc1" presStyleIdx="2" presStyleCnt="4"/>
      <dgm:spPr/>
    </dgm:pt>
    <dgm:pt modelId="{F4905E4B-2A3A-EB47-BF59-84B5D37EB99A}" type="pres">
      <dgm:prSet presAssocID="{39276B1B-8D75-E14B-AA98-A392F3E70FDE}" presName="text_4" presStyleLbl="node1" presStyleIdx="3" presStyleCnt="4">
        <dgm:presLayoutVars>
          <dgm:bulletEnabled val="1"/>
        </dgm:presLayoutVars>
      </dgm:prSet>
      <dgm:spPr/>
    </dgm:pt>
    <dgm:pt modelId="{E8422CA8-D490-E049-B5A7-7CB832B03EF0}" type="pres">
      <dgm:prSet presAssocID="{39276B1B-8D75-E14B-AA98-A392F3E70FDE}" presName="accent_4" presStyleCnt="0"/>
      <dgm:spPr/>
    </dgm:pt>
    <dgm:pt modelId="{26580CE5-B336-0E4D-BA69-5EAD1608A63E}" type="pres">
      <dgm:prSet presAssocID="{39276B1B-8D75-E14B-AA98-A392F3E70FDE}" presName="accentRepeatNode" presStyleLbl="solidFgAcc1" presStyleIdx="3" presStyleCnt="4"/>
      <dgm:spPr/>
    </dgm:pt>
  </dgm:ptLst>
  <dgm:cxnLst>
    <dgm:cxn modelId="{5BD1AC09-2870-5448-B00B-B007040258D7}" type="presOf" srcId="{114F2001-F963-2142-A51C-E292B1AC39CD}" destId="{420E0AF9-B3C6-9E46-86A4-80F42EB09205}" srcOrd="0" destOrd="0" presId="urn:microsoft.com/office/officeart/2008/layout/VerticalCurvedList"/>
    <dgm:cxn modelId="{2F993611-6B51-744A-8C1C-1E7E4BCDB8A7}" type="presOf" srcId="{39276B1B-8D75-E14B-AA98-A392F3E70FDE}" destId="{F4905E4B-2A3A-EB47-BF59-84B5D37EB99A}" srcOrd="0" destOrd="0" presId="urn:microsoft.com/office/officeart/2008/layout/VerticalCurvedList"/>
    <dgm:cxn modelId="{06756512-3B5F-ED4E-B120-7168D3F61874}" srcId="{040A20E7-6693-FB4E-BBE2-92C147ABEDF9}" destId="{76235057-8637-074B-BCB0-207EFA682357}" srcOrd="2" destOrd="0" parTransId="{6B254255-A452-0944-84EF-F62896CE6156}" sibTransId="{0160ABD7-BC7C-CD42-8C18-2AC5165C06E9}"/>
    <dgm:cxn modelId="{E29B882A-073D-4941-9522-91DA165AF12D}" type="presOf" srcId="{92D32E85-0EC9-9B4A-B782-1370374D0D4C}" destId="{A03B6BAD-8536-F046-B979-9816243AD1C9}" srcOrd="0" destOrd="0" presId="urn:microsoft.com/office/officeart/2008/layout/VerticalCurvedList"/>
    <dgm:cxn modelId="{B959C02F-4F34-274E-8CCA-36B6FAEE4EF0}" type="presOf" srcId="{0ACB048E-2BAC-EF41-9B01-851F14A4F620}" destId="{36774FF3-3CAE-F349-B1DA-0572D75B8DAC}" srcOrd="0" destOrd="0" presId="urn:microsoft.com/office/officeart/2008/layout/VerticalCurvedList"/>
    <dgm:cxn modelId="{E3C8504A-879E-9E4D-97B9-10D4586B37EB}" type="presOf" srcId="{76235057-8637-074B-BCB0-207EFA682357}" destId="{582F4121-9A96-4C44-A0C6-C231D6BF67C8}" srcOrd="0" destOrd="0" presId="urn:microsoft.com/office/officeart/2008/layout/VerticalCurvedList"/>
    <dgm:cxn modelId="{472F8B76-D317-0A4A-A059-8B8FF8C1FB41}" srcId="{040A20E7-6693-FB4E-BBE2-92C147ABEDF9}" destId="{39276B1B-8D75-E14B-AA98-A392F3E70FDE}" srcOrd="3" destOrd="0" parTransId="{6EF6E282-39CF-8442-A5FB-D154B8FFF957}" sibTransId="{D830A2EC-7FDE-D940-8BFD-56A0C765E15F}"/>
    <dgm:cxn modelId="{06A9F2BE-4750-9D4B-8ACE-E2735140AD26}" srcId="{040A20E7-6693-FB4E-BBE2-92C147ABEDF9}" destId="{0ACB048E-2BAC-EF41-9B01-851F14A4F620}" srcOrd="0" destOrd="0" parTransId="{51C71D2A-10FD-404B-9500-EEA61DB220AB}" sibTransId="{92D32E85-0EC9-9B4A-B782-1370374D0D4C}"/>
    <dgm:cxn modelId="{92E814D7-948B-D54D-901C-6736F582DFD8}" type="presOf" srcId="{040A20E7-6693-FB4E-BBE2-92C147ABEDF9}" destId="{4BAAD081-A298-6741-AB1F-169462A81C8D}" srcOrd="0" destOrd="0" presId="urn:microsoft.com/office/officeart/2008/layout/VerticalCurvedList"/>
    <dgm:cxn modelId="{A4AA60F0-E293-7345-9F58-B03E83517C7D}" srcId="{040A20E7-6693-FB4E-BBE2-92C147ABEDF9}" destId="{114F2001-F963-2142-A51C-E292B1AC39CD}" srcOrd="1" destOrd="0" parTransId="{750E790E-92C0-114F-960F-681A5B4C8AD0}" sibTransId="{C27041A7-6E77-FB4B-9502-4E894740F045}"/>
    <dgm:cxn modelId="{41987DEA-1E01-0D4E-97A5-1B213E4271B1}" type="presParOf" srcId="{4BAAD081-A298-6741-AB1F-169462A81C8D}" destId="{C2181494-4CAA-DA41-8AB2-BCAD28D3A141}" srcOrd="0" destOrd="0" presId="urn:microsoft.com/office/officeart/2008/layout/VerticalCurvedList"/>
    <dgm:cxn modelId="{8E10E038-24E8-6E41-BCC2-84DBC13FE403}" type="presParOf" srcId="{C2181494-4CAA-DA41-8AB2-BCAD28D3A141}" destId="{88C838F3-D72C-9846-AFE1-D0961F1BE7EF}" srcOrd="0" destOrd="0" presId="urn:microsoft.com/office/officeart/2008/layout/VerticalCurvedList"/>
    <dgm:cxn modelId="{6E31C2DB-F61D-E743-999C-234BF5F28649}" type="presParOf" srcId="{88C838F3-D72C-9846-AFE1-D0961F1BE7EF}" destId="{E6344936-2D25-C24B-A124-F4842D802C7D}" srcOrd="0" destOrd="0" presId="urn:microsoft.com/office/officeart/2008/layout/VerticalCurvedList"/>
    <dgm:cxn modelId="{4E806BEA-EA4F-0948-A8EB-35540600FA27}" type="presParOf" srcId="{88C838F3-D72C-9846-AFE1-D0961F1BE7EF}" destId="{A03B6BAD-8536-F046-B979-9816243AD1C9}" srcOrd="1" destOrd="0" presId="urn:microsoft.com/office/officeart/2008/layout/VerticalCurvedList"/>
    <dgm:cxn modelId="{17B0F1B8-EE5D-A44F-998C-47A7CD1B861C}" type="presParOf" srcId="{88C838F3-D72C-9846-AFE1-D0961F1BE7EF}" destId="{1CAC72C8-8064-9E43-8D34-6588B9EAA82D}" srcOrd="2" destOrd="0" presId="urn:microsoft.com/office/officeart/2008/layout/VerticalCurvedList"/>
    <dgm:cxn modelId="{E29A59D1-A9E6-2F4B-89F3-6BEE3B941DBA}" type="presParOf" srcId="{88C838F3-D72C-9846-AFE1-D0961F1BE7EF}" destId="{557BAF82-D1DB-E441-84AA-9B6C3B55CDAC}" srcOrd="3" destOrd="0" presId="urn:microsoft.com/office/officeart/2008/layout/VerticalCurvedList"/>
    <dgm:cxn modelId="{A30C315B-B09D-ED48-8166-BBA9091F9FD3}" type="presParOf" srcId="{C2181494-4CAA-DA41-8AB2-BCAD28D3A141}" destId="{36774FF3-3CAE-F349-B1DA-0572D75B8DAC}" srcOrd="1" destOrd="0" presId="urn:microsoft.com/office/officeart/2008/layout/VerticalCurvedList"/>
    <dgm:cxn modelId="{F5227D7F-758A-4941-8B5B-FE10B0D2688F}" type="presParOf" srcId="{C2181494-4CAA-DA41-8AB2-BCAD28D3A141}" destId="{3397940A-C710-974C-AD8D-2BD823E0523D}" srcOrd="2" destOrd="0" presId="urn:microsoft.com/office/officeart/2008/layout/VerticalCurvedList"/>
    <dgm:cxn modelId="{69CC6D94-EFBD-5541-AF2E-9B0C8E3D8A6D}" type="presParOf" srcId="{3397940A-C710-974C-AD8D-2BD823E0523D}" destId="{0615B73C-E341-ED43-BEF1-B3026A4224C2}" srcOrd="0" destOrd="0" presId="urn:microsoft.com/office/officeart/2008/layout/VerticalCurvedList"/>
    <dgm:cxn modelId="{274C4D10-0470-7140-9F14-87410E422C5C}" type="presParOf" srcId="{C2181494-4CAA-DA41-8AB2-BCAD28D3A141}" destId="{420E0AF9-B3C6-9E46-86A4-80F42EB09205}" srcOrd="3" destOrd="0" presId="urn:microsoft.com/office/officeart/2008/layout/VerticalCurvedList"/>
    <dgm:cxn modelId="{AB0300D1-E939-4C44-93AE-369D002907C1}" type="presParOf" srcId="{C2181494-4CAA-DA41-8AB2-BCAD28D3A141}" destId="{430C69E4-D558-DA42-844E-0C8ACAA27C82}" srcOrd="4" destOrd="0" presId="urn:microsoft.com/office/officeart/2008/layout/VerticalCurvedList"/>
    <dgm:cxn modelId="{D31D8B89-12AF-CA48-A77C-3F2932CB49F4}" type="presParOf" srcId="{430C69E4-D558-DA42-844E-0C8ACAA27C82}" destId="{2548B3B6-24E5-594B-9DFE-69F2B38E03D5}" srcOrd="0" destOrd="0" presId="urn:microsoft.com/office/officeart/2008/layout/VerticalCurvedList"/>
    <dgm:cxn modelId="{2232C4F2-DE2A-5340-8415-E43D236C41C3}" type="presParOf" srcId="{C2181494-4CAA-DA41-8AB2-BCAD28D3A141}" destId="{582F4121-9A96-4C44-A0C6-C231D6BF67C8}" srcOrd="5" destOrd="0" presId="urn:microsoft.com/office/officeart/2008/layout/VerticalCurvedList"/>
    <dgm:cxn modelId="{9F4B7162-A11F-C04B-9BF0-56D44CD76B83}" type="presParOf" srcId="{C2181494-4CAA-DA41-8AB2-BCAD28D3A141}" destId="{06680F13-AAEB-0742-A134-09E6DDCD6CCA}" srcOrd="6" destOrd="0" presId="urn:microsoft.com/office/officeart/2008/layout/VerticalCurvedList"/>
    <dgm:cxn modelId="{BAA06C4A-BD79-D242-86F5-90D40EF08856}" type="presParOf" srcId="{06680F13-AAEB-0742-A134-09E6DDCD6CCA}" destId="{5E07BA9B-2FD3-9742-9D23-DF946E996881}" srcOrd="0" destOrd="0" presId="urn:microsoft.com/office/officeart/2008/layout/VerticalCurvedList"/>
    <dgm:cxn modelId="{9C680977-7978-C749-BAA9-F2C892213449}" type="presParOf" srcId="{C2181494-4CAA-DA41-8AB2-BCAD28D3A141}" destId="{F4905E4B-2A3A-EB47-BF59-84B5D37EB99A}" srcOrd="7" destOrd="0" presId="urn:microsoft.com/office/officeart/2008/layout/VerticalCurvedList"/>
    <dgm:cxn modelId="{ADCBDD5D-3D77-3D46-8DFC-A45D79F95090}" type="presParOf" srcId="{C2181494-4CAA-DA41-8AB2-BCAD28D3A141}" destId="{E8422CA8-D490-E049-B5A7-7CB832B03EF0}" srcOrd="8" destOrd="0" presId="urn:microsoft.com/office/officeart/2008/layout/VerticalCurvedList"/>
    <dgm:cxn modelId="{99E061F6-05C8-9D4A-8C9F-81E0D966F4BC}" type="presParOf" srcId="{E8422CA8-D490-E049-B5A7-7CB832B03EF0}" destId="{26580CE5-B336-0E4D-BA69-5EAD1608A6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B6BAD-8536-F046-B979-9816243AD1C9}">
      <dsp:nvSpPr>
        <dsp:cNvPr id="0" name=""/>
        <dsp:cNvSpPr/>
      </dsp:nvSpPr>
      <dsp:spPr>
        <a:xfrm>
          <a:off x="-5623309" y="-860839"/>
          <a:ext cx="6695162" cy="6695162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74FF3-3CAE-F349-B1DA-0572D75B8DAC}">
      <dsp:nvSpPr>
        <dsp:cNvPr id="0" name=""/>
        <dsp:cNvSpPr/>
      </dsp:nvSpPr>
      <dsp:spPr>
        <a:xfrm>
          <a:off x="561086" y="382361"/>
          <a:ext cx="10096475" cy="765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731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rgbClr val="3E93B8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rPr>
            <a:t>FEEDER SKILLSETS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Helvetica Neue Light" panose="02000403000000020004" pitchFamily="2" charset="0"/>
              <a:ea typeface="Helvetica Neue Light" panose="02000403000000020004" pitchFamily="2" charset="0"/>
            </a:rPr>
            <a:t>Identify individuals with transferable skills who are interested in upskilling</a:t>
          </a:r>
        </a:p>
      </dsp:txBody>
      <dsp:txXfrm>
        <a:off x="561086" y="382361"/>
        <a:ext cx="10096475" cy="765120"/>
      </dsp:txXfrm>
    </dsp:sp>
    <dsp:sp modelId="{0615B73C-E341-ED43-BEF1-B3026A4224C2}">
      <dsp:nvSpPr>
        <dsp:cNvPr id="0" name=""/>
        <dsp:cNvSpPr/>
      </dsp:nvSpPr>
      <dsp:spPr>
        <a:xfrm>
          <a:off x="82886" y="286721"/>
          <a:ext cx="956400" cy="956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E0AF9-B3C6-9E46-86A4-80F42EB09205}">
      <dsp:nvSpPr>
        <dsp:cNvPr id="0" name=""/>
        <dsp:cNvSpPr/>
      </dsp:nvSpPr>
      <dsp:spPr>
        <a:xfrm>
          <a:off x="999748" y="1530241"/>
          <a:ext cx="9657813" cy="765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731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rgbClr val="3E93B8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rPr>
            <a:t>UPSKILL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Helvetica Neue Light" panose="02000403000000020004" pitchFamily="2" charset="0"/>
              <a:ea typeface="Helvetica Neue Light" panose="02000403000000020004" pitchFamily="2" charset="0"/>
            </a:rPr>
            <a:t>Train individuals on the latest skills in partnership with top e-learning providers</a:t>
          </a:r>
        </a:p>
      </dsp:txBody>
      <dsp:txXfrm>
        <a:off x="999748" y="1530241"/>
        <a:ext cx="9657813" cy="765120"/>
      </dsp:txXfrm>
    </dsp:sp>
    <dsp:sp modelId="{2548B3B6-24E5-594B-9DFE-69F2B38E03D5}">
      <dsp:nvSpPr>
        <dsp:cNvPr id="0" name=""/>
        <dsp:cNvSpPr/>
      </dsp:nvSpPr>
      <dsp:spPr>
        <a:xfrm>
          <a:off x="521547" y="1434601"/>
          <a:ext cx="956400" cy="956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F4121-9A96-4C44-A0C6-C231D6BF67C8}">
      <dsp:nvSpPr>
        <dsp:cNvPr id="0" name=""/>
        <dsp:cNvSpPr/>
      </dsp:nvSpPr>
      <dsp:spPr>
        <a:xfrm>
          <a:off x="999748" y="2678121"/>
          <a:ext cx="9657813" cy="765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731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rgbClr val="3E93B8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rPr>
            <a:t>PLACE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>
              <a:latin typeface="Helvetica Neue Light" panose="02000403000000020004" pitchFamily="2" charset="0"/>
              <a:ea typeface="Helvetica Neue Light" panose="02000403000000020004" pitchFamily="2" charset="0"/>
            </a:rPr>
            <a:t>Multiple options from apprenticeships to internships to address the gap between education &amp; application</a:t>
          </a:r>
        </a:p>
      </dsp:txBody>
      <dsp:txXfrm>
        <a:off x="999748" y="2678121"/>
        <a:ext cx="9657813" cy="765120"/>
      </dsp:txXfrm>
    </dsp:sp>
    <dsp:sp modelId="{5E07BA9B-2FD3-9742-9D23-DF946E996881}">
      <dsp:nvSpPr>
        <dsp:cNvPr id="0" name=""/>
        <dsp:cNvSpPr/>
      </dsp:nvSpPr>
      <dsp:spPr>
        <a:xfrm>
          <a:off x="521547" y="2582481"/>
          <a:ext cx="956400" cy="956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05E4B-2A3A-EB47-BF59-84B5D37EB99A}">
      <dsp:nvSpPr>
        <dsp:cNvPr id="0" name=""/>
        <dsp:cNvSpPr/>
      </dsp:nvSpPr>
      <dsp:spPr>
        <a:xfrm>
          <a:off x="561086" y="3826001"/>
          <a:ext cx="10096475" cy="765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731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rgbClr val="3E93B8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SUPPORT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Helvetica Neue Light" panose="02000403000000020004" pitchFamily="2" charset="0"/>
              <a:ea typeface="Helvetica Neue Light" panose="02000403000000020004" pitchFamily="2" charset="0"/>
            </a:rPr>
            <a:t>Provide organizations with newly upskilled talent pipelines to address current and future needs </a:t>
          </a:r>
        </a:p>
      </dsp:txBody>
      <dsp:txXfrm>
        <a:off x="561086" y="3826001"/>
        <a:ext cx="10096475" cy="765120"/>
      </dsp:txXfrm>
    </dsp:sp>
    <dsp:sp modelId="{26580CE5-B336-0E4D-BA69-5EAD1608A63E}">
      <dsp:nvSpPr>
        <dsp:cNvPr id="0" name=""/>
        <dsp:cNvSpPr/>
      </dsp:nvSpPr>
      <dsp:spPr>
        <a:xfrm>
          <a:off x="82886" y="3730361"/>
          <a:ext cx="956400" cy="956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080F6-3CD3-4E73-8B68-3DD2DF7436DE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D2F12-BF1D-4114-B4A0-827C7585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98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EB5103-4FFE-4872-B51C-218CD69B16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39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87103">
              <a:defRPr/>
            </a:pPr>
            <a:r>
              <a:rPr lang="en-US" dirty="0"/>
              <a:t>Source: Economic Modeling Specialists International (EMSI)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55D1DE-A7B1-4046-BEEF-D8F8EFF4F4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984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Economic Modeling Specialists International (EMSI)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55D1DE-A7B1-4046-BEEF-D8F8EFF4F4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918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55D1DE-A7B1-4046-BEEF-D8F8EFF4F4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321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A306D-9FFF-4E3E-86A3-049DD2B5E0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630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4.) The National Center for Women &amp; Information Technology (NCWIT)</a:t>
            </a:r>
          </a:p>
          <a:p>
            <a:r>
              <a:rPr lang="en-US" dirty="0"/>
              <a:t>https://www.ncwit.org/sites/default/files/resources/womenintech_facts_fullreport_05132016.pdf</a:t>
            </a:r>
          </a:p>
          <a:p>
            <a:endParaRPr lang="en-US" dirty="0"/>
          </a:p>
          <a:p>
            <a:r>
              <a:rPr lang="en-US" dirty="0"/>
              <a:t>“Evidence suggests that workplace conditions, a lack of access to key creative roles, and a sense of feeling stalled in one’s career are some of the most significant factors contributing to female attrition from the tech field.“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55D1DE-A7B1-4046-BEEF-D8F8EFF4F4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55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D6F2A-DE42-4643-BA7D-45EAE76064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83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D6F2A-DE42-4643-BA7D-45EAE76064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791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D6F2A-DE42-4643-BA7D-45EAE76064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312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D6F2A-DE42-4643-BA7D-45EAE76064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220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D6F2A-DE42-4643-BA7D-45EAE76064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451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D2F12-BF1D-4114-B4A0-827C758512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23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D6F2A-DE42-4643-BA7D-45EAE76064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9222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D6F2A-DE42-4643-BA7D-45EAE76064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2487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D6F2A-DE42-4643-BA7D-45EAE76064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6683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D6F2A-DE42-4643-BA7D-45EAE76064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493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D6F2A-DE42-4643-BA7D-45EAE76064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112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solidFill>
                  <a:srgbClr val="666666"/>
                </a:solidFill>
                <a:latin typeface="Arial"/>
                <a:ea typeface="ＭＳ Ｐゴシック"/>
                <a:cs typeface="Times New Roman"/>
              </a:rPr>
              <a:t> </a:t>
            </a:r>
            <a:endParaRPr lang="en-US" sz="1000" dirty="0">
              <a:latin typeface="Arial"/>
              <a:ea typeface="ＭＳ Ｐゴシック"/>
              <a:cs typeface="Times New Roman"/>
            </a:endParaRPr>
          </a:p>
          <a:p>
            <a:pPr defTabSz="457156">
              <a:defRPr/>
            </a:pP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91C43-8527-B04E-B62D-7AEBFAF245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680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43681-C370-4409-BDC5-0F17BCDF83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714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55D1DE-A7B1-4046-BEEF-D8F8EFF4F4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592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D25A9B-A5C1-4202-899B-7493BCE13B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363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55D1DE-A7B1-4046-BEEF-D8F8EFF4F4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881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341710">
              <a:spcBef>
                <a:spcPts val="900"/>
              </a:spcBef>
              <a:buClr>
                <a:srgbClr val="666666"/>
              </a:buClr>
              <a:buNone/>
              <a:defRPr/>
            </a:pPr>
            <a:endParaRPr lang="en-US" sz="1000" dirty="0">
              <a:solidFill>
                <a:srgbClr val="021A32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55D1DE-A7B1-4046-BEEF-D8F8EFF4F4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826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55D1DE-A7B1-4046-BEEF-D8F8EFF4F4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77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2FE86-06F9-4168-AA52-1E0A2B47C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65A75-E2E2-4900-9DDF-435CA1DA4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AB952-3A54-4332-98F8-33A1FF14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BEDA-E630-41DC-8EAA-7D1595E074F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6187C-6D22-414F-8918-FE3471F54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A5075-6FA1-4EFF-8E63-6D6469F7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8F64-C393-428A-B297-11FFD4EE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8DF21-A1EE-4D00-B0AA-12AB3DEAB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BC39E-6D71-477A-A96E-CDE3F6CE5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9985B-D047-44C3-BDEE-B1702B79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BEDA-E630-41DC-8EAA-7D1595E074F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39783-2217-4E9E-AF4D-EAAC151F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25679-C682-438D-83EA-086BD542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8F64-C393-428A-B297-11FFD4EE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150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A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163A2ACC-490E-4821-9DEF-045DB895A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200" y="2413000"/>
            <a:ext cx="5588000" cy="1524000"/>
          </a:xfrm>
        </p:spPr>
        <p:txBody>
          <a:bodyPr/>
          <a:lstStyle>
            <a:lvl1pPr>
              <a:defRPr sz="5333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43CE3-E499-4840-A179-6DB7DD04AD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283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711200" y="2413000"/>
            <a:ext cx="5588000" cy="1524000"/>
          </a:xfr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lang="en-US" sz="5333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43CE3-E499-4840-A179-6DB7DD04AD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532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8B4F4EA4-4DDA-4F2F-B35E-84654142A8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200" y="2413000"/>
            <a:ext cx="5588000" cy="1524000"/>
          </a:xfr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lang="en-US" sz="5333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43CE3-E499-4840-A179-6DB7DD04AD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353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6DFAF881-5C6E-4504-871E-28DF5B176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200" y="2413000"/>
            <a:ext cx="5588000" cy="1524000"/>
          </a:xfr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lang="en-US" sz="5333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43CE3-E499-4840-A179-6DB7DD04AD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5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ransition/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6400" y="2209800"/>
            <a:ext cx="6400800" cy="1300163"/>
          </a:xfrm>
        </p:spPr>
        <p:txBody>
          <a:bodyPr/>
          <a:lstStyle>
            <a:lvl1pPr algn="ctr">
              <a:lnSpc>
                <a:spcPts val="4667"/>
              </a:lnSpc>
              <a:defRPr sz="3733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43CE3-E499-4840-A179-6DB7DD04AD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020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71653" y="1097179"/>
            <a:ext cx="11049018" cy="338554"/>
          </a:xfr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defRPr lang="en-US" sz="2200" b="0" i="0" spc="0">
                <a:solidFill>
                  <a:schemeClr val="bg2"/>
                </a:solidFill>
                <a:latin typeface="Salesforce Sans" panose="020B0505020202020203" pitchFamily="34" charset="77"/>
                <a:ea typeface="Salesforce Sans" panose="020B0505020202020203" pitchFamily="34" charset="77"/>
                <a:cs typeface="Salesforce Sans" panose="020B0505020202020203" pitchFamily="34" charset="77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Click to edit Master text styles</a:t>
            </a:r>
          </a:p>
        </p:txBody>
      </p:sp>
      <p:pic>
        <p:nvPicPr>
          <p:cNvPr id="9" name="pasted-image.pdf" descr="pasted-image.pdf">
            <a:extLst>
              <a:ext uri="{FF2B5EF4-FFF2-40B4-BE49-F238E27FC236}">
                <a16:creationId xmlns:a16="http://schemas.microsoft.com/office/drawing/2014/main" id="{4C848BB4-9365-0348-A71C-E9ACD5A6B4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3446" y="565460"/>
            <a:ext cx="635900" cy="44509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FEDF6FB-B42E-E84B-A6B7-91963BDAF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9" y="6571832"/>
            <a:ext cx="5509424" cy="21385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pc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1A782-6A71-4DAE-8F6E-60EFCDAD6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42989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8BB362-B7A9-4EEF-9C03-E417FC77B7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E301EA-4D90-49D4-99D8-ACFA335CA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01125-4637-4190-8CEC-6D897EBD8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BEDA-E630-41DC-8EAA-7D1595E074F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3DB2D-7CAA-41C4-87C8-9DD0D25B1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3728B-13FB-4DA4-A52D-8D3409A1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8F64-C393-428A-B297-11FFD4EE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55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463" y="2463297"/>
            <a:ext cx="6169304" cy="1489639"/>
          </a:xfrm>
        </p:spPr>
        <p:txBody>
          <a:bodyPr wrap="square" anchor="b">
            <a:spAutoFit/>
          </a:bodyPr>
          <a:lstStyle>
            <a:lvl1pPr algn="l">
              <a:defRPr sz="4933" b="1" cap="all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463" y="3864864"/>
            <a:ext cx="6169304" cy="418576"/>
          </a:xfrm>
        </p:spPr>
        <p:txBody>
          <a:bodyPr wrap="square">
            <a:sp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30463" y="5397588"/>
            <a:ext cx="6169304" cy="344709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0463" y="5671171"/>
            <a:ext cx="6169304" cy="344709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Date goes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4DC6D7-A2E3-7345-8E71-26B26C5192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464" y="1356645"/>
            <a:ext cx="2171537" cy="571700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5683BEF3-FBF4-DC48-8B94-6BBFE9C281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3600" y="0"/>
            <a:ext cx="7518400" cy="6016880"/>
          </a:xfrm>
          <a:custGeom>
            <a:avLst/>
            <a:gdLst>
              <a:gd name="connsiteX0" fmla="*/ 0 w 5181600"/>
              <a:gd name="connsiteY0" fmla="*/ 0 h 4171950"/>
              <a:gd name="connsiteX1" fmla="*/ 5181600 w 5181600"/>
              <a:gd name="connsiteY1" fmla="*/ 0 h 4171950"/>
              <a:gd name="connsiteX2" fmla="*/ 5181600 w 5181600"/>
              <a:gd name="connsiteY2" fmla="*/ 4171950 h 4171950"/>
              <a:gd name="connsiteX3" fmla="*/ 0 w 5181600"/>
              <a:gd name="connsiteY3" fmla="*/ 4171950 h 4171950"/>
              <a:gd name="connsiteX4" fmla="*/ 0 w 5181600"/>
              <a:gd name="connsiteY4" fmla="*/ 0 h 4171950"/>
              <a:gd name="connsiteX0" fmla="*/ 0 w 5181600"/>
              <a:gd name="connsiteY0" fmla="*/ 0 h 4171950"/>
              <a:gd name="connsiteX1" fmla="*/ 5181600 w 5181600"/>
              <a:gd name="connsiteY1" fmla="*/ 0 h 4171950"/>
              <a:gd name="connsiteX2" fmla="*/ 5181600 w 5181600"/>
              <a:gd name="connsiteY2" fmla="*/ 4171950 h 4171950"/>
              <a:gd name="connsiteX3" fmla="*/ 2331308 w 5181600"/>
              <a:gd name="connsiteY3" fmla="*/ 4040144 h 4171950"/>
              <a:gd name="connsiteX4" fmla="*/ 0 w 5181600"/>
              <a:gd name="connsiteY4" fmla="*/ 0 h 4171950"/>
              <a:gd name="connsiteX0" fmla="*/ 0 w 5181600"/>
              <a:gd name="connsiteY0" fmla="*/ 0 h 4171950"/>
              <a:gd name="connsiteX1" fmla="*/ 5181600 w 5181600"/>
              <a:gd name="connsiteY1" fmla="*/ 0 h 4171950"/>
              <a:gd name="connsiteX2" fmla="*/ 5181600 w 5181600"/>
              <a:gd name="connsiteY2" fmla="*/ 1301578 h 4171950"/>
              <a:gd name="connsiteX3" fmla="*/ 5181600 w 5181600"/>
              <a:gd name="connsiteY3" fmla="*/ 4171950 h 4171950"/>
              <a:gd name="connsiteX4" fmla="*/ 2331308 w 5181600"/>
              <a:gd name="connsiteY4" fmla="*/ 4040144 h 4171950"/>
              <a:gd name="connsiteX5" fmla="*/ 0 w 5181600"/>
              <a:gd name="connsiteY5" fmla="*/ 0 h 4171950"/>
              <a:gd name="connsiteX0" fmla="*/ 0 w 5181600"/>
              <a:gd name="connsiteY0" fmla="*/ 0 h 4040144"/>
              <a:gd name="connsiteX1" fmla="*/ 5181600 w 5181600"/>
              <a:gd name="connsiteY1" fmla="*/ 0 h 4040144"/>
              <a:gd name="connsiteX2" fmla="*/ 5181600 w 5181600"/>
              <a:gd name="connsiteY2" fmla="*/ 1301578 h 4040144"/>
              <a:gd name="connsiteX3" fmla="*/ 3575222 w 5181600"/>
              <a:gd name="connsiteY3" fmla="*/ 4023669 h 4040144"/>
              <a:gd name="connsiteX4" fmla="*/ 2331308 w 5181600"/>
              <a:gd name="connsiteY4" fmla="*/ 4040144 h 4040144"/>
              <a:gd name="connsiteX5" fmla="*/ 0 w 5181600"/>
              <a:gd name="connsiteY5" fmla="*/ 0 h 4040144"/>
              <a:gd name="connsiteX0" fmla="*/ 0 w 5181600"/>
              <a:gd name="connsiteY0" fmla="*/ 0 h 4146407"/>
              <a:gd name="connsiteX1" fmla="*/ 5181600 w 5181600"/>
              <a:gd name="connsiteY1" fmla="*/ 0 h 4146407"/>
              <a:gd name="connsiteX2" fmla="*/ 5181600 w 5181600"/>
              <a:gd name="connsiteY2" fmla="*/ 1301578 h 4146407"/>
              <a:gd name="connsiteX3" fmla="*/ 3575222 w 5181600"/>
              <a:gd name="connsiteY3" fmla="*/ 4023669 h 4146407"/>
              <a:gd name="connsiteX4" fmla="*/ 2331308 w 5181600"/>
              <a:gd name="connsiteY4" fmla="*/ 4040144 h 4146407"/>
              <a:gd name="connsiteX5" fmla="*/ 0 w 5181600"/>
              <a:gd name="connsiteY5" fmla="*/ 0 h 4146407"/>
              <a:gd name="connsiteX0" fmla="*/ 0 w 5181600"/>
              <a:gd name="connsiteY0" fmla="*/ 0 h 4075263"/>
              <a:gd name="connsiteX1" fmla="*/ 5181600 w 5181600"/>
              <a:gd name="connsiteY1" fmla="*/ 0 h 4075263"/>
              <a:gd name="connsiteX2" fmla="*/ 5181600 w 5181600"/>
              <a:gd name="connsiteY2" fmla="*/ 1301578 h 4075263"/>
              <a:gd name="connsiteX3" fmla="*/ 3575222 w 5181600"/>
              <a:gd name="connsiteY3" fmla="*/ 4023669 h 4075263"/>
              <a:gd name="connsiteX4" fmla="*/ 1980044 w 5181600"/>
              <a:gd name="connsiteY4" fmla="*/ 3426827 h 4075263"/>
              <a:gd name="connsiteX5" fmla="*/ 0 w 5181600"/>
              <a:gd name="connsiteY5" fmla="*/ 0 h 4075263"/>
              <a:gd name="connsiteX0" fmla="*/ 0 w 5181600"/>
              <a:gd name="connsiteY0" fmla="*/ 0 h 4113531"/>
              <a:gd name="connsiteX1" fmla="*/ 5181600 w 5181600"/>
              <a:gd name="connsiteY1" fmla="*/ 0 h 4113531"/>
              <a:gd name="connsiteX2" fmla="*/ 5181600 w 5181600"/>
              <a:gd name="connsiteY2" fmla="*/ 1301578 h 4113531"/>
              <a:gd name="connsiteX3" fmla="*/ 3575222 w 5181600"/>
              <a:gd name="connsiteY3" fmla="*/ 4023669 h 4113531"/>
              <a:gd name="connsiteX4" fmla="*/ 1980044 w 5181600"/>
              <a:gd name="connsiteY4" fmla="*/ 3426827 h 4113531"/>
              <a:gd name="connsiteX5" fmla="*/ 0 w 5181600"/>
              <a:gd name="connsiteY5" fmla="*/ 0 h 4113531"/>
              <a:gd name="connsiteX0" fmla="*/ 0 w 5181600"/>
              <a:gd name="connsiteY0" fmla="*/ 0 h 4108715"/>
              <a:gd name="connsiteX1" fmla="*/ 5181600 w 5181600"/>
              <a:gd name="connsiteY1" fmla="*/ 0 h 4108715"/>
              <a:gd name="connsiteX2" fmla="*/ 5181600 w 5181600"/>
              <a:gd name="connsiteY2" fmla="*/ 1301578 h 4108715"/>
              <a:gd name="connsiteX3" fmla="*/ 3430257 w 5181600"/>
              <a:gd name="connsiteY3" fmla="*/ 4018094 h 4108715"/>
              <a:gd name="connsiteX4" fmla="*/ 1980044 w 5181600"/>
              <a:gd name="connsiteY4" fmla="*/ 3426827 h 4108715"/>
              <a:gd name="connsiteX5" fmla="*/ 0 w 5181600"/>
              <a:gd name="connsiteY5" fmla="*/ 0 h 4108715"/>
              <a:gd name="connsiteX0" fmla="*/ 0 w 5181600"/>
              <a:gd name="connsiteY0" fmla="*/ 0 h 4150586"/>
              <a:gd name="connsiteX1" fmla="*/ 5181600 w 5181600"/>
              <a:gd name="connsiteY1" fmla="*/ 0 h 4150586"/>
              <a:gd name="connsiteX2" fmla="*/ 5181600 w 5181600"/>
              <a:gd name="connsiteY2" fmla="*/ 1301578 h 4150586"/>
              <a:gd name="connsiteX3" fmla="*/ 3430257 w 5181600"/>
              <a:gd name="connsiteY3" fmla="*/ 4018094 h 4150586"/>
              <a:gd name="connsiteX4" fmla="*/ 1980044 w 5181600"/>
              <a:gd name="connsiteY4" fmla="*/ 3426827 h 4150586"/>
              <a:gd name="connsiteX5" fmla="*/ 0 w 5181600"/>
              <a:gd name="connsiteY5" fmla="*/ 0 h 4150586"/>
              <a:gd name="connsiteX0" fmla="*/ 0 w 5181600"/>
              <a:gd name="connsiteY0" fmla="*/ 0 h 4150586"/>
              <a:gd name="connsiteX1" fmla="*/ 5181600 w 5181600"/>
              <a:gd name="connsiteY1" fmla="*/ 0 h 4150586"/>
              <a:gd name="connsiteX2" fmla="*/ 5181600 w 5181600"/>
              <a:gd name="connsiteY2" fmla="*/ 1301578 h 4150586"/>
              <a:gd name="connsiteX3" fmla="*/ 3430257 w 5181600"/>
              <a:gd name="connsiteY3" fmla="*/ 4018094 h 4150586"/>
              <a:gd name="connsiteX4" fmla="*/ 1980044 w 5181600"/>
              <a:gd name="connsiteY4" fmla="*/ 3426827 h 4150586"/>
              <a:gd name="connsiteX5" fmla="*/ 0 w 5181600"/>
              <a:gd name="connsiteY5" fmla="*/ 0 h 4150586"/>
              <a:gd name="connsiteX0" fmla="*/ 0 w 5181600"/>
              <a:gd name="connsiteY0" fmla="*/ 0 h 4150586"/>
              <a:gd name="connsiteX1" fmla="*/ 5181600 w 5181600"/>
              <a:gd name="connsiteY1" fmla="*/ 0 h 4150586"/>
              <a:gd name="connsiteX2" fmla="*/ 5181600 w 5181600"/>
              <a:gd name="connsiteY2" fmla="*/ 1301578 h 4150586"/>
              <a:gd name="connsiteX3" fmla="*/ 4183566 w 5181600"/>
              <a:gd name="connsiteY3" fmla="*/ 2955072 h 4150586"/>
              <a:gd name="connsiteX4" fmla="*/ 3430257 w 5181600"/>
              <a:gd name="connsiteY4" fmla="*/ 4018094 h 4150586"/>
              <a:gd name="connsiteX5" fmla="*/ 1980044 w 5181600"/>
              <a:gd name="connsiteY5" fmla="*/ 3426827 h 4150586"/>
              <a:gd name="connsiteX6" fmla="*/ 0 w 5181600"/>
              <a:gd name="connsiteY6" fmla="*/ 0 h 4150586"/>
              <a:gd name="connsiteX0" fmla="*/ 0 w 5181600"/>
              <a:gd name="connsiteY0" fmla="*/ 0 h 4150586"/>
              <a:gd name="connsiteX1" fmla="*/ 5181600 w 5181600"/>
              <a:gd name="connsiteY1" fmla="*/ 0 h 4150586"/>
              <a:gd name="connsiteX2" fmla="*/ 5181600 w 5181600"/>
              <a:gd name="connsiteY2" fmla="*/ 1301578 h 4150586"/>
              <a:gd name="connsiteX3" fmla="*/ 4267201 w 5181600"/>
              <a:gd name="connsiteY3" fmla="*/ 2955072 h 4150586"/>
              <a:gd name="connsiteX4" fmla="*/ 3430257 w 5181600"/>
              <a:gd name="connsiteY4" fmla="*/ 4018094 h 4150586"/>
              <a:gd name="connsiteX5" fmla="*/ 1980044 w 5181600"/>
              <a:gd name="connsiteY5" fmla="*/ 3426827 h 4150586"/>
              <a:gd name="connsiteX6" fmla="*/ 0 w 5181600"/>
              <a:gd name="connsiteY6" fmla="*/ 0 h 4150586"/>
              <a:gd name="connsiteX0" fmla="*/ 0 w 5181600"/>
              <a:gd name="connsiteY0" fmla="*/ 0 h 4150586"/>
              <a:gd name="connsiteX1" fmla="*/ 5181600 w 5181600"/>
              <a:gd name="connsiteY1" fmla="*/ 0 h 4150586"/>
              <a:gd name="connsiteX2" fmla="*/ 5181600 w 5181600"/>
              <a:gd name="connsiteY2" fmla="*/ 1301578 h 4150586"/>
              <a:gd name="connsiteX3" fmla="*/ 4211445 w 5181600"/>
              <a:gd name="connsiteY3" fmla="*/ 2971799 h 4150586"/>
              <a:gd name="connsiteX4" fmla="*/ 3430257 w 5181600"/>
              <a:gd name="connsiteY4" fmla="*/ 4018094 h 4150586"/>
              <a:gd name="connsiteX5" fmla="*/ 1980044 w 5181600"/>
              <a:gd name="connsiteY5" fmla="*/ 3426827 h 4150586"/>
              <a:gd name="connsiteX6" fmla="*/ 0 w 5181600"/>
              <a:gd name="connsiteY6" fmla="*/ 0 h 4150586"/>
              <a:gd name="connsiteX0" fmla="*/ 0 w 5181600"/>
              <a:gd name="connsiteY0" fmla="*/ 0 h 4150586"/>
              <a:gd name="connsiteX1" fmla="*/ 5181600 w 5181600"/>
              <a:gd name="connsiteY1" fmla="*/ 0 h 4150586"/>
              <a:gd name="connsiteX2" fmla="*/ 5181600 w 5181600"/>
              <a:gd name="connsiteY2" fmla="*/ 1301578 h 4150586"/>
              <a:gd name="connsiteX3" fmla="*/ 4211445 w 5181600"/>
              <a:gd name="connsiteY3" fmla="*/ 2971799 h 4150586"/>
              <a:gd name="connsiteX4" fmla="*/ 3430257 w 5181600"/>
              <a:gd name="connsiteY4" fmla="*/ 4018094 h 4150586"/>
              <a:gd name="connsiteX5" fmla="*/ 1980044 w 5181600"/>
              <a:gd name="connsiteY5" fmla="*/ 3426827 h 4150586"/>
              <a:gd name="connsiteX6" fmla="*/ 0 w 5181600"/>
              <a:gd name="connsiteY6" fmla="*/ 0 h 4150586"/>
              <a:gd name="connsiteX0" fmla="*/ 0 w 5181600"/>
              <a:gd name="connsiteY0" fmla="*/ 0 h 4150586"/>
              <a:gd name="connsiteX1" fmla="*/ 5181600 w 5181600"/>
              <a:gd name="connsiteY1" fmla="*/ 0 h 4150586"/>
              <a:gd name="connsiteX2" fmla="*/ 5181600 w 5181600"/>
              <a:gd name="connsiteY2" fmla="*/ 1301578 h 4150586"/>
              <a:gd name="connsiteX3" fmla="*/ 4211445 w 5181600"/>
              <a:gd name="connsiteY3" fmla="*/ 2971799 h 4150586"/>
              <a:gd name="connsiteX4" fmla="*/ 3430257 w 5181600"/>
              <a:gd name="connsiteY4" fmla="*/ 4018094 h 4150586"/>
              <a:gd name="connsiteX5" fmla="*/ 1980044 w 5181600"/>
              <a:gd name="connsiteY5" fmla="*/ 3426827 h 4150586"/>
              <a:gd name="connsiteX6" fmla="*/ 0 w 5181600"/>
              <a:gd name="connsiteY6" fmla="*/ 0 h 4150586"/>
              <a:gd name="connsiteX0" fmla="*/ 0 w 5181600"/>
              <a:gd name="connsiteY0" fmla="*/ 0 h 4150586"/>
              <a:gd name="connsiteX1" fmla="*/ 5181600 w 5181600"/>
              <a:gd name="connsiteY1" fmla="*/ 0 h 4150586"/>
              <a:gd name="connsiteX2" fmla="*/ 5181600 w 5181600"/>
              <a:gd name="connsiteY2" fmla="*/ 1301578 h 4150586"/>
              <a:gd name="connsiteX3" fmla="*/ 4211445 w 5181600"/>
              <a:gd name="connsiteY3" fmla="*/ 2971799 h 4150586"/>
              <a:gd name="connsiteX4" fmla="*/ 3430257 w 5181600"/>
              <a:gd name="connsiteY4" fmla="*/ 4018094 h 4150586"/>
              <a:gd name="connsiteX5" fmla="*/ 1980044 w 5181600"/>
              <a:gd name="connsiteY5" fmla="*/ 3426827 h 4150586"/>
              <a:gd name="connsiteX6" fmla="*/ 0 w 5181600"/>
              <a:gd name="connsiteY6" fmla="*/ 0 h 4150586"/>
              <a:gd name="connsiteX0" fmla="*/ 0 w 5181600"/>
              <a:gd name="connsiteY0" fmla="*/ 0 h 4150586"/>
              <a:gd name="connsiteX1" fmla="*/ 5181600 w 5181600"/>
              <a:gd name="connsiteY1" fmla="*/ 0 h 4150586"/>
              <a:gd name="connsiteX2" fmla="*/ 5181600 w 5181600"/>
              <a:gd name="connsiteY2" fmla="*/ 1301578 h 4150586"/>
              <a:gd name="connsiteX3" fmla="*/ 4211445 w 5181600"/>
              <a:gd name="connsiteY3" fmla="*/ 2971799 h 4150586"/>
              <a:gd name="connsiteX4" fmla="*/ 3430257 w 5181600"/>
              <a:gd name="connsiteY4" fmla="*/ 4018094 h 4150586"/>
              <a:gd name="connsiteX5" fmla="*/ 1980044 w 5181600"/>
              <a:gd name="connsiteY5" fmla="*/ 3426827 h 4150586"/>
              <a:gd name="connsiteX6" fmla="*/ 0 w 5181600"/>
              <a:gd name="connsiteY6" fmla="*/ 0 h 4150586"/>
              <a:gd name="connsiteX0" fmla="*/ 0 w 5181600"/>
              <a:gd name="connsiteY0" fmla="*/ 0 h 3872503"/>
              <a:gd name="connsiteX1" fmla="*/ 5181600 w 5181600"/>
              <a:gd name="connsiteY1" fmla="*/ 0 h 3872503"/>
              <a:gd name="connsiteX2" fmla="*/ 5181600 w 5181600"/>
              <a:gd name="connsiteY2" fmla="*/ 1301578 h 3872503"/>
              <a:gd name="connsiteX3" fmla="*/ 4211445 w 5181600"/>
              <a:gd name="connsiteY3" fmla="*/ 2971799 h 3872503"/>
              <a:gd name="connsiteX4" fmla="*/ 3798247 w 5181600"/>
              <a:gd name="connsiteY4" fmla="*/ 3650104 h 3872503"/>
              <a:gd name="connsiteX5" fmla="*/ 1980044 w 5181600"/>
              <a:gd name="connsiteY5" fmla="*/ 3426827 h 3872503"/>
              <a:gd name="connsiteX6" fmla="*/ 0 w 5181600"/>
              <a:gd name="connsiteY6" fmla="*/ 0 h 3872503"/>
              <a:gd name="connsiteX0" fmla="*/ 0 w 5181600"/>
              <a:gd name="connsiteY0" fmla="*/ 0 h 4141054"/>
              <a:gd name="connsiteX1" fmla="*/ 5181600 w 5181600"/>
              <a:gd name="connsiteY1" fmla="*/ 0 h 4141054"/>
              <a:gd name="connsiteX2" fmla="*/ 5181600 w 5181600"/>
              <a:gd name="connsiteY2" fmla="*/ 1301578 h 4141054"/>
              <a:gd name="connsiteX3" fmla="*/ 4211445 w 5181600"/>
              <a:gd name="connsiteY3" fmla="*/ 2971799 h 4141054"/>
              <a:gd name="connsiteX4" fmla="*/ 3798247 w 5181600"/>
              <a:gd name="connsiteY4" fmla="*/ 3650104 h 4141054"/>
              <a:gd name="connsiteX5" fmla="*/ 1980044 w 5181600"/>
              <a:gd name="connsiteY5" fmla="*/ 3426827 h 4141054"/>
              <a:gd name="connsiteX6" fmla="*/ 0 w 5181600"/>
              <a:gd name="connsiteY6" fmla="*/ 0 h 4141054"/>
              <a:gd name="connsiteX0" fmla="*/ 0 w 5181600"/>
              <a:gd name="connsiteY0" fmla="*/ 0 h 4141054"/>
              <a:gd name="connsiteX1" fmla="*/ 5181600 w 5181600"/>
              <a:gd name="connsiteY1" fmla="*/ 0 h 4141054"/>
              <a:gd name="connsiteX2" fmla="*/ 5181600 w 5181600"/>
              <a:gd name="connsiteY2" fmla="*/ 1301578 h 4141054"/>
              <a:gd name="connsiteX3" fmla="*/ 3798247 w 5181600"/>
              <a:gd name="connsiteY3" fmla="*/ 3650104 h 4141054"/>
              <a:gd name="connsiteX4" fmla="*/ 1980044 w 5181600"/>
              <a:gd name="connsiteY4" fmla="*/ 3426827 h 4141054"/>
              <a:gd name="connsiteX5" fmla="*/ 0 w 5181600"/>
              <a:gd name="connsiteY5" fmla="*/ 0 h 4141054"/>
              <a:gd name="connsiteX0" fmla="*/ 0 w 5181600"/>
              <a:gd name="connsiteY0" fmla="*/ 0 h 4141054"/>
              <a:gd name="connsiteX1" fmla="*/ 5181600 w 5181600"/>
              <a:gd name="connsiteY1" fmla="*/ 0 h 4141054"/>
              <a:gd name="connsiteX2" fmla="*/ 5181600 w 5181600"/>
              <a:gd name="connsiteY2" fmla="*/ 1301578 h 4141054"/>
              <a:gd name="connsiteX3" fmla="*/ 3798247 w 5181600"/>
              <a:gd name="connsiteY3" fmla="*/ 3650104 h 4141054"/>
              <a:gd name="connsiteX4" fmla="*/ 1980044 w 5181600"/>
              <a:gd name="connsiteY4" fmla="*/ 3426827 h 4141054"/>
              <a:gd name="connsiteX5" fmla="*/ 0 w 5181600"/>
              <a:gd name="connsiteY5" fmla="*/ 0 h 4141054"/>
              <a:gd name="connsiteX0" fmla="*/ 0 w 5181600"/>
              <a:gd name="connsiteY0" fmla="*/ 0 h 4141054"/>
              <a:gd name="connsiteX1" fmla="*/ 5181600 w 5181600"/>
              <a:gd name="connsiteY1" fmla="*/ 0 h 4141054"/>
              <a:gd name="connsiteX2" fmla="*/ 5181600 w 5181600"/>
              <a:gd name="connsiteY2" fmla="*/ 1301578 h 4141054"/>
              <a:gd name="connsiteX3" fmla="*/ 3798247 w 5181600"/>
              <a:gd name="connsiteY3" fmla="*/ 3650104 h 4141054"/>
              <a:gd name="connsiteX4" fmla="*/ 1980044 w 5181600"/>
              <a:gd name="connsiteY4" fmla="*/ 3426827 h 4141054"/>
              <a:gd name="connsiteX5" fmla="*/ 0 w 5181600"/>
              <a:gd name="connsiteY5" fmla="*/ 0 h 4141054"/>
              <a:gd name="connsiteX0" fmla="*/ 0 w 5181600"/>
              <a:gd name="connsiteY0" fmla="*/ 0 h 4141054"/>
              <a:gd name="connsiteX1" fmla="*/ 5181600 w 5181600"/>
              <a:gd name="connsiteY1" fmla="*/ 0 h 4141054"/>
              <a:gd name="connsiteX2" fmla="*/ 5181600 w 5181600"/>
              <a:gd name="connsiteY2" fmla="*/ 1301578 h 4141054"/>
              <a:gd name="connsiteX3" fmla="*/ 3798247 w 5181600"/>
              <a:gd name="connsiteY3" fmla="*/ 3650104 h 4141054"/>
              <a:gd name="connsiteX4" fmla="*/ 1980044 w 5181600"/>
              <a:gd name="connsiteY4" fmla="*/ 3426827 h 4141054"/>
              <a:gd name="connsiteX5" fmla="*/ 0 w 5181600"/>
              <a:gd name="connsiteY5" fmla="*/ 0 h 4141054"/>
              <a:gd name="connsiteX0" fmla="*/ 0 w 5181600"/>
              <a:gd name="connsiteY0" fmla="*/ 0 h 4146769"/>
              <a:gd name="connsiteX1" fmla="*/ 5181600 w 5181600"/>
              <a:gd name="connsiteY1" fmla="*/ 0 h 4146769"/>
              <a:gd name="connsiteX2" fmla="*/ 5181600 w 5181600"/>
              <a:gd name="connsiteY2" fmla="*/ 1301578 h 4146769"/>
              <a:gd name="connsiteX3" fmla="*/ 3798247 w 5181600"/>
              <a:gd name="connsiteY3" fmla="*/ 3650104 h 4146769"/>
              <a:gd name="connsiteX4" fmla="*/ 1980044 w 5181600"/>
              <a:gd name="connsiteY4" fmla="*/ 3426827 h 4146769"/>
              <a:gd name="connsiteX5" fmla="*/ 0 w 5181600"/>
              <a:gd name="connsiteY5" fmla="*/ 0 h 41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1600" h="4146769">
                <a:moveTo>
                  <a:pt x="0" y="0"/>
                </a:moveTo>
                <a:lnTo>
                  <a:pt x="5181600" y="0"/>
                </a:lnTo>
                <a:lnTo>
                  <a:pt x="5181600" y="1301578"/>
                </a:lnTo>
                <a:cubicBezTo>
                  <a:pt x="4811651" y="1943383"/>
                  <a:pt x="4209177" y="2955784"/>
                  <a:pt x="3798247" y="3650104"/>
                </a:cubicBezTo>
                <a:cubicBezTo>
                  <a:pt x="3033970" y="4645824"/>
                  <a:pt x="2249506" y="3917564"/>
                  <a:pt x="1980044" y="3426827"/>
                </a:cubicBezTo>
                <a:lnTo>
                  <a:pt x="0" y="0"/>
                </a:lnTo>
                <a:close/>
              </a:path>
            </a:pathLst>
          </a:custGeom>
          <a:solidFill>
            <a:srgbClr val="021A32"/>
          </a:solidFill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83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5975648" y="1107987"/>
            <a:ext cx="6216352" cy="5750015"/>
          </a:xfrm>
          <a:custGeom>
            <a:avLst/>
            <a:gdLst>
              <a:gd name="connsiteX0" fmla="*/ 3073650 w 4662264"/>
              <a:gd name="connsiteY0" fmla="*/ 0 h 4312511"/>
              <a:gd name="connsiteX1" fmla="*/ 4662264 w 4662264"/>
              <a:gd name="connsiteY1" fmla="*/ 5788 h 4312511"/>
              <a:gd name="connsiteX2" fmla="*/ 4662264 w 4662264"/>
              <a:gd name="connsiteY2" fmla="*/ 4312511 h 4312511"/>
              <a:gd name="connsiteX3" fmla="*/ 0 w 4662264"/>
              <a:gd name="connsiteY3" fmla="*/ 4312511 h 4312511"/>
              <a:gd name="connsiteX4" fmla="*/ 2122134 w 4662264"/>
              <a:gd name="connsiteY4" fmla="*/ 630708 h 4312511"/>
              <a:gd name="connsiteX5" fmla="*/ 3073650 w 4662264"/>
              <a:gd name="connsiteY5" fmla="*/ 0 h 431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2264" h="4312511">
                <a:moveTo>
                  <a:pt x="3073650" y="0"/>
                </a:moveTo>
                <a:lnTo>
                  <a:pt x="4662264" y="5788"/>
                </a:lnTo>
                <a:lnTo>
                  <a:pt x="4662264" y="4312511"/>
                </a:lnTo>
                <a:lnTo>
                  <a:pt x="0" y="4312511"/>
                </a:lnTo>
                <a:lnTo>
                  <a:pt x="2122134" y="630708"/>
                </a:lnTo>
                <a:cubicBezTo>
                  <a:pt x="2329701" y="199742"/>
                  <a:pt x="2645905" y="0"/>
                  <a:pt x="30736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1600" cap="all" baseline="0"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Picture here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130463" y="2462785"/>
            <a:ext cx="6169304" cy="1489639"/>
          </a:xfrm>
        </p:spPr>
        <p:txBody>
          <a:bodyPr wrap="square" anchor="b">
            <a:spAutoFit/>
          </a:bodyPr>
          <a:lstStyle>
            <a:lvl1pPr algn="l">
              <a:defRPr sz="4933" b="1" cap="all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130463" y="3864864"/>
            <a:ext cx="6169304" cy="418576"/>
          </a:xfrm>
        </p:spPr>
        <p:txBody>
          <a:bodyPr wrap="square">
            <a:sp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AD411D-A5C8-BD45-B3A2-0500DCC3A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464" y="1348178"/>
            <a:ext cx="2171537" cy="5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92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463" y="2462785"/>
            <a:ext cx="6169304" cy="1489639"/>
          </a:xfrm>
        </p:spPr>
        <p:txBody>
          <a:bodyPr wrap="square" anchor="b">
            <a:spAutoFit/>
          </a:bodyPr>
          <a:lstStyle>
            <a:lvl1pPr algn="l">
              <a:defRPr sz="4933" b="1" cap="all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463" y="3864864"/>
            <a:ext cx="6169304" cy="418576"/>
          </a:xfrm>
        </p:spPr>
        <p:txBody>
          <a:bodyPr wrap="square">
            <a:sp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30463" y="5397588"/>
            <a:ext cx="6169304" cy="344709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0463" y="5671171"/>
            <a:ext cx="6169304" cy="344709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Date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B11E5E-01F4-3445-8F2F-0B171D360E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464" y="1348178"/>
            <a:ext cx="2171537" cy="5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70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130463" y="2462785"/>
            <a:ext cx="6169304" cy="1489639"/>
          </a:xfrm>
        </p:spPr>
        <p:txBody>
          <a:bodyPr wrap="square" anchor="b">
            <a:spAutoFit/>
          </a:bodyPr>
          <a:lstStyle>
            <a:lvl1pPr algn="l">
              <a:defRPr sz="4933" b="1" cap="all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130463" y="3864864"/>
            <a:ext cx="6169304" cy="418576"/>
          </a:xfrm>
        </p:spPr>
        <p:txBody>
          <a:bodyPr wrap="square">
            <a:sp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E97BEF-87DB-BD4C-B69C-85D3AC0418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464" y="1348178"/>
            <a:ext cx="2171537" cy="5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42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ig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5200" y="6239933"/>
            <a:ext cx="1066800" cy="618067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71095" y="1254261"/>
            <a:ext cx="3837461" cy="1996016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8466" indent="0">
              <a:spcBef>
                <a:spcPts val="267"/>
              </a:spcBef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C3F61D-AEFA-2849-9FAF-21580D39E4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46" y="405905"/>
            <a:ext cx="2171537" cy="571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4A6B0E-6047-4846-917A-4BDD06166AB9}"/>
              </a:ext>
            </a:extLst>
          </p:cNvPr>
          <p:cNvSpPr txBox="1"/>
          <p:nvPr userDrawn="1"/>
        </p:nvSpPr>
        <p:spPr>
          <a:xfrm>
            <a:off x="7718900" y="6462701"/>
            <a:ext cx="3578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TEKsystems, Inc. ALL RIGHTS RESERVED.</a:t>
            </a:r>
            <a:endParaRPr lang="en-US" sz="133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67549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ig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5200" y="6239933"/>
            <a:ext cx="1066800" cy="618067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654935" y="4450062"/>
            <a:ext cx="3863965" cy="1836013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8466" indent="0">
              <a:spcBef>
                <a:spcPts val="267"/>
              </a:spcBef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9B2DA0-E50A-624F-8DF9-07FB2172FC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46" y="405905"/>
            <a:ext cx="2171537" cy="571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386D37-D93E-EA4A-96E5-247848F48567}"/>
              </a:ext>
            </a:extLst>
          </p:cNvPr>
          <p:cNvSpPr txBox="1"/>
          <p:nvPr userDrawn="1"/>
        </p:nvSpPr>
        <p:spPr>
          <a:xfrm>
            <a:off x="7718900" y="6462701"/>
            <a:ext cx="3578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TEKsystems, Inc. ALL RIGHTS RESERVED.</a:t>
            </a:r>
            <a:endParaRPr lang="en-US" sz="133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34877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5975648" y="1107987"/>
            <a:ext cx="6216352" cy="5750015"/>
          </a:xfrm>
          <a:custGeom>
            <a:avLst/>
            <a:gdLst>
              <a:gd name="connsiteX0" fmla="*/ 3073650 w 4662264"/>
              <a:gd name="connsiteY0" fmla="*/ 0 h 4312511"/>
              <a:gd name="connsiteX1" fmla="*/ 4662264 w 4662264"/>
              <a:gd name="connsiteY1" fmla="*/ 5788 h 4312511"/>
              <a:gd name="connsiteX2" fmla="*/ 4662264 w 4662264"/>
              <a:gd name="connsiteY2" fmla="*/ 4312511 h 4312511"/>
              <a:gd name="connsiteX3" fmla="*/ 0 w 4662264"/>
              <a:gd name="connsiteY3" fmla="*/ 4312511 h 4312511"/>
              <a:gd name="connsiteX4" fmla="*/ 2122134 w 4662264"/>
              <a:gd name="connsiteY4" fmla="*/ 630708 h 4312511"/>
              <a:gd name="connsiteX5" fmla="*/ 3073650 w 4662264"/>
              <a:gd name="connsiteY5" fmla="*/ 0 h 431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2264" h="4312511">
                <a:moveTo>
                  <a:pt x="3073650" y="0"/>
                </a:moveTo>
                <a:lnTo>
                  <a:pt x="4662264" y="5788"/>
                </a:lnTo>
                <a:lnTo>
                  <a:pt x="4662264" y="4312511"/>
                </a:lnTo>
                <a:lnTo>
                  <a:pt x="0" y="4312511"/>
                </a:lnTo>
                <a:lnTo>
                  <a:pt x="2122134" y="630708"/>
                </a:lnTo>
                <a:cubicBezTo>
                  <a:pt x="2329701" y="199742"/>
                  <a:pt x="2645905" y="0"/>
                  <a:pt x="30736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1600" cap="all" baseline="0"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Picture here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130463" y="2462785"/>
            <a:ext cx="6169304" cy="1489639"/>
          </a:xfrm>
        </p:spPr>
        <p:txBody>
          <a:bodyPr wrap="square" anchor="b">
            <a:spAutoFit/>
          </a:bodyPr>
          <a:lstStyle>
            <a:lvl1pPr algn="l">
              <a:defRPr sz="4933" b="1" cap="all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130463" y="4286042"/>
            <a:ext cx="6169304" cy="420564"/>
          </a:xfrm>
        </p:spPr>
        <p:txBody>
          <a:bodyPr wrap="square">
            <a:spAutoFit/>
          </a:bodyPr>
          <a:lstStyle>
            <a:lvl1pPr marL="0" indent="0" algn="l">
              <a:buNone/>
              <a:defRPr sz="2133">
                <a:solidFill>
                  <a:srgbClr val="0097D9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AD411D-A5C8-BD45-B3A2-0500DCC3A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464" y="1348178"/>
            <a:ext cx="2171537" cy="5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82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ign Slide Us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5200" y="6239933"/>
            <a:ext cx="1066800" cy="618067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71095" y="1254261"/>
            <a:ext cx="3837461" cy="1996016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8466" indent="0">
              <a:spcBef>
                <a:spcPts val="267"/>
              </a:spcBef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B921A2-7498-D943-B2DA-324658EEB6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46" y="405905"/>
            <a:ext cx="2171537" cy="571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9EC567-6D49-1E4C-A013-D8631DAD4876}"/>
              </a:ext>
            </a:extLst>
          </p:cNvPr>
          <p:cNvSpPr txBox="1"/>
          <p:nvPr userDrawn="1"/>
        </p:nvSpPr>
        <p:spPr>
          <a:xfrm>
            <a:off x="553425" y="6462701"/>
            <a:ext cx="3578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2019 TEKsystems, Inc. ALL RIGHTS RESERVED. </a:t>
            </a:r>
            <a:endParaRPr lang="en-US" sz="133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4692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9712-BE08-408C-AB99-75B8B058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72C39-FE99-4505-BA8D-BFB9E6ABD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E6317-A9D4-47C1-B44C-007000AAA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BEDA-E630-41DC-8EAA-7D1595E074F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D69AB-C84E-4E97-8FEB-A5BE2A621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FB929-1224-47E0-A4D2-D031B6EC9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8F64-C393-428A-B297-11FFD4EE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40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ign Slide Us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5200" y="6239933"/>
            <a:ext cx="1066800" cy="618067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654935" y="4450062"/>
            <a:ext cx="3863965" cy="1836013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8466" indent="0">
              <a:spcBef>
                <a:spcPts val="267"/>
              </a:spcBef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D944E7-C5C6-7848-91AC-437759C118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46" y="405905"/>
            <a:ext cx="2171537" cy="571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D48D36-898A-8540-9634-660CBC53981B}"/>
              </a:ext>
            </a:extLst>
          </p:cNvPr>
          <p:cNvSpPr txBox="1"/>
          <p:nvPr userDrawn="1"/>
        </p:nvSpPr>
        <p:spPr>
          <a:xfrm>
            <a:off x="553425" y="6462701"/>
            <a:ext cx="3578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2019 TEKsystems, Inc. ALL RIGHTS RESERVED. </a:t>
            </a:r>
            <a:endParaRPr lang="en-US" sz="133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38574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94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428" y="2509079"/>
            <a:ext cx="10965472" cy="3603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3425" y="1666028"/>
            <a:ext cx="10965475" cy="492443"/>
          </a:xfrm>
        </p:spPr>
        <p:txBody>
          <a:bodyPr wrap="square">
            <a:noAutofit/>
          </a:bodyPr>
          <a:lstStyle>
            <a:lvl1pPr marL="0" indent="0">
              <a:buNone/>
              <a:defRPr sz="2133">
                <a:solidFill>
                  <a:schemeClr val="accent2"/>
                </a:solidFill>
              </a:defRPr>
            </a:lvl1pPr>
            <a:lvl2pPr marL="230710" indent="0">
              <a:buNone/>
              <a:defRPr/>
            </a:lvl2pPr>
            <a:lvl3pPr marL="461422" indent="0">
              <a:buNone/>
              <a:defRPr/>
            </a:lvl3pPr>
            <a:lvl4pPr marL="692133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975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703" y="2509079"/>
            <a:ext cx="7225196" cy="3603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3425" y="1666028"/>
            <a:ext cx="10965475" cy="492443"/>
          </a:xfrm>
        </p:spPr>
        <p:txBody>
          <a:bodyPr wrap="square">
            <a:noAutofit/>
          </a:bodyPr>
          <a:lstStyle>
            <a:lvl1pPr marL="0" indent="0">
              <a:buNone/>
              <a:defRPr sz="2133">
                <a:solidFill>
                  <a:schemeClr val="accent2"/>
                </a:solidFill>
              </a:defRPr>
            </a:lvl1pPr>
            <a:lvl2pPr marL="230710" indent="0">
              <a:buNone/>
              <a:defRPr/>
            </a:lvl2pPr>
            <a:lvl3pPr marL="461422" indent="0">
              <a:buNone/>
              <a:defRPr/>
            </a:lvl3pPr>
            <a:lvl4pPr marL="692133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73101" y="2509079"/>
            <a:ext cx="3357033" cy="207644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42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84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3425" y="1666028"/>
            <a:ext cx="10965475" cy="492443"/>
          </a:xfrm>
        </p:spPr>
        <p:txBody>
          <a:bodyPr wrap="square">
            <a:noAutofit/>
          </a:bodyPr>
          <a:lstStyle>
            <a:lvl1pPr marL="0" indent="0">
              <a:buNone/>
              <a:defRPr sz="2133">
                <a:solidFill>
                  <a:schemeClr val="accent2"/>
                </a:solidFill>
              </a:defRPr>
            </a:lvl1pPr>
            <a:lvl2pPr marL="230710" indent="0">
              <a:buNone/>
              <a:defRPr/>
            </a:lvl2pPr>
            <a:lvl3pPr marL="461422" indent="0">
              <a:buNone/>
              <a:defRPr/>
            </a:lvl3pPr>
            <a:lvl4pPr marL="692133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7460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425" y="2210349"/>
            <a:ext cx="5346699" cy="39025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10349"/>
            <a:ext cx="5346699" cy="39025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17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425" y="2210349"/>
            <a:ext cx="5346699" cy="39025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10349"/>
            <a:ext cx="5346699" cy="39025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4BA4200-706A-7240-991C-87EA5AF671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3425" y="1666029"/>
            <a:ext cx="10965475" cy="410369"/>
          </a:xfrm>
        </p:spPr>
        <p:txBody>
          <a:bodyPr wrap="square">
            <a:noAutofit/>
          </a:bodyPr>
          <a:lstStyle>
            <a:lvl1pPr marL="0" indent="0">
              <a:buNone/>
              <a:defRPr sz="2133">
                <a:solidFill>
                  <a:schemeClr val="accent2"/>
                </a:solidFill>
              </a:defRPr>
            </a:lvl1pPr>
            <a:lvl2pPr marL="230710" indent="0">
              <a:buNone/>
              <a:defRPr/>
            </a:lvl2pPr>
            <a:lvl3pPr marL="461422" indent="0">
              <a:buNone/>
              <a:defRPr/>
            </a:lvl3pPr>
            <a:lvl4pPr marL="692133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147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425" y="2210349"/>
            <a:ext cx="5352288" cy="39025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4BA4200-706A-7240-991C-87EA5AF671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3425" y="1666029"/>
            <a:ext cx="10965475" cy="410369"/>
          </a:xfrm>
        </p:spPr>
        <p:txBody>
          <a:bodyPr wrap="square">
            <a:noAutofit/>
          </a:bodyPr>
          <a:lstStyle>
            <a:lvl1pPr marL="0" indent="0">
              <a:buNone/>
              <a:defRPr sz="2133">
                <a:solidFill>
                  <a:schemeClr val="accent2"/>
                </a:solidFill>
              </a:defRPr>
            </a:lvl1pPr>
            <a:lvl2pPr marL="230710" indent="0">
              <a:buNone/>
              <a:defRPr/>
            </a:lvl2pPr>
            <a:lvl3pPr marL="461422" indent="0">
              <a:buNone/>
              <a:defRPr/>
            </a:lvl3pPr>
            <a:lvl4pPr marL="692133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7AB5724-ED6C-D244-B23C-E84FFEA0B9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877" y="2209800"/>
            <a:ext cx="5352288" cy="3903133"/>
          </a:xfrm>
          <a:solidFill>
            <a:srgbClr val="E6E7E8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422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Tw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427" y="1079929"/>
            <a:ext cx="5346699" cy="1009507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425" y="2210349"/>
            <a:ext cx="5346699" cy="39025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10349"/>
            <a:ext cx="5346699" cy="39025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72201" y="1080999"/>
            <a:ext cx="5346699" cy="1009507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094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6E5FC-9D51-4A49-A4D4-46C0E1A9E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31D00-9DD8-4A21-A89A-0F30829EC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E1BE3-819D-464B-B8DC-16BB0E210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BEDA-E630-41DC-8EAA-7D1595E074F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42864-E436-46BA-B66B-8F29343C9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26ACC-9882-42C4-A1C6-60E89546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8F64-C393-428A-B297-11FFD4EE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31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427" y="1079929"/>
            <a:ext cx="5346699" cy="1009507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425" y="2982216"/>
            <a:ext cx="5346699" cy="31307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982216"/>
            <a:ext cx="5346699" cy="31307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72201" y="1080999"/>
            <a:ext cx="5346699" cy="1009507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53425" y="2146085"/>
            <a:ext cx="5346699" cy="381643"/>
          </a:xfrm>
        </p:spPr>
        <p:txBody>
          <a:bodyPr wrap="square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1" y="2146085"/>
            <a:ext cx="5346699" cy="381643"/>
          </a:xfrm>
        </p:spPr>
        <p:txBody>
          <a:bodyPr wrap="square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52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ubtitle,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B5F33FC-9EC0-E84B-912A-AC4D699586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49DB35-CB5E-524D-B490-629DBB323F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87" y="382736"/>
            <a:ext cx="2060448" cy="390144"/>
          </a:xfrm>
          <a:prstGeom prst="rect">
            <a:avLst/>
          </a:prstGeom>
        </p:spPr>
      </p:pic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CE409D38-0323-4B46-99F3-42077C49CC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flipV="1">
            <a:off x="3888720" y="2707013"/>
            <a:ext cx="8452293" cy="4230644"/>
          </a:xfrm>
          <a:custGeom>
            <a:avLst/>
            <a:gdLst>
              <a:gd name="connsiteX0" fmla="*/ 0 w 3059166"/>
              <a:gd name="connsiteY0" fmla="*/ 0 h 1531211"/>
              <a:gd name="connsiteX1" fmla="*/ 3059166 w 3059166"/>
              <a:gd name="connsiteY1" fmla="*/ 0 h 1531211"/>
              <a:gd name="connsiteX2" fmla="*/ 3059166 w 3059166"/>
              <a:gd name="connsiteY2" fmla="*/ 1525423 h 1531211"/>
              <a:gd name="connsiteX3" fmla="*/ 1470552 w 3059166"/>
              <a:gd name="connsiteY3" fmla="*/ 1531211 h 1531211"/>
              <a:gd name="connsiteX4" fmla="*/ 519036 w 3059166"/>
              <a:gd name="connsiteY4" fmla="*/ 900503 h 153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9166" h="1531211">
                <a:moveTo>
                  <a:pt x="0" y="0"/>
                </a:moveTo>
                <a:lnTo>
                  <a:pt x="3059166" y="0"/>
                </a:lnTo>
                <a:lnTo>
                  <a:pt x="3059166" y="1525423"/>
                </a:lnTo>
                <a:lnTo>
                  <a:pt x="1470552" y="1531211"/>
                </a:lnTo>
                <a:cubicBezTo>
                  <a:pt x="1042807" y="1531211"/>
                  <a:pt x="726603" y="1331469"/>
                  <a:pt x="519036" y="900503"/>
                </a:cubicBezTo>
                <a:close/>
              </a:path>
            </a:pathLst>
          </a:custGeom>
          <a:solidFill>
            <a:srgbClr val="E6E7E8">
              <a:alpha val="62000"/>
            </a:srgbClr>
          </a:solidFill>
        </p:spPr>
        <p:txBody>
          <a:bodyPr wrap="square" rIns="274320" anchor="ctr">
            <a:noAutofit/>
          </a:bodyPr>
          <a:lstStyle>
            <a:lvl1pPr marL="0" indent="0" algn="r">
              <a:buNone/>
              <a:defRPr sz="2133">
                <a:solidFill>
                  <a:srgbClr val="E6E7E8"/>
                </a:solidFill>
              </a:defRPr>
            </a:lvl1pPr>
            <a:lvl2pPr marL="230704" indent="0" algn="ctr">
              <a:buNone/>
              <a:defRPr/>
            </a:lvl2pPr>
            <a:lvl3pPr marL="461412" indent="0" algn="ctr">
              <a:buNone/>
              <a:defRPr/>
            </a:lvl3pPr>
            <a:lvl4pPr marL="692115" indent="0" algn="ctr">
              <a:buNone/>
              <a:defRPr/>
            </a:lvl4pPr>
            <a:lvl5pPr marL="1828709" indent="0" algn="ctr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427" y="1079929"/>
            <a:ext cx="5346699" cy="1009507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425" y="2982216"/>
            <a:ext cx="5346699" cy="31307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6240" y="2982216"/>
            <a:ext cx="4772659" cy="31307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53425" y="2146086"/>
            <a:ext cx="5346699" cy="455509"/>
          </a:xfrm>
        </p:spPr>
        <p:txBody>
          <a:bodyPr wrap="square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675FA6-6A4A-124B-8F55-DACA3C6950F2}"/>
              </a:ext>
            </a:extLst>
          </p:cNvPr>
          <p:cNvSpPr txBox="1"/>
          <p:nvPr userDrawn="1"/>
        </p:nvSpPr>
        <p:spPr>
          <a:xfrm>
            <a:off x="553425" y="6462701"/>
            <a:ext cx="3578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2019 TEKsystems, Inc. ALL RIGHTS RESERVED. </a:t>
            </a:r>
            <a:endParaRPr lang="en-US" sz="133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32666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3425" y="1666029"/>
            <a:ext cx="10965475" cy="410369"/>
          </a:xfrm>
        </p:spPr>
        <p:txBody>
          <a:bodyPr wrap="square">
            <a:noAutofit/>
          </a:bodyPr>
          <a:lstStyle>
            <a:lvl1pPr marL="0" indent="0">
              <a:buNone/>
              <a:defRPr sz="2133">
                <a:solidFill>
                  <a:schemeClr val="accent2"/>
                </a:solidFill>
              </a:defRPr>
            </a:lvl1pPr>
            <a:lvl2pPr marL="230710" indent="0">
              <a:buNone/>
              <a:defRPr/>
            </a:lvl2pPr>
            <a:lvl3pPr marL="461422" indent="0">
              <a:buNone/>
              <a:defRPr/>
            </a:lvl3pPr>
            <a:lvl4pPr marL="692133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53430" y="2509079"/>
            <a:ext cx="5349605" cy="3603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6166169" y="2509078"/>
            <a:ext cx="5352731" cy="3603855"/>
          </a:xfrm>
        </p:spPr>
        <p:txBody>
          <a:bodyPr>
            <a:normAutofit/>
          </a:bodyPr>
          <a:lstStyle>
            <a:lvl1pPr marL="0" indent="0" algn="r">
              <a:buNone/>
              <a:defRPr sz="1600" cap="all" baseline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43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L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53425" y="1666028"/>
            <a:ext cx="10965475" cy="420564"/>
          </a:xfrm>
        </p:spPr>
        <p:txBody>
          <a:bodyPr wrap="square">
            <a:spAutoFit/>
          </a:bodyPr>
          <a:lstStyle>
            <a:lvl1pPr marL="0" indent="0">
              <a:buNone/>
              <a:defRPr sz="2133">
                <a:solidFill>
                  <a:schemeClr val="accent2"/>
                </a:solidFill>
              </a:defRPr>
            </a:lvl1pPr>
            <a:lvl2pPr marL="230710" indent="0">
              <a:buNone/>
              <a:defRPr/>
            </a:lvl2pPr>
            <a:lvl3pPr marL="461422" indent="0">
              <a:buNone/>
              <a:defRPr/>
            </a:lvl3pPr>
            <a:lvl4pPr marL="692133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53429" y="2509079"/>
            <a:ext cx="10965471" cy="3603855"/>
          </a:xfrm>
        </p:spPr>
        <p:txBody>
          <a:bodyPr/>
          <a:lstStyle>
            <a:lvl1pPr marL="0" indent="0">
              <a:buNone/>
              <a:tabLst/>
              <a:defRPr/>
            </a:lvl1pPr>
            <a:lvl2pPr marL="461422" indent="-230712">
              <a:buFont typeface="Arial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9182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36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1B077C-E869-3B4E-9C8A-718D5D337083}"/>
              </a:ext>
            </a:extLst>
          </p:cNvPr>
          <p:cNvSpPr/>
          <p:nvPr userDrawn="1"/>
        </p:nvSpPr>
        <p:spPr>
          <a:xfrm>
            <a:off x="0" y="1"/>
            <a:ext cx="12192000" cy="6044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2667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5975648" y="1107987"/>
            <a:ext cx="6216352" cy="5750015"/>
          </a:xfrm>
          <a:custGeom>
            <a:avLst/>
            <a:gdLst>
              <a:gd name="connsiteX0" fmla="*/ 3073650 w 4662264"/>
              <a:gd name="connsiteY0" fmla="*/ 0 h 4312511"/>
              <a:gd name="connsiteX1" fmla="*/ 4662264 w 4662264"/>
              <a:gd name="connsiteY1" fmla="*/ 5788 h 4312511"/>
              <a:gd name="connsiteX2" fmla="*/ 4662264 w 4662264"/>
              <a:gd name="connsiteY2" fmla="*/ 4312511 h 4312511"/>
              <a:gd name="connsiteX3" fmla="*/ 0 w 4662264"/>
              <a:gd name="connsiteY3" fmla="*/ 4312511 h 4312511"/>
              <a:gd name="connsiteX4" fmla="*/ 2122134 w 4662264"/>
              <a:gd name="connsiteY4" fmla="*/ 630708 h 4312511"/>
              <a:gd name="connsiteX5" fmla="*/ 3073650 w 4662264"/>
              <a:gd name="connsiteY5" fmla="*/ 0 h 431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2264" h="4312511">
                <a:moveTo>
                  <a:pt x="3073650" y="0"/>
                </a:moveTo>
                <a:lnTo>
                  <a:pt x="4662264" y="5788"/>
                </a:lnTo>
                <a:lnTo>
                  <a:pt x="4662264" y="4312511"/>
                </a:lnTo>
                <a:lnTo>
                  <a:pt x="0" y="4312511"/>
                </a:lnTo>
                <a:lnTo>
                  <a:pt x="2122134" y="630708"/>
                </a:lnTo>
                <a:cubicBezTo>
                  <a:pt x="2329701" y="199742"/>
                  <a:pt x="2645905" y="0"/>
                  <a:pt x="30736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1600" cap="all" baseline="0"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Picture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30463" y="5397588"/>
            <a:ext cx="6169304" cy="344709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0463" y="5671171"/>
            <a:ext cx="6169304" cy="338554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Contact info goes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844527E-9D07-3D40-86E7-FA8E42148D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0463" y="2462785"/>
            <a:ext cx="6169304" cy="806375"/>
          </a:xfrm>
        </p:spPr>
        <p:txBody>
          <a:bodyPr wrap="square" anchor="b">
            <a:spAutoFit/>
          </a:bodyPr>
          <a:lstStyle>
            <a:lvl1pPr algn="l">
              <a:defRPr sz="4933" b="1" cap="all" baseline="0"/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2F84D1-B57E-7A46-A114-7D2A8B118C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614" y="1339721"/>
            <a:ext cx="2171537" cy="5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084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21BEB1-F1B2-0943-A194-0D0E6B42C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5200" y="6239933"/>
            <a:ext cx="1066800" cy="61806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F33A-04D8-4107-96E5-33B70AE88D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53793-8A75-F942-B9DE-9F70B3B752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87" y="382736"/>
            <a:ext cx="2060448" cy="3901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0080C6-8CB3-AF4D-8416-0084DF651303}"/>
              </a:ext>
            </a:extLst>
          </p:cNvPr>
          <p:cNvSpPr txBox="1"/>
          <p:nvPr userDrawn="1"/>
        </p:nvSpPr>
        <p:spPr>
          <a:xfrm>
            <a:off x="594344" y="5593136"/>
            <a:ext cx="493776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71707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Experience the power of real partnership. 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TEKsystems.com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B61EE1-237E-E246-96C9-A6EAC797D5CD}"/>
              </a:ext>
            </a:extLst>
          </p:cNvPr>
          <p:cNvSpPr txBox="1"/>
          <p:nvPr userDrawn="1"/>
        </p:nvSpPr>
        <p:spPr>
          <a:xfrm>
            <a:off x="591273" y="6001789"/>
            <a:ext cx="181088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71707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STRATEGIC PARTNERS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8DC63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C4ECFC-23AC-B841-B680-207B72CA3B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741" y="6039048"/>
            <a:ext cx="995649" cy="212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E8A7BC-B4B0-1147-B89B-C2044F03BAA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300" y="5880395"/>
            <a:ext cx="1055011" cy="5887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845831-8092-1F40-B4C9-C2F7DA97DDB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531" y="5953365"/>
            <a:ext cx="642132" cy="3841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F22482-DA05-6E40-B253-C3D05E383BE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2382" y="5953365"/>
            <a:ext cx="546613" cy="3841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8A1D42-857F-8347-8051-E68953DF7F0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2715" y="5953365"/>
            <a:ext cx="334637" cy="38410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5C2DAB-C5D4-BE4D-A1E4-0BA8031C0ED3}"/>
              </a:ext>
            </a:extLst>
          </p:cNvPr>
          <p:cNvCxnSpPr/>
          <p:nvPr userDrawn="1"/>
        </p:nvCxnSpPr>
        <p:spPr>
          <a:xfrm>
            <a:off x="2794000" y="5973174"/>
            <a:ext cx="0" cy="3444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7CB77675-1B1B-5545-9332-68EFACE29CB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811" y="1042098"/>
            <a:ext cx="10465855" cy="43773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F22F1E8-CF25-FC4D-9944-0460033280EA}"/>
              </a:ext>
            </a:extLst>
          </p:cNvPr>
          <p:cNvSpPr txBox="1"/>
          <p:nvPr userDrawn="1"/>
        </p:nvSpPr>
        <p:spPr>
          <a:xfrm>
            <a:off x="550286" y="2214011"/>
            <a:ext cx="4573532" cy="97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1707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 an industry leader in Full-Stack Technology Services,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1707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1707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Talent Services and real-world application, we work with progressive leaders to drive change.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TEKsystems is an Allegis Group Company.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8DC631-BFC0-BD49-97C9-88CE82DF2B81}"/>
              </a:ext>
            </a:extLst>
          </p:cNvPr>
          <p:cNvSpPr txBox="1"/>
          <p:nvPr userDrawn="1"/>
        </p:nvSpPr>
        <p:spPr>
          <a:xfrm>
            <a:off x="553425" y="6462701"/>
            <a:ext cx="3578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2019 TEKsystems, Inc. ALL RIGHTS RESERVED. </a:t>
            </a:r>
            <a:endParaRPr lang="en-US" sz="133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419299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21BEB1-F1B2-0943-A194-0D0E6B42C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5200" y="6239933"/>
            <a:ext cx="1066800" cy="61806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F33A-04D8-4107-96E5-33B70AE88D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53793-8A75-F942-B9DE-9F70B3B752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87" y="382736"/>
            <a:ext cx="2060448" cy="3901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58DC631-BFC0-BD49-97C9-88CE82DF2B81}"/>
              </a:ext>
            </a:extLst>
          </p:cNvPr>
          <p:cNvSpPr txBox="1"/>
          <p:nvPr userDrawn="1"/>
        </p:nvSpPr>
        <p:spPr>
          <a:xfrm>
            <a:off x="553425" y="6462701"/>
            <a:ext cx="3578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2019 TEKsystems, Inc. ALL RIGHTS RESERVED. </a:t>
            </a:r>
            <a:endParaRPr lang="en-US" sz="133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DBC6160-B791-9C4D-A598-AFD03D5464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97" y="2108200"/>
            <a:ext cx="4064000" cy="4064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17C7258-BF6B-0246-88CE-8A76795D31E0}"/>
              </a:ext>
            </a:extLst>
          </p:cNvPr>
          <p:cNvSpPr txBox="1"/>
          <p:nvPr userDrawn="1"/>
        </p:nvSpPr>
        <p:spPr>
          <a:xfrm>
            <a:off x="5710365" y="1859875"/>
            <a:ext cx="5689600" cy="4470399"/>
          </a:xfrm>
          <a:prstGeom prst="rect">
            <a:avLst/>
          </a:prstGeom>
          <a:noFill/>
        </p:spPr>
        <p:txBody>
          <a:bodyPr wrap="square" lIns="121920" tIns="60960" rtlCol="0" anchor="t">
            <a:noAutofit/>
          </a:bodyPr>
          <a:lstStyle/>
          <a:p>
            <a:pPr>
              <a:spcBef>
                <a:spcPts val="800"/>
              </a:spcBef>
            </a:pPr>
            <a:r>
              <a:rPr lang="en-US" sz="1200" b="1" dirty="0">
                <a:solidFill>
                  <a:schemeClr val="accent3"/>
                </a:solidFill>
                <a:ea typeface="Century Gothic" charset="0"/>
                <a:cs typeface="Century Gothic" charset="0"/>
              </a:rPr>
              <a:t>Market Analytics </a:t>
            </a:r>
            <a:br>
              <a:rPr lang="en-US" sz="1200" dirty="0">
                <a:solidFill>
                  <a:schemeClr val="bg2">
                    <a:lumMod val="75000"/>
                  </a:schemeClr>
                </a:solidFill>
                <a:cs typeface="Arial"/>
              </a:rPr>
            </a:br>
            <a:r>
              <a:rPr lang="en-US" sz="1200" dirty="0">
                <a:solidFill>
                  <a:schemeClr val="bg2"/>
                </a:solidFill>
                <a:cs typeface="Arial"/>
              </a:rPr>
              <a:t>Our hyper-local market insights help us keep tabs on who has the skills</a:t>
            </a:r>
            <a:br>
              <a:rPr lang="en-US" sz="1200" dirty="0">
                <a:solidFill>
                  <a:schemeClr val="bg2"/>
                </a:solidFill>
                <a:cs typeface="Arial"/>
              </a:rPr>
            </a:br>
            <a:r>
              <a:rPr lang="en-US" sz="1200" dirty="0">
                <a:solidFill>
                  <a:schemeClr val="bg2"/>
                </a:solidFill>
                <a:cs typeface="Arial"/>
              </a:rPr>
              <a:t>you’re looking for, when they’re available and how to attract them.</a:t>
            </a:r>
            <a:br>
              <a:rPr lang="en-US" sz="1200" dirty="0">
                <a:solidFill>
                  <a:schemeClr val="bg2">
                    <a:lumMod val="75000"/>
                  </a:schemeClr>
                </a:solidFill>
                <a:cs typeface="Arial"/>
              </a:rPr>
            </a:br>
            <a:br>
              <a:rPr lang="en-US" sz="1200" dirty="0">
                <a:solidFill>
                  <a:schemeClr val="bg2">
                    <a:lumMod val="75000"/>
                  </a:schemeClr>
                </a:solidFill>
                <a:cs typeface="Arial"/>
              </a:rPr>
            </a:br>
            <a:r>
              <a:rPr lang="en-US" sz="1200" b="1" dirty="0">
                <a:solidFill>
                  <a:schemeClr val="accent3"/>
                </a:solidFill>
                <a:ea typeface="Century Gothic" charset="0"/>
                <a:cs typeface="Century Gothic" charset="0"/>
              </a:rPr>
              <a:t>Customer Knowledge </a:t>
            </a:r>
            <a:br>
              <a:rPr lang="en-US" sz="1200" dirty="0">
                <a:solidFill>
                  <a:schemeClr val="bg2">
                    <a:lumMod val="75000"/>
                  </a:schemeClr>
                </a:solidFill>
                <a:cs typeface="Arial"/>
              </a:rPr>
            </a:br>
            <a:r>
              <a:rPr lang="en-US" sz="1200" dirty="0">
                <a:solidFill>
                  <a:schemeClr val="bg2"/>
                </a:solidFill>
                <a:cs typeface="Arial"/>
              </a:rPr>
              <a:t>Successful leaders need wise advisors, and we take that role seriously.</a:t>
            </a:r>
            <a:br>
              <a:rPr lang="en-US" sz="1200" dirty="0">
                <a:solidFill>
                  <a:schemeClr val="bg2"/>
                </a:solidFill>
                <a:cs typeface="Arial"/>
              </a:rPr>
            </a:br>
            <a:r>
              <a:rPr lang="en-US" sz="1200" dirty="0">
                <a:solidFill>
                  <a:schemeClr val="bg2"/>
                </a:solidFill>
                <a:cs typeface="Arial"/>
              </a:rPr>
              <a:t>We put in the time to learn your business accelerators, values, challenges, goals—then find candidates with razor-sharp skills and expertise to match.</a:t>
            </a:r>
            <a:br>
              <a:rPr lang="en-US" sz="1200" dirty="0">
                <a:solidFill>
                  <a:schemeClr val="bg2"/>
                </a:solidFill>
                <a:cs typeface="Arial"/>
              </a:rPr>
            </a:br>
            <a:br>
              <a:rPr lang="en-US" sz="1200" dirty="0">
                <a:solidFill>
                  <a:schemeClr val="bg2">
                    <a:lumMod val="75000"/>
                  </a:schemeClr>
                </a:solidFill>
                <a:cs typeface="Arial"/>
              </a:rPr>
            </a:br>
            <a:r>
              <a:rPr lang="en-US" sz="1200" b="1" dirty="0">
                <a:solidFill>
                  <a:schemeClr val="accent3"/>
                </a:solidFill>
                <a:ea typeface="Century Gothic" charset="0"/>
                <a:cs typeface="Century Gothic" charset="0"/>
              </a:rPr>
              <a:t>Sourcing Strategy</a:t>
            </a:r>
            <a:br>
              <a:rPr lang="en-US" sz="1200" dirty="0">
                <a:solidFill>
                  <a:schemeClr val="bg2">
                    <a:lumMod val="75000"/>
                  </a:schemeClr>
                </a:solidFill>
                <a:cs typeface="Arial"/>
              </a:rPr>
            </a:br>
            <a:r>
              <a:rPr lang="en-US" sz="1200" dirty="0">
                <a:solidFill>
                  <a:schemeClr val="bg2"/>
                </a:solidFill>
                <a:cs typeface="Arial"/>
              </a:rPr>
              <a:t>We’re not just networked; we stay connected to 81 percent of the domestic</a:t>
            </a:r>
            <a:br>
              <a:rPr lang="en-US" sz="1200" dirty="0">
                <a:solidFill>
                  <a:schemeClr val="bg2"/>
                </a:solidFill>
                <a:cs typeface="Arial"/>
              </a:rPr>
            </a:br>
            <a:r>
              <a:rPr lang="en-US" sz="1200" dirty="0">
                <a:solidFill>
                  <a:schemeClr val="bg2"/>
                </a:solidFill>
                <a:cs typeface="Arial"/>
              </a:rPr>
              <a:t>IT workforce. We source and retain the most sought-after and hard-to-find</a:t>
            </a:r>
            <a:br>
              <a:rPr lang="en-US" sz="1200" dirty="0">
                <a:solidFill>
                  <a:schemeClr val="bg2"/>
                </a:solidFill>
                <a:cs typeface="Arial"/>
              </a:rPr>
            </a:br>
            <a:r>
              <a:rPr lang="en-US" sz="1200" dirty="0">
                <a:solidFill>
                  <a:schemeClr val="bg2"/>
                </a:solidFill>
                <a:cs typeface="Arial"/>
              </a:rPr>
              <a:t>talent around the world.</a:t>
            </a:r>
            <a:br>
              <a:rPr lang="en-US" sz="1200" dirty="0">
                <a:solidFill>
                  <a:schemeClr val="bg2">
                    <a:lumMod val="75000"/>
                  </a:schemeClr>
                </a:solidFill>
                <a:cs typeface="Arial"/>
              </a:rPr>
            </a:br>
            <a:br>
              <a:rPr lang="en-US" sz="1200" dirty="0">
                <a:solidFill>
                  <a:schemeClr val="bg2">
                    <a:lumMod val="75000"/>
                  </a:schemeClr>
                </a:solidFill>
                <a:cs typeface="Arial"/>
              </a:rPr>
            </a:br>
            <a:r>
              <a:rPr lang="en-US" sz="1200" b="1" dirty="0">
                <a:solidFill>
                  <a:schemeClr val="accent3"/>
                </a:solidFill>
                <a:ea typeface="Century Gothic" charset="0"/>
                <a:cs typeface="Century Gothic" charset="0"/>
              </a:rPr>
              <a:t>Screening and Selection</a:t>
            </a:r>
            <a:br>
              <a:rPr lang="en-US" sz="1200" dirty="0">
                <a:solidFill>
                  <a:schemeClr val="accent3"/>
                </a:solidFill>
                <a:cs typeface="Arial"/>
              </a:rPr>
            </a:br>
            <a:r>
              <a:rPr lang="en-US" sz="1200" dirty="0">
                <a:solidFill>
                  <a:schemeClr val="bg2"/>
                </a:solidFill>
                <a:cs typeface="Arial"/>
              </a:rPr>
              <a:t>Nothing is worse than making a bad hire. Our vetting process includes confirming both company culture and technical fit so we deliver a short</a:t>
            </a:r>
            <a:br>
              <a:rPr lang="en-US" sz="1200" dirty="0">
                <a:solidFill>
                  <a:schemeClr val="bg2"/>
                </a:solidFill>
                <a:cs typeface="Arial"/>
              </a:rPr>
            </a:br>
            <a:r>
              <a:rPr lang="en-US" sz="1200" dirty="0">
                <a:solidFill>
                  <a:schemeClr val="bg2"/>
                </a:solidFill>
                <a:cs typeface="Arial"/>
              </a:rPr>
              <a:t>list of qualified professionals who meet your requirements.</a:t>
            </a:r>
            <a:br>
              <a:rPr lang="en-US" sz="1200" dirty="0">
                <a:solidFill>
                  <a:schemeClr val="bg2">
                    <a:lumMod val="75000"/>
                  </a:schemeClr>
                </a:solidFill>
                <a:cs typeface="Arial"/>
              </a:rPr>
            </a:br>
            <a:br>
              <a:rPr lang="en-US" sz="1200" dirty="0">
                <a:solidFill>
                  <a:schemeClr val="bg2">
                    <a:lumMod val="75000"/>
                  </a:schemeClr>
                </a:solidFill>
                <a:cs typeface="Arial"/>
              </a:rPr>
            </a:br>
            <a:r>
              <a:rPr lang="en-US" sz="1200" b="1" dirty="0">
                <a:solidFill>
                  <a:schemeClr val="accent3"/>
                </a:solidFill>
                <a:ea typeface="Century Gothic" charset="0"/>
                <a:cs typeface="Century Gothic" charset="0"/>
              </a:rPr>
              <a:t>Relationship Management </a:t>
            </a:r>
            <a:br>
              <a:rPr lang="en-US" sz="1200" b="1" dirty="0">
                <a:solidFill>
                  <a:schemeClr val="bg2">
                    <a:lumMod val="75000"/>
                  </a:schemeClr>
                </a:solidFill>
                <a:cs typeface="Arial"/>
              </a:rPr>
            </a:br>
            <a:r>
              <a:rPr lang="en-US" sz="1200" dirty="0">
                <a:solidFill>
                  <a:schemeClr val="bg2"/>
                </a:solidFill>
                <a:cs typeface="Arial"/>
              </a:rPr>
              <a:t>With everything that goes into zeroing in on the right person, you want to keep them around. So do we. From regular check-ins to well-oiled project transitions, we invest in keeping your talent and teams intact.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BACAD87-1A3D-D144-A337-2A7FF023C42A}"/>
              </a:ext>
            </a:extLst>
          </p:cNvPr>
          <p:cNvCxnSpPr/>
          <p:nvPr userDrawn="1"/>
        </p:nvCxnSpPr>
        <p:spPr>
          <a:xfrm>
            <a:off x="5178697" y="2411416"/>
            <a:ext cx="0" cy="3286035"/>
          </a:xfrm>
          <a:prstGeom prst="line">
            <a:avLst/>
          </a:prstGeom>
          <a:ln>
            <a:solidFill>
              <a:srgbClr val="CED5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0660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F33A-04D8-4107-96E5-33B70AE88DF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CAE831-5E2E-1B40-875A-4D3FE86ACF5F}"/>
              </a:ext>
            </a:extLst>
          </p:cNvPr>
          <p:cNvSpPr txBox="1"/>
          <p:nvPr userDrawn="1"/>
        </p:nvSpPr>
        <p:spPr>
          <a:xfrm>
            <a:off x="527036" y="4017991"/>
            <a:ext cx="2691525" cy="1323054"/>
          </a:xfrm>
          <a:prstGeom prst="rect">
            <a:avLst/>
          </a:prstGeom>
          <a:noFill/>
        </p:spPr>
        <p:txBody>
          <a:bodyPr wrap="square" lIns="0" rIns="243840" rtlCol="0">
            <a:spAutoFit/>
          </a:bodyPr>
          <a:lstStyle/>
          <a:p>
            <a:r>
              <a:rPr lang="en-US" sz="1333" b="1" dirty="0">
                <a:solidFill>
                  <a:srgbClr val="FF9100"/>
                </a:solidFill>
                <a:ea typeface="Arial"/>
                <a:cs typeface="Times New Roman"/>
              </a:rPr>
              <a:t>Advisory Services</a:t>
            </a:r>
          </a:p>
          <a:p>
            <a:r>
              <a:rPr lang="en-US" sz="1333" dirty="0">
                <a:solidFill>
                  <a:srgbClr val="717073"/>
                </a:solidFill>
                <a:ea typeface="Times New Roman"/>
                <a:cs typeface="Arial"/>
              </a:rPr>
              <a:t>Our thought leaders understand your full technology stack and business DNA, and they identify opportunities and solutions to simplify the complex.</a:t>
            </a:r>
            <a:endParaRPr lang="en-US" sz="1333" dirty="0">
              <a:ea typeface="Arial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5BE9EB-8387-2942-8A39-5291C3EE9E5D}"/>
              </a:ext>
            </a:extLst>
          </p:cNvPr>
          <p:cNvSpPr txBox="1"/>
          <p:nvPr userDrawn="1"/>
        </p:nvSpPr>
        <p:spPr>
          <a:xfrm>
            <a:off x="6323028" y="4017991"/>
            <a:ext cx="2641600" cy="1528175"/>
          </a:xfrm>
          <a:prstGeom prst="rect">
            <a:avLst/>
          </a:prstGeom>
          <a:noFill/>
        </p:spPr>
        <p:txBody>
          <a:bodyPr wrap="square" lIns="0" rIns="243840" rtlCol="0">
            <a:spAutoFit/>
          </a:bodyPr>
          <a:lstStyle/>
          <a:p>
            <a:r>
              <a:rPr lang="en-US" sz="1333" b="1" dirty="0">
                <a:solidFill>
                  <a:srgbClr val="FF9100"/>
                </a:solidFill>
                <a:ea typeface="Arial"/>
                <a:cs typeface="Times New Roman"/>
              </a:rPr>
              <a:t>Co-Managed Services</a:t>
            </a:r>
            <a:endParaRPr lang="en-US" sz="1333" dirty="0">
              <a:solidFill>
                <a:srgbClr val="FF9100"/>
              </a:solidFill>
              <a:ea typeface="Arial"/>
              <a:cs typeface="Times New Roman"/>
            </a:endParaRPr>
          </a:p>
          <a:p>
            <a:r>
              <a:rPr lang="en-US" sz="1333" dirty="0">
                <a:solidFill>
                  <a:schemeClr val="bg2"/>
                </a:solidFill>
              </a:rPr>
              <a:t>Sometimes you need help</a:t>
            </a:r>
            <a:br>
              <a:rPr lang="en-US" sz="1333" dirty="0">
                <a:solidFill>
                  <a:schemeClr val="bg2"/>
                </a:solidFill>
              </a:rPr>
            </a:br>
            <a:r>
              <a:rPr lang="en-US" sz="1333" dirty="0">
                <a:solidFill>
                  <a:schemeClr val="bg2"/>
                </a:solidFill>
              </a:rPr>
              <a:t>but also want to stay in the driver’s seat. The trick? A high-performance model so you can stay involved in project planning and execution.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F4F93E-C4CE-8546-9311-2D27712AA18F}"/>
              </a:ext>
            </a:extLst>
          </p:cNvPr>
          <p:cNvSpPr txBox="1"/>
          <p:nvPr userDrawn="1"/>
        </p:nvSpPr>
        <p:spPr>
          <a:xfrm>
            <a:off x="9208481" y="4017989"/>
            <a:ext cx="2929575" cy="1528175"/>
          </a:xfrm>
          <a:prstGeom prst="rect">
            <a:avLst/>
          </a:prstGeom>
          <a:noFill/>
        </p:spPr>
        <p:txBody>
          <a:bodyPr wrap="square" lIns="0" rIns="243840" rtlCol="0">
            <a:spAutoFit/>
          </a:bodyPr>
          <a:lstStyle/>
          <a:p>
            <a:r>
              <a:rPr lang="en-US" sz="1333" b="1" dirty="0">
                <a:solidFill>
                  <a:srgbClr val="FF9100"/>
                </a:solidFill>
                <a:ea typeface="Arial"/>
                <a:cs typeface="Times New Roman"/>
              </a:rPr>
              <a:t>Talent Services</a:t>
            </a:r>
            <a:endParaRPr lang="en-US" sz="1333" dirty="0">
              <a:solidFill>
                <a:srgbClr val="FF9100"/>
              </a:solidFill>
              <a:ea typeface="Arial"/>
              <a:cs typeface="Times New Roman"/>
            </a:endParaRPr>
          </a:p>
          <a:p>
            <a:r>
              <a:rPr lang="en-US" sz="1333" dirty="0">
                <a:solidFill>
                  <a:schemeClr val="bg2"/>
                </a:solidFill>
              </a:rPr>
              <a:t>With access to the deepest talent pool in North America—and the most practiced recruiting team—we’ll help you secure the right people and expertise you need, when you need them. </a:t>
            </a:r>
            <a:endParaRPr lang="en-US" sz="1333" dirty="0">
              <a:solidFill>
                <a:schemeClr val="bg2"/>
              </a:solidFill>
              <a:ea typeface="Times New Roman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0A0F50-A3D3-DA4D-81FE-D0F44BEC8BC6}"/>
              </a:ext>
            </a:extLst>
          </p:cNvPr>
          <p:cNvSpPr txBox="1"/>
          <p:nvPr userDrawn="1"/>
        </p:nvSpPr>
        <p:spPr>
          <a:xfrm>
            <a:off x="3313915" y="4017991"/>
            <a:ext cx="2844799" cy="1323054"/>
          </a:xfrm>
          <a:prstGeom prst="rect">
            <a:avLst/>
          </a:prstGeom>
          <a:noFill/>
        </p:spPr>
        <p:txBody>
          <a:bodyPr wrap="square" lIns="0" rIns="243840" rtlCol="0">
            <a:spAutoFit/>
          </a:bodyPr>
          <a:lstStyle/>
          <a:p>
            <a:r>
              <a:rPr lang="en-US" sz="1333" b="1" dirty="0">
                <a:solidFill>
                  <a:srgbClr val="FF9100"/>
                </a:solidFill>
                <a:ea typeface="Arial"/>
                <a:cs typeface="Times New Roman"/>
              </a:rPr>
              <a:t>Engagement Services</a:t>
            </a:r>
            <a:endParaRPr lang="en-US" sz="1333" dirty="0">
              <a:solidFill>
                <a:srgbClr val="FF9100"/>
              </a:solidFill>
              <a:ea typeface="Arial"/>
              <a:cs typeface="Times New Roman"/>
            </a:endParaRPr>
          </a:p>
          <a:p>
            <a:r>
              <a:rPr lang="en-US" sz="1333" dirty="0">
                <a:solidFill>
                  <a:schemeClr val="bg2"/>
                </a:solidFill>
              </a:rPr>
              <a:t>Sometimes you don’t need or </a:t>
            </a:r>
            <a:br>
              <a:rPr lang="en-US" sz="1333" dirty="0">
                <a:solidFill>
                  <a:schemeClr val="bg2"/>
                </a:solidFill>
              </a:rPr>
            </a:br>
            <a:r>
              <a:rPr lang="en-US" sz="1333" dirty="0">
                <a:solidFill>
                  <a:schemeClr val="bg2"/>
                </a:solidFill>
              </a:rPr>
              <a:t>want to own a project. You need a partner to pilot or take noncore functions off your hands without dropping the ball. 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B098FAE-F90D-8A4B-9EC8-73FE39F2E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037" y="3054116"/>
            <a:ext cx="716348" cy="746197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059CBC4D-0B08-F241-8B6A-0A3C3D3496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3915" y="3054116"/>
            <a:ext cx="683896" cy="683896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F5F2B02D-4310-D44B-8720-D9504741B53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23029" y="3054116"/>
            <a:ext cx="726116" cy="685208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3D949816-9177-424D-8B4C-485EF2FB918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8480" y="3054116"/>
            <a:ext cx="715232" cy="71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1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136AB-CB6F-4CF0-A858-7428224D8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05CB4-37A0-4F1E-BE38-A84C6652C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668663-80CD-4D5F-9385-5A6D767DE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E6C98-1815-4642-A8B9-2887797DD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BEDA-E630-41DC-8EAA-7D1595E074F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F37FD-E249-446A-9214-55781F50F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8CC8D-1DBE-41AB-8E6B-9EEA0FF9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8F64-C393-428A-B297-11FFD4EE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03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S_Long_Stat/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4AE0D38-0D82-3C4C-935F-3C7204B0B7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1785" y="2929977"/>
            <a:ext cx="3575051" cy="3256108"/>
          </a:xfrm>
        </p:spPr>
        <p:txBody>
          <a:bodyPr>
            <a:noAutofit/>
          </a:bodyPr>
          <a:lstStyle>
            <a:lvl1pPr>
              <a:defRPr sz="14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 marL="1227636" indent="-226478">
              <a:tabLst/>
              <a:defRPr sz="1467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130A135-F681-E74B-9C57-95E9337FE6B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65463" y="2929977"/>
            <a:ext cx="3575051" cy="3256108"/>
          </a:xfrm>
        </p:spPr>
        <p:txBody>
          <a:bodyPr>
            <a:noAutofit/>
          </a:bodyPr>
          <a:lstStyle>
            <a:lvl1pPr>
              <a:defRPr sz="14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 marL="1227636" indent="-226478">
              <a:tabLst/>
              <a:defRPr sz="14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B36C1D8-1B62-204A-958E-4F5A08E1B5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3427" y="2929977"/>
            <a:ext cx="3575051" cy="3256108"/>
          </a:xfrm>
        </p:spPr>
        <p:txBody>
          <a:bodyPr>
            <a:noAutofit/>
          </a:bodyPr>
          <a:lstStyle>
            <a:lvl1pPr>
              <a:defRPr sz="14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 marL="1227636" indent="-226478">
              <a:tabLst/>
              <a:defRPr sz="1467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405121-4C3D-D74A-BB42-4988AF701DA8}"/>
              </a:ext>
            </a:extLst>
          </p:cNvPr>
          <p:cNvSpPr txBox="1"/>
          <p:nvPr/>
        </p:nvSpPr>
        <p:spPr>
          <a:xfrm>
            <a:off x="1264356" y="2341124"/>
            <a:ext cx="289423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354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</a:pPr>
            <a:r>
              <a:rPr lang="en-US" sz="1600" kern="1200" dirty="0">
                <a:solidFill>
                  <a:srgbClr val="FF9100"/>
                </a:solidFill>
                <a:latin typeface="+mn-lt"/>
                <a:ea typeface="+mn-ea"/>
                <a:cs typeface="+mn-cs"/>
              </a:rPr>
              <a:t>PROBLEM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0B927E-C0F2-3546-BEAF-740ABD50A16E}"/>
              </a:ext>
            </a:extLst>
          </p:cNvPr>
          <p:cNvSpPr txBox="1"/>
          <p:nvPr/>
        </p:nvSpPr>
        <p:spPr>
          <a:xfrm>
            <a:off x="5176392" y="2341124"/>
            <a:ext cx="289423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354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</a:pPr>
            <a:r>
              <a:rPr lang="en-US" sz="1600" kern="1200" dirty="0">
                <a:solidFill>
                  <a:srgbClr val="FF9100"/>
                </a:solidFill>
                <a:latin typeface="+mn-lt"/>
                <a:ea typeface="+mn-ea"/>
                <a:cs typeface="+mn-cs"/>
              </a:rPr>
              <a:t>SOLUTION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F2E10A-BDF9-C04E-AA1E-A7499E9EFC6F}"/>
              </a:ext>
            </a:extLst>
          </p:cNvPr>
          <p:cNvSpPr txBox="1"/>
          <p:nvPr/>
        </p:nvSpPr>
        <p:spPr>
          <a:xfrm>
            <a:off x="9072715" y="2341124"/>
            <a:ext cx="289423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354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</a:pPr>
            <a:r>
              <a:rPr lang="en-US" sz="1600" kern="1200">
                <a:solidFill>
                  <a:srgbClr val="FF9100"/>
                </a:solidFill>
                <a:latin typeface="+mn-lt"/>
                <a:ea typeface="+mn-ea"/>
                <a:cs typeface="+mn-cs"/>
              </a:rPr>
              <a:t>RESULTS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FE6FAE5-9EF9-074F-9104-098EC57D4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9966" y="6443765"/>
            <a:ext cx="545765" cy="25654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fld id="{9835B171-50E3-2D49-9067-C9D2D5BD95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9800319-6ACE-C141-9591-7DE7CB087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2375" y="2177571"/>
            <a:ext cx="577848" cy="57784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4ED704E-C991-6F48-A4CE-22C4DDBF97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428" y="2203412"/>
            <a:ext cx="439179" cy="56465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2DB243F-DC39-B84E-A11D-4DBA5818CA6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76017" y="2214282"/>
            <a:ext cx="564500" cy="564500"/>
          </a:xfrm>
          <a:prstGeom prst="rect">
            <a:avLst/>
          </a:prstGeom>
        </p:spPr>
      </p:pic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167CF052-7C86-8D4D-B1DF-2CD99735AF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3426" y="1690413"/>
            <a:ext cx="9370287" cy="410369"/>
          </a:xfrm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8971D"/>
              </a:buClr>
              <a:buSzTx/>
              <a:buFont typeface="Arial" panose="020B0604020202020204" pitchFamily="34" charset="0"/>
              <a:buNone/>
              <a:tabLst/>
              <a:defRPr sz="2133">
                <a:solidFill>
                  <a:schemeClr val="accent2"/>
                </a:solidFill>
              </a:defRPr>
            </a:lvl1pPr>
            <a:lvl2pPr marL="173033" indent="0">
              <a:buNone/>
              <a:defRPr/>
            </a:lvl2pPr>
            <a:lvl3pPr marL="346066" indent="0">
              <a:buNone/>
              <a:defRPr/>
            </a:lvl3pPr>
            <a:lvl4pPr marL="519100" indent="0">
              <a:buNone/>
              <a:defRPr/>
            </a:lvl4pPr>
            <a:lvl5pPr marL="1371566" indent="0">
              <a:buNone/>
              <a:defRPr/>
            </a:lvl5pPr>
          </a:lstStyle>
          <a:p>
            <a:pPr marL="0" indent="0">
              <a:buNone/>
            </a:pPr>
            <a:endParaRPr lang="en-US" sz="1867" dirty="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516503-3688-AF47-95C8-A444AB4AA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50955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463" y="2463297"/>
            <a:ext cx="6169304" cy="1489639"/>
          </a:xfrm>
        </p:spPr>
        <p:txBody>
          <a:bodyPr wrap="square" anchor="b">
            <a:spAutoFit/>
          </a:bodyPr>
          <a:lstStyle>
            <a:lvl1pPr algn="l">
              <a:defRPr sz="4933" b="1" cap="all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463" y="3864864"/>
            <a:ext cx="6169304" cy="418576"/>
          </a:xfrm>
        </p:spPr>
        <p:txBody>
          <a:bodyPr wrap="square">
            <a:sp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30463" y="5397588"/>
            <a:ext cx="6169304" cy="344709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0463" y="5671171"/>
            <a:ext cx="6169304" cy="344709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Date goes here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5975647" y="1"/>
            <a:ext cx="6216352" cy="5750015"/>
          </a:xfrm>
          <a:custGeom>
            <a:avLst/>
            <a:gdLst>
              <a:gd name="connsiteX0" fmla="*/ 0 w 4662264"/>
              <a:gd name="connsiteY0" fmla="*/ 0 h 4312511"/>
              <a:gd name="connsiteX1" fmla="*/ 4662264 w 4662264"/>
              <a:gd name="connsiteY1" fmla="*/ 0 h 4312511"/>
              <a:gd name="connsiteX2" fmla="*/ 4662264 w 4662264"/>
              <a:gd name="connsiteY2" fmla="*/ 4306723 h 4312511"/>
              <a:gd name="connsiteX3" fmla="*/ 3135089 w 4662264"/>
              <a:gd name="connsiteY3" fmla="*/ 4310778 h 4312511"/>
              <a:gd name="connsiteX4" fmla="*/ 3135089 w 4662264"/>
              <a:gd name="connsiteY4" fmla="*/ 4309409 h 4312511"/>
              <a:gd name="connsiteX5" fmla="*/ 3073650 w 4662264"/>
              <a:gd name="connsiteY5" fmla="*/ 4312511 h 4312511"/>
              <a:gd name="connsiteX6" fmla="*/ 2122134 w 4662264"/>
              <a:gd name="connsiteY6" fmla="*/ 3681803 h 4312511"/>
              <a:gd name="connsiteX7" fmla="*/ 2117343 w 4662264"/>
              <a:gd name="connsiteY7" fmla="*/ 3668713 h 4312511"/>
              <a:gd name="connsiteX8" fmla="*/ 2112128 w 4662264"/>
              <a:gd name="connsiteY8" fmla="*/ 3668713 h 4312511"/>
              <a:gd name="connsiteX0" fmla="*/ 0 w 4662264"/>
              <a:gd name="connsiteY0" fmla="*/ 0 h 4312511"/>
              <a:gd name="connsiteX1" fmla="*/ 4662264 w 4662264"/>
              <a:gd name="connsiteY1" fmla="*/ 0 h 4312511"/>
              <a:gd name="connsiteX2" fmla="*/ 4662264 w 4662264"/>
              <a:gd name="connsiteY2" fmla="*/ 4306723 h 4312511"/>
              <a:gd name="connsiteX3" fmla="*/ 3135089 w 4662264"/>
              <a:gd name="connsiteY3" fmla="*/ 4310778 h 4312511"/>
              <a:gd name="connsiteX4" fmla="*/ 3073650 w 4662264"/>
              <a:gd name="connsiteY4" fmla="*/ 4312511 h 4312511"/>
              <a:gd name="connsiteX5" fmla="*/ 2122134 w 4662264"/>
              <a:gd name="connsiteY5" fmla="*/ 3681803 h 4312511"/>
              <a:gd name="connsiteX6" fmla="*/ 2117343 w 4662264"/>
              <a:gd name="connsiteY6" fmla="*/ 3668713 h 4312511"/>
              <a:gd name="connsiteX7" fmla="*/ 2112128 w 4662264"/>
              <a:gd name="connsiteY7" fmla="*/ 3668713 h 4312511"/>
              <a:gd name="connsiteX8" fmla="*/ 0 w 4662264"/>
              <a:gd name="connsiteY8" fmla="*/ 0 h 4312511"/>
              <a:gd name="connsiteX0" fmla="*/ 0 w 4662264"/>
              <a:gd name="connsiteY0" fmla="*/ 0 h 4312511"/>
              <a:gd name="connsiteX1" fmla="*/ 4662264 w 4662264"/>
              <a:gd name="connsiteY1" fmla="*/ 0 h 4312511"/>
              <a:gd name="connsiteX2" fmla="*/ 4662264 w 4662264"/>
              <a:gd name="connsiteY2" fmla="*/ 4306723 h 4312511"/>
              <a:gd name="connsiteX3" fmla="*/ 3073650 w 4662264"/>
              <a:gd name="connsiteY3" fmla="*/ 4312511 h 4312511"/>
              <a:gd name="connsiteX4" fmla="*/ 2122134 w 4662264"/>
              <a:gd name="connsiteY4" fmla="*/ 3681803 h 4312511"/>
              <a:gd name="connsiteX5" fmla="*/ 2117343 w 4662264"/>
              <a:gd name="connsiteY5" fmla="*/ 3668713 h 4312511"/>
              <a:gd name="connsiteX6" fmla="*/ 2112128 w 4662264"/>
              <a:gd name="connsiteY6" fmla="*/ 3668713 h 4312511"/>
              <a:gd name="connsiteX7" fmla="*/ 0 w 4662264"/>
              <a:gd name="connsiteY7" fmla="*/ 0 h 4312511"/>
              <a:gd name="connsiteX0" fmla="*/ 0 w 4662264"/>
              <a:gd name="connsiteY0" fmla="*/ 0 h 4312511"/>
              <a:gd name="connsiteX1" fmla="*/ 4662264 w 4662264"/>
              <a:gd name="connsiteY1" fmla="*/ 0 h 4312511"/>
              <a:gd name="connsiteX2" fmla="*/ 4662264 w 4662264"/>
              <a:gd name="connsiteY2" fmla="*/ 4306723 h 4312511"/>
              <a:gd name="connsiteX3" fmla="*/ 3073650 w 4662264"/>
              <a:gd name="connsiteY3" fmla="*/ 4312511 h 4312511"/>
              <a:gd name="connsiteX4" fmla="*/ 2122134 w 4662264"/>
              <a:gd name="connsiteY4" fmla="*/ 3681803 h 4312511"/>
              <a:gd name="connsiteX5" fmla="*/ 2112128 w 4662264"/>
              <a:gd name="connsiteY5" fmla="*/ 3668713 h 4312511"/>
              <a:gd name="connsiteX6" fmla="*/ 0 w 4662264"/>
              <a:gd name="connsiteY6" fmla="*/ 0 h 4312511"/>
              <a:gd name="connsiteX0" fmla="*/ 0 w 4662264"/>
              <a:gd name="connsiteY0" fmla="*/ 0 h 4312511"/>
              <a:gd name="connsiteX1" fmla="*/ 4662264 w 4662264"/>
              <a:gd name="connsiteY1" fmla="*/ 0 h 4312511"/>
              <a:gd name="connsiteX2" fmla="*/ 4662264 w 4662264"/>
              <a:gd name="connsiteY2" fmla="*/ 4306723 h 4312511"/>
              <a:gd name="connsiteX3" fmla="*/ 3073650 w 4662264"/>
              <a:gd name="connsiteY3" fmla="*/ 4312511 h 4312511"/>
              <a:gd name="connsiteX4" fmla="*/ 2122134 w 4662264"/>
              <a:gd name="connsiteY4" fmla="*/ 3681803 h 4312511"/>
              <a:gd name="connsiteX5" fmla="*/ 0 w 4662264"/>
              <a:gd name="connsiteY5" fmla="*/ 0 h 4312511"/>
              <a:gd name="connsiteX0" fmla="*/ 0 w 4662264"/>
              <a:gd name="connsiteY0" fmla="*/ 0 h 4312511"/>
              <a:gd name="connsiteX1" fmla="*/ 4662264 w 4662264"/>
              <a:gd name="connsiteY1" fmla="*/ 0 h 4312511"/>
              <a:gd name="connsiteX2" fmla="*/ 4662264 w 4662264"/>
              <a:gd name="connsiteY2" fmla="*/ 4306723 h 4312511"/>
              <a:gd name="connsiteX3" fmla="*/ 3073650 w 4662264"/>
              <a:gd name="connsiteY3" fmla="*/ 4312511 h 4312511"/>
              <a:gd name="connsiteX4" fmla="*/ 2122134 w 4662264"/>
              <a:gd name="connsiteY4" fmla="*/ 3681803 h 4312511"/>
              <a:gd name="connsiteX5" fmla="*/ 0 w 4662264"/>
              <a:gd name="connsiteY5" fmla="*/ 0 h 4312511"/>
              <a:gd name="connsiteX0" fmla="*/ 0 w 4662264"/>
              <a:gd name="connsiteY0" fmla="*/ 0 h 4312511"/>
              <a:gd name="connsiteX1" fmla="*/ 4662264 w 4662264"/>
              <a:gd name="connsiteY1" fmla="*/ 0 h 4312511"/>
              <a:gd name="connsiteX2" fmla="*/ 4662264 w 4662264"/>
              <a:gd name="connsiteY2" fmla="*/ 4306723 h 4312511"/>
              <a:gd name="connsiteX3" fmla="*/ 3073650 w 4662264"/>
              <a:gd name="connsiteY3" fmla="*/ 4312511 h 4312511"/>
              <a:gd name="connsiteX4" fmla="*/ 2122134 w 4662264"/>
              <a:gd name="connsiteY4" fmla="*/ 3681803 h 4312511"/>
              <a:gd name="connsiteX5" fmla="*/ 0 w 4662264"/>
              <a:gd name="connsiteY5" fmla="*/ 0 h 4312511"/>
              <a:gd name="connsiteX0" fmla="*/ 0 w 4662264"/>
              <a:gd name="connsiteY0" fmla="*/ 0 h 4312511"/>
              <a:gd name="connsiteX1" fmla="*/ 4662264 w 4662264"/>
              <a:gd name="connsiteY1" fmla="*/ 0 h 4312511"/>
              <a:gd name="connsiteX2" fmla="*/ 4662264 w 4662264"/>
              <a:gd name="connsiteY2" fmla="*/ 4306723 h 4312511"/>
              <a:gd name="connsiteX3" fmla="*/ 3073650 w 4662264"/>
              <a:gd name="connsiteY3" fmla="*/ 4312511 h 4312511"/>
              <a:gd name="connsiteX4" fmla="*/ 2122134 w 4662264"/>
              <a:gd name="connsiteY4" fmla="*/ 3681803 h 4312511"/>
              <a:gd name="connsiteX5" fmla="*/ 0 w 4662264"/>
              <a:gd name="connsiteY5" fmla="*/ 0 h 4312511"/>
              <a:gd name="connsiteX0" fmla="*/ 0 w 4662264"/>
              <a:gd name="connsiteY0" fmla="*/ 0 h 4312511"/>
              <a:gd name="connsiteX1" fmla="*/ 4662264 w 4662264"/>
              <a:gd name="connsiteY1" fmla="*/ 0 h 4312511"/>
              <a:gd name="connsiteX2" fmla="*/ 4662264 w 4662264"/>
              <a:gd name="connsiteY2" fmla="*/ 4306723 h 4312511"/>
              <a:gd name="connsiteX3" fmla="*/ 3073650 w 4662264"/>
              <a:gd name="connsiteY3" fmla="*/ 4312511 h 4312511"/>
              <a:gd name="connsiteX4" fmla="*/ 2122134 w 4662264"/>
              <a:gd name="connsiteY4" fmla="*/ 3681803 h 4312511"/>
              <a:gd name="connsiteX5" fmla="*/ 0 w 4662264"/>
              <a:gd name="connsiteY5" fmla="*/ 0 h 431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2264" h="4312511">
                <a:moveTo>
                  <a:pt x="0" y="0"/>
                </a:moveTo>
                <a:lnTo>
                  <a:pt x="4662264" y="0"/>
                </a:lnTo>
                <a:lnTo>
                  <a:pt x="4662264" y="4306723"/>
                </a:lnTo>
                <a:lnTo>
                  <a:pt x="3073650" y="4312511"/>
                </a:lnTo>
                <a:cubicBezTo>
                  <a:pt x="2645905" y="4312511"/>
                  <a:pt x="2329701" y="4112769"/>
                  <a:pt x="2122134" y="368180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1600" cap="all" baseline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4DC6D7-A2E3-7345-8E71-26B26C5192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464" y="1356645"/>
            <a:ext cx="2171537" cy="5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32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sig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5200" y="6239933"/>
            <a:ext cx="1066800" cy="618067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71095" y="1254261"/>
            <a:ext cx="3837461" cy="1996016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8466" indent="0">
              <a:spcBef>
                <a:spcPts val="267"/>
              </a:spcBef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C3F61D-AEFA-2849-9FAF-21580D39E4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46" y="405905"/>
            <a:ext cx="2171537" cy="571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4A6B0E-6047-4846-917A-4BDD06166AB9}"/>
              </a:ext>
            </a:extLst>
          </p:cNvPr>
          <p:cNvSpPr txBox="1"/>
          <p:nvPr userDrawn="1"/>
        </p:nvSpPr>
        <p:spPr>
          <a:xfrm>
            <a:off x="7718900" y="6462701"/>
            <a:ext cx="3578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TEKsystems, Inc. ALL RIGHTS RESERVED.</a:t>
            </a:r>
            <a:endParaRPr lang="en-US" sz="133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089348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sig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5200" y="6239933"/>
            <a:ext cx="1066800" cy="618067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654935" y="4450062"/>
            <a:ext cx="3863965" cy="1836013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8466" indent="0">
              <a:spcBef>
                <a:spcPts val="267"/>
              </a:spcBef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9B2DA0-E50A-624F-8DF9-07FB2172FC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46" y="405905"/>
            <a:ext cx="2171537" cy="571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386D37-D93E-EA4A-96E5-247848F48567}"/>
              </a:ext>
            </a:extLst>
          </p:cNvPr>
          <p:cNvSpPr txBox="1"/>
          <p:nvPr userDrawn="1"/>
        </p:nvSpPr>
        <p:spPr>
          <a:xfrm>
            <a:off x="7718900" y="6462701"/>
            <a:ext cx="3578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TEKsystems, Inc. ALL RIGHTS RESERVED.</a:t>
            </a:r>
            <a:endParaRPr lang="en-US" sz="133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27186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428" y="2509079"/>
            <a:ext cx="10965472" cy="3603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53425" y="1690412"/>
            <a:ext cx="10965475" cy="461665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230710" indent="0">
              <a:buNone/>
              <a:defRPr/>
            </a:lvl2pPr>
            <a:lvl3pPr marL="461422" indent="0">
              <a:buNone/>
              <a:defRPr/>
            </a:lvl3pPr>
            <a:lvl4pPr marL="692133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8947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703" y="2509079"/>
            <a:ext cx="7225196" cy="3603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53425" y="1690412"/>
            <a:ext cx="10965475" cy="461665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230710" indent="0">
              <a:buNone/>
              <a:defRPr/>
            </a:lvl2pPr>
            <a:lvl3pPr marL="461422" indent="0">
              <a:buNone/>
              <a:defRPr/>
            </a:lvl3pPr>
            <a:lvl4pPr marL="692133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73101" y="2509079"/>
            <a:ext cx="3357033" cy="207644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810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btitle,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427" y="1079929"/>
            <a:ext cx="5346699" cy="1009507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425" y="2982216"/>
            <a:ext cx="5346699" cy="31307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982216"/>
            <a:ext cx="5346699" cy="31307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72201" y="1080999"/>
            <a:ext cx="5346699" cy="1009507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53425" y="2170470"/>
            <a:ext cx="5346699" cy="424732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72201" y="2170470"/>
            <a:ext cx="5346699" cy="424732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7932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53425" y="1690412"/>
            <a:ext cx="10965475" cy="461665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230710" indent="0">
              <a:buNone/>
              <a:defRPr/>
            </a:lvl2pPr>
            <a:lvl3pPr marL="461422" indent="0">
              <a:buNone/>
              <a:defRPr/>
            </a:lvl3pPr>
            <a:lvl4pPr marL="692133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53430" y="2509079"/>
            <a:ext cx="5349605" cy="3603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6166169" y="2509078"/>
            <a:ext cx="5352731" cy="3603855"/>
          </a:xfrm>
        </p:spPr>
        <p:txBody>
          <a:bodyPr>
            <a:normAutofit/>
          </a:bodyPr>
          <a:lstStyle>
            <a:lvl1pPr marL="0" indent="0" algn="r">
              <a:buNone/>
              <a:defRPr sz="1600" cap="all" baseline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120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L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53425" y="1690412"/>
            <a:ext cx="10965475" cy="461665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230710" indent="0">
              <a:buNone/>
              <a:defRPr/>
            </a:lvl2pPr>
            <a:lvl3pPr marL="461422" indent="0">
              <a:buNone/>
              <a:defRPr/>
            </a:lvl3pPr>
            <a:lvl4pPr marL="692133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53429" y="2509079"/>
            <a:ext cx="10965471" cy="3603855"/>
          </a:xfrm>
        </p:spPr>
        <p:txBody>
          <a:bodyPr/>
          <a:lstStyle>
            <a:lvl1pPr marL="0" indent="0">
              <a:buNone/>
              <a:tabLst/>
              <a:defRPr/>
            </a:lvl1pPr>
            <a:lvl2pPr marL="461422" indent="-230712">
              <a:buFont typeface="Arial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620550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4769A9-DD19-C946-9F56-BEE420F5C7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7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4553D-7CEE-4882-B831-6C5B1D933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408BD-086B-42CB-B849-15B6F6B83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DB323-A69F-41F8-B631-1ED040332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2A2832-7877-4557-BD4E-8F662570D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8B69F6-78AC-490E-9252-556F20031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AE3796-46CE-4A38-BDE1-3124DC946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BEDA-E630-41DC-8EAA-7D1595E074F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7CB7B1-049A-4363-BB0B-20365CA97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B874D2-39F6-47B5-93CB-BDDD8354C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8F64-C393-428A-B297-11FFD4EE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634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41AFAD-E7A4-9E4B-84B8-23BF08DA3D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494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1F6FDB-EAB5-8D49-A69F-E5929FDA51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914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463" y="2463297"/>
            <a:ext cx="6169304" cy="1489639"/>
          </a:xfrm>
        </p:spPr>
        <p:txBody>
          <a:bodyPr wrap="square" anchor="b">
            <a:spAutoFit/>
          </a:bodyPr>
          <a:lstStyle>
            <a:lvl1pPr algn="l">
              <a:defRPr sz="4933" b="1" cap="all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463" y="3864864"/>
            <a:ext cx="6169304" cy="418576"/>
          </a:xfrm>
        </p:spPr>
        <p:txBody>
          <a:bodyPr wrap="square">
            <a:sp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30463" y="5397588"/>
            <a:ext cx="6169304" cy="344709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0463" y="5671171"/>
            <a:ext cx="6169304" cy="344709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Date goes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4DC6D7-A2E3-7345-8E71-26B26C5192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464" y="1356645"/>
            <a:ext cx="2171537" cy="571700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5683BEF3-FBF4-DC48-8B94-6BBFE9C281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3600" y="0"/>
            <a:ext cx="7518400" cy="6016880"/>
          </a:xfrm>
          <a:custGeom>
            <a:avLst/>
            <a:gdLst>
              <a:gd name="connsiteX0" fmla="*/ 0 w 5181600"/>
              <a:gd name="connsiteY0" fmla="*/ 0 h 4171950"/>
              <a:gd name="connsiteX1" fmla="*/ 5181600 w 5181600"/>
              <a:gd name="connsiteY1" fmla="*/ 0 h 4171950"/>
              <a:gd name="connsiteX2" fmla="*/ 5181600 w 5181600"/>
              <a:gd name="connsiteY2" fmla="*/ 4171950 h 4171950"/>
              <a:gd name="connsiteX3" fmla="*/ 0 w 5181600"/>
              <a:gd name="connsiteY3" fmla="*/ 4171950 h 4171950"/>
              <a:gd name="connsiteX4" fmla="*/ 0 w 5181600"/>
              <a:gd name="connsiteY4" fmla="*/ 0 h 4171950"/>
              <a:gd name="connsiteX0" fmla="*/ 0 w 5181600"/>
              <a:gd name="connsiteY0" fmla="*/ 0 h 4171950"/>
              <a:gd name="connsiteX1" fmla="*/ 5181600 w 5181600"/>
              <a:gd name="connsiteY1" fmla="*/ 0 h 4171950"/>
              <a:gd name="connsiteX2" fmla="*/ 5181600 w 5181600"/>
              <a:gd name="connsiteY2" fmla="*/ 4171950 h 4171950"/>
              <a:gd name="connsiteX3" fmla="*/ 2331308 w 5181600"/>
              <a:gd name="connsiteY3" fmla="*/ 4040144 h 4171950"/>
              <a:gd name="connsiteX4" fmla="*/ 0 w 5181600"/>
              <a:gd name="connsiteY4" fmla="*/ 0 h 4171950"/>
              <a:gd name="connsiteX0" fmla="*/ 0 w 5181600"/>
              <a:gd name="connsiteY0" fmla="*/ 0 h 4171950"/>
              <a:gd name="connsiteX1" fmla="*/ 5181600 w 5181600"/>
              <a:gd name="connsiteY1" fmla="*/ 0 h 4171950"/>
              <a:gd name="connsiteX2" fmla="*/ 5181600 w 5181600"/>
              <a:gd name="connsiteY2" fmla="*/ 1301578 h 4171950"/>
              <a:gd name="connsiteX3" fmla="*/ 5181600 w 5181600"/>
              <a:gd name="connsiteY3" fmla="*/ 4171950 h 4171950"/>
              <a:gd name="connsiteX4" fmla="*/ 2331308 w 5181600"/>
              <a:gd name="connsiteY4" fmla="*/ 4040144 h 4171950"/>
              <a:gd name="connsiteX5" fmla="*/ 0 w 5181600"/>
              <a:gd name="connsiteY5" fmla="*/ 0 h 4171950"/>
              <a:gd name="connsiteX0" fmla="*/ 0 w 5181600"/>
              <a:gd name="connsiteY0" fmla="*/ 0 h 4040144"/>
              <a:gd name="connsiteX1" fmla="*/ 5181600 w 5181600"/>
              <a:gd name="connsiteY1" fmla="*/ 0 h 4040144"/>
              <a:gd name="connsiteX2" fmla="*/ 5181600 w 5181600"/>
              <a:gd name="connsiteY2" fmla="*/ 1301578 h 4040144"/>
              <a:gd name="connsiteX3" fmla="*/ 3575222 w 5181600"/>
              <a:gd name="connsiteY3" fmla="*/ 4023669 h 4040144"/>
              <a:gd name="connsiteX4" fmla="*/ 2331308 w 5181600"/>
              <a:gd name="connsiteY4" fmla="*/ 4040144 h 4040144"/>
              <a:gd name="connsiteX5" fmla="*/ 0 w 5181600"/>
              <a:gd name="connsiteY5" fmla="*/ 0 h 4040144"/>
              <a:gd name="connsiteX0" fmla="*/ 0 w 5181600"/>
              <a:gd name="connsiteY0" fmla="*/ 0 h 4146407"/>
              <a:gd name="connsiteX1" fmla="*/ 5181600 w 5181600"/>
              <a:gd name="connsiteY1" fmla="*/ 0 h 4146407"/>
              <a:gd name="connsiteX2" fmla="*/ 5181600 w 5181600"/>
              <a:gd name="connsiteY2" fmla="*/ 1301578 h 4146407"/>
              <a:gd name="connsiteX3" fmla="*/ 3575222 w 5181600"/>
              <a:gd name="connsiteY3" fmla="*/ 4023669 h 4146407"/>
              <a:gd name="connsiteX4" fmla="*/ 2331308 w 5181600"/>
              <a:gd name="connsiteY4" fmla="*/ 4040144 h 4146407"/>
              <a:gd name="connsiteX5" fmla="*/ 0 w 5181600"/>
              <a:gd name="connsiteY5" fmla="*/ 0 h 4146407"/>
              <a:gd name="connsiteX0" fmla="*/ 0 w 5181600"/>
              <a:gd name="connsiteY0" fmla="*/ 0 h 4075263"/>
              <a:gd name="connsiteX1" fmla="*/ 5181600 w 5181600"/>
              <a:gd name="connsiteY1" fmla="*/ 0 h 4075263"/>
              <a:gd name="connsiteX2" fmla="*/ 5181600 w 5181600"/>
              <a:gd name="connsiteY2" fmla="*/ 1301578 h 4075263"/>
              <a:gd name="connsiteX3" fmla="*/ 3575222 w 5181600"/>
              <a:gd name="connsiteY3" fmla="*/ 4023669 h 4075263"/>
              <a:gd name="connsiteX4" fmla="*/ 1980044 w 5181600"/>
              <a:gd name="connsiteY4" fmla="*/ 3426827 h 4075263"/>
              <a:gd name="connsiteX5" fmla="*/ 0 w 5181600"/>
              <a:gd name="connsiteY5" fmla="*/ 0 h 4075263"/>
              <a:gd name="connsiteX0" fmla="*/ 0 w 5181600"/>
              <a:gd name="connsiteY0" fmla="*/ 0 h 4113531"/>
              <a:gd name="connsiteX1" fmla="*/ 5181600 w 5181600"/>
              <a:gd name="connsiteY1" fmla="*/ 0 h 4113531"/>
              <a:gd name="connsiteX2" fmla="*/ 5181600 w 5181600"/>
              <a:gd name="connsiteY2" fmla="*/ 1301578 h 4113531"/>
              <a:gd name="connsiteX3" fmla="*/ 3575222 w 5181600"/>
              <a:gd name="connsiteY3" fmla="*/ 4023669 h 4113531"/>
              <a:gd name="connsiteX4" fmla="*/ 1980044 w 5181600"/>
              <a:gd name="connsiteY4" fmla="*/ 3426827 h 4113531"/>
              <a:gd name="connsiteX5" fmla="*/ 0 w 5181600"/>
              <a:gd name="connsiteY5" fmla="*/ 0 h 4113531"/>
              <a:gd name="connsiteX0" fmla="*/ 0 w 5181600"/>
              <a:gd name="connsiteY0" fmla="*/ 0 h 4108715"/>
              <a:gd name="connsiteX1" fmla="*/ 5181600 w 5181600"/>
              <a:gd name="connsiteY1" fmla="*/ 0 h 4108715"/>
              <a:gd name="connsiteX2" fmla="*/ 5181600 w 5181600"/>
              <a:gd name="connsiteY2" fmla="*/ 1301578 h 4108715"/>
              <a:gd name="connsiteX3" fmla="*/ 3430257 w 5181600"/>
              <a:gd name="connsiteY3" fmla="*/ 4018094 h 4108715"/>
              <a:gd name="connsiteX4" fmla="*/ 1980044 w 5181600"/>
              <a:gd name="connsiteY4" fmla="*/ 3426827 h 4108715"/>
              <a:gd name="connsiteX5" fmla="*/ 0 w 5181600"/>
              <a:gd name="connsiteY5" fmla="*/ 0 h 4108715"/>
              <a:gd name="connsiteX0" fmla="*/ 0 w 5181600"/>
              <a:gd name="connsiteY0" fmla="*/ 0 h 4150586"/>
              <a:gd name="connsiteX1" fmla="*/ 5181600 w 5181600"/>
              <a:gd name="connsiteY1" fmla="*/ 0 h 4150586"/>
              <a:gd name="connsiteX2" fmla="*/ 5181600 w 5181600"/>
              <a:gd name="connsiteY2" fmla="*/ 1301578 h 4150586"/>
              <a:gd name="connsiteX3" fmla="*/ 3430257 w 5181600"/>
              <a:gd name="connsiteY3" fmla="*/ 4018094 h 4150586"/>
              <a:gd name="connsiteX4" fmla="*/ 1980044 w 5181600"/>
              <a:gd name="connsiteY4" fmla="*/ 3426827 h 4150586"/>
              <a:gd name="connsiteX5" fmla="*/ 0 w 5181600"/>
              <a:gd name="connsiteY5" fmla="*/ 0 h 4150586"/>
              <a:gd name="connsiteX0" fmla="*/ 0 w 5181600"/>
              <a:gd name="connsiteY0" fmla="*/ 0 h 4150586"/>
              <a:gd name="connsiteX1" fmla="*/ 5181600 w 5181600"/>
              <a:gd name="connsiteY1" fmla="*/ 0 h 4150586"/>
              <a:gd name="connsiteX2" fmla="*/ 5181600 w 5181600"/>
              <a:gd name="connsiteY2" fmla="*/ 1301578 h 4150586"/>
              <a:gd name="connsiteX3" fmla="*/ 3430257 w 5181600"/>
              <a:gd name="connsiteY3" fmla="*/ 4018094 h 4150586"/>
              <a:gd name="connsiteX4" fmla="*/ 1980044 w 5181600"/>
              <a:gd name="connsiteY4" fmla="*/ 3426827 h 4150586"/>
              <a:gd name="connsiteX5" fmla="*/ 0 w 5181600"/>
              <a:gd name="connsiteY5" fmla="*/ 0 h 4150586"/>
              <a:gd name="connsiteX0" fmla="*/ 0 w 5181600"/>
              <a:gd name="connsiteY0" fmla="*/ 0 h 4150586"/>
              <a:gd name="connsiteX1" fmla="*/ 5181600 w 5181600"/>
              <a:gd name="connsiteY1" fmla="*/ 0 h 4150586"/>
              <a:gd name="connsiteX2" fmla="*/ 5181600 w 5181600"/>
              <a:gd name="connsiteY2" fmla="*/ 1301578 h 4150586"/>
              <a:gd name="connsiteX3" fmla="*/ 4183566 w 5181600"/>
              <a:gd name="connsiteY3" fmla="*/ 2955072 h 4150586"/>
              <a:gd name="connsiteX4" fmla="*/ 3430257 w 5181600"/>
              <a:gd name="connsiteY4" fmla="*/ 4018094 h 4150586"/>
              <a:gd name="connsiteX5" fmla="*/ 1980044 w 5181600"/>
              <a:gd name="connsiteY5" fmla="*/ 3426827 h 4150586"/>
              <a:gd name="connsiteX6" fmla="*/ 0 w 5181600"/>
              <a:gd name="connsiteY6" fmla="*/ 0 h 4150586"/>
              <a:gd name="connsiteX0" fmla="*/ 0 w 5181600"/>
              <a:gd name="connsiteY0" fmla="*/ 0 h 4150586"/>
              <a:gd name="connsiteX1" fmla="*/ 5181600 w 5181600"/>
              <a:gd name="connsiteY1" fmla="*/ 0 h 4150586"/>
              <a:gd name="connsiteX2" fmla="*/ 5181600 w 5181600"/>
              <a:gd name="connsiteY2" fmla="*/ 1301578 h 4150586"/>
              <a:gd name="connsiteX3" fmla="*/ 4267201 w 5181600"/>
              <a:gd name="connsiteY3" fmla="*/ 2955072 h 4150586"/>
              <a:gd name="connsiteX4" fmla="*/ 3430257 w 5181600"/>
              <a:gd name="connsiteY4" fmla="*/ 4018094 h 4150586"/>
              <a:gd name="connsiteX5" fmla="*/ 1980044 w 5181600"/>
              <a:gd name="connsiteY5" fmla="*/ 3426827 h 4150586"/>
              <a:gd name="connsiteX6" fmla="*/ 0 w 5181600"/>
              <a:gd name="connsiteY6" fmla="*/ 0 h 4150586"/>
              <a:gd name="connsiteX0" fmla="*/ 0 w 5181600"/>
              <a:gd name="connsiteY0" fmla="*/ 0 h 4150586"/>
              <a:gd name="connsiteX1" fmla="*/ 5181600 w 5181600"/>
              <a:gd name="connsiteY1" fmla="*/ 0 h 4150586"/>
              <a:gd name="connsiteX2" fmla="*/ 5181600 w 5181600"/>
              <a:gd name="connsiteY2" fmla="*/ 1301578 h 4150586"/>
              <a:gd name="connsiteX3" fmla="*/ 4211445 w 5181600"/>
              <a:gd name="connsiteY3" fmla="*/ 2971799 h 4150586"/>
              <a:gd name="connsiteX4" fmla="*/ 3430257 w 5181600"/>
              <a:gd name="connsiteY4" fmla="*/ 4018094 h 4150586"/>
              <a:gd name="connsiteX5" fmla="*/ 1980044 w 5181600"/>
              <a:gd name="connsiteY5" fmla="*/ 3426827 h 4150586"/>
              <a:gd name="connsiteX6" fmla="*/ 0 w 5181600"/>
              <a:gd name="connsiteY6" fmla="*/ 0 h 4150586"/>
              <a:gd name="connsiteX0" fmla="*/ 0 w 5181600"/>
              <a:gd name="connsiteY0" fmla="*/ 0 h 4150586"/>
              <a:gd name="connsiteX1" fmla="*/ 5181600 w 5181600"/>
              <a:gd name="connsiteY1" fmla="*/ 0 h 4150586"/>
              <a:gd name="connsiteX2" fmla="*/ 5181600 w 5181600"/>
              <a:gd name="connsiteY2" fmla="*/ 1301578 h 4150586"/>
              <a:gd name="connsiteX3" fmla="*/ 4211445 w 5181600"/>
              <a:gd name="connsiteY3" fmla="*/ 2971799 h 4150586"/>
              <a:gd name="connsiteX4" fmla="*/ 3430257 w 5181600"/>
              <a:gd name="connsiteY4" fmla="*/ 4018094 h 4150586"/>
              <a:gd name="connsiteX5" fmla="*/ 1980044 w 5181600"/>
              <a:gd name="connsiteY5" fmla="*/ 3426827 h 4150586"/>
              <a:gd name="connsiteX6" fmla="*/ 0 w 5181600"/>
              <a:gd name="connsiteY6" fmla="*/ 0 h 4150586"/>
              <a:gd name="connsiteX0" fmla="*/ 0 w 5181600"/>
              <a:gd name="connsiteY0" fmla="*/ 0 h 4150586"/>
              <a:gd name="connsiteX1" fmla="*/ 5181600 w 5181600"/>
              <a:gd name="connsiteY1" fmla="*/ 0 h 4150586"/>
              <a:gd name="connsiteX2" fmla="*/ 5181600 w 5181600"/>
              <a:gd name="connsiteY2" fmla="*/ 1301578 h 4150586"/>
              <a:gd name="connsiteX3" fmla="*/ 4211445 w 5181600"/>
              <a:gd name="connsiteY3" fmla="*/ 2971799 h 4150586"/>
              <a:gd name="connsiteX4" fmla="*/ 3430257 w 5181600"/>
              <a:gd name="connsiteY4" fmla="*/ 4018094 h 4150586"/>
              <a:gd name="connsiteX5" fmla="*/ 1980044 w 5181600"/>
              <a:gd name="connsiteY5" fmla="*/ 3426827 h 4150586"/>
              <a:gd name="connsiteX6" fmla="*/ 0 w 5181600"/>
              <a:gd name="connsiteY6" fmla="*/ 0 h 4150586"/>
              <a:gd name="connsiteX0" fmla="*/ 0 w 5181600"/>
              <a:gd name="connsiteY0" fmla="*/ 0 h 4150586"/>
              <a:gd name="connsiteX1" fmla="*/ 5181600 w 5181600"/>
              <a:gd name="connsiteY1" fmla="*/ 0 h 4150586"/>
              <a:gd name="connsiteX2" fmla="*/ 5181600 w 5181600"/>
              <a:gd name="connsiteY2" fmla="*/ 1301578 h 4150586"/>
              <a:gd name="connsiteX3" fmla="*/ 4211445 w 5181600"/>
              <a:gd name="connsiteY3" fmla="*/ 2971799 h 4150586"/>
              <a:gd name="connsiteX4" fmla="*/ 3430257 w 5181600"/>
              <a:gd name="connsiteY4" fmla="*/ 4018094 h 4150586"/>
              <a:gd name="connsiteX5" fmla="*/ 1980044 w 5181600"/>
              <a:gd name="connsiteY5" fmla="*/ 3426827 h 4150586"/>
              <a:gd name="connsiteX6" fmla="*/ 0 w 5181600"/>
              <a:gd name="connsiteY6" fmla="*/ 0 h 4150586"/>
              <a:gd name="connsiteX0" fmla="*/ 0 w 5181600"/>
              <a:gd name="connsiteY0" fmla="*/ 0 h 4150586"/>
              <a:gd name="connsiteX1" fmla="*/ 5181600 w 5181600"/>
              <a:gd name="connsiteY1" fmla="*/ 0 h 4150586"/>
              <a:gd name="connsiteX2" fmla="*/ 5181600 w 5181600"/>
              <a:gd name="connsiteY2" fmla="*/ 1301578 h 4150586"/>
              <a:gd name="connsiteX3" fmla="*/ 4211445 w 5181600"/>
              <a:gd name="connsiteY3" fmla="*/ 2971799 h 4150586"/>
              <a:gd name="connsiteX4" fmla="*/ 3430257 w 5181600"/>
              <a:gd name="connsiteY4" fmla="*/ 4018094 h 4150586"/>
              <a:gd name="connsiteX5" fmla="*/ 1980044 w 5181600"/>
              <a:gd name="connsiteY5" fmla="*/ 3426827 h 4150586"/>
              <a:gd name="connsiteX6" fmla="*/ 0 w 5181600"/>
              <a:gd name="connsiteY6" fmla="*/ 0 h 4150586"/>
              <a:gd name="connsiteX0" fmla="*/ 0 w 5181600"/>
              <a:gd name="connsiteY0" fmla="*/ 0 h 3872503"/>
              <a:gd name="connsiteX1" fmla="*/ 5181600 w 5181600"/>
              <a:gd name="connsiteY1" fmla="*/ 0 h 3872503"/>
              <a:gd name="connsiteX2" fmla="*/ 5181600 w 5181600"/>
              <a:gd name="connsiteY2" fmla="*/ 1301578 h 3872503"/>
              <a:gd name="connsiteX3" fmla="*/ 4211445 w 5181600"/>
              <a:gd name="connsiteY3" fmla="*/ 2971799 h 3872503"/>
              <a:gd name="connsiteX4" fmla="*/ 3798247 w 5181600"/>
              <a:gd name="connsiteY4" fmla="*/ 3650104 h 3872503"/>
              <a:gd name="connsiteX5" fmla="*/ 1980044 w 5181600"/>
              <a:gd name="connsiteY5" fmla="*/ 3426827 h 3872503"/>
              <a:gd name="connsiteX6" fmla="*/ 0 w 5181600"/>
              <a:gd name="connsiteY6" fmla="*/ 0 h 3872503"/>
              <a:gd name="connsiteX0" fmla="*/ 0 w 5181600"/>
              <a:gd name="connsiteY0" fmla="*/ 0 h 4141054"/>
              <a:gd name="connsiteX1" fmla="*/ 5181600 w 5181600"/>
              <a:gd name="connsiteY1" fmla="*/ 0 h 4141054"/>
              <a:gd name="connsiteX2" fmla="*/ 5181600 w 5181600"/>
              <a:gd name="connsiteY2" fmla="*/ 1301578 h 4141054"/>
              <a:gd name="connsiteX3" fmla="*/ 4211445 w 5181600"/>
              <a:gd name="connsiteY3" fmla="*/ 2971799 h 4141054"/>
              <a:gd name="connsiteX4" fmla="*/ 3798247 w 5181600"/>
              <a:gd name="connsiteY4" fmla="*/ 3650104 h 4141054"/>
              <a:gd name="connsiteX5" fmla="*/ 1980044 w 5181600"/>
              <a:gd name="connsiteY5" fmla="*/ 3426827 h 4141054"/>
              <a:gd name="connsiteX6" fmla="*/ 0 w 5181600"/>
              <a:gd name="connsiteY6" fmla="*/ 0 h 4141054"/>
              <a:gd name="connsiteX0" fmla="*/ 0 w 5181600"/>
              <a:gd name="connsiteY0" fmla="*/ 0 h 4141054"/>
              <a:gd name="connsiteX1" fmla="*/ 5181600 w 5181600"/>
              <a:gd name="connsiteY1" fmla="*/ 0 h 4141054"/>
              <a:gd name="connsiteX2" fmla="*/ 5181600 w 5181600"/>
              <a:gd name="connsiteY2" fmla="*/ 1301578 h 4141054"/>
              <a:gd name="connsiteX3" fmla="*/ 3798247 w 5181600"/>
              <a:gd name="connsiteY3" fmla="*/ 3650104 h 4141054"/>
              <a:gd name="connsiteX4" fmla="*/ 1980044 w 5181600"/>
              <a:gd name="connsiteY4" fmla="*/ 3426827 h 4141054"/>
              <a:gd name="connsiteX5" fmla="*/ 0 w 5181600"/>
              <a:gd name="connsiteY5" fmla="*/ 0 h 4141054"/>
              <a:gd name="connsiteX0" fmla="*/ 0 w 5181600"/>
              <a:gd name="connsiteY0" fmla="*/ 0 h 4141054"/>
              <a:gd name="connsiteX1" fmla="*/ 5181600 w 5181600"/>
              <a:gd name="connsiteY1" fmla="*/ 0 h 4141054"/>
              <a:gd name="connsiteX2" fmla="*/ 5181600 w 5181600"/>
              <a:gd name="connsiteY2" fmla="*/ 1301578 h 4141054"/>
              <a:gd name="connsiteX3" fmla="*/ 3798247 w 5181600"/>
              <a:gd name="connsiteY3" fmla="*/ 3650104 h 4141054"/>
              <a:gd name="connsiteX4" fmla="*/ 1980044 w 5181600"/>
              <a:gd name="connsiteY4" fmla="*/ 3426827 h 4141054"/>
              <a:gd name="connsiteX5" fmla="*/ 0 w 5181600"/>
              <a:gd name="connsiteY5" fmla="*/ 0 h 4141054"/>
              <a:gd name="connsiteX0" fmla="*/ 0 w 5181600"/>
              <a:gd name="connsiteY0" fmla="*/ 0 h 4141054"/>
              <a:gd name="connsiteX1" fmla="*/ 5181600 w 5181600"/>
              <a:gd name="connsiteY1" fmla="*/ 0 h 4141054"/>
              <a:gd name="connsiteX2" fmla="*/ 5181600 w 5181600"/>
              <a:gd name="connsiteY2" fmla="*/ 1301578 h 4141054"/>
              <a:gd name="connsiteX3" fmla="*/ 3798247 w 5181600"/>
              <a:gd name="connsiteY3" fmla="*/ 3650104 h 4141054"/>
              <a:gd name="connsiteX4" fmla="*/ 1980044 w 5181600"/>
              <a:gd name="connsiteY4" fmla="*/ 3426827 h 4141054"/>
              <a:gd name="connsiteX5" fmla="*/ 0 w 5181600"/>
              <a:gd name="connsiteY5" fmla="*/ 0 h 4141054"/>
              <a:gd name="connsiteX0" fmla="*/ 0 w 5181600"/>
              <a:gd name="connsiteY0" fmla="*/ 0 h 4141054"/>
              <a:gd name="connsiteX1" fmla="*/ 5181600 w 5181600"/>
              <a:gd name="connsiteY1" fmla="*/ 0 h 4141054"/>
              <a:gd name="connsiteX2" fmla="*/ 5181600 w 5181600"/>
              <a:gd name="connsiteY2" fmla="*/ 1301578 h 4141054"/>
              <a:gd name="connsiteX3" fmla="*/ 3798247 w 5181600"/>
              <a:gd name="connsiteY3" fmla="*/ 3650104 h 4141054"/>
              <a:gd name="connsiteX4" fmla="*/ 1980044 w 5181600"/>
              <a:gd name="connsiteY4" fmla="*/ 3426827 h 4141054"/>
              <a:gd name="connsiteX5" fmla="*/ 0 w 5181600"/>
              <a:gd name="connsiteY5" fmla="*/ 0 h 4141054"/>
              <a:gd name="connsiteX0" fmla="*/ 0 w 5181600"/>
              <a:gd name="connsiteY0" fmla="*/ 0 h 4146769"/>
              <a:gd name="connsiteX1" fmla="*/ 5181600 w 5181600"/>
              <a:gd name="connsiteY1" fmla="*/ 0 h 4146769"/>
              <a:gd name="connsiteX2" fmla="*/ 5181600 w 5181600"/>
              <a:gd name="connsiteY2" fmla="*/ 1301578 h 4146769"/>
              <a:gd name="connsiteX3" fmla="*/ 3798247 w 5181600"/>
              <a:gd name="connsiteY3" fmla="*/ 3650104 h 4146769"/>
              <a:gd name="connsiteX4" fmla="*/ 1980044 w 5181600"/>
              <a:gd name="connsiteY4" fmla="*/ 3426827 h 4146769"/>
              <a:gd name="connsiteX5" fmla="*/ 0 w 5181600"/>
              <a:gd name="connsiteY5" fmla="*/ 0 h 41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1600" h="4146769">
                <a:moveTo>
                  <a:pt x="0" y="0"/>
                </a:moveTo>
                <a:lnTo>
                  <a:pt x="5181600" y="0"/>
                </a:lnTo>
                <a:lnTo>
                  <a:pt x="5181600" y="1301578"/>
                </a:lnTo>
                <a:cubicBezTo>
                  <a:pt x="4811651" y="1943383"/>
                  <a:pt x="4209177" y="2955784"/>
                  <a:pt x="3798247" y="3650104"/>
                </a:cubicBezTo>
                <a:cubicBezTo>
                  <a:pt x="3033970" y="4645824"/>
                  <a:pt x="2249506" y="3917564"/>
                  <a:pt x="1980044" y="3426827"/>
                </a:cubicBezTo>
                <a:lnTo>
                  <a:pt x="0" y="0"/>
                </a:lnTo>
                <a:close/>
              </a:path>
            </a:pathLst>
          </a:custGeom>
          <a:solidFill>
            <a:srgbClr val="021A32"/>
          </a:solidFill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908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5975648" y="1107987"/>
            <a:ext cx="6216352" cy="5750015"/>
          </a:xfrm>
          <a:custGeom>
            <a:avLst/>
            <a:gdLst>
              <a:gd name="connsiteX0" fmla="*/ 3073650 w 4662264"/>
              <a:gd name="connsiteY0" fmla="*/ 0 h 4312511"/>
              <a:gd name="connsiteX1" fmla="*/ 4662264 w 4662264"/>
              <a:gd name="connsiteY1" fmla="*/ 5788 h 4312511"/>
              <a:gd name="connsiteX2" fmla="*/ 4662264 w 4662264"/>
              <a:gd name="connsiteY2" fmla="*/ 4312511 h 4312511"/>
              <a:gd name="connsiteX3" fmla="*/ 0 w 4662264"/>
              <a:gd name="connsiteY3" fmla="*/ 4312511 h 4312511"/>
              <a:gd name="connsiteX4" fmla="*/ 2122134 w 4662264"/>
              <a:gd name="connsiteY4" fmla="*/ 630708 h 4312511"/>
              <a:gd name="connsiteX5" fmla="*/ 3073650 w 4662264"/>
              <a:gd name="connsiteY5" fmla="*/ 0 h 431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2264" h="4312511">
                <a:moveTo>
                  <a:pt x="3073650" y="0"/>
                </a:moveTo>
                <a:lnTo>
                  <a:pt x="4662264" y="5788"/>
                </a:lnTo>
                <a:lnTo>
                  <a:pt x="4662264" y="4312511"/>
                </a:lnTo>
                <a:lnTo>
                  <a:pt x="0" y="4312511"/>
                </a:lnTo>
                <a:lnTo>
                  <a:pt x="2122134" y="630708"/>
                </a:lnTo>
                <a:cubicBezTo>
                  <a:pt x="2329701" y="199742"/>
                  <a:pt x="2645905" y="0"/>
                  <a:pt x="30736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1600" cap="all" baseline="0"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Picture here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130463" y="2462785"/>
            <a:ext cx="6169304" cy="1489639"/>
          </a:xfrm>
        </p:spPr>
        <p:txBody>
          <a:bodyPr wrap="square" anchor="b">
            <a:spAutoFit/>
          </a:bodyPr>
          <a:lstStyle>
            <a:lvl1pPr algn="l">
              <a:defRPr sz="4933" b="1" cap="all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130463" y="3864864"/>
            <a:ext cx="6169304" cy="418576"/>
          </a:xfrm>
        </p:spPr>
        <p:txBody>
          <a:bodyPr wrap="square">
            <a:sp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AD411D-A5C8-BD45-B3A2-0500DCC3A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464" y="1348178"/>
            <a:ext cx="2171537" cy="5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635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463" y="2462785"/>
            <a:ext cx="6169304" cy="1489639"/>
          </a:xfrm>
        </p:spPr>
        <p:txBody>
          <a:bodyPr wrap="square" anchor="b">
            <a:spAutoFit/>
          </a:bodyPr>
          <a:lstStyle>
            <a:lvl1pPr algn="l">
              <a:defRPr sz="4933" b="1" cap="all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463" y="3864864"/>
            <a:ext cx="6169304" cy="418576"/>
          </a:xfrm>
        </p:spPr>
        <p:txBody>
          <a:bodyPr wrap="square">
            <a:sp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30463" y="5397588"/>
            <a:ext cx="6169304" cy="344709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0463" y="5671171"/>
            <a:ext cx="6169304" cy="344709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Date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B11E5E-01F4-3445-8F2F-0B171D360E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464" y="1348178"/>
            <a:ext cx="2171537" cy="5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631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130463" y="2462785"/>
            <a:ext cx="6169304" cy="1489639"/>
          </a:xfrm>
        </p:spPr>
        <p:txBody>
          <a:bodyPr wrap="square" anchor="b">
            <a:spAutoFit/>
          </a:bodyPr>
          <a:lstStyle>
            <a:lvl1pPr algn="l">
              <a:defRPr sz="4933" b="1" cap="all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130463" y="3864864"/>
            <a:ext cx="6169304" cy="418576"/>
          </a:xfrm>
        </p:spPr>
        <p:txBody>
          <a:bodyPr wrap="square">
            <a:sp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E97BEF-87DB-BD4C-B69C-85D3AC0418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464" y="1348178"/>
            <a:ext cx="2171537" cy="5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482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ig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5200" y="6239933"/>
            <a:ext cx="1066800" cy="618067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71095" y="1254261"/>
            <a:ext cx="3837461" cy="1996016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8466" indent="0">
              <a:spcBef>
                <a:spcPts val="267"/>
              </a:spcBef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C3F61D-AEFA-2849-9FAF-21580D39E4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46" y="405905"/>
            <a:ext cx="2171537" cy="571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4A6B0E-6047-4846-917A-4BDD06166AB9}"/>
              </a:ext>
            </a:extLst>
          </p:cNvPr>
          <p:cNvSpPr txBox="1"/>
          <p:nvPr userDrawn="1"/>
        </p:nvSpPr>
        <p:spPr>
          <a:xfrm>
            <a:off x="7718900" y="6462701"/>
            <a:ext cx="3578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TEKsystems, Inc. ALL RIGHTS RESERVED.</a:t>
            </a:r>
            <a:endParaRPr lang="en-US" sz="133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204414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ig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5200" y="6239933"/>
            <a:ext cx="1066800" cy="618067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654935" y="4450062"/>
            <a:ext cx="3863965" cy="1836013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8466" indent="0">
              <a:spcBef>
                <a:spcPts val="267"/>
              </a:spcBef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9B2DA0-E50A-624F-8DF9-07FB2172FC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46" y="405905"/>
            <a:ext cx="2171537" cy="571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386D37-D93E-EA4A-96E5-247848F48567}"/>
              </a:ext>
            </a:extLst>
          </p:cNvPr>
          <p:cNvSpPr txBox="1"/>
          <p:nvPr userDrawn="1"/>
        </p:nvSpPr>
        <p:spPr>
          <a:xfrm>
            <a:off x="7718900" y="6462701"/>
            <a:ext cx="3578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TEKsystems, Inc. ALL RIGHTS RESERVED.</a:t>
            </a:r>
            <a:endParaRPr lang="en-US" sz="133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85864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5975648" y="1107987"/>
            <a:ext cx="6216352" cy="5750015"/>
          </a:xfrm>
          <a:custGeom>
            <a:avLst/>
            <a:gdLst>
              <a:gd name="connsiteX0" fmla="*/ 3073650 w 4662264"/>
              <a:gd name="connsiteY0" fmla="*/ 0 h 4312511"/>
              <a:gd name="connsiteX1" fmla="*/ 4662264 w 4662264"/>
              <a:gd name="connsiteY1" fmla="*/ 5788 h 4312511"/>
              <a:gd name="connsiteX2" fmla="*/ 4662264 w 4662264"/>
              <a:gd name="connsiteY2" fmla="*/ 4312511 h 4312511"/>
              <a:gd name="connsiteX3" fmla="*/ 0 w 4662264"/>
              <a:gd name="connsiteY3" fmla="*/ 4312511 h 4312511"/>
              <a:gd name="connsiteX4" fmla="*/ 2122134 w 4662264"/>
              <a:gd name="connsiteY4" fmla="*/ 630708 h 4312511"/>
              <a:gd name="connsiteX5" fmla="*/ 3073650 w 4662264"/>
              <a:gd name="connsiteY5" fmla="*/ 0 h 431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2264" h="4312511">
                <a:moveTo>
                  <a:pt x="3073650" y="0"/>
                </a:moveTo>
                <a:lnTo>
                  <a:pt x="4662264" y="5788"/>
                </a:lnTo>
                <a:lnTo>
                  <a:pt x="4662264" y="4312511"/>
                </a:lnTo>
                <a:lnTo>
                  <a:pt x="0" y="4312511"/>
                </a:lnTo>
                <a:lnTo>
                  <a:pt x="2122134" y="630708"/>
                </a:lnTo>
                <a:cubicBezTo>
                  <a:pt x="2329701" y="199742"/>
                  <a:pt x="2645905" y="0"/>
                  <a:pt x="30736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1600" cap="all" baseline="0"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Picture here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130463" y="2462785"/>
            <a:ext cx="6169304" cy="1489639"/>
          </a:xfrm>
        </p:spPr>
        <p:txBody>
          <a:bodyPr wrap="square" anchor="b">
            <a:spAutoFit/>
          </a:bodyPr>
          <a:lstStyle>
            <a:lvl1pPr algn="l">
              <a:defRPr sz="4933" b="1" cap="all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130463" y="4286042"/>
            <a:ext cx="6169304" cy="420564"/>
          </a:xfrm>
        </p:spPr>
        <p:txBody>
          <a:bodyPr wrap="square">
            <a:spAutoFit/>
          </a:bodyPr>
          <a:lstStyle>
            <a:lvl1pPr marL="0" indent="0" algn="l">
              <a:buNone/>
              <a:defRPr sz="2133">
                <a:solidFill>
                  <a:srgbClr val="0097D9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AD411D-A5C8-BD45-B3A2-0500DCC3A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464" y="1348178"/>
            <a:ext cx="2171537" cy="5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467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ign Slide Us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5200" y="6239933"/>
            <a:ext cx="1066800" cy="618067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71095" y="1254261"/>
            <a:ext cx="3837461" cy="1996016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8466" indent="0">
              <a:spcBef>
                <a:spcPts val="267"/>
              </a:spcBef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B921A2-7498-D943-B2DA-324658EEB6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46" y="405905"/>
            <a:ext cx="2171537" cy="571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9EC567-6D49-1E4C-A013-D8631DAD4876}"/>
              </a:ext>
            </a:extLst>
          </p:cNvPr>
          <p:cNvSpPr txBox="1"/>
          <p:nvPr userDrawn="1"/>
        </p:nvSpPr>
        <p:spPr>
          <a:xfrm>
            <a:off x="553425" y="6462701"/>
            <a:ext cx="3578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2019 TEKsystems, Inc. ALL RIGHTS RESERVED. </a:t>
            </a:r>
            <a:endParaRPr lang="en-US" sz="133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554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0F50E-1D4A-4238-BF22-E2F289AC6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CCC064-0273-4872-986B-18480FC5F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BEDA-E630-41DC-8EAA-7D1595E074F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B7F3A9-93DC-4C19-B899-0B61034DE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58371F-DFCB-40D8-8267-A2458AE0B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8F64-C393-428A-B297-11FFD4EE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095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ign Slide Us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5200" y="6239933"/>
            <a:ext cx="1066800" cy="618067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654935" y="4450062"/>
            <a:ext cx="3863965" cy="1836013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8466" indent="0">
              <a:spcBef>
                <a:spcPts val="267"/>
              </a:spcBef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D944E7-C5C6-7848-91AC-437759C118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46" y="405905"/>
            <a:ext cx="2171537" cy="571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D48D36-898A-8540-9634-660CBC53981B}"/>
              </a:ext>
            </a:extLst>
          </p:cNvPr>
          <p:cNvSpPr txBox="1"/>
          <p:nvPr userDrawn="1"/>
        </p:nvSpPr>
        <p:spPr>
          <a:xfrm>
            <a:off x="553425" y="6462701"/>
            <a:ext cx="3578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2019 TEKsystems, Inc. ALL RIGHTS RESERVED. </a:t>
            </a:r>
            <a:endParaRPr lang="en-US" sz="133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935013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352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428" y="2509079"/>
            <a:ext cx="10965472" cy="3603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3425" y="1666028"/>
            <a:ext cx="10965475" cy="492443"/>
          </a:xfrm>
        </p:spPr>
        <p:txBody>
          <a:bodyPr wrap="square">
            <a:noAutofit/>
          </a:bodyPr>
          <a:lstStyle>
            <a:lvl1pPr marL="0" indent="0">
              <a:buNone/>
              <a:defRPr sz="2133">
                <a:solidFill>
                  <a:schemeClr val="accent2"/>
                </a:solidFill>
              </a:defRPr>
            </a:lvl1pPr>
            <a:lvl2pPr marL="230710" indent="0">
              <a:buNone/>
              <a:defRPr/>
            </a:lvl2pPr>
            <a:lvl3pPr marL="461422" indent="0">
              <a:buNone/>
              <a:defRPr/>
            </a:lvl3pPr>
            <a:lvl4pPr marL="692133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16282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703" y="2509079"/>
            <a:ext cx="7225196" cy="3603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3425" y="1666028"/>
            <a:ext cx="10965475" cy="492443"/>
          </a:xfrm>
        </p:spPr>
        <p:txBody>
          <a:bodyPr wrap="square">
            <a:noAutofit/>
          </a:bodyPr>
          <a:lstStyle>
            <a:lvl1pPr marL="0" indent="0">
              <a:buNone/>
              <a:defRPr sz="2133">
                <a:solidFill>
                  <a:schemeClr val="accent2"/>
                </a:solidFill>
              </a:defRPr>
            </a:lvl1pPr>
            <a:lvl2pPr marL="230710" indent="0">
              <a:buNone/>
              <a:defRPr/>
            </a:lvl2pPr>
            <a:lvl3pPr marL="461422" indent="0">
              <a:buNone/>
              <a:defRPr/>
            </a:lvl3pPr>
            <a:lvl4pPr marL="692133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73101" y="2509079"/>
            <a:ext cx="3357033" cy="207644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233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80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3425" y="1666028"/>
            <a:ext cx="10965475" cy="492443"/>
          </a:xfrm>
        </p:spPr>
        <p:txBody>
          <a:bodyPr wrap="square">
            <a:noAutofit/>
          </a:bodyPr>
          <a:lstStyle>
            <a:lvl1pPr marL="0" indent="0">
              <a:buNone/>
              <a:defRPr sz="2133">
                <a:solidFill>
                  <a:schemeClr val="accent2"/>
                </a:solidFill>
              </a:defRPr>
            </a:lvl1pPr>
            <a:lvl2pPr marL="230710" indent="0">
              <a:buNone/>
              <a:defRPr/>
            </a:lvl2pPr>
            <a:lvl3pPr marL="461422" indent="0">
              <a:buNone/>
              <a:defRPr/>
            </a:lvl3pPr>
            <a:lvl4pPr marL="692133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6776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425" y="2210349"/>
            <a:ext cx="5346699" cy="39025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10349"/>
            <a:ext cx="5346699" cy="39025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753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425" y="2210349"/>
            <a:ext cx="5346699" cy="39025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10349"/>
            <a:ext cx="5346699" cy="39025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4BA4200-706A-7240-991C-87EA5AF671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3425" y="1666029"/>
            <a:ext cx="10965475" cy="410369"/>
          </a:xfrm>
        </p:spPr>
        <p:txBody>
          <a:bodyPr wrap="square">
            <a:noAutofit/>
          </a:bodyPr>
          <a:lstStyle>
            <a:lvl1pPr marL="0" indent="0">
              <a:buNone/>
              <a:defRPr sz="2133">
                <a:solidFill>
                  <a:schemeClr val="accent2"/>
                </a:solidFill>
              </a:defRPr>
            </a:lvl1pPr>
            <a:lvl2pPr marL="230710" indent="0">
              <a:buNone/>
              <a:defRPr/>
            </a:lvl2pPr>
            <a:lvl3pPr marL="461422" indent="0">
              <a:buNone/>
              <a:defRPr/>
            </a:lvl3pPr>
            <a:lvl4pPr marL="692133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7153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425" y="2210349"/>
            <a:ext cx="5352288" cy="39025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4BA4200-706A-7240-991C-87EA5AF671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3425" y="1666029"/>
            <a:ext cx="10965475" cy="410369"/>
          </a:xfrm>
        </p:spPr>
        <p:txBody>
          <a:bodyPr wrap="square">
            <a:noAutofit/>
          </a:bodyPr>
          <a:lstStyle>
            <a:lvl1pPr marL="0" indent="0">
              <a:buNone/>
              <a:defRPr sz="2133">
                <a:solidFill>
                  <a:schemeClr val="accent2"/>
                </a:solidFill>
              </a:defRPr>
            </a:lvl1pPr>
            <a:lvl2pPr marL="230710" indent="0">
              <a:buNone/>
              <a:defRPr/>
            </a:lvl2pPr>
            <a:lvl3pPr marL="461422" indent="0">
              <a:buNone/>
              <a:defRPr/>
            </a:lvl3pPr>
            <a:lvl4pPr marL="692133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7AB5724-ED6C-D244-B23C-E84FFEA0B9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877" y="2209800"/>
            <a:ext cx="5352288" cy="3903133"/>
          </a:xfrm>
          <a:solidFill>
            <a:srgbClr val="E6E7E8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447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Tw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427" y="1079929"/>
            <a:ext cx="5346699" cy="1009507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425" y="2210349"/>
            <a:ext cx="5346699" cy="39025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10349"/>
            <a:ext cx="5346699" cy="39025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72201" y="1080999"/>
            <a:ext cx="5346699" cy="1009507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33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CC3CE1-A9E9-4CFD-9E9F-1679D9285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BEDA-E630-41DC-8EAA-7D1595E074F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C9840F-5518-4C54-8875-8E9EAB91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70268-4472-4B7E-893A-5E5E98AC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8F64-C393-428A-B297-11FFD4EE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896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427" y="1079929"/>
            <a:ext cx="5346699" cy="1009507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425" y="2982216"/>
            <a:ext cx="5346699" cy="31307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982216"/>
            <a:ext cx="5346699" cy="31307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72201" y="1080999"/>
            <a:ext cx="5346699" cy="1009507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53425" y="2146085"/>
            <a:ext cx="5346699" cy="381643"/>
          </a:xfrm>
        </p:spPr>
        <p:txBody>
          <a:bodyPr wrap="square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1" y="2146085"/>
            <a:ext cx="5346699" cy="381643"/>
          </a:xfrm>
        </p:spPr>
        <p:txBody>
          <a:bodyPr wrap="square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130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ubtitle,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B5F33FC-9EC0-E84B-912A-AC4D699586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49DB35-CB5E-524D-B490-629DBB323F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87" y="382736"/>
            <a:ext cx="2060448" cy="390144"/>
          </a:xfrm>
          <a:prstGeom prst="rect">
            <a:avLst/>
          </a:prstGeom>
        </p:spPr>
      </p:pic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CE409D38-0323-4B46-99F3-42077C49CC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flipV="1">
            <a:off x="3888720" y="2707013"/>
            <a:ext cx="8452293" cy="4230644"/>
          </a:xfrm>
          <a:custGeom>
            <a:avLst/>
            <a:gdLst>
              <a:gd name="connsiteX0" fmla="*/ 0 w 3059166"/>
              <a:gd name="connsiteY0" fmla="*/ 0 h 1531211"/>
              <a:gd name="connsiteX1" fmla="*/ 3059166 w 3059166"/>
              <a:gd name="connsiteY1" fmla="*/ 0 h 1531211"/>
              <a:gd name="connsiteX2" fmla="*/ 3059166 w 3059166"/>
              <a:gd name="connsiteY2" fmla="*/ 1525423 h 1531211"/>
              <a:gd name="connsiteX3" fmla="*/ 1470552 w 3059166"/>
              <a:gd name="connsiteY3" fmla="*/ 1531211 h 1531211"/>
              <a:gd name="connsiteX4" fmla="*/ 519036 w 3059166"/>
              <a:gd name="connsiteY4" fmla="*/ 900503 h 153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9166" h="1531211">
                <a:moveTo>
                  <a:pt x="0" y="0"/>
                </a:moveTo>
                <a:lnTo>
                  <a:pt x="3059166" y="0"/>
                </a:lnTo>
                <a:lnTo>
                  <a:pt x="3059166" y="1525423"/>
                </a:lnTo>
                <a:lnTo>
                  <a:pt x="1470552" y="1531211"/>
                </a:lnTo>
                <a:cubicBezTo>
                  <a:pt x="1042807" y="1531211"/>
                  <a:pt x="726603" y="1331469"/>
                  <a:pt x="519036" y="900503"/>
                </a:cubicBezTo>
                <a:close/>
              </a:path>
            </a:pathLst>
          </a:custGeom>
          <a:solidFill>
            <a:srgbClr val="E6E7E8">
              <a:alpha val="62000"/>
            </a:srgbClr>
          </a:solidFill>
        </p:spPr>
        <p:txBody>
          <a:bodyPr wrap="square" rIns="274320" anchor="ctr">
            <a:noAutofit/>
          </a:bodyPr>
          <a:lstStyle>
            <a:lvl1pPr marL="0" indent="0" algn="r">
              <a:buNone/>
              <a:defRPr sz="2133">
                <a:solidFill>
                  <a:srgbClr val="E6E7E8"/>
                </a:solidFill>
              </a:defRPr>
            </a:lvl1pPr>
            <a:lvl2pPr marL="230704" indent="0" algn="ctr">
              <a:buNone/>
              <a:defRPr/>
            </a:lvl2pPr>
            <a:lvl3pPr marL="461412" indent="0" algn="ctr">
              <a:buNone/>
              <a:defRPr/>
            </a:lvl3pPr>
            <a:lvl4pPr marL="692115" indent="0" algn="ctr">
              <a:buNone/>
              <a:defRPr/>
            </a:lvl4pPr>
            <a:lvl5pPr marL="1828709" indent="0" algn="ctr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427" y="1079929"/>
            <a:ext cx="5346699" cy="1009507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425" y="2982216"/>
            <a:ext cx="5346699" cy="31307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6240" y="2982216"/>
            <a:ext cx="4772659" cy="31307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53425" y="2146086"/>
            <a:ext cx="5346699" cy="455509"/>
          </a:xfrm>
        </p:spPr>
        <p:txBody>
          <a:bodyPr wrap="square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33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675FA6-6A4A-124B-8F55-DACA3C6950F2}"/>
              </a:ext>
            </a:extLst>
          </p:cNvPr>
          <p:cNvSpPr txBox="1"/>
          <p:nvPr userDrawn="1"/>
        </p:nvSpPr>
        <p:spPr>
          <a:xfrm>
            <a:off x="553425" y="6462701"/>
            <a:ext cx="3578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2019 TEKsystems, Inc. ALL RIGHTS RESERVED. </a:t>
            </a:r>
            <a:endParaRPr lang="en-US" sz="133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119166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3425" y="1666029"/>
            <a:ext cx="10965475" cy="410369"/>
          </a:xfrm>
        </p:spPr>
        <p:txBody>
          <a:bodyPr wrap="square">
            <a:noAutofit/>
          </a:bodyPr>
          <a:lstStyle>
            <a:lvl1pPr marL="0" indent="0">
              <a:buNone/>
              <a:defRPr sz="2133">
                <a:solidFill>
                  <a:schemeClr val="accent2"/>
                </a:solidFill>
              </a:defRPr>
            </a:lvl1pPr>
            <a:lvl2pPr marL="230710" indent="0">
              <a:buNone/>
              <a:defRPr/>
            </a:lvl2pPr>
            <a:lvl3pPr marL="461422" indent="0">
              <a:buNone/>
              <a:defRPr/>
            </a:lvl3pPr>
            <a:lvl4pPr marL="692133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53430" y="2509079"/>
            <a:ext cx="5349605" cy="3603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6166169" y="2509078"/>
            <a:ext cx="5352731" cy="3603855"/>
          </a:xfrm>
        </p:spPr>
        <p:txBody>
          <a:bodyPr>
            <a:normAutofit/>
          </a:bodyPr>
          <a:lstStyle>
            <a:lvl1pPr marL="0" indent="0" algn="r">
              <a:buNone/>
              <a:defRPr sz="1600" cap="all" baseline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57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L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53425" y="1666028"/>
            <a:ext cx="10965475" cy="420564"/>
          </a:xfrm>
        </p:spPr>
        <p:txBody>
          <a:bodyPr wrap="square">
            <a:spAutoFit/>
          </a:bodyPr>
          <a:lstStyle>
            <a:lvl1pPr marL="0" indent="0">
              <a:buNone/>
              <a:defRPr sz="2133">
                <a:solidFill>
                  <a:schemeClr val="accent2"/>
                </a:solidFill>
              </a:defRPr>
            </a:lvl1pPr>
            <a:lvl2pPr marL="230710" indent="0">
              <a:buNone/>
              <a:defRPr/>
            </a:lvl2pPr>
            <a:lvl3pPr marL="461422" indent="0">
              <a:buNone/>
              <a:defRPr/>
            </a:lvl3pPr>
            <a:lvl4pPr marL="692133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53429" y="2509079"/>
            <a:ext cx="10965471" cy="3603855"/>
          </a:xfrm>
        </p:spPr>
        <p:txBody>
          <a:bodyPr/>
          <a:lstStyle>
            <a:lvl1pPr marL="0" indent="0">
              <a:buNone/>
              <a:tabLst/>
              <a:defRPr/>
            </a:lvl1pPr>
            <a:lvl2pPr marL="461422" indent="-230712">
              <a:buFont typeface="Arial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038299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775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1B077C-E869-3B4E-9C8A-718D5D337083}"/>
              </a:ext>
            </a:extLst>
          </p:cNvPr>
          <p:cNvSpPr/>
          <p:nvPr userDrawn="1"/>
        </p:nvSpPr>
        <p:spPr>
          <a:xfrm>
            <a:off x="0" y="1"/>
            <a:ext cx="12192000" cy="6044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806642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5975648" y="1107987"/>
            <a:ext cx="6216352" cy="5750015"/>
          </a:xfrm>
          <a:custGeom>
            <a:avLst/>
            <a:gdLst>
              <a:gd name="connsiteX0" fmla="*/ 3073650 w 4662264"/>
              <a:gd name="connsiteY0" fmla="*/ 0 h 4312511"/>
              <a:gd name="connsiteX1" fmla="*/ 4662264 w 4662264"/>
              <a:gd name="connsiteY1" fmla="*/ 5788 h 4312511"/>
              <a:gd name="connsiteX2" fmla="*/ 4662264 w 4662264"/>
              <a:gd name="connsiteY2" fmla="*/ 4312511 h 4312511"/>
              <a:gd name="connsiteX3" fmla="*/ 0 w 4662264"/>
              <a:gd name="connsiteY3" fmla="*/ 4312511 h 4312511"/>
              <a:gd name="connsiteX4" fmla="*/ 2122134 w 4662264"/>
              <a:gd name="connsiteY4" fmla="*/ 630708 h 4312511"/>
              <a:gd name="connsiteX5" fmla="*/ 3073650 w 4662264"/>
              <a:gd name="connsiteY5" fmla="*/ 0 h 431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2264" h="4312511">
                <a:moveTo>
                  <a:pt x="3073650" y="0"/>
                </a:moveTo>
                <a:lnTo>
                  <a:pt x="4662264" y="5788"/>
                </a:lnTo>
                <a:lnTo>
                  <a:pt x="4662264" y="4312511"/>
                </a:lnTo>
                <a:lnTo>
                  <a:pt x="0" y="4312511"/>
                </a:lnTo>
                <a:lnTo>
                  <a:pt x="2122134" y="630708"/>
                </a:lnTo>
                <a:cubicBezTo>
                  <a:pt x="2329701" y="199742"/>
                  <a:pt x="2645905" y="0"/>
                  <a:pt x="30736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1600" cap="all" baseline="0"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Picture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30463" y="5397588"/>
            <a:ext cx="6169304" cy="344709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0463" y="5671171"/>
            <a:ext cx="6169304" cy="338554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Contact info goes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844527E-9D07-3D40-86E7-FA8E42148D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0463" y="2462785"/>
            <a:ext cx="6169304" cy="806375"/>
          </a:xfrm>
        </p:spPr>
        <p:txBody>
          <a:bodyPr wrap="square" anchor="b">
            <a:spAutoFit/>
          </a:bodyPr>
          <a:lstStyle>
            <a:lvl1pPr algn="l">
              <a:defRPr sz="4933" b="1" cap="all" baseline="0"/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2F84D1-B57E-7A46-A114-7D2A8B118C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614" y="1339721"/>
            <a:ext cx="2171537" cy="5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998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21BEB1-F1B2-0943-A194-0D0E6B42C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5200" y="6239933"/>
            <a:ext cx="1066800" cy="61806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F33A-04D8-4107-96E5-33B70AE88D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53793-8A75-F942-B9DE-9F70B3B752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87" y="382736"/>
            <a:ext cx="2060448" cy="3901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0080C6-8CB3-AF4D-8416-0084DF651303}"/>
              </a:ext>
            </a:extLst>
          </p:cNvPr>
          <p:cNvSpPr txBox="1"/>
          <p:nvPr userDrawn="1"/>
        </p:nvSpPr>
        <p:spPr>
          <a:xfrm>
            <a:off x="594344" y="5593136"/>
            <a:ext cx="493776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71707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Experience the power of real partnership. 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TEKsystems.com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B61EE1-237E-E246-96C9-A6EAC797D5CD}"/>
              </a:ext>
            </a:extLst>
          </p:cNvPr>
          <p:cNvSpPr txBox="1"/>
          <p:nvPr userDrawn="1"/>
        </p:nvSpPr>
        <p:spPr>
          <a:xfrm>
            <a:off x="591273" y="6001789"/>
            <a:ext cx="181088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71707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STRATEGIC PARTNERS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8DC63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C4ECFC-23AC-B841-B680-207B72CA3B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741" y="6039048"/>
            <a:ext cx="995649" cy="212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E8A7BC-B4B0-1147-B89B-C2044F03BAA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300" y="5880395"/>
            <a:ext cx="1055011" cy="5887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845831-8092-1F40-B4C9-C2F7DA97DDB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531" y="5953365"/>
            <a:ext cx="642132" cy="3841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F22482-DA05-6E40-B253-C3D05E383BE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2382" y="5953365"/>
            <a:ext cx="546613" cy="3841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8A1D42-857F-8347-8051-E68953DF7F0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2715" y="5953365"/>
            <a:ext cx="334637" cy="38410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5C2DAB-C5D4-BE4D-A1E4-0BA8031C0ED3}"/>
              </a:ext>
            </a:extLst>
          </p:cNvPr>
          <p:cNvCxnSpPr/>
          <p:nvPr userDrawn="1"/>
        </p:nvCxnSpPr>
        <p:spPr>
          <a:xfrm>
            <a:off x="2794000" y="5973174"/>
            <a:ext cx="0" cy="3444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7CB77675-1B1B-5545-9332-68EFACE29CB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811" y="1042098"/>
            <a:ext cx="10465855" cy="43773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F22F1E8-CF25-FC4D-9944-0460033280EA}"/>
              </a:ext>
            </a:extLst>
          </p:cNvPr>
          <p:cNvSpPr txBox="1"/>
          <p:nvPr userDrawn="1"/>
        </p:nvSpPr>
        <p:spPr>
          <a:xfrm>
            <a:off x="550286" y="2214011"/>
            <a:ext cx="4573532" cy="97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1707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 an industry leader in Full-Stack Technology Services,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1707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1707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Talent Services and real-world application, we work with progressive leaders to drive change.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TEKsystems is an Allegis Group Company.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8DC631-BFC0-BD49-97C9-88CE82DF2B81}"/>
              </a:ext>
            </a:extLst>
          </p:cNvPr>
          <p:cNvSpPr txBox="1"/>
          <p:nvPr userDrawn="1"/>
        </p:nvSpPr>
        <p:spPr>
          <a:xfrm>
            <a:off x="553425" y="6462701"/>
            <a:ext cx="3578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2019 TEKsystems, Inc. ALL RIGHTS RESERVED. </a:t>
            </a:r>
            <a:endParaRPr lang="en-US" sz="133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650880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21BEB1-F1B2-0943-A194-0D0E6B42C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5200" y="6239933"/>
            <a:ext cx="1066800" cy="61806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F33A-04D8-4107-96E5-33B70AE88D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53793-8A75-F942-B9DE-9F70B3B752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87" y="382736"/>
            <a:ext cx="2060448" cy="3901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58DC631-BFC0-BD49-97C9-88CE82DF2B81}"/>
              </a:ext>
            </a:extLst>
          </p:cNvPr>
          <p:cNvSpPr txBox="1"/>
          <p:nvPr userDrawn="1"/>
        </p:nvSpPr>
        <p:spPr>
          <a:xfrm>
            <a:off x="553425" y="6462701"/>
            <a:ext cx="3578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2019 TEKsystems, Inc. ALL RIGHTS RESERVED. </a:t>
            </a:r>
            <a:endParaRPr lang="en-US" sz="133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DBC6160-B791-9C4D-A598-AFD03D5464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97" y="2108200"/>
            <a:ext cx="4064000" cy="4064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17C7258-BF6B-0246-88CE-8A76795D31E0}"/>
              </a:ext>
            </a:extLst>
          </p:cNvPr>
          <p:cNvSpPr txBox="1"/>
          <p:nvPr userDrawn="1"/>
        </p:nvSpPr>
        <p:spPr>
          <a:xfrm>
            <a:off x="5710365" y="1859875"/>
            <a:ext cx="5689600" cy="4470399"/>
          </a:xfrm>
          <a:prstGeom prst="rect">
            <a:avLst/>
          </a:prstGeom>
          <a:noFill/>
        </p:spPr>
        <p:txBody>
          <a:bodyPr wrap="square" lIns="121920" tIns="60960" rtlCol="0" anchor="t">
            <a:noAutofit/>
          </a:bodyPr>
          <a:lstStyle/>
          <a:p>
            <a:pPr>
              <a:spcBef>
                <a:spcPts val="800"/>
              </a:spcBef>
            </a:pPr>
            <a:r>
              <a:rPr lang="en-US" sz="1200" b="1" dirty="0">
                <a:solidFill>
                  <a:schemeClr val="accent3"/>
                </a:solidFill>
                <a:ea typeface="Century Gothic" charset="0"/>
                <a:cs typeface="Century Gothic" charset="0"/>
              </a:rPr>
              <a:t>Market Analytics </a:t>
            </a:r>
            <a:br>
              <a:rPr lang="en-US" sz="1200" dirty="0">
                <a:solidFill>
                  <a:schemeClr val="bg2">
                    <a:lumMod val="75000"/>
                  </a:schemeClr>
                </a:solidFill>
                <a:cs typeface="Arial"/>
              </a:rPr>
            </a:br>
            <a:r>
              <a:rPr lang="en-US" sz="1200" dirty="0">
                <a:solidFill>
                  <a:schemeClr val="bg2"/>
                </a:solidFill>
                <a:cs typeface="Arial"/>
              </a:rPr>
              <a:t>Our hyper-local market insights help us keep tabs on who has the skills</a:t>
            </a:r>
            <a:br>
              <a:rPr lang="en-US" sz="1200" dirty="0">
                <a:solidFill>
                  <a:schemeClr val="bg2"/>
                </a:solidFill>
                <a:cs typeface="Arial"/>
              </a:rPr>
            </a:br>
            <a:r>
              <a:rPr lang="en-US" sz="1200" dirty="0">
                <a:solidFill>
                  <a:schemeClr val="bg2"/>
                </a:solidFill>
                <a:cs typeface="Arial"/>
              </a:rPr>
              <a:t>you’re looking for, when they’re available and how to attract them.</a:t>
            </a:r>
            <a:br>
              <a:rPr lang="en-US" sz="1200" dirty="0">
                <a:solidFill>
                  <a:schemeClr val="bg2">
                    <a:lumMod val="75000"/>
                  </a:schemeClr>
                </a:solidFill>
                <a:cs typeface="Arial"/>
              </a:rPr>
            </a:br>
            <a:br>
              <a:rPr lang="en-US" sz="1200" dirty="0">
                <a:solidFill>
                  <a:schemeClr val="bg2">
                    <a:lumMod val="75000"/>
                  </a:schemeClr>
                </a:solidFill>
                <a:cs typeface="Arial"/>
              </a:rPr>
            </a:br>
            <a:r>
              <a:rPr lang="en-US" sz="1200" b="1" dirty="0">
                <a:solidFill>
                  <a:schemeClr val="accent3"/>
                </a:solidFill>
                <a:ea typeface="Century Gothic" charset="0"/>
                <a:cs typeface="Century Gothic" charset="0"/>
              </a:rPr>
              <a:t>Customer Knowledge </a:t>
            </a:r>
            <a:br>
              <a:rPr lang="en-US" sz="1200" dirty="0">
                <a:solidFill>
                  <a:schemeClr val="bg2">
                    <a:lumMod val="75000"/>
                  </a:schemeClr>
                </a:solidFill>
                <a:cs typeface="Arial"/>
              </a:rPr>
            </a:br>
            <a:r>
              <a:rPr lang="en-US" sz="1200" dirty="0">
                <a:solidFill>
                  <a:schemeClr val="bg2"/>
                </a:solidFill>
                <a:cs typeface="Arial"/>
              </a:rPr>
              <a:t>Successful leaders need wise advisors, and we take that role seriously.</a:t>
            </a:r>
            <a:br>
              <a:rPr lang="en-US" sz="1200" dirty="0">
                <a:solidFill>
                  <a:schemeClr val="bg2"/>
                </a:solidFill>
                <a:cs typeface="Arial"/>
              </a:rPr>
            </a:br>
            <a:r>
              <a:rPr lang="en-US" sz="1200" dirty="0">
                <a:solidFill>
                  <a:schemeClr val="bg2"/>
                </a:solidFill>
                <a:cs typeface="Arial"/>
              </a:rPr>
              <a:t>We put in the time to learn your business accelerators, values, challenges, goals—then find candidates with razor-sharp skills and expertise to match.</a:t>
            </a:r>
            <a:br>
              <a:rPr lang="en-US" sz="1200" dirty="0">
                <a:solidFill>
                  <a:schemeClr val="bg2"/>
                </a:solidFill>
                <a:cs typeface="Arial"/>
              </a:rPr>
            </a:br>
            <a:br>
              <a:rPr lang="en-US" sz="1200" dirty="0">
                <a:solidFill>
                  <a:schemeClr val="bg2">
                    <a:lumMod val="75000"/>
                  </a:schemeClr>
                </a:solidFill>
                <a:cs typeface="Arial"/>
              </a:rPr>
            </a:br>
            <a:r>
              <a:rPr lang="en-US" sz="1200" b="1" dirty="0">
                <a:solidFill>
                  <a:schemeClr val="accent3"/>
                </a:solidFill>
                <a:ea typeface="Century Gothic" charset="0"/>
                <a:cs typeface="Century Gothic" charset="0"/>
              </a:rPr>
              <a:t>Sourcing Strategy</a:t>
            </a:r>
            <a:br>
              <a:rPr lang="en-US" sz="1200" dirty="0">
                <a:solidFill>
                  <a:schemeClr val="bg2">
                    <a:lumMod val="75000"/>
                  </a:schemeClr>
                </a:solidFill>
                <a:cs typeface="Arial"/>
              </a:rPr>
            </a:br>
            <a:r>
              <a:rPr lang="en-US" sz="1200" dirty="0">
                <a:solidFill>
                  <a:schemeClr val="bg2"/>
                </a:solidFill>
                <a:cs typeface="Arial"/>
              </a:rPr>
              <a:t>We’re not just networked; we stay connected to 81 percent of the domestic</a:t>
            </a:r>
            <a:br>
              <a:rPr lang="en-US" sz="1200" dirty="0">
                <a:solidFill>
                  <a:schemeClr val="bg2"/>
                </a:solidFill>
                <a:cs typeface="Arial"/>
              </a:rPr>
            </a:br>
            <a:r>
              <a:rPr lang="en-US" sz="1200" dirty="0">
                <a:solidFill>
                  <a:schemeClr val="bg2"/>
                </a:solidFill>
                <a:cs typeface="Arial"/>
              </a:rPr>
              <a:t>IT workforce. We source and retain the most sought-after and hard-to-find</a:t>
            </a:r>
            <a:br>
              <a:rPr lang="en-US" sz="1200" dirty="0">
                <a:solidFill>
                  <a:schemeClr val="bg2"/>
                </a:solidFill>
                <a:cs typeface="Arial"/>
              </a:rPr>
            </a:br>
            <a:r>
              <a:rPr lang="en-US" sz="1200" dirty="0">
                <a:solidFill>
                  <a:schemeClr val="bg2"/>
                </a:solidFill>
                <a:cs typeface="Arial"/>
              </a:rPr>
              <a:t>talent around the world.</a:t>
            </a:r>
            <a:br>
              <a:rPr lang="en-US" sz="1200" dirty="0">
                <a:solidFill>
                  <a:schemeClr val="bg2">
                    <a:lumMod val="75000"/>
                  </a:schemeClr>
                </a:solidFill>
                <a:cs typeface="Arial"/>
              </a:rPr>
            </a:br>
            <a:br>
              <a:rPr lang="en-US" sz="1200" dirty="0">
                <a:solidFill>
                  <a:schemeClr val="bg2">
                    <a:lumMod val="75000"/>
                  </a:schemeClr>
                </a:solidFill>
                <a:cs typeface="Arial"/>
              </a:rPr>
            </a:br>
            <a:r>
              <a:rPr lang="en-US" sz="1200" b="1" dirty="0">
                <a:solidFill>
                  <a:schemeClr val="accent3"/>
                </a:solidFill>
                <a:ea typeface="Century Gothic" charset="0"/>
                <a:cs typeface="Century Gothic" charset="0"/>
              </a:rPr>
              <a:t>Screening and Selection</a:t>
            </a:r>
            <a:br>
              <a:rPr lang="en-US" sz="1200" dirty="0">
                <a:solidFill>
                  <a:schemeClr val="accent3"/>
                </a:solidFill>
                <a:cs typeface="Arial"/>
              </a:rPr>
            </a:br>
            <a:r>
              <a:rPr lang="en-US" sz="1200" dirty="0">
                <a:solidFill>
                  <a:schemeClr val="bg2"/>
                </a:solidFill>
                <a:cs typeface="Arial"/>
              </a:rPr>
              <a:t>Nothing is worse than making a bad hire. Our vetting process includes confirming both company culture and technical fit so we deliver a short</a:t>
            </a:r>
            <a:br>
              <a:rPr lang="en-US" sz="1200" dirty="0">
                <a:solidFill>
                  <a:schemeClr val="bg2"/>
                </a:solidFill>
                <a:cs typeface="Arial"/>
              </a:rPr>
            </a:br>
            <a:r>
              <a:rPr lang="en-US" sz="1200" dirty="0">
                <a:solidFill>
                  <a:schemeClr val="bg2"/>
                </a:solidFill>
                <a:cs typeface="Arial"/>
              </a:rPr>
              <a:t>list of qualified professionals who meet your requirements.</a:t>
            </a:r>
            <a:br>
              <a:rPr lang="en-US" sz="1200" dirty="0">
                <a:solidFill>
                  <a:schemeClr val="bg2">
                    <a:lumMod val="75000"/>
                  </a:schemeClr>
                </a:solidFill>
                <a:cs typeface="Arial"/>
              </a:rPr>
            </a:br>
            <a:br>
              <a:rPr lang="en-US" sz="1200" dirty="0">
                <a:solidFill>
                  <a:schemeClr val="bg2">
                    <a:lumMod val="75000"/>
                  </a:schemeClr>
                </a:solidFill>
                <a:cs typeface="Arial"/>
              </a:rPr>
            </a:br>
            <a:r>
              <a:rPr lang="en-US" sz="1200" b="1" dirty="0">
                <a:solidFill>
                  <a:schemeClr val="accent3"/>
                </a:solidFill>
                <a:ea typeface="Century Gothic" charset="0"/>
                <a:cs typeface="Century Gothic" charset="0"/>
              </a:rPr>
              <a:t>Relationship Management </a:t>
            </a:r>
            <a:br>
              <a:rPr lang="en-US" sz="1200" b="1" dirty="0">
                <a:solidFill>
                  <a:schemeClr val="bg2">
                    <a:lumMod val="75000"/>
                  </a:schemeClr>
                </a:solidFill>
                <a:cs typeface="Arial"/>
              </a:rPr>
            </a:br>
            <a:r>
              <a:rPr lang="en-US" sz="1200" dirty="0">
                <a:solidFill>
                  <a:schemeClr val="bg2"/>
                </a:solidFill>
                <a:cs typeface="Arial"/>
              </a:rPr>
              <a:t>With everything that goes into zeroing in on the right person, you want to keep them around. So do we. From regular check-ins to well-oiled project transitions, we invest in keeping your talent and teams intact.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BACAD87-1A3D-D144-A337-2A7FF023C42A}"/>
              </a:ext>
            </a:extLst>
          </p:cNvPr>
          <p:cNvCxnSpPr/>
          <p:nvPr userDrawn="1"/>
        </p:nvCxnSpPr>
        <p:spPr>
          <a:xfrm>
            <a:off x="5178697" y="2411416"/>
            <a:ext cx="0" cy="3286035"/>
          </a:xfrm>
          <a:prstGeom prst="line">
            <a:avLst/>
          </a:prstGeom>
          <a:ln>
            <a:solidFill>
              <a:srgbClr val="CED5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8851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ubtitle,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F33A-04D8-4107-96E5-33B70AE88D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D39904-920B-CE4E-9FAB-2CD9AA95D2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1214" y="4661092"/>
            <a:ext cx="2042053" cy="64915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3A23709-A600-9840-91E3-D6DE961404B3}"/>
              </a:ext>
            </a:extLst>
          </p:cNvPr>
          <p:cNvGrpSpPr/>
          <p:nvPr userDrawn="1"/>
        </p:nvGrpSpPr>
        <p:grpSpPr>
          <a:xfrm>
            <a:off x="1473966" y="3239477"/>
            <a:ext cx="8968727" cy="364155"/>
            <a:chOff x="229660" y="2462595"/>
            <a:chExt cx="8664573" cy="461963"/>
          </a:xfrm>
        </p:grpSpPr>
        <p:sp>
          <p:nvSpPr>
            <p:cNvPr id="15" name="Line 51">
              <a:extLst>
                <a:ext uri="{FF2B5EF4-FFF2-40B4-BE49-F238E27FC236}">
                  <a16:creationId xmlns:a16="http://schemas.microsoft.com/office/drawing/2014/main" id="{6B7A8E55-6919-1E41-8AD0-7D76267CB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423" y="2691195"/>
              <a:ext cx="8659810" cy="0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kern="0" dirty="0">
                <a:solidFill>
                  <a:prstClr val="black"/>
                </a:solidFill>
              </a:endParaRPr>
            </a:p>
          </p:txBody>
        </p:sp>
        <p:sp>
          <p:nvSpPr>
            <p:cNvPr id="16" name="Line 53">
              <a:extLst>
                <a:ext uri="{FF2B5EF4-FFF2-40B4-BE49-F238E27FC236}">
                  <a16:creationId xmlns:a16="http://schemas.microsoft.com/office/drawing/2014/main" id="{6E262C92-3568-4341-89FF-0FED605436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660" y="2467358"/>
              <a:ext cx="0" cy="457200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kern="0" dirty="0">
                <a:solidFill>
                  <a:prstClr val="black"/>
                </a:solidFill>
              </a:endParaRPr>
            </a:p>
          </p:txBody>
        </p:sp>
        <p:sp>
          <p:nvSpPr>
            <p:cNvPr id="17" name="Line 54">
              <a:extLst>
                <a:ext uri="{FF2B5EF4-FFF2-40B4-BE49-F238E27FC236}">
                  <a16:creationId xmlns:a16="http://schemas.microsoft.com/office/drawing/2014/main" id="{F5602AE0-0BA9-AE4C-B2E1-989689B9C2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92648" y="2462595"/>
              <a:ext cx="0" cy="457200"/>
            </a:xfrm>
            <a:prstGeom prst="line">
              <a:avLst/>
            </a:prstGeom>
            <a:noFill/>
            <a:ln w="9525">
              <a:solidFill>
                <a:srgbClr val="FFFFFF">
                  <a:lumMod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kern="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8" name="Picture 2" descr="MarketSource">
            <a:extLst>
              <a:ext uri="{FF2B5EF4-FFF2-40B4-BE49-F238E27FC236}">
                <a16:creationId xmlns:a16="http://schemas.microsoft.com/office/drawing/2014/main" id="{C88071AF-43AD-074D-A794-0E759126CE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072" y="5928967"/>
            <a:ext cx="2292221" cy="22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876735-C5BB-AB42-A5E9-E3B8C4AA9E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5707" y="2100781"/>
            <a:ext cx="1285243" cy="12852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61BA2A-D23A-8947-85C2-1941BFBDA1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9548" y="3734205"/>
            <a:ext cx="1811269" cy="6101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99C093-99D5-334F-805B-970C55FA72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5183" y="5800307"/>
            <a:ext cx="1699213" cy="4858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585813D-84D9-1E42-97FD-BF36B7DEF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954" y="4685457"/>
            <a:ext cx="1998143" cy="6375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305ED0A-743D-AC4D-A350-E5A4F354F7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8811" y="4630652"/>
            <a:ext cx="3021689" cy="6393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5A1E3CA-14E7-0D4A-868A-CDB05CAE0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1167" y="5869446"/>
            <a:ext cx="1594143" cy="3475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1E046E5-6DC9-3D45-87DD-94F8043F0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14" y="5719051"/>
            <a:ext cx="993892" cy="6483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402B92A-AF0E-7946-94AF-5332160D13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6207" y="3884508"/>
            <a:ext cx="2292504" cy="3095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6B5D2BD-349D-5643-85BE-65FA7F66C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8239" y="3812169"/>
            <a:ext cx="1945316" cy="45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15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EC2E-F386-42E6-9471-ECC14043E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180DC-7ADB-499D-BC76-533ED1652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D7B4C0-44D8-4EDE-AEEB-A6879C59B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664B1-620D-4883-B0B8-A86E74360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BEDA-E630-41DC-8EAA-7D1595E074F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31076-2ED1-4AB1-9A37-E93BF93A6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680DD-C2C8-4EE6-9101-E1E14864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8F64-C393-428A-B297-11FFD4EE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408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F33A-04D8-4107-96E5-33B70AE88DF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CAE831-5E2E-1B40-875A-4D3FE86ACF5F}"/>
              </a:ext>
            </a:extLst>
          </p:cNvPr>
          <p:cNvSpPr txBox="1"/>
          <p:nvPr userDrawn="1"/>
        </p:nvSpPr>
        <p:spPr>
          <a:xfrm>
            <a:off x="527036" y="4017991"/>
            <a:ext cx="2691525" cy="1323054"/>
          </a:xfrm>
          <a:prstGeom prst="rect">
            <a:avLst/>
          </a:prstGeom>
          <a:noFill/>
        </p:spPr>
        <p:txBody>
          <a:bodyPr wrap="square" lIns="0" rIns="243840" rtlCol="0">
            <a:spAutoFit/>
          </a:bodyPr>
          <a:lstStyle/>
          <a:p>
            <a:r>
              <a:rPr lang="en-US" sz="1333" b="1" dirty="0">
                <a:solidFill>
                  <a:srgbClr val="FF9100"/>
                </a:solidFill>
                <a:ea typeface="Arial"/>
                <a:cs typeface="Times New Roman"/>
              </a:rPr>
              <a:t>Advisory Services</a:t>
            </a:r>
          </a:p>
          <a:p>
            <a:r>
              <a:rPr lang="en-US" sz="1333" dirty="0">
                <a:solidFill>
                  <a:srgbClr val="717073"/>
                </a:solidFill>
                <a:ea typeface="Times New Roman"/>
                <a:cs typeface="Arial"/>
              </a:rPr>
              <a:t>Our thought leaders understand your full technology stack and business DNA, and they identify opportunities and solutions to simplify the complex.</a:t>
            </a:r>
            <a:endParaRPr lang="en-US" sz="1333" dirty="0">
              <a:ea typeface="Arial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5BE9EB-8387-2942-8A39-5291C3EE9E5D}"/>
              </a:ext>
            </a:extLst>
          </p:cNvPr>
          <p:cNvSpPr txBox="1"/>
          <p:nvPr userDrawn="1"/>
        </p:nvSpPr>
        <p:spPr>
          <a:xfrm>
            <a:off x="6323028" y="4017991"/>
            <a:ext cx="2641600" cy="1528175"/>
          </a:xfrm>
          <a:prstGeom prst="rect">
            <a:avLst/>
          </a:prstGeom>
          <a:noFill/>
        </p:spPr>
        <p:txBody>
          <a:bodyPr wrap="square" lIns="0" rIns="243840" rtlCol="0">
            <a:spAutoFit/>
          </a:bodyPr>
          <a:lstStyle/>
          <a:p>
            <a:r>
              <a:rPr lang="en-US" sz="1333" b="1" dirty="0">
                <a:solidFill>
                  <a:srgbClr val="FF9100"/>
                </a:solidFill>
                <a:ea typeface="Arial"/>
                <a:cs typeface="Times New Roman"/>
              </a:rPr>
              <a:t>Co-Managed Services</a:t>
            </a:r>
            <a:endParaRPr lang="en-US" sz="1333" dirty="0">
              <a:solidFill>
                <a:srgbClr val="FF9100"/>
              </a:solidFill>
              <a:ea typeface="Arial"/>
              <a:cs typeface="Times New Roman"/>
            </a:endParaRPr>
          </a:p>
          <a:p>
            <a:r>
              <a:rPr lang="en-US" sz="1333" dirty="0">
                <a:solidFill>
                  <a:schemeClr val="bg2"/>
                </a:solidFill>
              </a:rPr>
              <a:t>Sometimes you need help</a:t>
            </a:r>
            <a:br>
              <a:rPr lang="en-US" sz="1333" dirty="0">
                <a:solidFill>
                  <a:schemeClr val="bg2"/>
                </a:solidFill>
              </a:rPr>
            </a:br>
            <a:r>
              <a:rPr lang="en-US" sz="1333" dirty="0">
                <a:solidFill>
                  <a:schemeClr val="bg2"/>
                </a:solidFill>
              </a:rPr>
              <a:t>but also want to stay in the driver’s seat. The trick? A high-performance model so you can stay involved in project planning and execution.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F4F93E-C4CE-8546-9311-2D27712AA18F}"/>
              </a:ext>
            </a:extLst>
          </p:cNvPr>
          <p:cNvSpPr txBox="1"/>
          <p:nvPr userDrawn="1"/>
        </p:nvSpPr>
        <p:spPr>
          <a:xfrm>
            <a:off x="9208481" y="4017989"/>
            <a:ext cx="2929575" cy="1528175"/>
          </a:xfrm>
          <a:prstGeom prst="rect">
            <a:avLst/>
          </a:prstGeom>
          <a:noFill/>
        </p:spPr>
        <p:txBody>
          <a:bodyPr wrap="square" lIns="0" rIns="243840" rtlCol="0">
            <a:spAutoFit/>
          </a:bodyPr>
          <a:lstStyle/>
          <a:p>
            <a:r>
              <a:rPr lang="en-US" sz="1333" b="1" dirty="0">
                <a:solidFill>
                  <a:srgbClr val="FF9100"/>
                </a:solidFill>
                <a:ea typeface="Arial"/>
                <a:cs typeface="Times New Roman"/>
              </a:rPr>
              <a:t>Talent Services</a:t>
            </a:r>
            <a:endParaRPr lang="en-US" sz="1333" dirty="0">
              <a:solidFill>
                <a:srgbClr val="FF9100"/>
              </a:solidFill>
              <a:ea typeface="Arial"/>
              <a:cs typeface="Times New Roman"/>
            </a:endParaRPr>
          </a:p>
          <a:p>
            <a:r>
              <a:rPr lang="en-US" sz="1333" dirty="0">
                <a:solidFill>
                  <a:schemeClr val="bg2"/>
                </a:solidFill>
              </a:rPr>
              <a:t>With access to the deepest talent pool in North America—and the most practiced recruiting team—we’ll help you secure the right people and expertise you need, when you need them. </a:t>
            </a:r>
            <a:endParaRPr lang="en-US" sz="1333" dirty="0">
              <a:solidFill>
                <a:schemeClr val="bg2"/>
              </a:solidFill>
              <a:ea typeface="Times New Roman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0A0F50-A3D3-DA4D-81FE-D0F44BEC8BC6}"/>
              </a:ext>
            </a:extLst>
          </p:cNvPr>
          <p:cNvSpPr txBox="1"/>
          <p:nvPr userDrawn="1"/>
        </p:nvSpPr>
        <p:spPr>
          <a:xfrm>
            <a:off x="3313915" y="4017991"/>
            <a:ext cx="2844799" cy="1323054"/>
          </a:xfrm>
          <a:prstGeom prst="rect">
            <a:avLst/>
          </a:prstGeom>
          <a:noFill/>
        </p:spPr>
        <p:txBody>
          <a:bodyPr wrap="square" lIns="0" rIns="243840" rtlCol="0">
            <a:spAutoFit/>
          </a:bodyPr>
          <a:lstStyle/>
          <a:p>
            <a:r>
              <a:rPr lang="en-US" sz="1333" b="1" dirty="0">
                <a:solidFill>
                  <a:srgbClr val="FF9100"/>
                </a:solidFill>
                <a:ea typeface="Arial"/>
                <a:cs typeface="Times New Roman"/>
              </a:rPr>
              <a:t>Engagement Services</a:t>
            </a:r>
            <a:endParaRPr lang="en-US" sz="1333" dirty="0">
              <a:solidFill>
                <a:srgbClr val="FF9100"/>
              </a:solidFill>
              <a:ea typeface="Arial"/>
              <a:cs typeface="Times New Roman"/>
            </a:endParaRPr>
          </a:p>
          <a:p>
            <a:r>
              <a:rPr lang="en-US" sz="1333" dirty="0">
                <a:solidFill>
                  <a:schemeClr val="bg2"/>
                </a:solidFill>
              </a:rPr>
              <a:t>Sometimes you don’t need or </a:t>
            </a:r>
            <a:br>
              <a:rPr lang="en-US" sz="1333" dirty="0">
                <a:solidFill>
                  <a:schemeClr val="bg2"/>
                </a:solidFill>
              </a:rPr>
            </a:br>
            <a:r>
              <a:rPr lang="en-US" sz="1333" dirty="0">
                <a:solidFill>
                  <a:schemeClr val="bg2"/>
                </a:solidFill>
              </a:rPr>
              <a:t>want to own a project. You need a partner to pilot or take noncore functions off your hands without dropping the ball. 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B098FAE-F90D-8A4B-9EC8-73FE39F2E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037" y="3054116"/>
            <a:ext cx="716348" cy="746197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059CBC4D-0B08-F241-8B6A-0A3C3D3496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3915" y="3054116"/>
            <a:ext cx="683896" cy="683896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F5F2B02D-4310-D44B-8720-D9504741B53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23029" y="3054116"/>
            <a:ext cx="726116" cy="685208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3D949816-9177-424D-8B4C-485EF2FB918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8480" y="3054116"/>
            <a:ext cx="715232" cy="71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680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S_Long_Stat/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4AE0D38-0D82-3C4C-935F-3C7204B0B7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1785" y="2929977"/>
            <a:ext cx="3575051" cy="3256108"/>
          </a:xfrm>
        </p:spPr>
        <p:txBody>
          <a:bodyPr>
            <a:noAutofit/>
          </a:bodyPr>
          <a:lstStyle>
            <a:lvl1pPr>
              <a:defRPr sz="14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 marL="1227636" indent="-226478">
              <a:tabLst/>
              <a:defRPr sz="1467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130A135-F681-E74B-9C57-95E9337FE6B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65463" y="2929977"/>
            <a:ext cx="3575051" cy="3256108"/>
          </a:xfrm>
        </p:spPr>
        <p:txBody>
          <a:bodyPr>
            <a:noAutofit/>
          </a:bodyPr>
          <a:lstStyle>
            <a:lvl1pPr>
              <a:defRPr sz="14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 marL="1227636" indent="-226478">
              <a:tabLst/>
              <a:defRPr sz="14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B36C1D8-1B62-204A-958E-4F5A08E1B5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3427" y="2929977"/>
            <a:ext cx="3575051" cy="3256108"/>
          </a:xfrm>
        </p:spPr>
        <p:txBody>
          <a:bodyPr>
            <a:noAutofit/>
          </a:bodyPr>
          <a:lstStyle>
            <a:lvl1pPr>
              <a:defRPr sz="14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 marL="1227636" indent="-226478">
              <a:tabLst/>
              <a:defRPr sz="1467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405121-4C3D-D74A-BB42-4988AF701DA8}"/>
              </a:ext>
            </a:extLst>
          </p:cNvPr>
          <p:cNvSpPr txBox="1"/>
          <p:nvPr/>
        </p:nvSpPr>
        <p:spPr>
          <a:xfrm>
            <a:off x="1264356" y="2341124"/>
            <a:ext cx="289423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354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</a:pPr>
            <a:r>
              <a:rPr lang="en-US" sz="1600" kern="1200" dirty="0">
                <a:solidFill>
                  <a:srgbClr val="FF9100"/>
                </a:solidFill>
                <a:latin typeface="+mn-lt"/>
                <a:ea typeface="+mn-ea"/>
                <a:cs typeface="+mn-cs"/>
              </a:rPr>
              <a:t>PROBLEM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0B927E-C0F2-3546-BEAF-740ABD50A16E}"/>
              </a:ext>
            </a:extLst>
          </p:cNvPr>
          <p:cNvSpPr txBox="1"/>
          <p:nvPr/>
        </p:nvSpPr>
        <p:spPr>
          <a:xfrm>
            <a:off x="5176392" y="2341124"/>
            <a:ext cx="289423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354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</a:pPr>
            <a:r>
              <a:rPr lang="en-US" sz="1600" kern="1200" dirty="0">
                <a:solidFill>
                  <a:srgbClr val="FF9100"/>
                </a:solidFill>
                <a:latin typeface="+mn-lt"/>
                <a:ea typeface="+mn-ea"/>
                <a:cs typeface="+mn-cs"/>
              </a:rPr>
              <a:t>SOLUTION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F2E10A-BDF9-C04E-AA1E-A7499E9EFC6F}"/>
              </a:ext>
            </a:extLst>
          </p:cNvPr>
          <p:cNvSpPr txBox="1"/>
          <p:nvPr/>
        </p:nvSpPr>
        <p:spPr>
          <a:xfrm>
            <a:off x="9072715" y="2341124"/>
            <a:ext cx="289423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914354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</a:pPr>
            <a:r>
              <a:rPr lang="en-US" sz="1600" kern="1200">
                <a:solidFill>
                  <a:srgbClr val="FF9100"/>
                </a:solidFill>
                <a:latin typeface="+mn-lt"/>
                <a:ea typeface="+mn-ea"/>
                <a:cs typeface="+mn-cs"/>
              </a:rPr>
              <a:t>RESULTS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FE6FAE5-9EF9-074F-9104-098EC57D4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9966" y="6443765"/>
            <a:ext cx="545765" cy="25654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fld id="{9835B171-50E3-2D49-9067-C9D2D5BD95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9800319-6ACE-C141-9591-7DE7CB087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2375" y="2177571"/>
            <a:ext cx="577848" cy="57784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4ED704E-C991-6F48-A4CE-22C4DDBF97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428" y="2203412"/>
            <a:ext cx="439179" cy="56465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2DB243F-DC39-B84E-A11D-4DBA5818CA6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76017" y="2214282"/>
            <a:ext cx="564500" cy="564500"/>
          </a:xfrm>
          <a:prstGeom prst="rect">
            <a:avLst/>
          </a:prstGeom>
        </p:spPr>
      </p:pic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167CF052-7C86-8D4D-B1DF-2CD99735AF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3426" y="1690413"/>
            <a:ext cx="9370287" cy="410369"/>
          </a:xfrm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8971D"/>
              </a:buClr>
              <a:buSzTx/>
              <a:buFont typeface="Arial" panose="020B0604020202020204" pitchFamily="34" charset="0"/>
              <a:buNone/>
              <a:tabLst/>
              <a:defRPr sz="2133">
                <a:solidFill>
                  <a:schemeClr val="accent2"/>
                </a:solidFill>
              </a:defRPr>
            </a:lvl1pPr>
            <a:lvl2pPr marL="173033" indent="0">
              <a:buNone/>
              <a:defRPr/>
            </a:lvl2pPr>
            <a:lvl3pPr marL="346066" indent="0">
              <a:buNone/>
              <a:defRPr/>
            </a:lvl3pPr>
            <a:lvl4pPr marL="519100" indent="0">
              <a:buNone/>
              <a:defRPr/>
            </a:lvl4pPr>
            <a:lvl5pPr marL="1371566" indent="0">
              <a:buNone/>
              <a:defRPr/>
            </a:lvl5pPr>
          </a:lstStyle>
          <a:p>
            <a:pPr marL="0" indent="0">
              <a:buNone/>
            </a:pPr>
            <a:endParaRPr lang="en-US" sz="1867" dirty="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516503-3688-AF47-95C8-A444AB4AA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87974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463" y="2463297"/>
            <a:ext cx="6169304" cy="1489639"/>
          </a:xfrm>
        </p:spPr>
        <p:txBody>
          <a:bodyPr wrap="square" anchor="b">
            <a:spAutoFit/>
          </a:bodyPr>
          <a:lstStyle>
            <a:lvl1pPr algn="l">
              <a:defRPr sz="4933" b="1" cap="all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463" y="3864864"/>
            <a:ext cx="6169304" cy="418576"/>
          </a:xfrm>
        </p:spPr>
        <p:txBody>
          <a:bodyPr wrap="square">
            <a:spAutoFit/>
          </a:bodyPr>
          <a:lstStyle>
            <a:lvl1pPr marL="0" indent="0" algn="l">
              <a:buNone/>
              <a:defRPr sz="2133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30463" y="5397588"/>
            <a:ext cx="6169304" cy="344709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0463" y="5671171"/>
            <a:ext cx="6169304" cy="344709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Date goes here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5975647" y="1"/>
            <a:ext cx="6216352" cy="5750015"/>
          </a:xfrm>
          <a:custGeom>
            <a:avLst/>
            <a:gdLst>
              <a:gd name="connsiteX0" fmla="*/ 0 w 4662264"/>
              <a:gd name="connsiteY0" fmla="*/ 0 h 4312511"/>
              <a:gd name="connsiteX1" fmla="*/ 4662264 w 4662264"/>
              <a:gd name="connsiteY1" fmla="*/ 0 h 4312511"/>
              <a:gd name="connsiteX2" fmla="*/ 4662264 w 4662264"/>
              <a:gd name="connsiteY2" fmla="*/ 4306723 h 4312511"/>
              <a:gd name="connsiteX3" fmla="*/ 3135089 w 4662264"/>
              <a:gd name="connsiteY3" fmla="*/ 4310778 h 4312511"/>
              <a:gd name="connsiteX4" fmla="*/ 3135089 w 4662264"/>
              <a:gd name="connsiteY4" fmla="*/ 4309409 h 4312511"/>
              <a:gd name="connsiteX5" fmla="*/ 3073650 w 4662264"/>
              <a:gd name="connsiteY5" fmla="*/ 4312511 h 4312511"/>
              <a:gd name="connsiteX6" fmla="*/ 2122134 w 4662264"/>
              <a:gd name="connsiteY6" fmla="*/ 3681803 h 4312511"/>
              <a:gd name="connsiteX7" fmla="*/ 2117343 w 4662264"/>
              <a:gd name="connsiteY7" fmla="*/ 3668713 h 4312511"/>
              <a:gd name="connsiteX8" fmla="*/ 2112128 w 4662264"/>
              <a:gd name="connsiteY8" fmla="*/ 3668713 h 4312511"/>
              <a:gd name="connsiteX0" fmla="*/ 0 w 4662264"/>
              <a:gd name="connsiteY0" fmla="*/ 0 h 4312511"/>
              <a:gd name="connsiteX1" fmla="*/ 4662264 w 4662264"/>
              <a:gd name="connsiteY1" fmla="*/ 0 h 4312511"/>
              <a:gd name="connsiteX2" fmla="*/ 4662264 w 4662264"/>
              <a:gd name="connsiteY2" fmla="*/ 4306723 h 4312511"/>
              <a:gd name="connsiteX3" fmla="*/ 3135089 w 4662264"/>
              <a:gd name="connsiteY3" fmla="*/ 4310778 h 4312511"/>
              <a:gd name="connsiteX4" fmla="*/ 3073650 w 4662264"/>
              <a:gd name="connsiteY4" fmla="*/ 4312511 h 4312511"/>
              <a:gd name="connsiteX5" fmla="*/ 2122134 w 4662264"/>
              <a:gd name="connsiteY5" fmla="*/ 3681803 h 4312511"/>
              <a:gd name="connsiteX6" fmla="*/ 2117343 w 4662264"/>
              <a:gd name="connsiteY6" fmla="*/ 3668713 h 4312511"/>
              <a:gd name="connsiteX7" fmla="*/ 2112128 w 4662264"/>
              <a:gd name="connsiteY7" fmla="*/ 3668713 h 4312511"/>
              <a:gd name="connsiteX8" fmla="*/ 0 w 4662264"/>
              <a:gd name="connsiteY8" fmla="*/ 0 h 4312511"/>
              <a:gd name="connsiteX0" fmla="*/ 0 w 4662264"/>
              <a:gd name="connsiteY0" fmla="*/ 0 h 4312511"/>
              <a:gd name="connsiteX1" fmla="*/ 4662264 w 4662264"/>
              <a:gd name="connsiteY1" fmla="*/ 0 h 4312511"/>
              <a:gd name="connsiteX2" fmla="*/ 4662264 w 4662264"/>
              <a:gd name="connsiteY2" fmla="*/ 4306723 h 4312511"/>
              <a:gd name="connsiteX3" fmla="*/ 3073650 w 4662264"/>
              <a:gd name="connsiteY3" fmla="*/ 4312511 h 4312511"/>
              <a:gd name="connsiteX4" fmla="*/ 2122134 w 4662264"/>
              <a:gd name="connsiteY4" fmla="*/ 3681803 h 4312511"/>
              <a:gd name="connsiteX5" fmla="*/ 2117343 w 4662264"/>
              <a:gd name="connsiteY5" fmla="*/ 3668713 h 4312511"/>
              <a:gd name="connsiteX6" fmla="*/ 2112128 w 4662264"/>
              <a:gd name="connsiteY6" fmla="*/ 3668713 h 4312511"/>
              <a:gd name="connsiteX7" fmla="*/ 0 w 4662264"/>
              <a:gd name="connsiteY7" fmla="*/ 0 h 4312511"/>
              <a:gd name="connsiteX0" fmla="*/ 0 w 4662264"/>
              <a:gd name="connsiteY0" fmla="*/ 0 h 4312511"/>
              <a:gd name="connsiteX1" fmla="*/ 4662264 w 4662264"/>
              <a:gd name="connsiteY1" fmla="*/ 0 h 4312511"/>
              <a:gd name="connsiteX2" fmla="*/ 4662264 w 4662264"/>
              <a:gd name="connsiteY2" fmla="*/ 4306723 h 4312511"/>
              <a:gd name="connsiteX3" fmla="*/ 3073650 w 4662264"/>
              <a:gd name="connsiteY3" fmla="*/ 4312511 h 4312511"/>
              <a:gd name="connsiteX4" fmla="*/ 2122134 w 4662264"/>
              <a:gd name="connsiteY4" fmla="*/ 3681803 h 4312511"/>
              <a:gd name="connsiteX5" fmla="*/ 2112128 w 4662264"/>
              <a:gd name="connsiteY5" fmla="*/ 3668713 h 4312511"/>
              <a:gd name="connsiteX6" fmla="*/ 0 w 4662264"/>
              <a:gd name="connsiteY6" fmla="*/ 0 h 4312511"/>
              <a:gd name="connsiteX0" fmla="*/ 0 w 4662264"/>
              <a:gd name="connsiteY0" fmla="*/ 0 h 4312511"/>
              <a:gd name="connsiteX1" fmla="*/ 4662264 w 4662264"/>
              <a:gd name="connsiteY1" fmla="*/ 0 h 4312511"/>
              <a:gd name="connsiteX2" fmla="*/ 4662264 w 4662264"/>
              <a:gd name="connsiteY2" fmla="*/ 4306723 h 4312511"/>
              <a:gd name="connsiteX3" fmla="*/ 3073650 w 4662264"/>
              <a:gd name="connsiteY3" fmla="*/ 4312511 h 4312511"/>
              <a:gd name="connsiteX4" fmla="*/ 2122134 w 4662264"/>
              <a:gd name="connsiteY4" fmla="*/ 3681803 h 4312511"/>
              <a:gd name="connsiteX5" fmla="*/ 0 w 4662264"/>
              <a:gd name="connsiteY5" fmla="*/ 0 h 4312511"/>
              <a:gd name="connsiteX0" fmla="*/ 0 w 4662264"/>
              <a:gd name="connsiteY0" fmla="*/ 0 h 4312511"/>
              <a:gd name="connsiteX1" fmla="*/ 4662264 w 4662264"/>
              <a:gd name="connsiteY1" fmla="*/ 0 h 4312511"/>
              <a:gd name="connsiteX2" fmla="*/ 4662264 w 4662264"/>
              <a:gd name="connsiteY2" fmla="*/ 4306723 h 4312511"/>
              <a:gd name="connsiteX3" fmla="*/ 3073650 w 4662264"/>
              <a:gd name="connsiteY3" fmla="*/ 4312511 h 4312511"/>
              <a:gd name="connsiteX4" fmla="*/ 2122134 w 4662264"/>
              <a:gd name="connsiteY4" fmla="*/ 3681803 h 4312511"/>
              <a:gd name="connsiteX5" fmla="*/ 0 w 4662264"/>
              <a:gd name="connsiteY5" fmla="*/ 0 h 4312511"/>
              <a:gd name="connsiteX0" fmla="*/ 0 w 4662264"/>
              <a:gd name="connsiteY0" fmla="*/ 0 h 4312511"/>
              <a:gd name="connsiteX1" fmla="*/ 4662264 w 4662264"/>
              <a:gd name="connsiteY1" fmla="*/ 0 h 4312511"/>
              <a:gd name="connsiteX2" fmla="*/ 4662264 w 4662264"/>
              <a:gd name="connsiteY2" fmla="*/ 4306723 h 4312511"/>
              <a:gd name="connsiteX3" fmla="*/ 3073650 w 4662264"/>
              <a:gd name="connsiteY3" fmla="*/ 4312511 h 4312511"/>
              <a:gd name="connsiteX4" fmla="*/ 2122134 w 4662264"/>
              <a:gd name="connsiteY4" fmla="*/ 3681803 h 4312511"/>
              <a:gd name="connsiteX5" fmla="*/ 0 w 4662264"/>
              <a:gd name="connsiteY5" fmla="*/ 0 h 4312511"/>
              <a:gd name="connsiteX0" fmla="*/ 0 w 4662264"/>
              <a:gd name="connsiteY0" fmla="*/ 0 h 4312511"/>
              <a:gd name="connsiteX1" fmla="*/ 4662264 w 4662264"/>
              <a:gd name="connsiteY1" fmla="*/ 0 h 4312511"/>
              <a:gd name="connsiteX2" fmla="*/ 4662264 w 4662264"/>
              <a:gd name="connsiteY2" fmla="*/ 4306723 h 4312511"/>
              <a:gd name="connsiteX3" fmla="*/ 3073650 w 4662264"/>
              <a:gd name="connsiteY3" fmla="*/ 4312511 h 4312511"/>
              <a:gd name="connsiteX4" fmla="*/ 2122134 w 4662264"/>
              <a:gd name="connsiteY4" fmla="*/ 3681803 h 4312511"/>
              <a:gd name="connsiteX5" fmla="*/ 0 w 4662264"/>
              <a:gd name="connsiteY5" fmla="*/ 0 h 4312511"/>
              <a:gd name="connsiteX0" fmla="*/ 0 w 4662264"/>
              <a:gd name="connsiteY0" fmla="*/ 0 h 4312511"/>
              <a:gd name="connsiteX1" fmla="*/ 4662264 w 4662264"/>
              <a:gd name="connsiteY1" fmla="*/ 0 h 4312511"/>
              <a:gd name="connsiteX2" fmla="*/ 4662264 w 4662264"/>
              <a:gd name="connsiteY2" fmla="*/ 4306723 h 4312511"/>
              <a:gd name="connsiteX3" fmla="*/ 3073650 w 4662264"/>
              <a:gd name="connsiteY3" fmla="*/ 4312511 h 4312511"/>
              <a:gd name="connsiteX4" fmla="*/ 2122134 w 4662264"/>
              <a:gd name="connsiteY4" fmla="*/ 3681803 h 4312511"/>
              <a:gd name="connsiteX5" fmla="*/ 0 w 4662264"/>
              <a:gd name="connsiteY5" fmla="*/ 0 h 431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2264" h="4312511">
                <a:moveTo>
                  <a:pt x="0" y="0"/>
                </a:moveTo>
                <a:lnTo>
                  <a:pt x="4662264" y="0"/>
                </a:lnTo>
                <a:lnTo>
                  <a:pt x="4662264" y="4306723"/>
                </a:lnTo>
                <a:lnTo>
                  <a:pt x="3073650" y="4312511"/>
                </a:lnTo>
                <a:cubicBezTo>
                  <a:pt x="2645905" y="4312511"/>
                  <a:pt x="2329701" y="4112769"/>
                  <a:pt x="2122134" y="368180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1600" cap="all" baseline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4DC6D7-A2E3-7345-8E71-26B26C5192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464" y="1356645"/>
            <a:ext cx="2171537" cy="5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296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sig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5200" y="6239933"/>
            <a:ext cx="1066800" cy="618067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71095" y="1254261"/>
            <a:ext cx="3837461" cy="1996016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8466" indent="0">
              <a:spcBef>
                <a:spcPts val="267"/>
              </a:spcBef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C3F61D-AEFA-2849-9FAF-21580D39E4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46" y="405905"/>
            <a:ext cx="2171537" cy="571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4A6B0E-6047-4846-917A-4BDD06166AB9}"/>
              </a:ext>
            </a:extLst>
          </p:cNvPr>
          <p:cNvSpPr txBox="1"/>
          <p:nvPr userDrawn="1"/>
        </p:nvSpPr>
        <p:spPr>
          <a:xfrm>
            <a:off x="7718900" y="6462701"/>
            <a:ext cx="3578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TEKsystems, Inc. ALL RIGHTS RESERVED.</a:t>
            </a:r>
            <a:endParaRPr lang="en-US" sz="133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748050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sig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5200" y="6239933"/>
            <a:ext cx="1066800" cy="618067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654935" y="4450062"/>
            <a:ext cx="3863965" cy="1836013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8466" indent="0">
              <a:spcBef>
                <a:spcPts val="267"/>
              </a:spcBef>
              <a:buNone/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9B2DA0-E50A-624F-8DF9-07FB2172FC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46" y="405905"/>
            <a:ext cx="2171537" cy="571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386D37-D93E-EA4A-96E5-247848F48567}"/>
              </a:ext>
            </a:extLst>
          </p:cNvPr>
          <p:cNvSpPr txBox="1"/>
          <p:nvPr userDrawn="1"/>
        </p:nvSpPr>
        <p:spPr>
          <a:xfrm>
            <a:off x="7718900" y="6462701"/>
            <a:ext cx="3578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0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TEKsystems, Inc. ALL RIGHTS RESERVED.</a:t>
            </a:r>
            <a:endParaRPr lang="en-US" sz="133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675928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428" y="2509079"/>
            <a:ext cx="10965472" cy="3603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53425" y="1690412"/>
            <a:ext cx="10965475" cy="461665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230710" indent="0">
              <a:buNone/>
              <a:defRPr/>
            </a:lvl2pPr>
            <a:lvl3pPr marL="461422" indent="0">
              <a:buNone/>
              <a:defRPr/>
            </a:lvl3pPr>
            <a:lvl4pPr marL="692133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09055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703" y="2509079"/>
            <a:ext cx="7225196" cy="3603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53425" y="1690412"/>
            <a:ext cx="10965475" cy="461665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230710" indent="0">
              <a:buNone/>
              <a:defRPr/>
            </a:lvl2pPr>
            <a:lvl3pPr marL="461422" indent="0">
              <a:buNone/>
              <a:defRPr/>
            </a:lvl3pPr>
            <a:lvl4pPr marL="692133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73101" y="2509079"/>
            <a:ext cx="3357033" cy="207644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584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btitle,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427" y="1079929"/>
            <a:ext cx="5346699" cy="1009507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425" y="2982216"/>
            <a:ext cx="5346699" cy="31307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982216"/>
            <a:ext cx="5346699" cy="31307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72201" y="1080999"/>
            <a:ext cx="5346699" cy="1009507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53425" y="2170470"/>
            <a:ext cx="5346699" cy="424732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72201" y="2170470"/>
            <a:ext cx="5346699" cy="424732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7384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53425" y="1690412"/>
            <a:ext cx="10965475" cy="461665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230710" indent="0">
              <a:buNone/>
              <a:defRPr/>
            </a:lvl2pPr>
            <a:lvl3pPr marL="461422" indent="0">
              <a:buNone/>
              <a:defRPr/>
            </a:lvl3pPr>
            <a:lvl4pPr marL="692133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53430" y="2509079"/>
            <a:ext cx="5349605" cy="3603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6166169" y="2509078"/>
            <a:ext cx="5352731" cy="3603855"/>
          </a:xfrm>
        </p:spPr>
        <p:txBody>
          <a:bodyPr>
            <a:normAutofit/>
          </a:bodyPr>
          <a:lstStyle>
            <a:lvl1pPr marL="0" indent="0" algn="r">
              <a:buNone/>
              <a:defRPr sz="1600" cap="all" baseline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646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L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B171-50E3-2D49-9067-C9D2D5BD95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53425" y="1690412"/>
            <a:ext cx="10965475" cy="461665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230710" indent="0">
              <a:buNone/>
              <a:defRPr/>
            </a:lvl2pPr>
            <a:lvl3pPr marL="461422" indent="0">
              <a:buNone/>
              <a:defRPr/>
            </a:lvl3pPr>
            <a:lvl4pPr marL="692133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53429" y="2509079"/>
            <a:ext cx="10965471" cy="3603855"/>
          </a:xfrm>
        </p:spPr>
        <p:txBody>
          <a:bodyPr/>
          <a:lstStyle>
            <a:lvl1pPr marL="0" indent="0">
              <a:buNone/>
              <a:tabLst/>
              <a:defRPr/>
            </a:lvl1pPr>
            <a:lvl2pPr marL="461422" indent="-230712">
              <a:buFont typeface="Arial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5956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0F03-2987-4D50-8861-284707924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9465A9-8909-4043-A320-6C96ADDEC9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AA357-9D6C-40D3-9CCE-355204B9C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FCD69-815A-4517-BBF3-DE167DF2D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BEDA-E630-41DC-8EAA-7D1595E074F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099A4-DB8A-48A8-B8A9-CE855519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4616A-C53B-474A-A681-87D1CED22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8F64-C393-428A-B297-11FFD4EE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749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8000" y="1981200"/>
            <a:ext cx="6502400" cy="1727200"/>
          </a:xfrm>
        </p:spPr>
        <p:txBody>
          <a:bodyPr/>
          <a:lstStyle>
            <a:lvl1pPr algn="l">
              <a:lnSpc>
                <a:spcPct val="100000"/>
              </a:lnSpc>
              <a:defRPr sz="5867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00" y="3937000"/>
            <a:ext cx="5994400" cy="711200"/>
          </a:xfrm>
        </p:spPr>
        <p:txBody>
          <a:bodyPr>
            <a:normAutofit/>
          </a:bodyPr>
          <a:lstStyle>
            <a:lvl1pPr marL="0" indent="0" algn="l">
              <a:buNone/>
              <a:defRPr sz="2667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796992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43CE3-E499-4840-A179-6DB7DD04AD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5951" y="1600200"/>
            <a:ext cx="10966451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719440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299200" y="1600200"/>
            <a:ext cx="5283200" cy="45878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243CE3-E499-4840-A179-6DB7DD04AD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21793" y="1600200"/>
            <a:ext cx="5283199" cy="45878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059311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282267" y="2413000"/>
            <a:ext cx="5276851" cy="377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243CE3-E499-4840-A179-6DB7DD04AD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5949" y="2413000"/>
            <a:ext cx="5283200" cy="377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82267" y="1600200"/>
            <a:ext cx="5276851" cy="812800"/>
          </a:xfrm>
        </p:spPr>
        <p:txBody>
          <a:bodyPr>
            <a:normAutofit/>
          </a:bodyPr>
          <a:lstStyle>
            <a:lvl1pPr marL="0" indent="0">
              <a:buNone/>
              <a:defRPr sz="2933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15949" y="1600200"/>
            <a:ext cx="5283200" cy="812800"/>
          </a:xfrm>
        </p:spPr>
        <p:txBody>
          <a:bodyPr>
            <a:normAutofit/>
          </a:bodyPr>
          <a:lstStyle>
            <a:lvl1pPr marL="0" indent="0">
              <a:buNone/>
              <a:defRPr sz="2933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575751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Here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43CE3-E499-4840-A179-6DB7DD04AD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76800" y="1600202"/>
            <a:ext cx="6705600" cy="45254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2" y="1600201"/>
            <a:ext cx="3752849" cy="4525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1933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hoto r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BD5C8E8-8898-4BDA-BB20-D07813607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5195165"/>
            <a:ext cx="2752436" cy="1662835"/>
          </a:xfrm>
        </p:spPr>
        <p:txBody>
          <a:bodyPr/>
          <a:lstStyle>
            <a:lvl1pPr>
              <a:defRPr>
                <a:latin typeface="Gibson" charset="0"/>
                <a:ea typeface="Gibson" charset="0"/>
                <a:cs typeface="Gibson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D47F5E6-D870-4999-9B81-93B3636417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44800" y="5195165"/>
            <a:ext cx="3048000" cy="1662835"/>
          </a:xfrm>
        </p:spPr>
        <p:txBody>
          <a:bodyPr/>
          <a:lstStyle>
            <a:lvl1pPr>
              <a:defRPr>
                <a:latin typeface="Gibson" charset="0"/>
                <a:ea typeface="Gibson" charset="0"/>
                <a:cs typeface="Gibson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3899401-D6FE-4C49-943B-658FC43FCC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94400" y="5195165"/>
            <a:ext cx="3352800" cy="1662835"/>
          </a:xfrm>
        </p:spPr>
        <p:txBody>
          <a:bodyPr/>
          <a:lstStyle>
            <a:lvl1pPr>
              <a:defRPr>
                <a:latin typeface="Gibson" charset="0"/>
                <a:ea typeface="Gibson" charset="0"/>
                <a:cs typeface="Gibson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72B2AA30-C16F-4053-99E2-07CCFA37D7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48801" y="5195165"/>
            <a:ext cx="2752436" cy="1662835"/>
          </a:xfrm>
        </p:spPr>
        <p:txBody>
          <a:bodyPr/>
          <a:lstStyle>
            <a:lvl1pPr>
              <a:defRPr>
                <a:latin typeface="Gibson" charset="0"/>
                <a:ea typeface="Gibson" charset="0"/>
                <a:cs typeface="Gibson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F243CE3-E499-4840-A179-6DB7DD04AD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Here to Add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15950" y="1600200"/>
            <a:ext cx="10966449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81270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grey B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243CE3-E499-4840-A179-6DB7DD04AD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5951" y="1600200"/>
            <a:ext cx="10966451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594225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A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00E1617B-F538-4B93-9A66-F773F9193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200" y="2413000"/>
            <a:ext cx="5588000" cy="1524000"/>
          </a:xfrm>
        </p:spPr>
        <p:txBody>
          <a:bodyPr/>
          <a:lstStyle>
            <a:lvl1pPr>
              <a:defRPr sz="5333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43CE3-E499-4840-A179-6DB7DD04AD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94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 A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AB261E86-1937-4105-BF11-E9D4C2450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200" y="2413000"/>
            <a:ext cx="5588000" cy="1524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333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Here to </a:t>
            </a:r>
            <a:br>
              <a:rPr lang="en-US"/>
            </a:br>
            <a:r>
              <a:rPr lang="en-US"/>
              <a:t>Add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43CE3-E499-4840-A179-6DB7DD04AD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311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A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DFA73023-F2A3-4FA3-B302-1CC6B0C9B1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200" y="2413000"/>
            <a:ext cx="5588000" cy="1524000"/>
          </a:xfrm>
        </p:spPr>
        <p:txBody>
          <a:bodyPr/>
          <a:lstStyle>
            <a:lvl1pPr>
              <a:defRPr lang="en-US" sz="5333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Add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43CE3-E499-4840-A179-6DB7DD04AD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6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9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85.xml"/><Relationship Id="rId42" Type="http://schemas.openxmlformats.org/officeDocument/2006/relationships/image" Target="../media/image3.pn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33" Type="http://schemas.openxmlformats.org/officeDocument/2006/relationships/slideLayout" Target="../slideLayouts/slideLayout84.xml"/><Relationship Id="rId38" Type="http://schemas.openxmlformats.org/officeDocument/2006/relationships/slideLayout" Target="../slideLayouts/slideLayout89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0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83.xml"/><Relationship Id="rId37" Type="http://schemas.openxmlformats.org/officeDocument/2006/relationships/slideLayout" Target="../slideLayouts/slideLayout88.xml"/><Relationship Id="rId40" Type="http://schemas.openxmlformats.org/officeDocument/2006/relationships/image" Target="../media/image1.jpeg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36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82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Relationship Id="rId35" Type="http://schemas.openxmlformats.org/officeDocument/2006/relationships/slideLayout" Target="../slideLayouts/slideLayout8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image" Target="../media/image45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153E73-00E9-4C1D-B1F1-11ED4C5DB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D5677-8C13-4D7F-A481-050C9B8DC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1B99B-D900-42A1-BCE0-5B5532C76F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ABEDA-E630-41DC-8EAA-7D1595E074F3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BF7DC-EA61-4BA2-BD91-F0FD4DF70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8C4B0-5776-4CC1-BC7F-E145FB449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38F64-C393-428A-B297-11FFD4EE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3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5200" y="6239933"/>
            <a:ext cx="1066800" cy="6180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3426" y="1079930"/>
            <a:ext cx="10965473" cy="5663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428" y="2207093"/>
            <a:ext cx="10965472" cy="3905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9966" y="6443765"/>
            <a:ext cx="545765" cy="25654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fld id="{9835B171-50E3-2D49-9067-C9D2D5BD95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87" y="382736"/>
            <a:ext cx="2060448" cy="3901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9F4241-5B38-6543-8A54-09C239FDF190}"/>
              </a:ext>
            </a:extLst>
          </p:cNvPr>
          <p:cNvSpPr txBox="1"/>
          <p:nvPr userDrawn="1"/>
        </p:nvSpPr>
        <p:spPr>
          <a:xfrm>
            <a:off x="553425" y="6462701"/>
            <a:ext cx="3578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2019 TEKsystems, Inc. ALL RIGHTS RESERVED. </a:t>
            </a:r>
            <a:endParaRPr lang="en-US" sz="133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4792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9" r:id="rId28"/>
    <p:sldLayoutId id="2147483690" r:id="rId29"/>
    <p:sldLayoutId id="2147483691" r:id="rId30"/>
    <p:sldLayoutId id="2147483695" r:id="rId31"/>
    <p:sldLayoutId id="2147483696" r:id="rId32"/>
    <p:sldLayoutId id="2147483698" r:id="rId33"/>
    <p:sldLayoutId id="2147483699" r:id="rId34"/>
    <p:sldLayoutId id="2147483702" r:id="rId35"/>
    <p:sldLayoutId id="2147483703" r:id="rId36"/>
    <p:sldLayoutId id="2147483704" r:id="rId37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56629" indent="-156629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tabLst/>
        <a:defRPr sz="1867" kern="1200">
          <a:solidFill>
            <a:schemeClr val="bg2"/>
          </a:solidFill>
          <a:latin typeface="+mn-lt"/>
          <a:ea typeface="+mn-ea"/>
          <a:cs typeface="+mn-cs"/>
        </a:defRPr>
      </a:lvl1pPr>
      <a:lvl2pPr marL="461422" indent="-230712" algn="l" defTabSz="914377" rtl="0" eaLnBrk="1" latinLnBrk="0" hangingPunct="1">
        <a:lnSpc>
          <a:spcPct val="100000"/>
        </a:lnSpc>
        <a:spcBef>
          <a:spcPts val="1067"/>
        </a:spcBef>
        <a:buClr>
          <a:schemeClr val="accent2"/>
        </a:buClr>
        <a:buFont typeface=".AppleSystemUIFont" charset="0"/>
        <a:buChar char="–"/>
        <a:tabLst/>
        <a:defRPr sz="1867" kern="1200">
          <a:solidFill>
            <a:schemeClr val="bg2"/>
          </a:solidFill>
          <a:latin typeface="+mn-lt"/>
          <a:ea typeface="+mn-ea"/>
          <a:cs typeface="+mn-cs"/>
        </a:defRPr>
      </a:lvl2pPr>
      <a:lvl3pPr marL="685783" indent="-224361" algn="l" defTabSz="914377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.AppleSystemUIFont" charset="0"/>
        <a:buChar char="–"/>
        <a:tabLst/>
        <a:defRPr sz="1867" kern="1200">
          <a:solidFill>
            <a:schemeClr val="bg2"/>
          </a:solidFill>
          <a:latin typeface="+mn-lt"/>
          <a:ea typeface="+mn-ea"/>
          <a:cs typeface="+mn-cs"/>
        </a:defRPr>
      </a:lvl3pPr>
      <a:lvl4pPr marL="920728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.AppleSystemUIFont" charset="0"/>
        <a:buChar char="–"/>
        <a:tabLst/>
        <a:defRPr sz="1867" kern="1200">
          <a:solidFill>
            <a:schemeClr val="bg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67" kern="1200">
          <a:solidFill>
            <a:schemeClr val="bg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8">
          <p15:clr>
            <a:srgbClr val="F26B43"/>
          </p15:clr>
        </p15:guide>
        <p15:guide id="2" pos="5442">
          <p15:clr>
            <a:srgbClr val="F26B43"/>
          </p15:clr>
        </p15:guide>
        <p15:guide id="3" orient="horz" pos="28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0846A-74DC-9743-8E36-91C7E0A9D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ECFDB-3C1C-6142-831F-274D28FC5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403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5200" y="6239933"/>
            <a:ext cx="1066800" cy="6180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3426" y="1079930"/>
            <a:ext cx="10965473" cy="5663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428" y="2207093"/>
            <a:ext cx="10965472" cy="3905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9966" y="6443765"/>
            <a:ext cx="545765" cy="25654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fld id="{9835B171-50E3-2D49-9067-C9D2D5BD95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87" y="382736"/>
            <a:ext cx="2060448" cy="3901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9F4241-5B38-6543-8A54-09C239FDF190}"/>
              </a:ext>
            </a:extLst>
          </p:cNvPr>
          <p:cNvSpPr txBox="1"/>
          <p:nvPr userDrawn="1"/>
        </p:nvSpPr>
        <p:spPr>
          <a:xfrm>
            <a:off x="553425" y="6462701"/>
            <a:ext cx="3578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© 2019 TEKsystems, Inc. ALL RIGHTS RESERVED. </a:t>
            </a:r>
            <a:endParaRPr lang="en-US" sz="133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1951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5" r:id="rId32"/>
    <p:sldLayoutId id="2147483746" r:id="rId33"/>
    <p:sldLayoutId id="2147483748" r:id="rId34"/>
    <p:sldLayoutId id="2147483749" r:id="rId35"/>
    <p:sldLayoutId id="2147483752" r:id="rId36"/>
    <p:sldLayoutId id="2147483753" r:id="rId37"/>
    <p:sldLayoutId id="2147483754" r:id="rId3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56629" indent="-156629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tabLst/>
        <a:defRPr sz="1867" kern="1200">
          <a:solidFill>
            <a:schemeClr val="bg2"/>
          </a:solidFill>
          <a:latin typeface="+mn-lt"/>
          <a:ea typeface="+mn-ea"/>
          <a:cs typeface="+mn-cs"/>
        </a:defRPr>
      </a:lvl1pPr>
      <a:lvl2pPr marL="461422" indent="-230712" algn="l" defTabSz="914377" rtl="0" eaLnBrk="1" latinLnBrk="0" hangingPunct="1">
        <a:lnSpc>
          <a:spcPct val="100000"/>
        </a:lnSpc>
        <a:spcBef>
          <a:spcPts val="1067"/>
        </a:spcBef>
        <a:buClr>
          <a:schemeClr val="accent2"/>
        </a:buClr>
        <a:buFont typeface=".AppleSystemUIFont" charset="0"/>
        <a:buChar char="–"/>
        <a:tabLst/>
        <a:defRPr sz="1867" kern="1200">
          <a:solidFill>
            <a:schemeClr val="bg2"/>
          </a:solidFill>
          <a:latin typeface="+mn-lt"/>
          <a:ea typeface="+mn-ea"/>
          <a:cs typeface="+mn-cs"/>
        </a:defRPr>
      </a:lvl2pPr>
      <a:lvl3pPr marL="685783" indent="-224361" algn="l" defTabSz="914377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.AppleSystemUIFont" charset="0"/>
        <a:buChar char="–"/>
        <a:tabLst/>
        <a:defRPr sz="1867" kern="1200">
          <a:solidFill>
            <a:schemeClr val="bg2"/>
          </a:solidFill>
          <a:latin typeface="+mn-lt"/>
          <a:ea typeface="+mn-ea"/>
          <a:cs typeface="+mn-cs"/>
        </a:defRPr>
      </a:lvl3pPr>
      <a:lvl4pPr marL="920728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.AppleSystemUIFont" charset="0"/>
        <a:buChar char="–"/>
        <a:tabLst/>
        <a:defRPr sz="1867" kern="1200">
          <a:solidFill>
            <a:schemeClr val="bg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67" kern="1200">
          <a:solidFill>
            <a:schemeClr val="bg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8">
          <p15:clr>
            <a:srgbClr val="F26B43"/>
          </p15:clr>
        </p15:guide>
        <p15:guide id="2" pos="5442">
          <p15:clr>
            <a:srgbClr val="F26B43"/>
          </p15:clr>
        </p15:guide>
        <p15:guide id="3" orient="horz" pos="288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5949" y="584200"/>
            <a:ext cx="7518400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Here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792" y="159715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315075"/>
            <a:ext cx="2641600" cy="365125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243CE3-E499-4840-A179-6DB7DD04AD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2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3733" kern="1200">
          <a:solidFill>
            <a:schemeClr val="accent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34945" indent="-234945" algn="l" defTabSz="121917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tabLst/>
        <a:defRPr sz="2667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840296" indent="-230712" algn="l" defTabSz="1219170" rtl="0" eaLnBrk="1" latinLnBrk="0" hangingPunct="1">
        <a:spcBef>
          <a:spcPct val="20000"/>
        </a:spcBef>
        <a:buClr>
          <a:schemeClr val="tx2"/>
        </a:buClr>
        <a:buSzPct val="70000"/>
        <a:buFont typeface="Courier New" panose="02070309020205020404" pitchFamily="49" charset="0"/>
        <a:buChar char="o"/>
        <a:tabLst/>
        <a:defRPr sz="24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377916" indent="-158747" algn="l" defTabSz="1219170" rtl="0" eaLnBrk="1" latinLnBrk="0" hangingPunct="1">
        <a:spcBef>
          <a:spcPct val="20000"/>
        </a:spcBef>
        <a:buClr>
          <a:schemeClr val="tx2"/>
        </a:buClr>
        <a:buSzPct val="70000"/>
        <a:buFont typeface="Courier New" panose="02070309020205020404" pitchFamily="49" charset="0"/>
        <a:buChar char="o"/>
        <a:tabLst/>
        <a:defRPr sz="2133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983268" indent="-154513" algn="l" defTabSz="1219170" rtl="0" eaLnBrk="1" latinLnBrk="0" hangingPunct="1">
        <a:spcBef>
          <a:spcPct val="20000"/>
        </a:spcBef>
        <a:buClr>
          <a:schemeClr val="tx2"/>
        </a:buClr>
        <a:buSzPct val="70000"/>
        <a:buFont typeface="Courier New" panose="02070309020205020404" pitchFamily="49" charset="0"/>
        <a:buChar char="o"/>
        <a:tabLst/>
        <a:defRPr sz="1867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601319" indent="-162980" algn="l" defTabSz="1219170" rtl="0" eaLnBrk="1" latinLnBrk="0" hangingPunct="1">
        <a:spcBef>
          <a:spcPct val="20000"/>
        </a:spcBef>
        <a:buClr>
          <a:schemeClr val="tx2"/>
        </a:buClr>
        <a:buSzPct val="70000"/>
        <a:buFont typeface="Courier New" panose="02070309020205020404" pitchFamily="49" charset="0"/>
        <a:buChar char="o"/>
        <a:tabLst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5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jpe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jpeg"/><Relationship Id="rId10" Type="http://schemas.openxmlformats.org/officeDocument/2006/relationships/image" Target="../media/image84.png"/><Relationship Id="rId4" Type="http://schemas.openxmlformats.org/officeDocument/2006/relationships/image" Target="../media/image78.jpe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sv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4.svg"/><Relationship Id="rId5" Type="http://schemas.openxmlformats.org/officeDocument/2006/relationships/image" Target="../media/image93.png"/><Relationship Id="rId4" Type="http://schemas.openxmlformats.org/officeDocument/2006/relationships/image" Target="../media/image9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0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9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2.xml"/><Relationship Id="rId5" Type="http://schemas.openxmlformats.org/officeDocument/2006/relationships/chart" Target="../charts/chart13.xml"/><Relationship Id="rId4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102.sv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103.png"/><Relationship Id="rId4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103.png"/><Relationship Id="rId4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103.png"/><Relationship Id="rId4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103.png"/><Relationship Id="rId4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10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08.svg"/><Relationship Id="rId3" Type="http://schemas.openxmlformats.org/officeDocument/2006/relationships/image" Target="../media/image98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07.png"/><Relationship Id="rId17" Type="http://schemas.openxmlformats.org/officeDocument/2006/relationships/image" Target="../media/image112.sv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9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06.svg"/><Relationship Id="rId5" Type="http://schemas.openxmlformats.org/officeDocument/2006/relationships/diagramData" Target="../diagrams/data1.xml"/><Relationship Id="rId15" Type="http://schemas.openxmlformats.org/officeDocument/2006/relationships/image" Target="../media/image110.svg"/><Relationship Id="rId10" Type="http://schemas.openxmlformats.org/officeDocument/2006/relationships/image" Target="../media/image105.png"/><Relationship Id="rId4" Type="http://schemas.openxmlformats.org/officeDocument/2006/relationships/image" Target="../media/image100.png"/><Relationship Id="rId9" Type="http://schemas.microsoft.com/office/2007/relationships/diagramDrawing" Target="../diagrams/drawing1.xml"/><Relationship Id="rId14" Type="http://schemas.openxmlformats.org/officeDocument/2006/relationships/image" Target="../media/image10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svg"/><Relationship Id="rId3" Type="http://schemas.openxmlformats.org/officeDocument/2006/relationships/image" Target="../media/image98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114.svg"/><Relationship Id="rId5" Type="http://schemas.openxmlformats.org/officeDocument/2006/relationships/image" Target="../media/image113.png"/><Relationship Id="rId4" Type="http://schemas.openxmlformats.org/officeDocument/2006/relationships/image" Target="../media/image1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Relationship Id="rId9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emf"/><Relationship Id="rId9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CD07D8F-E152-4529-848A-8AE00D925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6" b="3976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2755EC-0B96-4FE9-8407-3016A75D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6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Effective Strategies for Today’s Workforce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drawing of a face&#10;&#10;Description automatically generated">
            <a:extLst>
              <a:ext uri="{FF2B5EF4-FFF2-40B4-BE49-F238E27FC236}">
                <a16:creationId xmlns:a16="http://schemas.microsoft.com/office/drawing/2014/main" id="{BEBAB584-D892-4355-A7D2-C1A0DFF8C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2" y="156524"/>
            <a:ext cx="1893926" cy="4970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988A01-2DB4-4BD8-9D30-2BE983807764}"/>
              </a:ext>
            </a:extLst>
          </p:cNvPr>
          <p:cNvSpPr txBox="1"/>
          <p:nvPr/>
        </p:nvSpPr>
        <p:spPr>
          <a:xfrm>
            <a:off x="0" y="6064978"/>
            <a:ext cx="28607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Franklin Reed</a:t>
            </a:r>
          </a:p>
          <a:p>
            <a:r>
              <a:rPr lang="en-US" sz="1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Director of Inclusion and Diversity</a:t>
            </a:r>
          </a:p>
        </p:txBody>
      </p:sp>
    </p:spTree>
    <p:extLst>
      <p:ext uri="{BB962C8B-B14F-4D97-AF65-F5344CB8AC3E}">
        <p14:creationId xmlns:p14="http://schemas.microsoft.com/office/powerpoint/2010/main" val="336297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D3D58-EF03-D54E-8016-90EF0EC9B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00" y="1112736"/>
            <a:ext cx="10965473" cy="510909"/>
          </a:xfrm>
        </p:spPr>
        <p:txBody>
          <a:bodyPr/>
          <a:lstStyle/>
          <a:p>
            <a:r>
              <a:rPr lang="en-US" dirty="0"/>
              <a:t>Hand-in-hand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FFFADE05-A356-2549-93ED-17ED54F51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480" y="6437471"/>
            <a:ext cx="545765" cy="256545"/>
          </a:xfrm>
        </p:spPr>
        <p:txBody>
          <a:bodyPr/>
          <a:lstStyle/>
          <a:p>
            <a:pPr defTabSz="914354">
              <a:defRPr/>
            </a:pPr>
            <a:fld id="{9835B171-50E3-2D49-9067-C9D2D5BD95F7}" type="slidenum">
              <a:rPr lang="en-US">
                <a:solidFill>
                  <a:srgbClr val="FFFFFF"/>
                </a:solidFill>
                <a:latin typeface="Arial" panose="020B0604020202020204"/>
              </a:rPr>
              <a:pPr defTabSz="914354">
                <a:defRPr/>
              </a:pPr>
              <a:t>10</a:t>
            </a:fld>
            <a:endParaRPr lang="en-US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48400" y="1676439"/>
            <a:ext cx="11424845" cy="697627"/>
          </a:xfrm>
        </p:spPr>
        <p:txBody>
          <a:bodyPr/>
          <a:lstStyle/>
          <a:p>
            <a:pPr fontAlgn="base"/>
            <a:r>
              <a:rPr lang="en-US" dirty="0"/>
              <a:t>To gain access to diverse pools, established partnerships with national and local organizations that </a:t>
            </a:r>
            <a:r>
              <a:rPr lang="en-US" sz="2400" dirty="0"/>
              <a:t>engage</a:t>
            </a:r>
            <a:r>
              <a:rPr lang="en-US" dirty="0"/>
              <a:t> veterans and overlay that into your sourcing strategy.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623D1D8-ABCC-4B4B-9FA5-8B086F578FAD}"/>
              </a:ext>
            </a:extLst>
          </p:cNvPr>
          <p:cNvCxnSpPr>
            <a:cxnSpLocks/>
          </p:cNvCxnSpPr>
          <p:nvPr/>
        </p:nvCxnSpPr>
        <p:spPr>
          <a:xfrm>
            <a:off x="607748" y="4455661"/>
            <a:ext cx="1071002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5">
            <a:extLst>
              <a:ext uri="{FF2B5EF4-FFF2-40B4-BE49-F238E27FC236}">
                <a16:creationId xmlns:a16="http://schemas.microsoft.com/office/drawing/2014/main" id="{9E150298-9A6F-4DB4-9B07-332FA7027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4230" y="3578519"/>
            <a:ext cx="1002169" cy="53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Image result for student vets of america logo">
            <a:extLst>
              <a:ext uri="{FF2B5EF4-FFF2-40B4-BE49-F238E27FC236}">
                <a16:creationId xmlns:a16="http://schemas.microsoft.com/office/drawing/2014/main" id="{468352D8-66E9-41E0-8FBF-892BD5614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8739" y="2530137"/>
            <a:ext cx="793152" cy="7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esgr  logo">
            <a:extLst>
              <a:ext uri="{FF2B5EF4-FFF2-40B4-BE49-F238E27FC236}">
                <a16:creationId xmlns:a16="http://schemas.microsoft.com/office/drawing/2014/main" id="{221F2D2F-90C7-4BCE-997B-B29F2FE83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1481" y="2698225"/>
            <a:ext cx="1118833" cy="48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Image result for military spouse employer  logo">
            <a:extLst>
              <a:ext uri="{FF2B5EF4-FFF2-40B4-BE49-F238E27FC236}">
                <a16:creationId xmlns:a16="http://schemas.microsoft.com/office/drawing/2014/main" id="{1B6C2E50-C473-4699-B21A-16A90C03F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896" y="5312339"/>
            <a:ext cx="793153" cy="7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military friendly employer  logo">
            <a:extLst>
              <a:ext uri="{FF2B5EF4-FFF2-40B4-BE49-F238E27FC236}">
                <a16:creationId xmlns:a16="http://schemas.microsoft.com/office/drawing/2014/main" id="{E0969DC4-1F74-44BB-873B-0A6871B7F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9664" y="5272855"/>
            <a:ext cx="793153" cy="7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military friendly employer  logo">
            <a:extLst>
              <a:ext uri="{FF2B5EF4-FFF2-40B4-BE49-F238E27FC236}">
                <a16:creationId xmlns:a16="http://schemas.microsoft.com/office/drawing/2014/main" id="{E1D37DC0-C160-4817-A166-A12D891DF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969" y="5245935"/>
            <a:ext cx="793153" cy="7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women vets in tech  logo">
            <a:extLst>
              <a:ext uri="{FF2B5EF4-FFF2-40B4-BE49-F238E27FC236}">
                <a16:creationId xmlns:a16="http://schemas.microsoft.com/office/drawing/2014/main" id="{93489B0F-3D11-4A19-A40C-FB13C9C32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489" y="2612035"/>
            <a:ext cx="1096393" cy="60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Image result for military spouse employer logo">
            <a:extLst>
              <a:ext uri="{FF2B5EF4-FFF2-40B4-BE49-F238E27FC236}">
                <a16:creationId xmlns:a16="http://schemas.microsoft.com/office/drawing/2014/main" id="{4344481E-B546-4258-8531-08B21137B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489" y="3463580"/>
            <a:ext cx="979764" cy="79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Image result for hirepurpose logo">
            <a:extLst>
              <a:ext uri="{FF2B5EF4-FFF2-40B4-BE49-F238E27FC236}">
                <a16:creationId xmlns:a16="http://schemas.microsoft.com/office/drawing/2014/main" id="{74CCACCC-DA61-4B5D-A343-3F1220C0A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6011" y="2728325"/>
            <a:ext cx="1143000" cy="27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5D49539-3EC3-4EC2-9180-131720C510D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091" y="3567829"/>
            <a:ext cx="1243671" cy="518196"/>
          </a:xfrm>
          <a:prstGeom prst="rect">
            <a:avLst/>
          </a:prstGeom>
        </p:spPr>
      </p:pic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07F3DE88-0FCB-45F5-8FEB-B6B67C118652}"/>
              </a:ext>
            </a:extLst>
          </p:cNvPr>
          <p:cNvSpPr txBox="1">
            <a:spLocks/>
          </p:cNvSpPr>
          <p:nvPr/>
        </p:nvSpPr>
        <p:spPr>
          <a:xfrm>
            <a:off x="548400" y="4700939"/>
            <a:ext cx="10686835" cy="451342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3037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.AppleSystemUIFont" charset="0"/>
              <a:buNone/>
              <a:tabLst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346075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2"/>
              </a:buClr>
              <a:buFont typeface=".AppleSystemUIFont" charset="0"/>
              <a:buNone/>
              <a:tabLst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519113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2"/>
              </a:buClr>
              <a:buFont typeface=".AppleSystemUIFont" charset="0"/>
              <a:buNone/>
              <a:tabLst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 fontAlgn="base">
              <a:spcBef>
                <a:spcPts val="1000"/>
              </a:spcBef>
              <a:buClr>
                <a:srgbClr val="F8971D"/>
              </a:buClr>
            </a:pPr>
            <a:r>
              <a:rPr lang="en-US" sz="2133" dirty="0">
                <a:solidFill>
                  <a:srgbClr val="F8971D"/>
                </a:solidFill>
                <a:latin typeface="Arial" panose="020B0604020202020204"/>
              </a:rPr>
              <a:t>We’ve received numerous awards for our work with veterans.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4B0747-2711-461D-94CE-5823AEBA67C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3817" y="3374216"/>
            <a:ext cx="1754272" cy="605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62B0AD-7CFC-4DA7-BEBB-F61EB6B2545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87285" y="2974098"/>
            <a:ext cx="1647951" cy="6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38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B90B6C8-4A19-CF48-87B7-747D5E491B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18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DRIVEN HIRING GOALS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  <a:defRPr/>
            </a:pPr>
            <a:fld id="{9835B171-50E3-2D49-9067-C9D2D5BD95F7}" type="slidenum">
              <a:rPr lang="en-US" sz="120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  <a:defRPr/>
              </a:pPr>
              <a:t>11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41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59DEC-FDC0-554D-B483-D3C1D7ED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of IT Workers in the U.S.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F3DACF7E-0428-8E41-A67D-4494FBFB96B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52451" y="2209800"/>
          <a:ext cx="5346700" cy="390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9EB6283E-D379-4A49-B693-131ABA7E70F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2219289"/>
              </p:ext>
            </p:extLst>
          </p:nvPr>
        </p:nvGraphicFramePr>
        <p:xfrm>
          <a:off x="5549054" y="3324860"/>
          <a:ext cx="524728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5455">
                  <a:extLst>
                    <a:ext uri="{9D8B030D-6E8A-4147-A177-3AD203B41FA5}">
                      <a16:colId xmlns:a16="http://schemas.microsoft.com/office/drawing/2014/main" val="1518813430"/>
                    </a:ext>
                  </a:extLst>
                </a:gridCol>
                <a:gridCol w="1160914">
                  <a:extLst>
                    <a:ext uri="{9D8B030D-6E8A-4147-A177-3AD203B41FA5}">
                      <a16:colId xmlns:a16="http://schemas.microsoft.com/office/drawing/2014/main" val="1723075064"/>
                    </a:ext>
                  </a:extLst>
                </a:gridCol>
                <a:gridCol w="1160914">
                  <a:extLst>
                    <a:ext uri="{9D8B030D-6E8A-4147-A177-3AD203B41FA5}">
                      <a16:colId xmlns:a16="http://schemas.microsoft.com/office/drawing/2014/main" val="3029844524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r>
                        <a:rPr lang="en-US" sz="2400" dirty="0"/>
                        <a:t>Occupation Total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dirty="0"/>
                        <a:t>% of Occupation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56061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400" dirty="0"/>
                        <a:t>3,523,432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3175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175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74.3% 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D9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98868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400" dirty="0"/>
                        <a:t>1,218,569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3175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25.7%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7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11092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45A559-500D-43CA-85ED-102ABCA9F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835B171-50E3-2D49-9067-C9D2D5BD95F7}" type="slidenum">
              <a:rPr lang="en-US">
                <a:solidFill>
                  <a:srgbClr val="FFFFFF"/>
                </a:solidFill>
                <a:latin typeface="Arial" panose="020B0604020202020204"/>
              </a:rPr>
              <a:pPr defTabSz="914377"/>
              <a:t>12</a:t>
            </a:fld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9E618A-FACB-FC44-9A6B-6B894EB2C7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Occupation Gender Breakdown (2019)</a:t>
            </a:r>
          </a:p>
        </p:txBody>
      </p:sp>
    </p:spTree>
    <p:extLst>
      <p:ext uri="{BB962C8B-B14F-4D97-AF65-F5344CB8AC3E}">
        <p14:creationId xmlns:p14="http://schemas.microsoft.com/office/powerpoint/2010/main" val="2205966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EEFA6F0-E25B-CB41-8208-D4CD6B94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26" y="1079930"/>
            <a:ext cx="10965473" cy="56630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Ratio of Female IT Workers by Occupation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45A559-500D-43CA-85ED-102ABCA9F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835B171-50E3-2D49-9067-C9D2D5BD95F7}" type="slidenum">
              <a:rPr lang="en-US">
                <a:solidFill>
                  <a:srgbClr val="FFFFFF"/>
                </a:solidFill>
                <a:latin typeface="Arial" panose="020B0604020202020204"/>
              </a:rPr>
              <a:pPr defTabSz="914377"/>
              <a:t>13</a:t>
            </a:fld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40EFF0-2EDB-2E40-A5A1-708AD7FF17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3425" y="1583371"/>
            <a:ext cx="10965475" cy="492443"/>
          </a:xfrm>
        </p:spPr>
        <p:txBody>
          <a:bodyPr/>
          <a:lstStyle/>
          <a:p>
            <a:r>
              <a:rPr lang="en-US" dirty="0"/>
              <a:t>Across tech roles, women represent an average of 25.7% of the workforce.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4B3D867-532F-4AB8-B891-4DC3A46B4E07}"/>
              </a:ext>
            </a:extLst>
          </p:cNvPr>
          <p:cNvGraphicFramePr>
            <a:graphicFrameLocks noGrp="1"/>
          </p:cNvGraphicFramePr>
          <p:nvPr/>
        </p:nvGraphicFramePr>
        <p:xfrm>
          <a:off x="553425" y="2149681"/>
          <a:ext cx="9408866" cy="4275439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4212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0224">
                  <a:extLst>
                    <a:ext uri="{9D8B030D-6E8A-4147-A177-3AD203B41FA5}">
                      <a16:colId xmlns:a16="http://schemas.microsoft.com/office/drawing/2014/main" val="1402046175"/>
                    </a:ext>
                  </a:extLst>
                </a:gridCol>
              </a:tblGrid>
              <a:tr h="643239"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Occupation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Employed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Women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Female within Occupation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Technical Writers</a:t>
                      </a:r>
                    </a:p>
                  </a:txBody>
                  <a:tcPr marL="121920" marR="12700" marT="12700" marB="0" anchor="b">
                    <a:lnL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51,930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28,132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23,798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54.2%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Computer Operators</a:t>
                      </a:r>
                    </a:p>
                  </a:txBody>
                  <a:tcPr marL="121920" marR="12700" marT="12700" marB="0" anchor="b">
                    <a:lnL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51,252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22,973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28,279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44.8%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Database Administrators</a:t>
                      </a:r>
                    </a:p>
                  </a:txBody>
                  <a:tcPr marL="121920" marR="12700" marT="12700" marB="0" anchor="b">
                    <a:lnL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118,291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43,542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74,749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36.8%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Computer Systems Analysts</a:t>
                      </a:r>
                    </a:p>
                  </a:txBody>
                  <a:tcPr marL="121920" marR="12700" marT="12700" marB="0" anchor="b">
                    <a:lnL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595,312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207,076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388,236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34.8%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Web Developers</a:t>
                      </a:r>
                    </a:p>
                  </a:txBody>
                  <a:tcPr marL="121920" marR="12700" marT="12700" marB="0" anchor="b">
                    <a:lnL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131,703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41,246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90,457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31.3%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Computer and Information Systems Managers</a:t>
                      </a:r>
                    </a:p>
                  </a:txBody>
                  <a:tcPr marL="121920" marR="12700" marT="12700" marB="0" anchor="b">
                    <a:lnL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378,331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108,068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270,263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28.6%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Computer Network Support Specialists</a:t>
                      </a:r>
                    </a:p>
                  </a:txBody>
                  <a:tcPr marL="121920" marR="12700" marT="12700" marB="0" anchor="b">
                    <a:lnL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205,716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55,755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149,961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27.1%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Computer User Support Specialists</a:t>
                      </a:r>
                    </a:p>
                  </a:txBody>
                  <a:tcPr marL="121920" marR="12700" marT="12700" marB="0" anchor="b">
                    <a:lnL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691,779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184,597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507,182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26.7%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096427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Computer Occupations, All Other</a:t>
                      </a:r>
                    </a:p>
                  </a:txBody>
                  <a:tcPr marL="12192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337,866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85,494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252,372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25.3%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CD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431821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Information Security Analysts</a:t>
                      </a:r>
                    </a:p>
                  </a:txBody>
                  <a:tcPr marL="12192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110,899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25,213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85,686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22.7%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852890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Computer Programmers</a:t>
                      </a:r>
                    </a:p>
                  </a:txBody>
                  <a:tcPr marL="12192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253,527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57,250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196,277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22.6%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891298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Software Developers, Applications</a:t>
                      </a:r>
                    </a:p>
                  </a:txBody>
                  <a:tcPr marL="12192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862,739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176,178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686,561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20.4%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377314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Software Developers, Systems Software</a:t>
                      </a:r>
                    </a:p>
                  </a:txBody>
                  <a:tcPr marL="12192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402,211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81,890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320,321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20.4%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099910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Network and Computer Systems Administrators</a:t>
                      </a:r>
                    </a:p>
                  </a:txBody>
                  <a:tcPr marL="12192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389,576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76,725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312,851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19.7%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906682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Computer Network Architects</a:t>
                      </a:r>
                    </a:p>
                  </a:txBody>
                  <a:tcPr marL="12192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161,137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24,428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136,709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15.2%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90872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Grand Total</a:t>
                      </a:r>
                    </a:p>
                  </a:txBody>
                  <a:tcPr marL="1143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4,742,001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1,218,569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3,523,432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25.7%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17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33031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BE55BF7F-6A03-4B08-BAED-D3F1CE523144}"/>
              </a:ext>
            </a:extLst>
          </p:cNvPr>
          <p:cNvGrpSpPr/>
          <p:nvPr/>
        </p:nvGrpSpPr>
        <p:grpSpPr>
          <a:xfrm>
            <a:off x="10380565" y="2888733"/>
            <a:ext cx="1679627" cy="1746604"/>
            <a:chOff x="7769980" y="1678068"/>
            <a:chExt cx="1259720" cy="14821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AE2FDA-1631-4DED-9093-229266F44615}"/>
                </a:ext>
              </a:extLst>
            </p:cNvPr>
            <p:cNvSpPr txBox="1"/>
            <p:nvPr/>
          </p:nvSpPr>
          <p:spPr>
            <a:xfrm>
              <a:off x="7769980" y="1749720"/>
              <a:ext cx="1259720" cy="13388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 defTabSz="914377"/>
              <a:r>
                <a:rPr lang="en-US" sz="1600" dirty="0">
                  <a:solidFill>
                    <a:srgbClr val="0097D9"/>
                  </a:solidFill>
                  <a:latin typeface="Arial" panose="020B0604020202020204"/>
                </a:rPr>
                <a:t>Women represent an above-average portion of the workforce in these roles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09CF3F-B843-483B-B766-60B35D4445D7}"/>
                </a:ext>
              </a:extLst>
            </p:cNvPr>
            <p:cNvSpPr/>
            <p:nvPr/>
          </p:nvSpPr>
          <p:spPr>
            <a:xfrm>
              <a:off x="7769980" y="1678068"/>
              <a:ext cx="1259720" cy="148213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sp>
        <p:nvSpPr>
          <p:cNvPr id="2" name="Right Brace 1">
            <a:extLst>
              <a:ext uri="{FF2B5EF4-FFF2-40B4-BE49-F238E27FC236}">
                <a16:creationId xmlns:a16="http://schemas.microsoft.com/office/drawing/2014/main" id="{9898A65F-A76E-534E-89C7-2D96DECA2940}"/>
              </a:ext>
            </a:extLst>
          </p:cNvPr>
          <p:cNvSpPr/>
          <p:nvPr/>
        </p:nvSpPr>
        <p:spPr>
          <a:xfrm>
            <a:off x="9993620" y="2756931"/>
            <a:ext cx="281353" cy="1878408"/>
          </a:xfrm>
          <a:prstGeom prst="rightBrace">
            <a:avLst>
              <a:gd name="adj1" fmla="val 5595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F9B4B92B-51CB-4C57-93E0-50C0AB793B02}"/>
              </a:ext>
            </a:extLst>
          </p:cNvPr>
          <p:cNvSpPr/>
          <p:nvPr/>
        </p:nvSpPr>
        <p:spPr>
          <a:xfrm>
            <a:off x="9535563" y="5631609"/>
            <a:ext cx="1197465" cy="492443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4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42400721-B673-7746-A2B1-3461E86273E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06" b="2628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HIRING GOALS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  <a:defRPr/>
            </a:pPr>
            <a:fld id="{9835B171-50E3-2D49-9067-C9D2D5BD95F7}" type="slidenum">
              <a:rPr lang="en-US" sz="120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  <a:defRPr/>
              </a:pPr>
              <a:t>14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75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B22C8A0-BFA8-B747-A5FB-49E2201706DA}"/>
              </a:ext>
            </a:extLst>
          </p:cNvPr>
          <p:cNvSpPr/>
          <p:nvPr/>
        </p:nvSpPr>
        <p:spPr>
          <a:xfrm>
            <a:off x="553426" y="2277097"/>
            <a:ext cx="10965473" cy="3610211"/>
          </a:xfrm>
          <a:prstGeom prst="rect">
            <a:avLst/>
          </a:prstGeom>
          <a:solidFill>
            <a:srgbClr val="E6E7E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8741" y="2924172"/>
            <a:ext cx="7019128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2133" dirty="0">
                <a:solidFill>
                  <a:srgbClr val="0097D9"/>
                </a:solidFill>
                <a:latin typeface="Arial" panose="020B0604020202020204"/>
              </a:rPr>
              <a:t>The best r</a:t>
            </a:r>
            <a:r>
              <a:rPr lang="en-US" sz="2133" dirty="0" err="1">
                <a:solidFill>
                  <a:srgbClr val="0097D9"/>
                </a:solidFill>
                <a:latin typeface="Arial" panose="020B0604020202020204"/>
              </a:rPr>
              <a:t>esults</a:t>
            </a:r>
            <a:r>
              <a:rPr lang="en-US" sz="2133" dirty="0">
                <a:solidFill>
                  <a:srgbClr val="0097D9"/>
                </a:solidFill>
                <a:latin typeface="Arial" panose="020B0604020202020204"/>
              </a:rPr>
              <a:t> for intentional diversity efforts require…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908" y="4873421"/>
            <a:ext cx="284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b="1" dirty="0">
                <a:solidFill>
                  <a:srgbClr val="FF9100"/>
                </a:solidFill>
                <a:latin typeface="Arial" panose="020B0604020202020204"/>
              </a:rPr>
              <a:t>A Diversity Champion </a:t>
            </a:r>
            <a:r>
              <a:rPr lang="en-US" sz="1400" b="1" dirty="0">
                <a:solidFill>
                  <a:srgbClr val="002D56"/>
                </a:solidFill>
                <a:latin typeface="Arial" panose="020B0604020202020204"/>
              </a:rPr>
              <a:t>(Hiring Manager)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7295" y="4913639"/>
            <a:ext cx="216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b="1" dirty="0">
                <a:solidFill>
                  <a:srgbClr val="FF9100"/>
                </a:solidFill>
                <a:latin typeface="Arial" panose="020B0604020202020204"/>
              </a:rPr>
              <a:t>The Right Role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27997" y="491363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b="1" dirty="0">
                <a:solidFill>
                  <a:srgbClr val="FF9100"/>
                </a:solidFill>
                <a:latin typeface="Arial" panose="020B0604020202020204"/>
              </a:rPr>
              <a:t>A Timetable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AD3151D3-4997-B64E-A6BA-9403D2D4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Partnership, the active ingredient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AF2C5CE-71C6-C748-8676-5A617E4B8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Transformation never plays solo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9A15CCE-0415-E647-9AA7-19F66FF5C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06623" y="3858111"/>
            <a:ext cx="662668" cy="89316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F1656A7-CECE-3742-9A77-26CF7D1285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70589" y="3858111"/>
            <a:ext cx="915020" cy="89185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89A6423-443D-9A4E-88BE-2D8E6D3CDA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80849" y="3858112"/>
            <a:ext cx="884921" cy="8849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B79C448-2177-504B-8361-3528ACC3D9D8}"/>
              </a:ext>
            </a:extLst>
          </p:cNvPr>
          <p:cNvSpPr txBox="1"/>
          <p:nvPr/>
        </p:nvSpPr>
        <p:spPr>
          <a:xfrm>
            <a:off x="1012847" y="2912653"/>
            <a:ext cx="3217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Helping you achieve your goals is our purpose. We’re skilled listeners committed </a:t>
            </a:r>
            <a:b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</a:b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to a partnership with you. </a:t>
            </a:r>
            <a:b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</a:b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We work on your terms and in your best interest- adding real value to what you do and how your do it.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578BB3-369E-9644-B554-75066EB0891D}"/>
              </a:ext>
            </a:extLst>
          </p:cNvPr>
          <p:cNvCxnSpPr>
            <a:cxnSpLocks/>
          </p:cNvCxnSpPr>
          <p:nvPr/>
        </p:nvCxnSpPr>
        <p:spPr>
          <a:xfrm>
            <a:off x="6259753" y="3858112"/>
            <a:ext cx="0" cy="1099705"/>
          </a:xfrm>
          <a:prstGeom prst="line">
            <a:avLst/>
          </a:prstGeom>
          <a:ln>
            <a:solidFill>
              <a:srgbClr val="CED5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0BA805-3E4E-C147-9003-CCE1C06189C3}"/>
              </a:ext>
            </a:extLst>
          </p:cNvPr>
          <p:cNvCxnSpPr>
            <a:cxnSpLocks/>
          </p:cNvCxnSpPr>
          <p:nvPr/>
        </p:nvCxnSpPr>
        <p:spPr>
          <a:xfrm>
            <a:off x="9336781" y="3858112"/>
            <a:ext cx="0" cy="1099705"/>
          </a:xfrm>
          <a:prstGeom prst="line">
            <a:avLst/>
          </a:prstGeom>
          <a:ln>
            <a:solidFill>
              <a:srgbClr val="CED5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2FF977-69D4-8843-A728-6FD7BE504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835B171-50E3-2D49-9067-C9D2D5BD95F7}" type="slidenum">
              <a:rPr lang="en-US">
                <a:solidFill>
                  <a:srgbClr val="FFFFFF"/>
                </a:solidFill>
                <a:latin typeface="Arial" panose="020B0604020202020204"/>
              </a:rPr>
              <a:pPr defTabSz="914377"/>
              <a:t>15</a:t>
            </a:fld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38330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6F9F-C11C-4DF6-866D-0AD3A1688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Attrition for Women in Tech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2DC15FD-64E0-4CB7-86D9-AACA60C19E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0560" y="2590237"/>
          <a:ext cx="10850880" cy="3437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EE50B-7BCA-45EF-937C-D091F50E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835B171-50E3-2D49-9067-C9D2D5BD95F7}" type="slidenum">
              <a:rPr lang="en-US">
                <a:solidFill>
                  <a:srgbClr val="FFFFFF"/>
                </a:solidFill>
                <a:latin typeface="Arial" panose="020B0604020202020204"/>
              </a:rPr>
              <a:pPr defTabSz="914377"/>
              <a:t>16</a:t>
            </a:fld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F0DF12-E55E-4304-9E4E-DDD13B1B63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3425" y="1690413"/>
            <a:ext cx="10965475" cy="615553"/>
          </a:xfrm>
        </p:spPr>
        <p:txBody>
          <a:bodyPr/>
          <a:lstStyle/>
          <a:p>
            <a:r>
              <a:rPr lang="en-US" sz="1600" dirty="0"/>
              <a:t>According to the National Center for Women &amp; Information Technology, it is suggested that female attrition in tech </a:t>
            </a:r>
            <a:br>
              <a:rPr lang="en-US" sz="1600" dirty="0"/>
            </a:br>
            <a:r>
              <a:rPr lang="en-US" sz="1600" dirty="0"/>
              <a:t>can be largely attributed to workplace conditions, limited access to key roles and feeling stalled in one’s career</a:t>
            </a:r>
            <a:r>
              <a:rPr lang="en-US" sz="1600" baseline="30000" dirty="0"/>
              <a:t>4</a:t>
            </a:r>
            <a:r>
              <a:rPr lang="en-US" sz="1600" dirty="0"/>
              <a:t>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A816F4-FACA-4464-83FE-ED61F0DC216F}"/>
              </a:ext>
            </a:extLst>
          </p:cNvPr>
          <p:cNvSpPr txBox="1"/>
          <p:nvPr/>
        </p:nvSpPr>
        <p:spPr>
          <a:xfrm>
            <a:off x="8892517" y="2767280"/>
            <a:ext cx="3127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000" b="1" dirty="0">
                <a:solidFill>
                  <a:srgbClr val="0097D9"/>
                </a:solidFill>
                <a:latin typeface="Arial" panose="020B0604020202020204"/>
              </a:rPr>
              <a:t>The quit rate among women is more than twice as high as it is among men.</a:t>
            </a:r>
          </a:p>
        </p:txBody>
      </p:sp>
    </p:spTree>
    <p:extLst>
      <p:ext uri="{BB962C8B-B14F-4D97-AF65-F5344CB8AC3E}">
        <p14:creationId xmlns:p14="http://schemas.microsoft.com/office/powerpoint/2010/main" val="3975352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4AAE8D5-D524-0444-BB01-881093D51A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035" b="31034"/>
          <a:stretch/>
        </p:blipFill>
        <p:spPr>
          <a:xfrm>
            <a:off x="959223" y="5979100"/>
            <a:ext cx="2079812" cy="52593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BB63BFD9-6B11-0A47-B4EB-CD4FF016B79A}"/>
              </a:ext>
            </a:extLst>
          </p:cNvPr>
          <p:cNvGrpSpPr/>
          <p:nvPr/>
        </p:nvGrpSpPr>
        <p:grpSpPr>
          <a:xfrm>
            <a:off x="644544" y="1741966"/>
            <a:ext cx="3639619" cy="3935624"/>
            <a:chOff x="644544" y="1741966"/>
            <a:chExt cx="3639619" cy="393562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55B01BF-B9E0-7D4E-BD4B-B918A8E40099}"/>
                </a:ext>
              </a:extLst>
            </p:cNvPr>
            <p:cNvSpPr txBox="1"/>
            <p:nvPr/>
          </p:nvSpPr>
          <p:spPr>
            <a:xfrm>
              <a:off x="2715633" y="2648928"/>
              <a:ext cx="156853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uller Narrow Medium" pitchFamily="2" charset="77"/>
                  <a:ea typeface="+mn-ea"/>
                  <a:cs typeface="+mn-cs"/>
                </a:rPr>
                <a:t>don’t have a positive/respectful work environment</a:t>
              </a:r>
            </a:p>
          </p:txBody>
        </p:sp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BE69517E-F87F-B54A-B012-5E3D27B621BA}"/>
                </a:ext>
              </a:extLst>
            </p:cNvPr>
            <p:cNvGraphicFramePr/>
            <p:nvPr/>
          </p:nvGraphicFramePr>
          <p:xfrm>
            <a:off x="913917" y="2149598"/>
            <a:ext cx="1801715" cy="17448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F2090B-E648-3942-BFB5-D90DE352ABD2}"/>
                </a:ext>
              </a:extLst>
            </p:cNvPr>
            <p:cNvSpPr txBox="1"/>
            <p:nvPr/>
          </p:nvSpPr>
          <p:spPr>
            <a:xfrm>
              <a:off x="1409958" y="2733517"/>
              <a:ext cx="8365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ED1293"/>
                  </a:solidFill>
                  <a:effectLst/>
                  <a:uLnTx/>
                  <a:uFillTx/>
                  <a:latin typeface="Muller Narrow Black" pitchFamily="2" charset="77"/>
                  <a:ea typeface="+mn-ea"/>
                  <a:cs typeface="+mn-cs"/>
                </a:rPr>
                <a:t>34%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1884F43-5774-764F-8ABA-61545865256C}"/>
                </a:ext>
              </a:extLst>
            </p:cNvPr>
            <p:cNvSpPr txBox="1"/>
            <p:nvPr/>
          </p:nvSpPr>
          <p:spPr>
            <a:xfrm>
              <a:off x="644544" y="1741966"/>
              <a:ext cx="2421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F5E2A"/>
                  </a:solidFill>
                  <a:effectLst/>
                  <a:uLnTx/>
                  <a:uFillTx/>
                  <a:latin typeface="Muller Narrow" pitchFamily="2" charset="77"/>
                  <a:ea typeface="+mn-ea"/>
                  <a:cs typeface="+mn-cs"/>
                </a:rPr>
                <a:t>FOSTERING TALENT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75358D-59F6-D44C-966C-8F903B14A15B}"/>
                </a:ext>
              </a:extLst>
            </p:cNvPr>
            <p:cNvSpPr txBox="1"/>
            <p:nvPr/>
          </p:nvSpPr>
          <p:spPr>
            <a:xfrm>
              <a:off x="2715633" y="4432074"/>
              <a:ext cx="156853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uller Narrow Medium" pitchFamily="2" charset="77"/>
                  <a:ea typeface="+mn-ea"/>
                  <a:cs typeface="+mn-cs"/>
                </a:rPr>
                <a:t>don’t believe their manager treats them fairly</a:t>
              </a:r>
            </a:p>
          </p:txBody>
        </p:sp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570FEB86-6B08-884D-939B-FD548AFFD246}"/>
                </a:ext>
              </a:extLst>
            </p:cNvPr>
            <p:cNvGraphicFramePr/>
            <p:nvPr/>
          </p:nvGraphicFramePr>
          <p:xfrm>
            <a:off x="913917" y="3932744"/>
            <a:ext cx="1801715" cy="17448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F2F5C3-8123-584D-A0F3-81152D4F94BD}"/>
                </a:ext>
              </a:extLst>
            </p:cNvPr>
            <p:cNvSpPr txBox="1"/>
            <p:nvPr/>
          </p:nvSpPr>
          <p:spPr>
            <a:xfrm>
              <a:off x="1409958" y="4516663"/>
              <a:ext cx="8365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ED1293"/>
                  </a:solidFill>
                  <a:effectLst/>
                  <a:uLnTx/>
                  <a:uFillTx/>
                  <a:latin typeface="Muller Narrow Black" pitchFamily="2" charset="77"/>
                  <a:ea typeface="+mn-ea"/>
                  <a:cs typeface="+mn-cs"/>
                </a:rPr>
                <a:t>30%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CE6E73-52C4-F448-9D28-E585E7F29602}"/>
              </a:ext>
            </a:extLst>
          </p:cNvPr>
          <p:cNvGrpSpPr/>
          <p:nvPr/>
        </p:nvGrpSpPr>
        <p:grpSpPr>
          <a:xfrm>
            <a:off x="4284163" y="1741966"/>
            <a:ext cx="4061926" cy="3935624"/>
            <a:chOff x="4410203" y="1741966"/>
            <a:chExt cx="4061926" cy="39356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512E98-1171-4146-9CD6-FAE00E4857D8}"/>
                </a:ext>
              </a:extLst>
            </p:cNvPr>
            <p:cNvSpPr txBox="1"/>
            <p:nvPr/>
          </p:nvSpPr>
          <p:spPr>
            <a:xfrm>
              <a:off x="6508187" y="2648928"/>
              <a:ext cx="19639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uller Narrow Medium" pitchFamily="2" charset="77"/>
                  <a:ea typeface="+mn-ea"/>
                  <a:cs typeface="+mn-cs"/>
                </a:rPr>
                <a:t>aren’t satisfied with 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uller Narrow Medium" pitchFamily="2" charset="77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uller Narrow Medium" pitchFamily="2" charset="77"/>
                  <a:ea typeface="+mn-ea"/>
                  <a:cs typeface="+mn-cs"/>
                </a:rPr>
                <a:t>the number of females 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uller Narrow Medium" pitchFamily="2" charset="77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uller Narrow Medium" pitchFamily="2" charset="77"/>
                  <a:ea typeface="+mn-ea"/>
                  <a:cs typeface="+mn-cs"/>
                </a:rPr>
                <a:t>in senior or executive leadership roles</a:t>
              </a:r>
            </a:p>
          </p:txBody>
        </p:sp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3E1B68C5-4F62-0241-8CBE-4D14A9BC517D}"/>
                </a:ext>
              </a:extLst>
            </p:cNvPr>
            <p:cNvGraphicFramePr/>
            <p:nvPr/>
          </p:nvGraphicFramePr>
          <p:xfrm>
            <a:off x="4706471" y="2149598"/>
            <a:ext cx="1801715" cy="17448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3988E7-5E54-6245-B5C4-3A59B3EC8376}"/>
                </a:ext>
              </a:extLst>
            </p:cNvPr>
            <p:cNvSpPr txBox="1"/>
            <p:nvPr/>
          </p:nvSpPr>
          <p:spPr>
            <a:xfrm>
              <a:off x="5202512" y="2733517"/>
              <a:ext cx="8365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ED1293"/>
                  </a:solidFill>
                  <a:effectLst/>
                  <a:uLnTx/>
                  <a:uFillTx/>
                  <a:latin typeface="Muller Narrow Black" pitchFamily="2" charset="77"/>
                  <a:ea typeface="+mn-ea"/>
                  <a:cs typeface="+mn-cs"/>
                </a:rPr>
                <a:t>55%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666778-FF3F-AB4F-B3CE-840C747FB00F}"/>
                </a:ext>
              </a:extLst>
            </p:cNvPr>
            <p:cNvSpPr txBox="1"/>
            <p:nvPr/>
          </p:nvSpPr>
          <p:spPr>
            <a:xfrm>
              <a:off x="4410203" y="1741966"/>
              <a:ext cx="2421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all" spc="0" normalizeH="0" baseline="0" noProof="0" dirty="0">
                  <a:ln>
                    <a:noFill/>
                  </a:ln>
                  <a:solidFill>
                    <a:srgbClr val="EF5E2A"/>
                  </a:solidFill>
                  <a:effectLst/>
                  <a:uLnTx/>
                  <a:uFillTx/>
                  <a:latin typeface="Muller Narrow" pitchFamily="2" charset="77"/>
                  <a:ea typeface="+mn-ea"/>
                  <a:cs typeface="+mn-cs"/>
                </a:rPr>
                <a:t>developing TALENT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8DC4F7-4857-A24A-9A06-CCBF7D0F262B}"/>
                </a:ext>
              </a:extLst>
            </p:cNvPr>
            <p:cNvSpPr txBox="1"/>
            <p:nvPr/>
          </p:nvSpPr>
          <p:spPr>
            <a:xfrm>
              <a:off x="6508186" y="4432074"/>
              <a:ext cx="182898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uller Narrow Medium" pitchFamily="2" charset="77"/>
                  <a:ea typeface="+mn-ea"/>
                  <a:cs typeface="+mn-cs"/>
                </a:rPr>
                <a:t>aren’t satisfied with the opportunity to work on engaging projects</a:t>
              </a:r>
            </a:p>
          </p:txBody>
        </p:sp>
        <p:graphicFrame>
          <p:nvGraphicFramePr>
            <p:cNvPr id="16" name="Chart 15">
              <a:extLst>
                <a:ext uri="{FF2B5EF4-FFF2-40B4-BE49-F238E27FC236}">
                  <a16:creationId xmlns:a16="http://schemas.microsoft.com/office/drawing/2014/main" id="{0FE89A40-7A1C-0849-BEA3-260B9A030758}"/>
                </a:ext>
              </a:extLst>
            </p:cNvPr>
            <p:cNvGraphicFramePr/>
            <p:nvPr/>
          </p:nvGraphicFramePr>
          <p:xfrm>
            <a:off x="4706471" y="3932744"/>
            <a:ext cx="1801715" cy="17448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47C28E-629C-A04D-A17A-25711C2B2791}"/>
                </a:ext>
              </a:extLst>
            </p:cNvPr>
            <p:cNvSpPr txBox="1"/>
            <p:nvPr/>
          </p:nvSpPr>
          <p:spPr>
            <a:xfrm>
              <a:off x="5202512" y="4516663"/>
              <a:ext cx="8365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ED1293"/>
                  </a:solidFill>
                  <a:effectLst/>
                  <a:uLnTx/>
                  <a:uFillTx/>
                  <a:latin typeface="Muller Narrow Black" pitchFamily="2" charset="77"/>
                  <a:ea typeface="+mn-ea"/>
                  <a:cs typeface="+mn-cs"/>
                </a:rPr>
                <a:t>44%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D33EFA8-2756-7341-96C2-1DFE51C59A9A}"/>
              </a:ext>
            </a:extLst>
          </p:cNvPr>
          <p:cNvGrpSpPr/>
          <p:nvPr/>
        </p:nvGrpSpPr>
        <p:grpSpPr>
          <a:xfrm>
            <a:off x="8175862" y="1741966"/>
            <a:ext cx="3666514" cy="2152478"/>
            <a:chOff x="8175862" y="1741966"/>
            <a:chExt cx="3666514" cy="215247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709031-0BCB-494A-9BA9-01AA97EEB52A}"/>
                </a:ext>
              </a:extLst>
            </p:cNvPr>
            <p:cNvSpPr txBox="1"/>
            <p:nvPr/>
          </p:nvSpPr>
          <p:spPr>
            <a:xfrm>
              <a:off x="10273846" y="2648928"/>
              <a:ext cx="156853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uller Narrow Medium" pitchFamily="2" charset="77"/>
                  <a:ea typeface="+mn-ea"/>
                  <a:cs typeface="+mn-cs"/>
                </a:rPr>
                <a:t>aren’t satisfied 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uller Narrow Medium" pitchFamily="2" charset="77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uller Narrow Medium" pitchFamily="2" charset="77"/>
                  <a:ea typeface="+mn-ea"/>
                  <a:cs typeface="+mn-cs"/>
                </a:rPr>
                <a:t>with the mentorship programs</a:t>
              </a:r>
            </a:p>
          </p:txBody>
        </p:sp>
        <p:graphicFrame>
          <p:nvGraphicFramePr>
            <p:cNvPr id="19" name="Chart 18">
              <a:extLst>
                <a:ext uri="{FF2B5EF4-FFF2-40B4-BE49-F238E27FC236}">
                  <a16:creationId xmlns:a16="http://schemas.microsoft.com/office/drawing/2014/main" id="{9EAF29F0-42FF-CC4D-A24C-0FF677660C27}"/>
                </a:ext>
              </a:extLst>
            </p:cNvPr>
            <p:cNvGraphicFramePr/>
            <p:nvPr/>
          </p:nvGraphicFramePr>
          <p:xfrm>
            <a:off x="8472130" y="2149598"/>
            <a:ext cx="1801715" cy="17448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22B841-9001-6F49-8237-682CD5AE0AA3}"/>
                </a:ext>
              </a:extLst>
            </p:cNvPr>
            <p:cNvSpPr txBox="1"/>
            <p:nvPr/>
          </p:nvSpPr>
          <p:spPr>
            <a:xfrm>
              <a:off x="8968171" y="2733517"/>
              <a:ext cx="8365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ED1293"/>
                  </a:solidFill>
                  <a:effectLst/>
                  <a:uLnTx/>
                  <a:uFillTx/>
                  <a:latin typeface="Muller Narrow Black" pitchFamily="2" charset="77"/>
                  <a:ea typeface="+mn-ea"/>
                  <a:cs typeface="+mn-cs"/>
                </a:rPr>
                <a:t>76%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AD6D21-51A2-EE4A-A66A-19938843BC79}"/>
                </a:ext>
              </a:extLst>
            </p:cNvPr>
            <p:cNvSpPr txBox="1"/>
            <p:nvPr/>
          </p:nvSpPr>
          <p:spPr>
            <a:xfrm>
              <a:off x="8175862" y="1741966"/>
              <a:ext cx="2421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all" spc="0" normalizeH="0" baseline="0" noProof="0" dirty="0">
                  <a:ln>
                    <a:noFill/>
                  </a:ln>
                  <a:solidFill>
                    <a:srgbClr val="EF5E2A"/>
                  </a:solidFill>
                  <a:effectLst/>
                  <a:uLnTx/>
                  <a:uFillTx/>
                  <a:latin typeface="Muller Narrow" pitchFamily="2" charset="77"/>
                  <a:ea typeface="+mn-ea"/>
                  <a:cs typeface="+mn-cs"/>
                </a:rPr>
                <a:t>retaining TALENT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0401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4AAE8D5-D524-0444-BB01-881093D51A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035" b="31034"/>
          <a:stretch/>
        </p:blipFill>
        <p:spPr>
          <a:xfrm>
            <a:off x="959223" y="5979100"/>
            <a:ext cx="2079812" cy="52593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662851A-F073-194D-AFC6-45C2B639121E}"/>
              </a:ext>
            </a:extLst>
          </p:cNvPr>
          <p:cNvGrpSpPr/>
          <p:nvPr/>
        </p:nvGrpSpPr>
        <p:grpSpPr>
          <a:xfrm>
            <a:off x="3167372" y="1652337"/>
            <a:ext cx="6329554" cy="3082223"/>
            <a:chOff x="8472130" y="3932744"/>
            <a:chExt cx="3456597" cy="17448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97069A-9A26-C040-9646-D38E74E1CA23}"/>
                </a:ext>
              </a:extLst>
            </p:cNvPr>
            <p:cNvSpPr txBox="1"/>
            <p:nvPr/>
          </p:nvSpPr>
          <p:spPr>
            <a:xfrm>
              <a:off x="10069546" y="4432074"/>
              <a:ext cx="1859181" cy="85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uller Narrow Medium" pitchFamily="2" charset="77"/>
                  <a:ea typeface="+mn-ea"/>
                  <a:cs typeface="+mn-cs"/>
                </a:rPr>
                <a:t>are thinking about switching careers in the next 1-3 years</a:t>
              </a:r>
            </a:p>
          </p:txBody>
        </p:sp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id="{A29C5BE2-AFAD-674C-A634-D1B37918B0E0}"/>
                </a:ext>
              </a:extLst>
            </p:cNvPr>
            <p:cNvGraphicFramePr/>
            <p:nvPr/>
          </p:nvGraphicFramePr>
          <p:xfrm>
            <a:off x="8472130" y="3932744"/>
            <a:ext cx="1801715" cy="17448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3E48D05-DD3C-9741-80F1-E6126BB88808}"/>
                </a:ext>
              </a:extLst>
            </p:cNvPr>
            <p:cNvSpPr txBox="1"/>
            <p:nvPr/>
          </p:nvSpPr>
          <p:spPr>
            <a:xfrm>
              <a:off x="8968171" y="4516663"/>
              <a:ext cx="836526" cy="546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1293"/>
                  </a:solidFill>
                  <a:effectLst/>
                  <a:uLnTx/>
                  <a:uFillTx/>
                  <a:latin typeface="Muller Narrow Black" pitchFamily="2" charset="77"/>
                  <a:ea typeface="+mn-ea"/>
                  <a:cs typeface="+mn-cs"/>
                </a:rPr>
                <a:t>35%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7069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517C72-3698-4D54-AD47-02896F8E73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"/>
          <a:stretch/>
        </p:blipFill>
        <p:spPr>
          <a:xfrm>
            <a:off x="0" y="0"/>
            <a:ext cx="12192000" cy="66741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79C7F2-7A30-4B12-AC0B-B58390DA5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07" y="1066799"/>
            <a:ext cx="7986785" cy="3153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32510E-14F9-EA4C-BF5D-3288D7A23BFB}"/>
              </a:ext>
            </a:extLst>
          </p:cNvPr>
          <p:cNvSpPr txBox="1"/>
          <p:nvPr/>
        </p:nvSpPr>
        <p:spPr>
          <a:xfrm>
            <a:off x="4608027" y="4846908"/>
            <a:ext cx="29759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1A32">
                    <a:lumMod val="90000"/>
                    <a:lumOff val="10000"/>
                  </a:srgbClr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rPr>
              <a:t>Upskilling and Talent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Helvetica Neue Light" panose="02000403000000020004" pitchFamily="2" charset="0"/>
              <a:ea typeface="Helvetica Neue Light" panose="02000403000000020004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rPr>
              <a:t>Kim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rPr>
              <a:t>Sneeder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Helvetica Neue Light" panose="02000403000000020004" pitchFamily="2" charset="0"/>
              <a:ea typeface="Helvetica Neue Light" panose="02000403000000020004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rPr>
              <a:t>Managing Director, CareerCircle</a:t>
            </a:r>
          </a:p>
        </p:txBody>
      </p:sp>
    </p:spTree>
    <p:extLst>
      <p:ext uri="{BB962C8B-B14F-4D97-AF65-F5344CB8AC3E}">
        <p14:creationId xmlns:p14="http://schemas.microsoft.com/office/powerpoint/2010/main" val="237497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3F1C5F-70D7-A740-98F3-A61D6D3B5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35B171-50E3-2D49-9067-C9D2D5BD95F7}" type="slidenum"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76B70C0-EF7B-054E-9D5C-D9B9CDA99C13}"/>
              </a:ext>
            </a:extLst>
          </p:cNvPr>
          <p:cNvSpPr txBox="1">
            <a:spLocks/>
          </p:cNvSpPr>
          <p:nvPr/>
        </p:nvSpPr>
        <p:spPr>
          <a:xfrm>
            <a:off x="553426" y="1690413"/>
            <a:ext cx="6915748" cy="41036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8971D"/>
              </a:buClr>
              <a:buSzTx/>
              <a:buFont typeface="Arial" panose="020B0604020202020204" pitchFamily="34" charset="0"/>
              <a:buNone/>
              <a:tabLst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29778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.AppleSystemUIFont" charset="0"/>
              <a:buNone/>
              <a:tabLst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59556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2"/>
              </a:buClr>
              <a:buFont typeface=".AppleSystemUIFont" charset="0"/>
              <a:buNone/>
              <a:tabLst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389335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2"/>
              </a:buClr>
              <a:buFont typeface=".AppleSystemUIFont" charset="0"/>
              <a:buNone/>
              <a:tabLst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287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8971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F8971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We’re part of the Allegis Group family, a $12B+ enterprise 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7C40C5B-2E7F-434A-AEFA-4894F74243F7}"/>
              </a:ext>
            </a:extLst>
          </p:cNvPr>
          <p:cNvSpPr txBox="1">
            <a:spLocks/>
          </p:cNvSpPr>
          <p:nvPr/>
        </p:nvSpPr>
        <p:spPr>
          <a:xfrm>
            <a:off x="553426" y="1079930"/>
            <a:ext cx="10965473" cy="56630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21A32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Well networked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F4619B78-4597-470F-B1C6-B9753766D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697" y="4670415"/>
            <a:ext cx="1273130" cy="5800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336253-31BD-4D3C-8ACC-9EEBDC47F3F9}"/>
              </a:ext>
            </a:extLst>
          </p:cNvPr>
          <p:cNvSpPr/>
          <p:nvPr/>
        </p:nvSpPr>
        <p:spPr>
          <a:xfrm>
            <a:off x="320842" y="256674"/>
            <a:ext cx="2310063" cy="566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82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03DDE17-FA71-4BE3-BB9E-9B2BB140BA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"/>
          <a:stretch/>
        </p:blipFill>
        <p:spPr>
          <a:xfrm>
            <a:off x="0" y="0"/>
            <a:ext cx="12192000" cy="667609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1BDB4D-7FCD-469A-B198-EABB21A6C6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9200" y="2667000"/>
            <a:ext cx="5283200" cy="4587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133" i="1" dirty="0"/>
          </a:p>
          <a:p>
            <a:pPr marL="0" indent="0" algn="ctr">
              <a:buNone/>
            </a:pPr>
            <a:endParaRPr lang="en-US" sz="2133" i="1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D27B9A-D129-444B-97A6-B3AF6CC22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5923"/>
            <a:ext cx="9855200" cy="508000"/>
          </a:xfrm>
        </p:spPr>
        <p:txBody>
          <a:bodyPr/>
          <a:lstStyle/>
          <a:p>
            <a:r>
              <a:rPr lang="en-US" b="1" dirty="0">
                <a:solidFill>
                  <a:srgbClr val="3499BD"/>
                </a:solidFill>
              </a:rPr>
              <a:t>Global Technology Labor Deficit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55086D-6729-4D69-AB5A-F404FA09FC2F}"/>
              </a:ext>
            </a:extLst>
          </p:cNvPr>
          <p:cNvCxnSpPr>
            <a:cxnSpLocks/>
          </p:cNvCxnSpPr>
          <p:nvPr/>
        </p:nvCxnSpPr>
        <p:spPr>
          <a:xfrm>
            <a:off x="672539" y="1098420"/>
            <a:ext cx="929699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1F7A308-D9A2-4A95-AAAB-1AED893B9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360" y="181908"/>
            <a:ext cx="1698440" cy="733011"/>
          </a:xfrm>
          <a:prstGeom prst="rect">
            <a:avLst/>
          </a:prstGeom>
        </p:spPr>
      </p:pic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85FC10A1-7E5F-3D4C-9DCB-EF29709104DF}"/>
              </a:ext>
            </a:extLst>
          </p:cNvPr>
          <p:cNvGraphicFramePr/>
          <p:nvPr/>
        </p:nvGraphicFramePr>
        <p:xfrm>
          <a:off x="609600" y="1339847"/>
          <a:ext cx="10972800" cy="520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40007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03DDE17-FA71-4BE3-BB9E-9B2BB140BA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"/>
          <a:stretch/>
        </p:blipFill>
        <p:spPr>
          <a:xfrm>
            <a:off x="-2032" y="18276"/>
            <a:ext cx="12181840" cy="68397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F1BBD1-6F6D-4441-9F4F-444162FBE4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007600" y="6539170"/>
            <a:ext cx="19812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43CE3-E499-4840-A179-6DB7DD04AD4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D27B9A-D129-444B-97A6-B3AF6CC22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06919"/>
            <a:ext cx="9398595" cy="508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3499BD"/>
                </a:solidFill>
              </a:rPr>
              <a:t>Upskilling and Building Talent Pipelines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55086D-6729-4D69-AB5A-F404FA09FC2F}"/>
              </a:ext>
            </a:extLst>
          </p:cNvPr>
          <p:cNvCxnSpPr>
            <a:cxnSpLocks/>
          </p:cNvCxnSpPr>
          <p:nvPr/>
        </p:nvCxnSpPr>
        <p:spPr>
          <a:xfrm>
            <a:off x="406400" y="1092200"/>
            <a:ext cx="929699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1F7A308-D9A2-4A95-AAAB-1AED893B9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360" y="181908"/>
            <a:ext cx="1698440" cy="733011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D2F317-EDDA-0543-BB24-A272CB60D4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4563" y="1485955"/>
            <a:ext cx="7706430" cy="5318932"/>
          </a:xfrm>
        </p:spPr>
        <p:txBody>
          <a:bodyPr>
            <a:normAutofit/>
          </a:bodyPr>
          <a:lstStyle/>
          <a:p>
            <a:pPr>
              <a:buClr>
                <a:srgbClr val="80BC5B"/>
              </a:buClr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There will be a talent shortage of 85.2M people by 2030 according to Korn Ferry.  </a:t>
            </a:r>
          </a:p>
          <a:p>
            <a:pPr>
              <a:buClr>
                <a:srgbClr val="80BC5B"/>
              </a:buClr>
            </a:pPr>
            <a:endParaRPr lang="en-US" sz="20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>
              <a:buClr>
                <a:srgbClr val="80BC5B"/>
              </a:buClr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There is a call to action to find solutions to combat the pending skills gap statistic versus falling victim to it.</a:t>
            </a:r>
          </a:p>
          <a:p>
            <a:pPr>
              <a:buClr>
                <a:srgbClr val="80BC5B"/>
              </a:buClr>
            </a:pPr>
            <a:endParaRPr lang="en-US" sz="20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>
              <a:buClr>
                <a:srgbClr val="80BC5B"/>
              </a:buClr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Putting organizations back in control using a proactive vs. reactive approach to talent acquisition by aligning available talent pools with in-demand skills training.</a:t>
            </a:r>
          </a:p>
          <a:p>
            <a:pPr marL="0" indent="0">
              <a:buNone/>
            </a:pPr>
            <a:endParaRPr lang="en-US" sz="20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>
              <a:buClr>
                <a:srgbClr val="80BC5B"/>
              </a:buClr>
            </a:pP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CareerCircle strives to:</a:t>
            </a:r>
          </a:p>
          <a:p>
            <a:pPr lvl="1"/>
            <a:r>
              <a:rPr lang="en-GB" sz="1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Help solve the skills gap problem </a:t>
            </a:r>
            <a:endParaRPr lang="en-US" sz="18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lvl="1"/>
            <a:r>
              <a:rPr lang="en-GB" sz="1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Create newly qualified and prepared professionals</a:t>
            </a:r>
            <a:endParaRPr lang="en-US" sz="18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lvl="1"/>
            <a:r>
              <a:rPr lang="en-GB" sz="1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Know what positions are in-demand</a:t>
            </a:r>
            <a:endParaRPr lang="en-US" sz="18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lvl="1"/>
            <a:r>
              <a:rPr lang="en-GB" sz="1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Provide access to new career opportunities</a:t>
            </a:r>
            <a:endParaRPr lang="en-US" sz="18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>
              <a:buClr>
                <a:srgbClr val="9FB97D"/>
              </a:buClr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raphic 3" descr="Target Audience">
            <a:extLst>
              <a:ext uri="{FF2B5EF4-FFF2-40B4-BE49-F238E27FC236}">
                <a16:creationId xmlns:a16="http://schemas.microsoft.com/office/drawing/2014/main" id="{0110537E-97B3-5445-8780-5466F6F60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52001" y="2284996"/>
            <a:ext cx="3208472" cy="320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57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03DDE17-FA71-4BE3-BB9E-9B2BB140BA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"/>
          <a:stretch/>
        </p:blipFill>
        <p:spPr>
          <a:xfrm>
            <a:off x="0" y="0"/>
            <a:ext cx="12192000" cy="667609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36772-C944-4A99-9154-48082CE715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6403" y="4021136"/>
            <a:ext cx="5283199" cy="4587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133" i="1" dirty="0"/>
          </a:p>
          <a:p>
            <a:pPr marL="0" indent="0" algn="ctr">
              <a:buNone/>
            </a:pPr>
            <a:endParaRPr lang="en-US" sz="2133" i="1" dirty="0"/>
          </a:p>
          <a:p>
            <a:pPr marL="0" indent="0" algn="ctr">
              <a:buNone/>
            </a:pPr>
            <a:endParaRPr lang="en-US" sz="2133" i="1" dirty="0"/>
          </a:p>
          <a:p>
            <a:pPr marL="0" indent="0" algn="ctr">
              <a:buNone/>
            </a:pPr>
            <a:endParaRPr lang="en-US" sz="2133" i="1" dirty="0"/>
          </a:p>
          <a:p>
            <a:pPr marL="0" indent="0" algn="ctr">
              <a:buNone/>
            </a:pPr>
            <a:endParaRPr lang="en-US" sz="2133" i="1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D27B9A-D129-444B-97A6-B3AF6CC22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5923"/>
            <a:ext cx="9855200" cy="508000"/>
          </a:xfrm>
        </p:spPr>
        <p:txBody>
          <a:bodyPr/>
          <a:lstStyle/>
          <a:p>
            <a:r>
              <a:rPr lang="en-US" b="1" dirty="0">
                <a:solidFill>
                  <a:srgbClr val="3499BD"/>
                </a:solidFill>
              </a:rPr>
              <a:t>Consideration 1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55086D-6729-4D69-AB5A-F404FA09FC2F}"/>
              </a:ext>
            </a:extLst>
          </p:cNvPr>
          <p:cNvCxnSpPr>
            <a:cxnSpLocks/>
          </p:cNvCxnSpPr>
          <p:nvPr/>
        </p:nvCxnSpPr>
        <p:spPr>
          <a:xfrm>
            <a:off x="672539" y="1098420"/>
            <a:ext cx="929699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1F7A308-D9A2-4A95-AAAB-1AED893B9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360" y="181908"/>
            <a:ext cx="1698440" cy="73301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7572C20-4F6C-184B-98FA-6D7C3732C8A3}"/>
              </a:ext>
            </a:extLst>
          </p:cNvPr>
          <p:cNvSpPr txBox="1"/>
          <p:nvPr/>
        </p:nvSpPr>
        <p:spPr>
          <a:xfrm>
            <a:off x="6093127" y="2407337"/>
            <a:ext cx="4565637" cy="25937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4D7F4">
                    <a:lumMod val="25000"/>
                  </a:srgbClr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rPr>
              <a:t>Does your current talent supply support the demand for new capabilities and technologies?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3A88C05-F358-2E40-A0FC-8063A9E19D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36" b="52447"/>
          <a:stretch/>
        </p:blipFill>
        <p:spPr>
          <a:xfrm>
            <a:off x="1194671" y="1948107"/>
            <a:ext cx="3703786" cy="352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26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03DDE17-FA71-4BE3-BB9E-9B2BB140BA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"/>
          <a:stretch/>
        </p:blipFill>
        <p:spPr>
          <a:xfrm>
            <a:off x="0" y="0"/>
            <a:ext cx="12192000" cy="667609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36772-C944-4A99-9154-48082CE715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6403" y="4021136"/>
            <a:ext cx="5283199" cy="4587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133" i="1" dirty="0"/>
          </a:p>
          <a:p>
            <a:pPr marL="0" indent="0" algn="ctr">
              <a:buNone/>
            </a:pPr>
            <a:endParaRPr lang="en-US" sz="2133" i="1" dirty="0"/>
          </a:p>
          <a:p>
            <a:pPr marL="0" indent="0" algn="ctr">
              <a:buNone/>
            </a:pPr>
            <a:endParaRPr lang="en-US" sz="2133" i="1" dirty="0"/>
          </a:p>
          <a:p>
            <a:pPr marL="0" indent="0" algn="ctr">
              <a:buNone/>
            </a:pPr>
            <a:endParaRPr lang="en-US" sz="2133" i="1" dirty="0"/>
          </a:p>
          <a:p>
            <a:pPr marL="0" indent="0" algn="ctr">
              <a:buNone/>
            </a:pPr>
            <a:endParaRPr lang="en-US" sz="2133" i="1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D27B9A-D129-444B-97A6-B3AF6CC22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5923"/>
            <a:ext cx="9855200" cy="508000"/>
          </a:xfrm>
        </p:spPr>
        <p:txBody>
          <a:bodyPr/>
          <a:lstStyle/>
          <a:p>
            <a:r>
              <a:rPr lang="en-US" b="1" dirty="0">
                <a:solidFill>
                  <a:srgbClr val="3499BD"/>
                </a:solidFill>
              </a:rPr>
              <a:t>Consideration 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55086D-6729-4D69-AB5A-F404FA09FC2F}"/>
              </a:ext>
            </a:extLst>
          </p:cNvPr>
          <p:cNvCxnSpPr>
            <a:cxnSpLocks/>
          </p:cNvCxnSpPr>
          <p:nvPr/>
        </p:nvCxnSpPr>
        <p:spPr>
          <a:xfrm>
            <a:off x="672539" y="1098420"/>
            <a:ext cx="929699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1F7A308-D9A2-4A95-AAAB-1AED893B9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360" y="181908"/>
            <a:ext cx="1698440" cy="73301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7572C20-4F6C-184B-98FA-6D7C3732C8A3}"/>
              </a:ext>
            </a:extLst>
          </p:cNvPr>
          <p:cNvSpPr txBox="1"/>
          <p:nvPr/>
        </p:nvSpPr>
        <p:spPr>
          <a:xfrm>
            <a:off x="5921056" y="2469679"/>
            <a:ext cx="4434344" cy="26108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4D7F4">
                    <a:lumMod val="25000"/>
                  </a:srgbClr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rPr>
              <a:t>Are your corporate learning and development programs keeping up with the demand for new skills?</a:t>
            </a:r>
          </a:p>
        </p:txBody>
      </p:sp>
      <p:pic>
        <p:nvPicPr>
          <p:cNvPr id="23" name="Picture 2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A86273-7398-B841-BFFE-73D7C79112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6" b="52447"/>
          <a:stretch/>
        </p:blipFill>
        <p:spPr>
          <a:xfrm>
            <a:off x="942485" y="1506028"/>
            <a:ext cx="4036087" cy="384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30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03DDE17-FA71-4BE3-BB9E-9B2BB140BA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"/>
          <a:stretch/>
        </p:blipFill>
        <p:spPr>
          <a:xfrm>
            <a:off x="0" y="0"/>
            <a:ext cx="12192000" cy="667609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36772-C944-4A99-9154-48082CE715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6403" y="4021136"/>
            <a:ext cx="5283199" cy="4587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133" i="1" dirty="0"/>
          </a:p>
          <a:p>
            <a:pPr marL="0" indent="0" algn="ctr">
              <a:buNone/>
            </a:pPr>
            <a:endParaRPr lang="en-US" sz="2133" i="1" dirty="0"/>
          </a:p>
          <a:p>
            <a:pPr marL="0" indent="0" algn="ctr">
              <a:buNone/>
            </a:pPr>
            <a:endParaRPr lang="en-US" sz="2133" i="1" dirty="0"/>
          </a:p>
          <a:p>
            <a:pPr marL="0" indent="0" algn="ctr">
              <a:buNone/>
            </a:pPr>
            <a:endParaRPr lang="en-US" sz="2133" i="1" dirty="0"/>
          </a:p>
          <a:p>
            <a:pPr marL="0" indent="0" algn="ctr">
              <a:buNone/>
            </a:pPr>
            <a:endParaRPr lang="en-US" sz="2133" i="1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D27B9A-D129-444B-97A6-B3AF6CC22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5923"/>
            <a:ext cx="9855200" cy="508000"/>
          </a:xfrm>
        </p:spPr>
        <p:txBody>
          <a:bodyPr/>
          <a:lstStyle/>
          <a:p>
            <a:r>
              <a:rPr lang="en-US" b="1" dirty="0">
                <a:solidFill>
                  <a:srgbClr val="3499BD"/>
                </a:solidFill>
              </a:rPr>
              <a:t>Consideration 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55086D-6729-4D69-AB5A-F404FA09FC2F}"/>
              </a:ext>
            </a:extLst>
          </p:cNvPr>
          <p:cNvCxnSpPr>
            <a:cxnSpLocks/>
          </p:cNvCxnSpPr>
          <p:nvPr/>
        </p:nvCxnSpPr>
        <p:spPr>
          <a:xfrm>
            <a:off x="672539" y="1098420"/>
            <a:ext cx="929699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1F7A308-D9A2-4A95-AAAB-1AED893B9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360" y="181908"/>
            <a:ext cx="1698440" cy="73301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7572C20-4F6C-184B-98FA-6D7C3732C8A3}"/>
              </a:ext>
            </a:extLst>
          </p:cNvPr>
          <p:cNvSpPr txBox="1"/>
          <p:nvPr/>
        </p:nvSpPr>
        <p:spPr>
          <a:xfrm>
            <a:off x="6096000" y="2642368"/>
            <a:ext cx="4194360" cy="19474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4D7F4">
                    <a:lumMod val="25000"/>
                  </a:srgbClr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rPr>
              <a:t>What project is at risk and what are the skills missing on your current team?</a:t>
            </a:r>
          </a:p>
        </p:txBody>
      </p:sp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A405A8-0BE5-414F-B01F-8A814BA2F4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81" r="51178"/>
          <a:stretch/>
        </p:blipFill>
        <p:spPr>
          <a:xfrm>
            <a:off x="1215589" y="1718857"/>
            <a:ext cx="3659316" cy="404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15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03DDE17-FA71-4BE3-BB9E-9B2BB140BA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"/>
          <a:stretch/>
        </p:blipFill>
        <p:spPr>
          <a:xfrm>
            <a:off x="0" y="0"/>
            <a:ext cx="12192000" cy="667609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36772-C944-4A99-9154-48082CE715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6403" y="4021136"/>
            <a:ext cx="5283199" cy="4587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133" i="1" dirty="0"/>
          </a:p>
          <a:p>
            <a:pPr marL="0" indent="0" algn="ctr">
              <a:buNone/>
            </a:pPr>
            <a:endParaRPr lang="en-US" sz="2133" i="1" dirty="0"/>
          </a:p>
          <a:p>
            <a:pPr marL="0" indent="0" algn="ctr">
              <a:buNone/>
            </a:pPr>
            <a:endParaRPr lang="en-US" sz="2133" i="1" dirty="0"/>
          </a:p>
          <a:p>
            <a:pPr marL="0" indent="0" algn="ctr">
              <a:buNone/>
            </a:pPr>
            <a:endParaRPr lang="en-US" sz="2133" i="1" dirty="0"/>
          </a:p>
          <a:p>
            <a:pPr marL="0" indent="0" algn="ctr">
              <a:buNone/>
            </a:pPr>
            <a:endParaRPr lang="en-US" sz="2133" i="1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D27B9A-D129-444B-97A6-B3AF6CC22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5923"/>
            <a:ext cx="9855200" cy="508000"/>
          </a:xfrm>
        </p:spPr>
        <p:txBody>
          <a:bodyPr/>
          <a:lstStyle/>
          <a:p>
            <a:r>
              <a:rPr lang="en-US" b="1" dirty="0">
                <a:solidFill>
                  <a:srgbClr val="3499BD"/>
                </a:solidFill>
              </a:rPr>
              <a:t>Consideration 4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55086D-6729-4D69-AB5A-F404FA09FC2F}"/>
              </a:ext>
            </a:extLst>
          </p:cNvPr>
          <p:cNvCxnSpPr>
            <a:cxnSpLocks/>
          </p:cNvCxnSpPr>
          <p:nvPr/>
        </p:nvCxnSpPr>
        <p:spPr>
          <a:xfrm>
            <a:off x="672539" y="1098420"/>
            <a:ext cx="929699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1F7A308-D9A2-4A95-AAAB-1AED893B9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360" y="181908"/>
            <a:ext cx="1698440" cy="73301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7572C20-4F6C-184B-98FA-6D7C3732C8A3}"/>
              </a:ext>
            </a:extLst>
          </p:cNvPr>
          <p:cNvSpPr txBox="1"/>
          <p:nvPr/>
        </p:nvSpPr>
        <p:spPr>
          <a:xfrm>
            <a:off x="5689602" y="2486668"/>
            <a:ext cx="4600758" cy="25937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4D7F4">
                    <a:lumMod val="25000"/>
                  </a:srgbClr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rPr>
              <a:t>What is your plan to address the pace of technology change and impact it has on your business?</a:t>
            </a:r>
          </a:p>
        </p:txBody>
      </p:sp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43E5F7-642D-D444-824E-297AE319F0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8" t="46581"/>
          <a:stretch/>
        </p:blipFill>
        <p:spPr>
          <a:xfrm>
            <a:off x="969580" y="1818789"/>
            <a:ext cx="3516037" cy="388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42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FB2D06-F872-0247-B6B4-DBA0E36ED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9924" y="0"/>
            <a:ext cx="12759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7458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03DDE17-FA71-4BE3-BB9E-9B2BB140BA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"/>
          <a:stretch/>
        </p:blipFill>
        <p:spPr>
          <a:xfrm>
            <a:off x="0" y="0"/>
            <a:ext cx="12192000" cy="667609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1BDB4D-7FCD-469A-B198-EABB21A6C6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9200" y="2667000"/>
            <a:ext cx="5283200" cy="4587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133" i="1" dirty="0"/>
          </a:p>
          <a:p>
            <a:pPr marL="0" indent="0" algn="ctr">
              <a:buNone/>
            </a:pPr>
            <a:endParaRPr lang="en-US" sz="2133" i="1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D27B9A-D129-444B-97A6-B3AF6CC22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5923"/>
            <a:ext cx="9855200" cy="508000"/>
          </a:xfrm>
        </p:spPr>
        <p:txBody>
          <a:bodyPr/>
          <a:lstStyle/>
          <a:p>
            <a:r>
              <a:rPr lang="en-US" b="1" dirty="0">
                <a:solidFill>
                  <a:srgbClr val="3499BD"/>
                </a:solidFill>
              </a:rPr>
              <a:t>Keys to Building Talent Pipelines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55086D-6729-4D69-AB5A-F404FA09FC2F}"/>
              </a:ext>
            </a:extLst>
          </p:cNvPr>
          <p:cNvCxnSpPr>
            <a:cxnSpLocks/>
          </p:cNvCxnSpPr>
          <p:nvPr/>
        </p:nvCxnSpPr>
        <p:spPr>
          <a:xfrm>
            <a:off x="672539" y="1098420"/>
            <a:ext cx="929699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1F7A308-D9A2-4A95-AAAB-1AED893B9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360" y="181908"/>
            <a:ext cx="1698440" cy="733011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7B36FE7-3067-4C40-8F47-1B41D85BEC35}"/>
              </a:ext>
            </a:extLst>
          </p:cNvPr>
          <p:cNvGraphicFramePr/>
          <p:nvPr/>
        </p:nvGraphicFramePr>
        <p:xfrm>
          <a:off x="984596" y="1468583"/>
          <a:ext cx="10727113" cy="4973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E6ACE7A-1593-C543-9E64-2A3C3DBAE435}"/>
              </a:ext>
            </a:extLst>
          </p:cNvPr>
          <p:cNvSpPr txBox="1"/>
          <p:nvPr/>
        </p:nvSpPr>
        <p:spPr>
          <a:xfrm>
            <a:off x="299258" y="1897559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E93B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B72410-6C8A-674C-AFF2-C5F0383AFC11}"/>
              </a:ext>
            </a:extLst>
          </p:cNvPr>
          <p:cNvSpPr txBox="1"/>
          <p:nvPr/>
        </p:nvSpPr>
        <p:spPr>
          <a:xfrm>
            <a:off x="363913" y="3044279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E93B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4DF8E6-E3DD-7B4D-9507-93DAF20AABCA}"/>
              </a:ext>
            </a:extLst>
          </p:cNvPr>
          <p:cNvSpPr txBox="1"/>
          <p:nvPr/>
        </p:nvSpPr>
        <p:spPr>
          <a:xfrm>
            <a:off x="363913" y="4090744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E93B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3BF1F0-F386-B64A-A6D9-4B60A8D68A88}"/>
              </a:ext>
            </a:extLst>
          </p:cNvPr>
          <p:cNvSpPr txBox="1"/>
          <p:nvPr/>
        </p:nvSpPr>
        <p:spPr>
          <a:xfrm>
            <a:off x="363913" y="5230347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E93B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</a:t>
            </a:r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1D42F04E-529E-F44B-BA89-B5013D48B0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67935" y="1859216"/>
            <a:ext cx="769442" cy="769442"/>
          </a:xfrm>
          <a:prstGeom prst="rect">
            <a:avLst/>
          </a:prstGeom>
        </p:spPr>
      </p:pic>
      <p:pic>
        <p:nvPicPr>
          <p:cNvPr id="10" name="Graphic 9" descr="Classroom">
            <a:extLst>
              <a:ext uri="{FF2B5EF4-FFF2-40B4-BE49-F238E27FC236}">
                <a16:creationId xmlns:a16="http://schemas.microsoft.com/office/drawing/2014/main" id="{5CFB1137-6690-A240-9F36-BF5CC4EA44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03845" y="3022884"/>
            <a:ext cx="769441" cy="769441"/>
          </a:xfrm>
          <a:prstGeom prst="rect">
            <a:avLst/>
          </a:prstGeom>
        </p:spPr>
      </p:pic>
      <p:pic>
        <p:nvPicPr>
          <p:cNvPr id="13" name="Graphic 12" descr="Social network">
            <a:extLst>
              <a:ext uri="{FF2B5EF4-FFF2-40B4-BE49-F238E27FC236}">
                <a16:creationId xmlns:a16="http://schemas.microsoft.com/office/drawing/2014/main" id="{F6471AA1-240B-5541-942C-EE9B8611F3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4217" y="5196919"/>
            <a:ext cx="914400" cy="914400"/>
          </a:xfrm>
          <a:prstGeom prst="rect">
            <a:avLst/>
          </a:prstGeom>
        </p:spPr>
      </p:pic>
      <p:pic>
        <p:nvPicPr>
          <p:cNvPr id="20" name="Graphic 19" descr="Briefcase">
            <a:extLst>
              <a:ext uri="{FF2B5EF4-FFF2-40B4-BE49-F238E27FC236}">
                <a16:creationId xmlns:a16="http://schemas.microsoft.com/office/drawing/2014/main" id="{C1D394FF-EB46-4747-B946-2B3F2E669E5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584471" y="4162487"/>
            <a:ext cx="769441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56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03DDE17-FA71-4BE3-BB9E-9B2BB140BA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"/>
          <a:stretch/>
        </p:blipFill>
        <p:spPr>
          <a:xfrm>
            <a:off x="0" y="0"/>
            <a:ext cx="12192000" cy="667609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1BDB4D-7FCD-469A-B198-EABB21A6C6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9200" y="2667000"/>
            <a:ext cx="5283200" cy="4587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133" i="1" dirty="0"/>
          </a:p>
          <a:p>
            <a:pPr marL="0" indent="0" algn="ctr">
              <a:buNone/>
            </a:pPr>
            <a:endParaRPr lang="en-US" sz="2133" i="1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D27B9A-D129-444B-97A6-B3AF6CC22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5923"/>
            <a:ext cx="9855200" cy="508000"/>
          </a:xfrm>
        </p:spPr>
        <p:txBody>
          <a:bodyPr/>
          <a:lstStyle/>
          <a:p>
            <a:r>
              <a:rPr lang="en-US" b="1" dirty="0">
                <a:solidFill>
                  <a:srgbClr val="3499BD"/>
                </a:solidFill>
              </a:rPr>
              <a:t>Final Thoughts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55086D-6729-4D69-AB5A-F404FA09FC2F}"/>
              </a:ext>
            </a:extLst>
          </p:cNvPr>
          <p:cNvCxnSpPr>
            <a:cxnSpLocks/>
          </p:cNvCxnSpPr>
          <p:nvPr/>
        </p:nvCxnSpPr>
        <p:spPr>
          <a:xfrm>
            <a:off x="672539" y="1098420"/>
            <a:ext cx="929699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1F7A308-D9A2-4A95-AAAB-1AED893B9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360" y="181908"/>
            <a:ext cx="1698440" cy="7330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9F4ED8-701D-0947-A216-B11B192233CC}"/>
              </a:ext>
            </a:extLst>
          </p:cNvPr>
          <p:cNvSpPr txBox="1"/>
          <p:nvPr/>
        </p:nvSpPr>
        <p:spPr>
          <a:xfrm>
            <a:off x="1426997" y="1797739"/>
            <a:ext cx="9338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rPr>
              <a:t>Building Talent Pipelines to Optimize Full Revenue Potential </a:t>
            </a:r>
          </a:p>
        </p:txBody>
      </p:sp>
      <p:pic>
        <p:nvPicPr>
          <p:cNvPr id="11" name="Graphic 10" descr="Business Growth">
            <a:extLst>
              <a:ext uri="{FF2B5EF4-FFF2-40B4-BE49-F238E27FC236}">
                <a16:creationId xmlns:a16="http://schemas.microsoft.com/office/drawing/2014/main" id="{80779741-663A-AA43-9F3E-E8D5A8965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93132" y="2792139"/>
            <a:ext cx="3756212" cy="3756212"/>
          </a:xfrm>
          <a:prstGeom prst="rect">
            <a:avLst/>
          </a:prstGeom>
        </p:spPr>
      </p:pic>
      <p:pic>
        <p:nvPicPr>
          <p:cNvPr id="19" name="Graphic 18" descr="Dollar">
            <a:extLst>
              <a:ext uri="{FF2B5EF4-FFF2-40B4-BE49-F238E27FC236}">
                <a16:creationId xmlns:a16="http://schemas.microsoft.com/office/drawing/2014/main" id="{D0DA9133-04FC-0B4C-80E8-D7398D865B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64354" y="3085733"/>
            <a:ext cx="1108992" cy="1108992"/>
          </a:xfrm>
          <a:prstGeom prst="rect">
            <a:avLst/>
          </a:prstGeom>
        </p:spPr>
      </p:pic>
      <p:pic>
        <p:nvPicPr>
          <p:cNvPr id="21" name="Graphic 20" descr="Dollar">
            <a:extLst>
              <a:ext uri="{FF2B5EF4-FFF2-40B4-BE49-F238E27FC236}">
                <a16:creationId xmlns:a16="http://schemas.microsoft.com/office/drawing/2014/main" id="{4F3670DB-3845-D143-9477-D210CDBF1A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21892" y="3085733"/>
            <a:ext cx="1108992" cy="1108992"/>
          </a:xfrm>
          <a:prstGeom prst="rect">
            <a:avLst/>
          </a:prstGeom>
        </p:spPr>
      </p:pic>
      <p:pic>
        <p:nvPicPr>
          <p:cNvPr id="22" name="Graphic 21" descr="Dollar">
            <a:extLst>
              <a:ext uri="{FF2B5EF4-FFF2-40B4-BE49-F238E27FC236}">
                <a16:creationId xmlns:a16="http://schemas.microsoft.com/office/drawing/2014/main" id="{C8B41922-B71A-8F4B-A4E4-296C6C058B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95969" y="3097122"/>
            <a:ext cx="1108992" cy="110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17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03DDE17-FA71-4BE3-BB9E-9B2BB140BA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"/>
          <a:stretch/>
        </p:blipFill>
        <p:spPr>
          <a:xfrm>
            <a:off x="0" y="0"/>
            <a:ext cx="12192000" cy="667609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1BDB4D-7FCD-469A-B198-EABB21A6C6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9200" y="2667000"/>
            <a:ext cx="5283200" cy="4587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133" i="1" dirty="0"/>
          </a:p>
          <a:p>
            <a:pPr marL="0" indent="0" algn="ctr">
              <a:buNone/>
            </a:pPr>
            <a:endParaRPr lang="en-US" sz="2133" i="1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55086D-6729-4D69-AB5A-F404FA09FC2F}"/>
              </a:ext>
            </a:extLst>
          </p:cNvPr>
          <p:cNvCxnSpPr>
            <a:cxnSpLocks/>
          </p:cNvCxnSpPr>
          <p:nvPr/>
        </p:nvCxnSpPr>
        <p:spPr>
          <a:xfrm>
            <a:off x="672539" y="1098420"/>
            <a:ext cx="929699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1F7A308-D9A2-4A95-AAAB-1AED893B9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360" y="181908"/>
            <a:ext cx="1698440" cy="7330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9F4ED8-701D-0947-A216-B11B192233CC}"/>
              </a:ext>
            </a:extLst>
          </p:cNvPr>
          <p:cNvSpPr txBox="1"/>
          <p:nvPr/>
        </p:nvSpPr>
        <p:spPr>
          <a:xfrm>
            <a:off x="3922683" y="2876381"/>
            <a:ext cx="4211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53776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31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33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35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Graphic 8" descr="Chess pieces">
            <a:extLst>
              <a:ext uri="{FF2B5EF4-FFF2-40B4-BE49-F238E27FC236}">
                <a16:creationId xmlns:a16="http://schemas.microsoft.com/office/drawing/2014/main" id="{359112AC-AF1D-4BC6-94F7-EF3583C04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568" y="1432436"/>
            <a:ext cx="3209544" cy="3209544"/>
          </a:xfrm>
          <a:prstGeom prst="rect">
            <a:avLst/>
          </a:prstGeom>
        </p:spPr>
      </p:pic>
      <p:grpSp>
        <p:nvGrpSpPr>
          <p:cNvPr id="53" name="Group 37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A2C85E9C-D5CF-4D74-A57D-22CA99A2D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91228" y="1374792"/>
            <a:ext cx="3209544" cy="3209544"/>
          </a:xfrm>
          <a:prstGeom prst="rect">
            <a:avLst/>
          </a:prstGeom>
        </p:spPr>
      </p:pic>
      <p:grpSp>
        <p:nvGrpSpPr>
          <p:cNvPr id="54" name="Group 41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Graphic 4" descr="Pie chart">
            <a:extLst>
              <a:ext uri="{FF2B5EF4-FFF2-40B4-BE49-F238E27FC236}">
                <a16:creationId xmlns:a16="http://schemas.microsoft.com/office/drawing/2014/main" id="{1891B620-02AC-4EF0-A0E8-D6A78AAF55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26030" y="1400609"/>
            <a:ext cx="2909258" cy="29092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5FB75A-28C0-4083-BDA5-3C1851A16C24}"/>
              </a:ext>
            </a:extLst>
          </p:cNvPr>
          <p:cNvSpPr txBox="1"/>
          <p:nvPr/>
        </p:nvSpPr>
        <p:spPr>
          <a:xfrm>
            <a:off x="1113961" y="4380173"/>
            <a:ext cx="2409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>
                <a:latin typeface="Aharoni" panose="020B0604020202020204" pitchFamily="2" charset="-79"/>
                <a:cs typeface="Aharoni" panose="020B0604020202020204" pitchFamily="2" charset="-79"/>
              </a:rPr>
              <a:t>Sourcing Strategy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2634F2-4EB8-4333-8A94-1E9D1C921BD7}"/>
              </a:ext>
            </a:extLst>
          </p:cNvPr>
          <p:cNvSpPr txBox="1"/>
          <p:nvPr/>
        </p:nvSpPr>
        <p:spPr>
          <a:xfrm>
            <a:off x="4728954" y="4380173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>
                <a:latin typeface="Aharoni" panose="020B0604020202020204" pitchFamily="2" charset="-79"/>
                <a:cs typeface="Aharoni" panose="020B0604020202020204" pitchFamily="2" charset="-79"/>
              </a:rPr>
              <a:t>Data –Driven Hiring Goals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73DCCE-BE25-426E-9E96-375FAFC42D1B}"/>
              </a:ext>
            </a:extLst>
          </p:cNvPr>
          <p:cNvSpPr txBox="1"/>
          <p:nvPr/>
        </p:nvSpPr>
        <p:spPr>
          <a:xfrm>
            <a:off x="8426030" y="4380173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>
                <a:latin typeface="Aharoni" panose="020B0604020202020204" pitchFamily="2" charset="-79"/>
                <a:cs typeface="Aharoni" panose="020B0604020202020204" pitchFamily="2" charset="-79"/>
              </a:rPr>
              <a:t>Hiring Strategy</a:t>
            </a:r>
          </a:p>
        </p:txBody>
      </p:sp>
      <p:pic>
        <p:nvPicPr>
          <p:cNvPr id="27" name="Picture 26" descr="A drawing of a face&#10;&#10;Description automatically generated">
            <a:extLst>
              <a:ext uri="{FF2B5EF4-FFF2-40B4-BE49-F238E27FC236}">
                <a16:creationId xmlns:a16="http://schemas.microsoft.com/office/drawing/2014/main" id="{CA74EE97-3FE8-4FC0-AEB3-C088C08B50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46" y="144480"/>
            <a:ext cx="1893926" cy="4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9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Chart 57"/>
          <p:cNvGraphicFramePr/>
          <p:nvPr/>
        </p:nvGraphicFramePr>
        <p:xfrm>
          <a:off x="1353218" y="2856467"/>
          <a:ext cx="6733169" cy="321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3246092" y="4156643"/>
            <a:ext cx="2971800" cy="12515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>
              <a:lnSpc>
                <a:spcPct val="80000"/>
              </a:lnSpc>
            </a:pPr>
            <a:r>
              <a:rPr lang="en-US" sz="3600" b="1" dirty="0">
                <a:solidFill>
                  <a:srgbClr val="0097D9"/>
                </a:solidFill>
                <a:latin typeface="Arial" panose="020B0604020202020204"/>
                <a:cs typeface="Century Gothic"/>
              </a:rPr>
              <a:t> </a:t>
            </a:r>
            <a:endParaRPr lang="en-US" sz="4400" b="1" dirty="0">
              <a:solidFill>
                <a:srgbClr val="0097D9"/>
              </a:solidFill>
              <a:latin typeface="Arial" panose="020B0604020202020204"/>
              <a:cs typeface="Century Gothic"/>
            </a:endParaRPr>
          </a:p>
          <a:p>
            <a:pPr algn="ctr" defTabSz="914377">
              <a:lnSpc>
                <a:spcPct val="70000"/>
              </a:lnSpc>
            </a:pPr>
            <a:r>
              <a:rPr lang="en-US" sz="3733" b="1" dirty="0">
                <a:solidFill>
                  <a:srgbClr val="0097D9"/>
                </a:solidFill>
                <a:latin typeface="Arial" panose="020B0604020202020204"/>
                <a:cs typeface="Century Gothic"/>
              </a:rPr>
              <a:t>million</a:t>
            </a:r>
          </a:p>
          <a:p>
            <a:pPr algn="ctr" defTabSz="914377">
              <a:lnSpc>
                <a:spcPct val="80000"/>
              </a:lnSpc>
            </a:pPr>
            <a:r>
              <a:rPr lang="en-US" sz="1600" dirty="0">
                <a:solidFill>
                  <a:srgbClr val="0097D9"/>
                </a:solidFill>
                <a:latin typeface="Arial" panose="020B0604020202020204"/>
                <a:cs typeface="Century Gothic"/>
              </a:rPr>
              <a:t>workers</a:t>
            </a:r>
          </a:p>
          <a:p>
            <a:pPr algn="ctr" defTabSz="914377">
              <a:lnSpc>
                <a:spcPct val="80000"/>
              </a:lnSpc>
            </a:pPr>
            <a:endParaRPr lang="en-US" sz="1700" dirty="0">
              <a:solidFill>
                <a:srgbClr val="0097D9"/>
              </a:solidFill>
              <a:latin typeface="Arial" panose="020B0604020202020204"/>
              <a:cs typeface="Century Gothic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24301" y="3246870"/>
            <a:ext cx="3133899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594" indent="-228594" defTabSz="914377">
              <a:buClr>
                <a:srgbClr val="FF9100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21A32"/>
                </a:solidFill>
                <a:latin typeface="Arial" panose="020B0604020202020204"/>
                <a:cs typeface="Century Gothic"/>
              </a:rPr>
              <a:t>3.8% </a:t>
            </a:r>
            <a:r>
              <a:rPr lang="en-US" sz="1400" dirty="0">
                <a:solidFill>
                  <a:srgbClr val="021A32"/>
                </a:solidFill>
                <a:latin typeface="Arial" panose="020B0604020202020204"/>
                <a:cs typeface="Century Gothic"/>
              </a:rPr>
              <a:t>for all occupations</a:t>
            </a:r>
          </a:p>
          <a:p>
            <a:pPr marL="228594" indent="-228594" defTabSz="914377">
              <a:spcBef>
                <a:spcPts val="600"/>
              </a:spcBef>
              <a:buClr>
                <a:srgbClr val="FF9100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21A32"/>
                </a:solidFill>
                <a:latin typeface="Arial" panose="020B0604020202020204"/>
                <a:cs typeface="Century Gothic"/>
              </a:rPr>
              <a:t>2.1% </a:t>
            </a:r>
            <a:r>
              <a:rPr lang="en-US" sz="1400" dirty="0">
                <a:solidFill>
                  <a:srgbClr val="021A32"/>
                </a:solidFill>
                <a:latin typeface="Arial" panose="020B0604020202020204"/>
                <a:cs typeface="Century Gothic"/>
              </a:rPr>
              <a:t>for IT talent</a:t>
            </a:r>
            <a:endParaRPr lang="en-US" sz="1400" dirty="0">
              <a:solidFill>
                <a:srgbClr val="021A32"/>
              </a:solidFill>
              <a:latin typeface="Arial" panose="020B0604020202020204"/>
            </a:endParaRPr>
          </a:p>
          <a:p>
            <a:pPr defTabSz="914377"/>
            <a:endParaRPr lang="en-US" sz="1400" dirty="0">
              <a:solidFill>
                <a:srgbClr val="021A32"/>
              </a:solidFill>
              <a:latin typeface="Arial" panose="020B060402020202020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Scope of the Labor Market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835B171-50E3-2D49-9067-C9D2D5BD95F7}" type="slidenum">
              <a:rPr lang="en-US">
                <a:solidFill>
                  <a:srgbClr val="FFFFFF"/>
                </a:solidFill>
                <a:latin typeface="Arial" panose="020B0604020202020204"/>
              </a:rPr>
              <a:pPr defTabSz="914377"/>
              <a:t>4</a:t>
            </a:fld>
            <a:endParaRPr lang="en-US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2EDFF-D0C9-FC42-9BB5-BBDB9A6C4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3425" y="1666028"/>
            <a:ext cx="10965475" cy="853463"/>
          </a:xfrm>
        </p:spPr>
        <p:txBody>
          <a:bodyPr/>
          <a:lstStyle/>
          <a:p>
            <a:r>
              <a:rPr lang="en-US" sz="2400" dirty="0"/>
              <a:t>The IT unemployment rate has been consistently low for the last decade, </a:t>
            </a:r>
            <a:br>
              <a:rPr lang="en-US" sz="2400" dirty="0"/>
            </a:br>
            <a:r>
              <a:rPr lang="en-US" sz="2400" dirty="0"/>
              <a:t>meaning IT talent is more and more difficult to find.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82600" y="2400301"/>
            <a:ext cx="381000" cy="138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/>
            <a:r>
              <a:rPr lang="en-US" sz="1351" baseline="30000" dirty="0">
                <a:solidFill>
                  <a:srgbClr val="8DC63F"/>
                </a:solidFill>
                <a:latin typeface="Century Gothic"/>
                <a:cs typeface="Century Gothic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93680" y="4148219"/>
            <a:ext cx="2819400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914377"/>
            <a:r>
              <a:rPr lang="en-US" sz="1600" b="1" dirty="0">
                <a:solidFill>
                  <a:srgbClr val="0194D3"/>
                </a:solidFill>
                <a:latin typeface="Arial" panose="020B0604020202020204"/>
                <a:cs typeface="Century Gothic"/>
              </a:rPr>
              <a:t>TEMPORARY WORKERS</a:t>
            </a:r>
            <a:endParaRPr lang="en-US" sz="1600" dirty="0">
              <a:solidFill>
                <a:srgbClr val="0194D3"/>
              </a:solidFill>
              <a:latin typeface="Arial" panose="020B060402020202020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95328" y="4532264"/>
            <a:ext cx="8382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/>
            <a:r>
              <a:rPr lang="en-US" sz="3000" b="1" dirty="0">
                <a:solidFill>
                  <a:srgbClr val="021A32"/>
                </a:solidFill>
                <a:latin typeface="Arial" panose="020B0604020202020204"/>
                <a:cs typeface="Century Gothic"/>
              </a:rPr>
              <a:t>10%</a:t>
            </a:r>
            <a:endParaRPr lang="en-US" sz="3000" dirty="0">
              <a:solidFill>
                <a:srgbClr val="021A32"/>
              </a:solidFill>
              <a:latin typeface="Arial" panose="020B060402020202020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95328" y="4925040"/>
            <a:ext cx="204558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/>
            <a:r>
              <a:rPr lang="en-US" sz="1200" dirty="0">
                <a:solidFill>
                  <a:srgbClr val="0194D3"/>
                </a:solidFill>
                <a:latin typeface="Arial" panose="020B0604020202020204"/>
                <a:cs typeface="Arial Body"/>
              </a:rPr>
              <a:t>of the current total workforce</a:t>
            </a:r>
            <a:endParaRPr lang="en-US" sz="1200" baseline="30000" dirty="0">
              <a:solidFill>
                <a:srgbClr val="0194D3"/>
              </a:solidFill>
              <a:latin typeface="Arial" panose="020B0604020202020204"/>
              <a:cs typeface="Arial Body"/>
            </a:endParaRPr>
          </a:p>
        </p:txBody>
      </p:sp>
      <p:graphicFrame>
        <p:nvGraphicFramePr>
          <p:cNvPr id="49" name="Chart 48"/>
          <p:cNvGraphicFramePr/>
          <p:nvPr/>
        </p:nvGraphicFramePr>
        <p:xfrm>
          <a:off x="6875799" y="4299028"/>
          <a:ext cx="1878277" cy="10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84712" y="2848374"/>
            <a:ext cx="2074027" cy="700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0097D9"/>
                </a:solidFill>
                <a:latin typeface="Arial" panose="020B0604020202020204"/>
                <a:cs typeface="Century Gothic"/>
              </a:rPr>
              <a:t>4.7 million </a:t>
            </a:r>
            <a:br>
              <a:rPr lang="en-US" sz="1351" dirty="0">
                <a:solidFill>
                  <a:srgbClr val="0097D9"/>
                </a:solidFill>
                <a:latin typeface="Arial" panose="020B0604020202020204"/>
                <a:cs typeface="Century Gothic"/>
              </a:rPr>
            </a:br>
            <a:r>
              <a:rPr lang="en-US" sz="1351" dirty="0">
                <a:solidFill>
                  <a:srgbClr val="0097D9"/>
                </a:solidFill>
                <a:latin typeface="Arial" panose="020B0604020202020204"/>
                <a:cs typeface="Century Gothic"/>
              </a:rPr>
              <a:t>IT workers</a:t>
            </a:r>
            <a:endParaRPr lang="en-US" sz="1351" baseline="30000" dirty="0">
              <a:solidFill>
                <a:srgbClr val="0097D9"/>
              </a:solidFill>
              <a:latin typeface="Arial" panose="020B0604020202020204"/>
              <a:cs typeface="Century Gothic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69039" y="5958277"/>
            <a:ext cx="3124200" cy="400051"/>
            <a:chOff x="5410200" y="1371600"/>
            <a:chExt cx="3429000" cy="533400"/>
          </a:xfrm>
        </p:grpSpPr>
        <p:sp>
          <p:nvSpPr>
            <p:cNvPr id="7" name="Rectangle 6"/>
            <p:cNvSpPr/>
            <p:nvPr/>
          </p:nvSpPr>
          <p:spPr>
            <a:xfrm>
              <a:off x="5410200" y="1371600"/>
              <a:ext cx="3429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ED5D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351" dirty="0">
                <a:solidFill>
                  <a:srgbClr val="0194D3"/>
                </a:solidFill>
                <a:latin typeface="Arial" panose="020B0604020202020204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007871" y="1567937"/>
              <a:ext cx="152400" cy="1788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351" dirty="0">
                <a:solidFill>
                  <a:srgbClr val="007698"/>
                </a:solidFill>
                <a:latin typeface="Arial" panose="020B0604020202020204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39000" y="1521769"/>
              <a:ext cx="1346429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914377"/>
              <a:r>
                <a:rPr lang="en-US" sz="1200" dirty="0">
                  <a:solidFill>
                    <a:srgbClr val="0194D3"/>
                  </a:solidFill>
                  <a:latin typeface="Arial" panose="020B0604020202020204"/>
                  <a:cs typeface="Arial Body"/>
                </a:rPr>
                <a:t>Overall Workforce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638800" y="1558396"/>
              <a:ext cx="147196" cy="1788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1351" dirty="0">
                <a:solidFill>
                  <a:srgbClr val="007698"/>
                </a:solidFill>
                <a:latin typeface="Arial" panose="020B0604020202020204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67400" y="1521769"/>
              <a:ext cx="961614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914377"/>
              <a:r>
                <a:rPr lang="en-US" sz="1200" dirty="0">
                  <a:solidFill>
                    <a:srgbClr val="0194D3"/>
                  </a:solidFill>
                  <a:latin typeface="Arial" panose="020B0604020202020204"/>
                  <a:cs typeface="Arial Body"/>
                </a:rPr>
                <a:t>IT Workforce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8295328" y="5514357"/>
            <a:ext cx="838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021A32"/>
                </a:solidFill>
                <a:latin typeface="Arial" panose="020B0604020202020204"/>
                <a:cs typeface="Century Gothic"/>
              </a:rPr>
              <a:t>20%</a:t>
            </a:r>
            <a:endParaRPr lang="en-US" sz="3200" dirty="0">
              <a:solidFill>
                <a:srgbClr val="021A32"/>
              </a:solidFill>
              <a:latin typeface="Arial" panose="020B060402020202020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295328" y="5973637"/>
            <a:ext cx="14478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77"/>
            <a:r>
              <a:rPr lang="en-US" sz="1200" dirty="0">
                <a:solidFill>
                  <a:srgbClr val="0194D3"/>
                </a:solidFill>
                <a:latin typeface="Arial" panose="020B0604020202020204"/>
                <a:cs typeface="Arial Body"/>
              </a:rPr>
              <a:t>of the IT workforce </a:t>
            </a:r>
            <a:endParaRPr lang="en-US" sz="1200" baseline="30000" dirty="0">
              <a:solidFill>
                <a:srgbClr val="0194D3"/>
              </a:solidFill>
              <a:latin typeface="Arial" panose="020B0604020202020204"/>
              <a:cs typeface="Arial Body"/>
            </a:endParaRPr>
          </a:p>
        </p:txBody>
      </p:sp>
      <p:graphicFrame>
        <p:nvGraphicFramePr>
          <p:cNvPr id="50" name="Chart 49"/>
          <p:cNvGraphicFramePr/>
          <p:nvPr/>
        </p:nvGraphicFramePr>
        <p:xfrm>
          <a:off x="6842675" y="5308753"/>
          <a:ext cx="1927891" cy="1061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6600569" y="2752814"/>
            <a:ext cx="0" cy="3543300"/>
          </a:xfrm>
          <a:prstGeom prst="line">
            <a:avLst/>
          </a:prstGeom>
          <a:ln w="9525" cmpd="sng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6600570" y="3950993"/>
            <a:ext cx="3704967" cy="0"/>
          </a:xfrm>
          <a:prstGeom prst="line">
            <a:avLst/>
          </a:prstGeom>
          <a:ln w="9525" cmpd="sng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19896" y="2941385"/>
            <a:ext cx="3302917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914377"/>
            <a:r>
              <a:rPr lang="en-US" sz="1600" b="1" dirty="0">
                <a:solidFill>
                  <a:srgbClr val="0194D3"/>
                </a:solidFill>
                <a:latin typeface="Arial" panose="020B0604020202020204"/>
                <a:cs typeface="Century Gothic"/>
              </a:rPr>
              <a:t>UNEMPLOYMENT RATE: Q1’19</a:t>
            </a:r>
            <a:endParaRPr lang="en-US" sz="1600" dirty="0">
              <a:solidFill>
                <a:srgbClr val="0194D3"/>
              </a:solidFill>
              <a:latin typeface="Arial" panose="020B0604020202020204"/>
            </a:endParaRP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2878113" y="3119372"/>
            <a:ext cx="1708879" cy="0"/>
          </a:xfrm>
          <a:prstGeom prst="line">
            <a:avLst/>
          </a:prstGeom>
          <a:ln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45812" y="3550013"/>
            <a:ext cx="15985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6600" b="1" kern="1000" dirty="0">
                <a:solidFill>
                  <a:srgbClr val="002D56"/>
                </a:solidFill>
                <a:latin typeface="Arial" panose="020B0604020202020204"/>
                <a:cs typeface="Century Gothic"/>
              </a:rPr>
              <a:t>160</a:t>
            </a:r>
            <a:endParaRPr lang="en-US" sz="6600" dirty="0">
              <a:solidFill>
                <a:srgbClr val="002D56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20782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426" y="909242"/>
            <a:ext cx="10965473" cy="56630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Annual Unemployment Trends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835B171-50E3-2D49-9067-C9D2D5BD95F7}" type="slidenum">
              <a:rPr lang="en-US">
                <a:solidFill>
                  <a:srgbClr val="FFFFFF"/>
                </a:solidFill>
                <a:latin typeface="Arial" panose="020B0604020202020204"/>
              </a:rPr>
              <a:pPr defTabSz="914377"/>
              <a:t>5</a:t>
            </a:fld>
            <a:endParaRPr lang="en-US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3425" y="1451485"/>
            <a:ext cx="11392306" cy="791843"/>
          </a:xfrm>
        </p:spPr>
        <p:txBody>
          <a:bodyPr>
            <a:noAutofit/>
          </a:bodyPr>
          <a:lstStyle/>
          <a:p>
            <a:r>
              <a:rPr lang="en-US" sz="1800" dirty="0"/>
              <a:t>Over the last decade the IT unemployment rate is roughly half the overall unemployment rate in the U.S. and </a:t>
            </a:r>
            <a:br>
              <a:rPr lang="en-US" sz="1800" dirty="0"/>
            </a:br>
            <a:r>
              <a:rPr lang="en-US" sz="1800" dirty="0"/>
              <a:t>since 2010, the IT talent market has continued to tighten, meaning IT talent is more and more difficult to find.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200-000006380000}"/>
              </a:ext>
            </a:extLst>
          </p:cNvPr>
          <p:cNvGraphicFramePr>
            <a:graphicFrameLocks/>
          </p:cNvGraphicFramePr>
          <p:nvPr/>
        </p:nvGraphicFramePr>
        <p:xfrm>
          <a:off x="670560" y="2243328"/>
          <a:ext cx="10850880" cy="390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5338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5E941002-A594-574B-A671-B92E8A31A90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" y="10"/>
            <a:ext cx="12191997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SOURCING STRATEGY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  <a:defRPr/>
            </a:pPr>
            <a:fld id="{9835B171-50E3-2D49-9067-C9D2D5BD95F7}" type="slidenum">
              <a:rPr lang="en-US" sz="1200">
                <a:solidFill>
                  <a:srgbClr val="FFFFFF"/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  <a:defRPr/>
              </a:pPr>
              <a:t>6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1C5635-0DFE-4489-B094-73BAD2158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08" y="229328"/>
            <a:ext cx="189602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38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E367BE-7858-2347-9E51-6A19A5C386D1}"/>
              </a:ext>
            </a:extLst>
          </p:cNvPr>
          <p:cNvSpPr/>
          <p:nvPr/>
        </p:nvSpPr>
        <p:spPr>
          <a:xfrm>
            <a:off x="682752" y="1922789"/>
            <a:ext cx="10836147" cy="4037649"/>
          </a:xfrm>
          <a:prstGeom prst="rect">
            <a:avLst/>
          </a:prstGeom>
          <a:solidFill>
            <a:srgbClr val="E6E7E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BCFF7D2-4F18-4FF1-B06F-2DD5B828E2D4}"/>
              </a:ext>
            </a:extLst>
          </p:cNvPr>
          <p:cNvGrpSpPr/>
          <p:nvPr/>
        </p:nvGrpSpPr>
        <p:grpSpPr>
          <a:xfrm>
            <a:off x="3553731" y="2259321"/>
            <a:ext cx="4998813" cy="3557660"/>
            <a:chOff x="1143000" y="1318367"/>
            <a:chExt cx="7287779" cy="517068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4565183-C69A-448D-896B-F0A718388EF0}"/>
                </a:ext>
              </a:extLst>
            </p:cNvPr>
            <p:cNvSpPr/>
            <p:nvPr/>
          </p:nvSpPr>
          <p:spPr bwMode="auto">
            <a:xfrm>
              <a:off x="3156395" y="2835980"/>
              <a:ext cx="1047975" cy="1104770"/>
            </a:xfrm>
            <a:prstGeom prst="ellipse">
              <a:avLst/>
            </a:prstGeom>
            <a:solidFill>
              <a:srgbClr val="7BC80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rIns="0" bIns="0" anchor="ctr"/>
            <a:lstStyle/>
            <a:p>
              <a:pPr algn="ctr" defTabSz="914377">
                <a:defRPr/>
              </a:pPr>
              <a:endParaRPr lang="en-US" sz="800" b="1" kern="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39" name=" 4">
              <a:extLst>
                <a:ext uri="{FF2B5EF4-FFF2-40B4-BE49-F238E27FC236}">
                  <a16:creationId xmlns:a16="http://schemas.microsoft.com/office/drawing/2014/main" id="{9BFD45A5-B095-4D78-B512-21949F486BB5}"/>
                </a:ext>
              </a:extLst>
            </p:cNvPr>
            <p:cNvSpPr/>
            <p:nvPr/>
          </p:nvSpPr>
          <p:spPr>
            <a:xfrm>
              <a:off x="1267979" y="1318367"/>
              <a:ext cx="7162800" cy="3677721"/>
            </a:xfrm>
            <a:prstGeom prst="funnel">
              <a:avLst/>
            </a:prstGeom>
            <a:solidFill>
              <a:sysClr val="window" lastClr="FFFFFF">
                <a:alpha val="11000"/>
              </a:sys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/>
            <a:lstStyle/>
            <a:p>
              <a:pPr defTabSz="914377">
                <a:defRPr/>
              </a:pPr>
              <a:endParaRPr lang="en-US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C69A9CD-5CA9-4569-A3C1-0CA843453374}"/>
                </a:ext>
              </a:extLst>
            </p:cNvPr>
            <p:cNvSpPr/>
            <p:nvPr/>
          </p:nvSpPr>
          <p:spPr bwMode="auto">
            <a:xfrm>
              <a:off x="5825532" y="1673354"/>
              <a:ext cx="1059908" cy="1059908"/>
            </a:xfrm>
            <a:prstGeom prst="ellipse">
              <a:avLst/>
            </a:prstGeom>
            <a:solidFill>
              <a:srgbClr val="0097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rIns="0" bIns="0" anchor="ctr"/>
            <a:lstStyle/>
            <a:p>
              <a:pPr algn="ctr" defTabSz="914377">
                <a:defRPr/>
              </a:pPr>
              <a:endParaRPr lang="en-US" sz="800" b="1" kern="0" dirty="0">
                <a:solidFill>
                  <a:prstClr val="white"/>
                </a:solidFill>
                <a:latin typeface="Arial" panose="020B0604020202020204"/>
                <a:cs typeface="Arial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2BECB7A-46E1-4BC3-BE57-412A7B9224FC}"/>
                </a:ext>
              </a:extLst>
            </p:cNvPr>
            <p:cNvSpPr/>
            <p:nvPr/>
          </p:nvSpPr>
          <p:spPr>
            <a:xfrm>
              <a:off x="1143000" y="1524000"/>
              <a:ext cx="6858000" cy="1447800"/>
            </a:xfrm>
            <a:prstGeom prst="ellipse">
              <a:avLst/>
            </a:prstGeom>
            <a:noFill/>
            <a:ln>
              <a:noFill/>
            </a:ln>
            <a:effectLst/>
          </p:spPr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87BCBF2-AC45-4BA6-A936-32EC69B1FB24}"/>
                </a:ext>
              </a:extLst>
            </p:cNvPr>
            <p:cNvSpPr/>
            <p:nvPr/>
          </p:nvSpPr>
          <p:spPr bwMode="auto">
            <a:xfrm>
              <a:off x="2254328" y="1856939"/>
              <a:ext cx="870280" cy="870279"/>
            </a:xfrm>
            <a:prstGeom prst="ellipse">
              <a:avLst/>
            </a:prstGeom>
            <a:solidFill>
              <a:srgbClr val="95D9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rIns="0" bIns="0" anchor="ctr"/>
            <a:lstStyle/>
            <a:p>
              <a:pPr algn="ctr" defTabSz="914377">
                <a:defRPr/>
              </a:pPr>
              <a:endParaRPr lang="en-US" sz="800" b="1" kern="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69C2968-5897-4C6F-A7D9-F6ABC3EB41F8}"/>
                </a:ext>
              </a:extLst>
            </p:cNvPr>
            <p:cNvSpPr/>
            <p:nvPr/>
          </p:nvSpPr>
          <p:spPr bwMode="auto">
            <a:xfrm>
              <a:off x="4153843" y="1796725"/>
              <a:ext cx="1047975" cy="1047974"/>
            </a:xfrm>
            <a:prstGeom prst="ellipse">
              <a:avLst/>
            </a:prstGeom>
            <a:solidFill>
              <a:srgbClr val="FF91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rIns="0" bIns="0" anchor="ctr"/>
            <a:lstStyle/>
            <a:p>
              <a:pPr algn="ctr" defTabSz="914377">
                <a:defRPr/>
              </a:pPr>
              <a:endParaRPr lang="en-US" sz="800" b="1" kern="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86D4B6D-64C8-48E6-9B44-399088F09D5A}"/>
                </a:ext>
              </a:extLst>
            </p:cNvPr>
            <p:cNvSpPr/>
            <p:nvPr/>
          </p:nvSpPr>
          <p:spPr bwMode="auto">
            <a:xfrm>
              <a:off x="5509568" y="3036048"/>
              <a:ext cx="894110" cy="894110"/>
            </a:xfrm>
            <a:prstGeom prst="ellipse">
              <a:avLst/>
            </a:prstGeom>
            <a:solidFill>
              <a:srgbClr val="CED5D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rIns="0" bIns="0" anchor="ctr"/>
            <a:lstStyle/>
            <a:p>
              <a:pPr algn="ctr" defTabSz="914377">
                <a:defRPr/>
              </a:pPr>
              <a:endParaRPr lang="en-US" sz="800" b="1" kern="0" dirty="0">
                <a:solidFill>
                  <a:prstClr val="white"/>
                </a:solidFill>
                <a:latin typeface="Arial" panose="020B0604020202020204"/>
                <a:cs typeface="Arial" panose="020B060402020202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6242453-BBCC-4329-B927-547043274817}"/>
                </a:ext>
              </a:extLst>
            </p:cNvPr>
            <p:cNvSpPr/>
            <p:nvPr/>
          </p:nvSpPr>
          <p:spPr bwMode="auto">
            <a:xfrm>
              <a:off x="4269336" y="3785869"/>
              <a:ext cx="992232" cy="994567"/>
            </a:xfrm>
            <a:prstGeom prst="ellipse">
              <a:avLst/>
            </a:prstGeom>
            <a:solidFill>
              <a:srgbClr val="002D5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rIns="0" bIns="0" anchor="ctr"/>
            <a:lstStyle/>
            <a:p>
              <a:pPr algn="ctr" defTabSz="914377">
                <a:defRPr/>
              </a:pPr>
              <a:endParaRPr lang="en-US" sz="800" b="1" kern="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37" name="Down Arrow 42">
              <a:extLst>
                <a:ext uri="{FF2B5EF4-FFF2-40B4-BE49-F238E27FC236}">
                  <a16:creationId xmlns:a16="http://schemas.microsoft.com/office/drawing/2014/main" id="{3550838B-8393-440B-996A-65C8301DF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9695" y="5216836"/>
              <a:ext cx="1499370" cy="6858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79646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r" defTabSz="914377">
                <a:defRPr/>
              </a:pPr>
              <a:endParaRPr lang="en-US" sz="1351" kern="0">
                <a:solidFill>
                  <a:srgbClr val="F79646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CD8C7DF-5186-42D8-B123-0DEDDF96B157}"/>
                </a:ext>
              </a:extLst>
            </p:cNvPr>
            <p:cNvSpPr/>
            <p:nvPr/>
          </p:nvSpPr>
          <p:spPr>
            <a:xfrm>
              <a:off x="2021349" y="5937258"/>
              <a:ext cx="5656057" cy="55179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defTabSz="914377">
                <a:defRPr/>
              </a:pPr>
              <a:r>
                <a:rPr lang="en-US" sz="1867" b="1" kern="0" dirty="0">
                  <a:ln w="18000">
                    <a:noFill/>
                    <a:prstDash val="solid"/>
                    <a:miter lim="800000"/>
                  </a:ln>
                  <a:solidFill>
                    <a:srgbClr val="1F497D"/>
                  </a:solidFill>
                  <a:latin typeface="Arial" panose="020B0604020202020204"/>
                  <a:cs typeface="Arial" charset="0"/>
                </a:rPr>
                <a:t>QUALIFIED DIVERSE IT TALENT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034FCD-1DED-AE45-8CB9-E8F42410E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21A32"/>
                </a:solidFill>
              </a:rPr>
              <a:t>Diversity Sourcing Strategy</a:t>
            </a:r>
            <a:endParaRPr lang="en-US" sz="36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19EA0B-8988-954B-9394-EE4DDE85E873}"/>
              </a:ext>
            </a:extLst>
          </p:cNvPr>
          <p:cNvCxnSpPr>
            <a:cxnSpLocks/>
          </p:cNvCxnSpPr>
          <p:nvPr/>
        </p:nvCxnSpPr>
        <p:spPr>
          <a:xfrm>
            <a:off x="6610223" y="4722884"/>
            <a:ext cx="44858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1BCB3F-930D-2947-AF30-C4CD4CA3CC5B}"/>
              </a:ext>
            </a:extLst>
          </p:cNvPr>
          <p:cNvCxnSpPr>
            <a:cxnSpLocks/>
          </p:cNvCxnSpPr>
          <p:nvPr/>
        </p:nvCxnSpPr>
        <p:spPr>
          <a:xfrm>
            <a:off x="1085809" y="3350933"/>
            <a:ext cx="29915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9E3F9E4-9AB7-8745-A5CB-3AAA00156302}"/>
              </a:ext>
            </a:extLst>
          </p:cNvPr>
          <p:cNvCxnSpPr>
            <a:cxnSpLocks/>
          </p:cNvCxnSpPr>
          <p:nvPr/>
        </p:nvCxnSpPr>
        <p:spPr>
          <a:xfrm>
            <a:off x="1085808" y="4036908"/>
            <a:ext cx="37029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18C46B2-A058-8E43-A088-F2BD6580CA92}"/>
              </a:ext>
            </a:extLst>
          </p:cNvPr>
          <p:cNvCxnSpPr>
            <a:cxnSpLocks/>
          </p:cNvCxnSpPr>
          <p:nvPr/>
        </p:nvCxnSpPr>
        <p:spPr>
          <a:xfrm>
            <a:off x="1085808" y="4722884"/>
            <a:ext cx="455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A9C8D5F-A109-CE48-80A0-821D61CF550E}"/>
              </a:ext>
            </a:extLst>
          </p:cNvPr>
          <p:cNvSpPr/>
          <p:nvPr/>
        </p:nvSpPr>
        <p:spPr>
          <a:xfrm>
            <a:off x="960122" y="3026509"/>
            <a:ext cx="24384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1500" b="1" kern="0" dirty="0">
                <a:solidFill>
                  <a:srgbClr val="95D9F8"/>
                </a:solidFill>
                <a:latin typeface="Arial" panose="020B0604020202020204"/>
              </a:rPr>
              <a:t>Diverse IT Organizations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DE1BBEA-35B5-BB40-837B-320C85D3918A}"/>
              </a:ext>
            </a:extLst>
          </p:cNvPr>
          <p:cNvSpPr/>
          <p:nvPr/>
        </p:nvSpPr>
        <p:spPr>
          <a:xfrm>
            <a:off x="960122" y="3708601"/>
            <a:ext cx="244810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1500" b="1" kern="0" dirty="0">
                <a:solidFill>
                  <a:srgbClr val="7BC80F"/>
                </a:solidFill>
                <a:latin typeface="Arial" panose="020B0604020202020204"/>
              </a:rPr>
              <a:t>Technology Boot Camps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5C5AD25-6079-6B44-8396-E5325230FD29}"/>
              </a:ext>
            </a:extLst>
          </p:cNvPr>
          <p:cNvSpPr/>
          <p:nvPr/>
        </p:nvSpPr>
        <p:spPr>
          <a:xfrm>
            <a:off x="960122" y="4408142"/>
            <a:ext cx="235513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1500" b="1" kern="0" dirty="0">
                <a:solidFill>
                  <a:srgbClr val="002D56"/>
                </a:solidFill>
                <a:latin typeface="Arial" panose="020B0604020202020204"/>
              </a:rPr>
              <a:t>Diverse IT Associations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42FF812-6031-AE4C-A48B-542AB49CAA1E}"/>
              </a:ext>
            </a:extLst>
          </p:cNvPr>
          <p:cNvCxnSpPr>
            <a:cxnSpLocks/>
          </p:cNvCxnSpPr>
          <p:nvPr/>
        </p:nvCxnSpPr>
        <p:spPr>
          <a:xfrm>
            <a:off x="7365167" y="4036908"/>
            <a:ext cx="37309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ADEC12F-63D9-694B-B1BC-CF4A1F6CE26D}"/>
              </a:ext>
            </a:extLst>
          </p:cNvPr>
          <p:cNvCxnSpPr>
            <a:cxnSpLocks/>
          </p:cNvCxnSpPr>
          <p:nvPr/>
        </p:nvCxnSpPr>
        <p:spPr>
          <a:xfrm>
            <a:off x="8144657" y="3350933"/>
            <a:ext cx="2951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DCA84740-9EB8-8542-8C9D-C53587016193}"/>
              </a:ext>
            </a:extLst>
          </p:cNvPr>
          <p:cNvSpPr/>
          <p:nvPr/>
        </p:nvSpPr>
        <p:spPr>
          <a:xfrm>
            <a:off x="8330173" y="3049823"/>
            <a:ext cx="317907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377">
              <a:defRPr/>
            </a:pPr>
            <a:r>
              <a:rPr lang="en-US" sz="1500" b="1" kern="0" dirty="0">
                <a:solidFill>
                  <a:srgbClr val="0097D9"/>
                </a:solidFill>
                <a:latin typeface="Arial" panose="020B0604020202020204"/>
              </a:rPr>
              <a:t>Veterans &amp; Disabilities Networks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C20E96A-217C-9A48-9D4E-D542970D6F15}"/>
              </a:ext>
            </a:extLst>
          </p:cNvPr>
          <p:cNvSpPr/>
          <p:nvPr/>
        </p:nvSpPr>
        <p:spPr>
          <a:xfrm>
            <a:off x="8309333" y="3708601"/>
            <a:ext cx="319991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377">
              <a:defRPr/>
            </a:pPr>
            <a:r>
              <a:rPr lang="en-US" sz="1500" b="1" kern="0" dirty="0">
                <a:solidFill>
                  <a:srgbClr val="FF9100"/>
                </a:solidFill>
                <a:latin typeface="Arial" panose="020B0604020202020204"/>
                <a:cs typeface="Arial" pitchFamily="34" charset="0"/>
              </a:rPr>
              <a:t>Specialized &amp; Targeted Searches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17CE9D3-57A9-B747-965A-EFAF57C6DD4E}"/>
              </a:ext>
            </a:extLst>
          </p:cNvPr>
          <p:cNvSpPr/>
          <p:nvPr/>
        </p:nvSpPr>
        <p:spPr>
          <a:xfrm>
            <a:off x="8375006" y="4408142"/>
            <a:ext cx="285687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377">
              <a:defRPr/>
            </a:pPr>
            <a:r>
              <a:rPr lang="en-US" sz="1500" b="1" kern="0" dirty="0">
                <a:solidFill>
                  <a:srgbClr val="7BC80F"/>
                </a:solidFill>
                <a:latin typeface="Arial" panose="020B0604020202020204"/>
                <a:cs typeface="Arial" panose="020B0604020202020204" pitchFamily="34" charset="0"/>
              </a:rPr>
              <a:t>Local Diversity Focus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11303-0A0F-004C-8609-DC9CE3C4B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9835B171-50E3-2D49-9067-C9D2D5BD95F7}" type="slidenum">
              <a:rPr lang="en-US">
                <a:solidFill>
                  <a:srgbClr val="FFFFFF"/>
                </a:solidFill>
                <a:latin typeface="Arial" panose="020B0604020202020204"/>
              </a:rPr>
              <a:pPr defTabSz="914377"/>
              <a:t>7</a:t>
            </a:fld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69992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463" y="3176891"/>
            <a:ext cx="6169304" cy="775533"/>
          </a:xfrm>
        </p:spPr>
        <p:txBody>
          <a:bodyPr/>
          <a:lstStyle/>
          <a:p>
            <a:r>
              <a:rPr lang="en-US" dirty="0"/>
              <a:t>Partnerships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CC7A688-6119-461F-92A5-1B40C076E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79" y="4494589"/>
            <a:ext cx="6169304" cy="748795"/>
          </a:xfrm>
        </p:spPr>
        <p:txBody>
          <a:bodyPr/>
          <a:lstStyle/>
          <a:p>
            <a:r>
              <a:rPr lang="en-US" dirty="0"/>
              <a:t>Engage and attract underrepresented groups through strategic partnerships and collaborations.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DF35F02-A1F6-B147-90CE-96192E7EED0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5648" y="1107987"/>
            <a:ext cx="6216352" cy="5750015"/>
          </a:xfrm>
        </p:spPr>
      </p:pic>
    </p:spTree>
    <p:extLst>
      <p:ext uri="{BB962C8B-B14F-4D97-AF65-F5344CB8AC3E}">
        <p14:creationId xmlns:p14="http://schemas.microsoft.com/office/powerpoint/2010/main" val="558859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D3D58-EF03-D54E-8016-90EF0EC9B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good company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FFFADE05-A356-2549-93ED-17ED54F51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>
              <a:defRPr/>
            </a:pPr>
            <a:fld id="{9835B171-50E3-2D49-9067-C9D2D5BD95F7}" type="slidenum">
              <a:rPr lang="en-US">
                <a:solidFill>
                  <a:srgbClr val="FFFFFF"/>
                </a:solidFill>
                <a:latin typeface="Arial" panose="020B0604020202020204"/>
              </a:rPr>
              <a:pPr defTabSz="914354">
                <a:defRPr/>
              </a:pPr>
              <a:t>9</a:t>
            </a:fld>
            <a:endParaRPr lang="en-US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53425" y="1666028"/>
            <a:ext cx="10965475" cy="755817"/>
          </a:xfrm>
        </p:spPr>
        <p:txBody>
          <a:bodyPr/>
          <a:lstStyle/>
          <a:p>
            <a:pPr fontAlgn="base"/>
            <a:r>
              <a:rPr lang="en-US" sz="2400" dirty="0"/>
              <a:t>Collaborating with diverse IT organizations and associations, corporate talent sources, and technology boot camps brings you a brilliant workforce.</a:t>
            </a:r>
          </a:p>
        </p:txBody>
      </p:sp>
      <p:pic>
        <p:nvPicPr>
          <p:cNvPr id="42" name="Picture 6">
            <a:extLst>
              <a:ext uri="{FF2B5EF4-FFF2-40B4-BE49-F238E27FC236}">
                <a16:creationId xmlns:a16="http://schemas.microsoft.com/office/drawing/2014/main" id="{64F12174-EB5B-4652-B26E-8787DCA98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9472" y="4119855"/>
            <a:ext cx="1463529" cy="70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id="{3D56808D-2200-43DB-9103-FC084BFFB5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3012" y="4102369"/>
            <a:ext cx="1505857" cy="75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>
            <a:extLst>
              <a:ext uri="{FF2B5EF4-FFF2-40B4-BE49-F238E27FC236}">
                <a16:creationId xmlns:a16="http://schemas.microsoft.com/office/drawing/2014/main" id="{538DA788-E196-469C-BD8C-A2818C87FC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7298" y="2954287"/>
            <a:ext cx="2229463" cy="9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 descr="Image result for creating it futures">
            <a:extLst>
              <a:ext uri="{FF2B5EF4-FFF2-40B4-BE49-F238E27FC236}">
                <a16:creationId xmlns:a16="http://schemas.microsoft.com/office/drawing/2014/main" id="{08D319DC-F7A3-4A60-AF11-61ECEDEFA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356" y="3234331"/>
            <a:ext cx="2434537" cy="35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Image result for hiringsolved logo">
            <a:extLst>
              <a:ext uri="{FF2B5EF4-FFF2-40B4-BE49-F238E27FC236}">
                <a16:creationId xmlns:a16="http://schemas.microsoft.com/office/drawing/2014/main" id="{36D54D5E-DE0A-4FE7-BDBE-191B47718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042" y="4455392"/>
            <a:ext cx="2141367" cy="38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Image result for hitec hispanic logo">
            <a:extLst>
              <a:ext uri="{FF2B5EF4-FFF2-40B4-BE49-F238E27FC236}">
                <a16:creationId xmlns:a16="http://schemas.microsoft.com/office/drawing/2014/main" id="{DCDA04B7-0A2B-49B0-8B5F-CB5E68B51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6723" y="2928128"/>
            <a:ext cx="2038435" cy="10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Related image">
            <a:extLst>
              <a:ext uri="{FF2B5EF4-FFF2-40B4-BE49-F238E27FC236}">
                <a16:creationId xmlns:a16="http://schemas.microsoft.com/office/drawing/2014/main" id="{5A6DDAA4-85A1-4430-BD07-1DFB28E3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7067" y="4159788"/>
            <a:ext cx="2366829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Image result for developher logo">
            <a:extLst>
              <a:ext uri="{FF2B5EF4-FFF2-40B4-BE49-F238E27FC236}">
                <a16:creationId xmlns:a16="http://schemas.microsoft.com/office/drawing/2014/main" id="{5DFD0908-D4D1-424D-BA08-B416707F1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1613" y="3069786"/>
            <a:ext cx="1782283" cy="63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211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EKsystems">
      <a:dk1>
        <a:srgbClr val="000000"/>
      </a:dk1>
      <a:lt1>
        <a:srgbClr val="FFFFFF"/>
      </a:lt1>
      <a:dk2>
        <a:srgbClr val="CFD4D7"/>
      </a:dk2>
      <a:lt2>
        <a:srgbClr val="717073"/>
      </a:lt2>
      <a:accent1>
        <a:srgbClr val="021A32"/>
      </a:accent1>
      <a:accent2>
        <a:srgbClr val="F8971D"/>
      </a:accent2>
      <a:accent3>
        <a:srgbClr val="0194D3"/>
      </a:accent3>
      <a:accent4>
        <a:srgbClr val="8DC63F"/>
      </a:accent4>
      <a:accent5>
        <a:srgbClr val="A4D7F4"/>
      </a:accent5>
      <a:accent6>
        <a:srgbClr val="DF7D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TEKsystems">
      <a:dk1>
        <a:srgbClr val="000000"/>
      </a:dk1>
      <a:lt1>
        <a:srgbClr val="FFFFFF"/>
      </a:lt1>
      <a:dk2>
        <a:srgbClr val="CFD4D7"/>
      </a:dk2>
      <a:lt2>
        <a:srgbClr val="717073"/>
      </a:lt2>
      <a:accent1>
        <a:srgbClr val="021A32"/>
      </a:accent1>
      <a:accent2>
        <a:srgbClr val="F8971D"/>
      </a:accent2>
      <a:accent3>
        <a:srgbClr val="0194D3"/>
      </a:accent3>
      <a:accent4>
        <a:srgbClr val="8DC63F"/>
      </a:accent4>
      <a:accent5>
        <a:srgbClr val="A4D7F4"/>
      </a:accent5>
      <a:accent6>
        <a:srgbClr val="DF7D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Allegis Group Default">
      <a:dk1>
        <a:srgbClr val="3F3F3F"/>
      </a:dk1>
      <a:lt1>
        <a:srgbClr val="FFFFFF"/>
      </a:lt1>
      <a:dk2>
        <a:srgbClr val="001A32"/>
      </a:dk2>
      <a:lt2>
        <a:srgbClr val="9A9B9C"/>
      </a:lt2>
      <a:accent1>
        <a:srgbClr val="001A32"/>
      </a:accent1>
      <a:accent2>
        <a:srgbClr val="0195D3"/>
      </a:accent2>
      <a:accent3>
        <a:srgbClr val="9A9B9C"/>
      </a:accent3>
      <a:accent4>
        <a:srgbClr val="F8971D"/>
      </a:accent4>
      <a:accent5>
        <a:srgbClr val="FFB612"/>
      </a:accent5>
      <a:accent6>
        <a:srgbClr val="A4D7F4"/>
      </a:accent6>
      <a:hlink>
        <a:srgbClr val="0195D3"/>
      </a:hlink>
      <a:folHlink>
        <a:srgbClr val="A4D7F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F13A0065110F47BE25266C8876C33E" ma:contentTypeVersion="13" ma:contentTypeDescription="Create a new document." ma:contentTypeScope="" ma:versionID="3f34bc0ca3d2c5cddd11b01c92469d2f">
  <xsd:schema xmlns:xsd="http://www.w3.org/2001/XMLSchema" xmlns:xs="http://www.w3.org/2001/XMLSchema" xmlns:p="http://schemas.microsoft.com/office/2006/metadata/properties" xmlns:ns3="e6ed87ec-b668-4c09-b97d-78df1213f86a" xmlns:ns4="d82c4530-702b-45d6-b4ac-fdf2ed869291" targetNamespace="http://schemas.microsoft.com/office/2006/metadata/properties" ma:root="true" ma:fieldsID="3186182cbb0e1d02296b7a08b63910f8" ns3:_="" ns4:_="">
    <xsd:import namespace="e6ed87ec-b668-4c09-b97d-78df1213f86a"/>
    <xsd:import namespace="d82c4530-702b-45d6-b4ac-fdf2ed86929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d87ec-b668-4c09-b97d-78df1213f86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c4530-702b-45d6-b4ac-fdf2ed8692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CEC923-D218-44C8-9EA1-4C17C9E59EEE}">
  <ds:schemaRefs>
    <ds:schemaRef ds:uri="http://purl.org/dc/terms/"/>
    <ds:schemaRef ds:uri="e6ed87ec-b668-4c09-b97d-78df1213f86a"/>
    <ds:schemaRef ds:uri="http://purl.org/dc/dcmitype/"/>
    <ds:schemaRef ds:uri="http://schemas.microsoft.com/office/2006/documentManagement/types"/>
    <ds:schemaRef ds:uri="d82c4530-702b-45d6-b4ac-fdf2ed86929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B18EDE-5EBC-4438-A15C-8BC68A1A47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EB8FB5-A3F4-4727-9207-2AE04012DA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ed87ec-b668-4c09-b97d-78df1213f86a"/>
    <ds:schemaRef ds:uri="d82c4530-702b-45d6-b4ac-fdf2ed8692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1001</Words>
  <Application>Microsoft Office PowerPoint</Application>
  <PresentationFormat>Widescreen</PresentationFormat>
  <Paragraphs>300</Paragraphs>
  <Slides>29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.AppleSystemUIFont</vt:lpstr>
      <vt:lpstr>Aharoni</vt:lpstr>
      <vt:lpstr>Arial</vt:lpstr>
      <vt:lpstr>Calibri</vt:lpstr>
      <vt:lpstr>Calibri Light</vt:lpstr>
      <vt:lpstr>Century Gothic</vt:lpstr>
      <vt:lpstr>Courier New</vt:lpstr>
      <vt:lpstr>Gibson</vt:lpstr>
      <vt:lpstr>Helvetica Neue</vt:lpstr>
      <vt:lpstr>Helvetica Neue Light</vt:lpstr>
      <vt:lpstr>Helvetica Neue Medium</vt:lpstr>
      <vt:lpstr>Muller Narrow</vt:lpstr>
      <vt:lpstr>Muller Narrow Black</vt:lpstr>
      <vt:lpstr>Muller Narrow Medium</vt:lpstr>
      <vt:lpstr>Salesforce Sans</vt:lpstr>
      <vt:lpstr>Office Theme</vt:lpstr>
      <vt:lpstr>1_Office Theme</vt:lpstr>
      <vt:lpstr>2_Office Theme</vt:lpstr>
      <vt:lpstr>3_Office Theme</vt:lpstr>
      <vt:lpstr>4_Office Theme</vt:lpstr>
      <vt:lpstr>Effective Strategies for Today’s Workforce </vt:lpstr>
      <vt:lpstr>PowerPoint Presentation</vt:lpstr>
      <vt:lpstr>PowerPoint Presentation</vt:lpstr>
      <vt:lpstr>Scope of the Labor Market </vt:lpstr>
      <vt:lpstr>Annual Unemployment Trends</vt:lpstr>
      <vt:lpstr>SOURCING STRATEGY</vt:lpstr>
      <vt:lpstr>Diversity Sourcing Strategy</vt:lpstr>
      <vt:lpstr>Partnerships</vt:lpstr>
      <vt:lpstr>In good company</vt:lpstr>
      <vt:lpstr>Hand-in-hand</vt:lpstr>
      <vt:lpstr>DATA DRIVEN HIRING GOALS</vt:lpstr>
      <vt:lpstr>Gender of IT Workers in the U.S.</vt:lpstr>
      <vt:lpstr>Ratio of Female IT Workers by Occupation</vt:lpstr>
      <vt:lpstr>HIRING GOALS</vt:lpstr>
      <vt:lpstr>Partnership, the active ingredient</vt:lpstr>
      <vt:lpstr>Attrition for Women in Tech</vt:lpstr>
      <vt:lpstr>PowerPoint Presentation</vt:lpstr>
      <vt:lpstr>PowerPoint Presentation</vt:lpstr>
      <vt:lpstr>PowerPoint Presentation</vt:lpstr>
      <vt:lpstr>Global Technology Labor Deficit</vt:lpstr>
      <vt:lpstr>Upskilling and Building Talent Pipelines</vt:lpstr>
      <vt:lpstr>Consideration 1</vt:lpstr>
      <vt:lpstr>Consideration 2</vt:lpstr>
      <vt:lpstr>Consideration 3</vt:lpstr>
      <vt:lpstr>Consideration 4</vt:lpstr>
      <vt:lpstr>PowerPoint Presentation</vt:lpstr>
      <vt:lpstr>Keys to Building Talent Pipelines</vt:lpstr>
      <vt:lpstr>Final Thoughts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Strategies for Today’s Workforce </dc:title>
  <dc:creator>Franklin Reed</dc:creator>
  <cp:lastModifiedBy>Franklin Reed</cp:lastModifiedBy>
  <cp:revision>1</cp:revision>
  <dcterms:created xsi:type="dcterms:W3CDTF">2020-02-18T19:25:35Z</dcterms:created>
  <dcterms:modified xsi:type="dcterms:W3CDTF">2020-02-18T19:58:09Z</dcterms:modified>
</cp:coreProperties>
</file>