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85" r:id="rId3"/>
    <p:sldId id="258" r:id="rId4"/>
    <p:sldId id="260" r:id="rId5"/>
    <p:sldId id="266" r:id="rId6"/>
    <p:sldId id="287" r:id="rId7"/>
    <p:sldId id="267" r:id="rId8"/>
    <p:sldId id="261" r:id="rId9"/>
    <p:sldId id="262" r:id="rId10"/>
    <p:sldId id="263" r:id="rId11"/>
    <p:sldId id="271" r:id="rId12"/>
    <p:sldId id="264" r:id="rId13"/>
    <p:sldId id="268" r:id="rId14"/>
    <p:sldId id="269" r:id="rId15"/>
    <p:sldId id="272" r:id="rId16"/>
    <p:sldId id="277" r:id="rId17"/>
    <p:sldId id="276" r:id="rId18"/>
    <p:sldId id="278" r:id="rId19"/>
    <p:sldId id="279" r:id="rId20"/>
    <p:sldId id="280" r:id="rId21"/>
    <p:sldId id="283" r:id="rId22"/>
    <p:sldId id="288" r:id="rId23"/>
    <p:sldId id="259" r:id="rId24"/>
    <p:sldId id="282" r:id="rId25"/>
    <p:sldId id="289" r:id="rId26"/>
    <p:sldId id="286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1"/>
    <p:restoredTop sz="94619"/>
  </p:normalViewPr>
  <p:slideViewPr>
    <p:cSldViewPr snapToGrid="0" snapToObjects="1">
      <p:cViewPr varScale="1">
        <p:scale>
          <a:sx n="105" d="100"/>
          <a:sy n="105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competitive advantage</c:v>
                </c:pt>
                <c:pt idx="1">
                  <c:v>improved customer experiences</c:v>
                </c:pt>
                <c:pt idx="2">
                  <c:v>identify &amp;  create new products/services revenue</c:v>
                </c:pt>
                <c:pt idx="3">
                  <c:v>improved customer acquisition &amp; retention</c:v>
                </c:pt>
                <c:pt idx="4">
                  <c:v>better financial performance</c:v>
                </c:pt>
                <c:pt idx="5">
                  <c:v>faster, more effective decision making</c:v>
                </c:pt>
                <c:pt idx="6">
                  <c:v>improved efficency &amp;  productivity 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0.43</c:v>
                </c:pt>
                <c:pt idx="1">
                  <c:v>0.44</c:v>
                </c:pt>
                <c:pt idx="2">
                  <c:v>0.46</c:v>
                </c:pt>
                <c:pt idx="3">
                  <c:v>0.46</c:v>
                </c:pt>
                <c:pt idx="4">
                  <c:v>0.51</c:v>
                </c:pt>
                <c:pt idx="5">
                  <c:v>0.56000000000000005</c:v>
                </c:pt>
                <c:pt idx="6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F3-4E82-8285-5434EEB7FD5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20563024"/>
        <c:axId val="1384304288"/>
      </c:barChart>
      <c:catAx>
        <c:axId val="1620563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304288"/>
        <c:crosses val="autoZero"/>
        <c:auto val="1"/>
        <c:lblAlgn val="ctr"/>
        <c:lblOffset val="100"/>
        <c:noMultiLvlLbl val="0"/>
      </c:catAx>
      <c:valAx>
        <c:axId val="138430428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056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competitive advantage</c:v>
                </c:pt>
                <c:pt idx="1">
                  <c:v>improved customer experiences</c:v>
                </c:pt>
                <c:pt idx="2">
                  <c:v>identify &amp;  create new products/services revenue</c:v>
                </c:pt>
                <c:pt idx="3">
                  <c:v>improved customer acquisition &amp; retention</c:v>
                </c:pt>
                <c:pt idx="4">
                  <c:v>better financial performance</c:v>
                </c:pt>
                <c:pt idx="5">
                  <c:v>faster, more effective decision making</c:v>
                </c:pt>
                <c:pt idx="6">
                  <c:v>improved efficency &amp;  productivity 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0.43</c:v>
                </c:pt>
                <c:pt idx="1">
                  <c:v>0.44</c:v>
                </c:pt>
                <c:pt idx="2">
                  <c:v>0.46</c:v>
                </c:pt>
                <c:pt idx="3">
                  <c:v>0.46</c:v>
                </c:pt>
                <c:pt idx="4">
                  <c:v>0.51</c:v>
                </c:pt>
                <c:pt idx="5">
                  <c:v>0.56000000000000005</c:v>
                </c:pt>
                <c:pt idx="6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47-4F2C-9D3C-A65DA82C85D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20563024"/>
        <c:axId val="1384304288"/>
      </c:barChart>
      <c:catAx>
        <c:axId val="1620563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304288"/>
        <c:crosses val="autoZero"/>
        <c:auto val="1"/>
        <c:lblAlgn val="ctr"/>
        <c:lblOffset val="100"/>
        <c:noMultiLvlLbl val="0"/>
      </c:catAx>
      <c:valAx>
        <c:axId val="138430428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056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Sheet1!$A$20:$A$29</c:f>
              <c:strCache>
                <c:ptCount val="10"/>
                <c:pt idx="0">
                  <c:v>analytics use is not key focus</c:v>
                </c:pt>
                <c:pt idx="1">
                  <c:v>no centralized tool to capture and analyze data</c:v>
                </c:pt>
                <c:pt idx="2">
                  <c:v>org. lacks proper technology </c:v>
                </c:pt>
                <c:pt idx="3">
                  <c:v>tools are not convenient</c:v>
                </c:pt>
                <c:pt idx="4">
                  <c:v>org. lacks an analytics strategy</c:v>
                </c:pt>
                <c:pt idx="5">
                  <c:v>current solution is too complicated</c:v>
                </c:pt>
                <c:pt idx="6">
                  <c:v>org. lacks the talent to make best use of data</c:v>
                </c:pt>
                <c:pt idx="7">
                  <c:v>lack of training</c:v>
                </c:pt>
                <c:pt idx="8">
                  <c:v>access to data is limited across org.</c:v>
                </c:pt>
                <c:pt idx="9">
                  <c:v>data privacy and security concerns</c:v>
                </c:pt>
              </c:strCache>
            </c:strRef>
          </c:cat>
          <c:val>
            <c:numRef>
              <c:f>Sheet1!$B$20:$B$29</c:f>
              <c:numCache>
                <c:formatCode>0%</c:formatCode>
                <c:ptCount val="10"/>
                <c:pt idx="0">
                  <c:v>0.18</c:v>
                </c:pt>
                <c:pt idx="1">
                  <c:v>0.21</c:v>
                </c:pt>
                <c:pt idx="2">
                  <c:v>0.21</c:v>
                </c:pt>
                <c:pt idx="3">
                  <c:v>0.24</c:v>
                </c:pt>
                <c:pt idx="4">
                  <c:v>0.25</c:v>
                </c:pt>
                <c:pt idx="5">
                  <c:v>0.25</c:v>
                </c:pt>
                <c:pt idx="6">
                  <c:v>0.27</c:v>
                </c:pt>
                <c:pt idx="7">
                  <c:v>0.27</c:v>
                </c:pt>
                <c:pt idx="8">
                  <c:v>0.28999999999999998</c:v>
                </c:pt>
                <c:pt idx="9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C4-45E7-A51F-65AB23694E4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10517232"/>
        <c:axId val="1847442543"/>
      </c:barChart>
      <c:catAx>
        <c:axId val="1610517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7442543"/>
        <c:crosses val="autoZero"/>
        <c:auto val="1"/>
        <c:lblAlgn val="ctr"/>
        <c:lblOffset val="100"/>
        <c:noMultiLvlLbl val="0"/>
      </c:catAx>
      <c:valAx>
        <c:axId val="184744254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051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108" y="6244983"/>
            <a:ext cx="2743200" cy="365125"/>
          </a:xfrm>
        </p:spPr>
        <p:txBody>
          <a:bodyPr/>
          <a:lstStyle/>
          <a:p>
            <a:fld id="{BE4B41FD-D06B-EA42-A3A7-3BA69B7CF81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44983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244983"/>
            <a:ext cx="2743200" cy="365125"/>
          </a:xfrm>
        </p:spPr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5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2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7609" y="1652952"/>
            <a:ext cx="2628900" cy="452401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652954"/>
            <a:ext cx="8219831" cy="45240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7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4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9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252046"/>
            <a:ext cx="9796584" cy="1115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9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0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4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031"/>
            <a:ext cx="3932237" cy="973015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65031"/>
            <a:ext cx="6172200" cy="42960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37692"/>
            <a:ext cx="3932237" cy="32312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1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565031"/>
            <a:ext cx="3932237" cy="803030"/>
          </a:xfrm>
        </p:spPr>
        <p:txBody>
          <a:bodyPr anchor="b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565031"/>
            <a:ext cx="6172200" cy="4296020"/>
          </a:xfrm>
          <a:noFill/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91154"/>
            <a:ext cx="3932237" cy="33778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3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48604"/>
            <a:ext cx="960315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B41FD-D06B-EA42-A3A7-3BA69B7CF81B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5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www.towson.edu/cbe/resources/labs/data-analytics-research-lab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hyperlink" Target="https://www.towson.edu/cbe/resources/programs/data-analytics-competi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contenthub.gmevents.ae/wp-content/uploads/2021/02/2020-Global-State-of-Enterprise-Analytics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4E5DC-F785-3C44-8D74-72C83B9903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in 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3FB4D-68CC-6D49-9F8F-3A82CADE94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Stella Tomasi, PhD</a:t>
            </a:r>
          </a:p>
          <a:p>
            <a:r>
              <a:rPr lang="en-US" dirty="0"/>
              <a:t>Business Analytics &amp; Technology Management Department</a:t>
            </a:r>
          </a:p>
        </p:txBody>
      </p:sp>
    </p:spTree>
    <p:extLst>
      <p:ext uri="{BB962C8B-B14F-4D97-AF65-F5344CB8AC3E}">
        <p14:creationId xmlns:p14="http://schemas.microsoft.com/office/powerpoint/2010/main" val="2738427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4833E-BE90-9CD7-619A-69C6C7C8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 Action – Decision-making &amp; Financial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1C348-764C-A92A-4197-1CFD51524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Identified which customers receive “drop trailers”</a:t>
            </a:r>
          </a:p>
          <a:p>
            <a:r>
              <a:rPr lang="en-US" dirty="0"/>
              <a:t>Identify customers with highest held time</a:t>
            </a:r>
          </a:p>
          <a:p>
            <a:pPr lvl="1"/>
            <a:r>
              <a:rPr lang="en-US" dirty="0"/>
              <a:t>Overall cost of occurrences</a:t>
            </a:r>
          </a:p>
          <a:p>
            <a:r>
              <a:rPr lang="en-US" dirty="0"/>
              <a:t>Which states would benefit most from “drop trailer”</a:t>
            </a:r>
          </a:p>
          <a:p>
            <a:r>
              <a:rPr lang="en-US" dirty="0"/>
              <a:t>Which drivers had the lowest on-time performance</a:t>
            </a:r>
          </a:p>
          <a:p>
            <a:r>
              <a:rPr lang="en-US" dirty="0"/>
              <a:t>Able to predict when a late arrival is more likely to happen</a:t>
            </a:r>
          </a:p>
        </p:txBody>
      </p:sp>
    </p:spTree>
    <p:extLst>
      <p:ext uri="{BB962C8B-B14F-4D97-AF65-F5344CB8AC3E}">
        <p14:creationId xmlns:p14="http://schemas.microsoft.com/office/powerpoint/2010/main" val="1666669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57CFAC-0051-2E3F-B9A4-AB226EA48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334" r="3874"/>
          <a:stretch/>
        </p:blipFill>
        <p:spPr>
          <a:xfrm>
            <a:off x="1791072" y="643467"/>
            <a:ext cx="3400655" cy="254321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AAA11B9-F2AE-1E81-4BE3-1EF404365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617" y="643467"/>
            <a:ext cx="3346338" cy="254321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92685D4-0920-D02B-215E-AD26FFD10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656" y="3671316"/>
            <a:ext cx="2469486" cy="2545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B1D16D-0DD3-1F26-C5AE-920B25A43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9684" y="3508030"/>
            <a:ext cx="2470203" cy="25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81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ACAB6-2DDA-459E-A576-052335AB4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#2 – Baltimore NFL Ravens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13C2C-9923-3D70-DCB5-8703064A6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on-field and off-field data analytics teams</a:t>
            </a:r>
          </a:p>
          <a:p>
            <a:r>
              <a:rPr lang="en-US" dirty="0"/>
              <a:t>Use data to generate more revenue</a:t>
            </a:r>
          </a:p>
          <a:p>
            <a:r>
              <a:rPr lang="en-US" dirty="0"/>
              <a:t>Merchandise data</a:t>
            </a:r>
          </a:p>
          <a:p>
            <a:pPr lvl="1"/>
            <a:r>
              <a:rPr lang="en-US" dirty="0"/>
              <a:t>Provided from one source </a:t>
            </a:r>
          </a:p>
          <a:p>
            <a:pPr lvl="1"/>
            <a:r>
              <a:rPr lang="en-US" dirty="0"/>
              <a:t>Provided over multiple years</a:t>
            </a:r>
          </a:p>
          <a:p>
            <a:pPr lvl="1"/>
            <a:r>
              <a:rPr lang="en-US" dirty="0"/>
              <a:t>Various locations around the world</a:t>
            </a:r>
          </a:p>
          <a:p>
            <a:r>
              <a:rPr lang="en-US" dirty="0"/>
              <a:t>Analyze data to find insights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F61012-37C4-774C-DA4A-A1D71777E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410" y="4791075"/>
            <a:ext cx="18478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6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5EEDA4-4DF4-97D5-5A07-12EE2316A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15" y="798896"/>
            <a:ext cx="4724569" cy="2232358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1D2A54-F679-6ABA-71B5-99C2DC8A5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316" y="885661"/>
            <a:ext cx="4732940" cy="2058828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DF57C81-FF24-5F11-260A-1A0015777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15" y="3733576"/>
            <a:ext cx="4724569" cy="2421342"/>
          </a:xfrm>
          <a:prstGeom prst="rect">
            <a:avLst/>
          </a:prstGeom>
        </p:spPr>
      </p:pic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8B32D8F4-A7DD-1617-C07B-EADF92875F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434"/>
          <a:stretch/>
        </p:blipFill>
        <p:spPr>
          <a:xfrm>
            <a:off x="6338316" y="3911359"/>
            <a:ext cx="4732940" cy="207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43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02E3B91-1257-996E-9E08-76177CC52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42" b="3"/>
          <a:stretch/>
        </p:blipFill>
        <p:spPr>
          <a:xfrm>
            <a:off x="1216061" y="643467"/>
            <a:ext cx="4550677" cy="2543217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188D8B6-B0F4-9584-BA21-B4C76ED3AF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4" r="1" b="1"/>
          <a:stretch/>
        </p:blipFill>
        <p:spPr>
          <a:xfrm>
            <a:off x="6429455" y="643467"/>
            <a:ext cx="4550662" cy="2543217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F58CDAF-0CE6-B37B-A095-B4E82DE36A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7" r="1" b="1"/>
          <a:stretch/>
        </p:blipFill>
        <p:spPr>
          <a:xfrm>
            <a:off x="1224171" y="3671316"/>
            <a:ext cx="4534456" cy="25458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817502-E250-D265-84B3-8BE1C604C5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1502"/>
          <a:stretch/>
        </p:blipFill>
        <p:spPr>
          <a:xfrm>
            <a:off x="6430767" y="3671316"/>
            <a:ext cx="4548037" cy="25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45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D9A19-AA2E-C706-1A06-666D9E601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#3 – SC&amp;H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275D4-7CF6-599F-B032-16FE9F7E4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Maximize profitability of company</a:t>
            </a:r>
          </a:p>
          <a:p>
            <a:r>
              <a:rPr lang="en-US" dirty="0"/>
              <a:t>Measure how employees are utilized across practices performance</a:t>
            </a:r>
          </a:p>
          <a:p>
            <a:r>
              <a:rPr lang="en-US" dirty="0"/>
              <a:t>currently, employees were working across sectors </a:t>
            </a:r>
          </a:p>
          <a:p>
            <a:pPr lvl="1"/>
            <a:r>
              <a:rPr lang="en-US" dirty="0"/>
              <a:t>Opportunity to move employees to support sectors</a:t>
            </a:r>
          </a:p>
          <a:p>
            <a:pPr lvl="1"/>
            <a:r>
              <a:rPr lang="en-US" dirty="0"/>
              <a:t>Which employees were overworked</a:t>
            </a:r>
          </a:p>
          <a:p>
            <a:r>
              <a:rPr lang="en-US" dirty="0"/>
              <a:t>Data collected through one application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BA3A1D-30E1-F4C3-2121-C26E8E907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394" y="5035025"/>
            <a:ext cx="16478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35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78C539-9C71-8131-47CF-33554A647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15" y="958350"/>
            <a:ext cx="4724569" cy="1913451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BFAB41-78A4-E216-3F30-DA9002FFC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316" y="1110476"/>
            <a:ext cx="4732940" cy="1609199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147C776-18CF-8F44-E469-C671F533D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15" y="3727670"/>
            <a:ext cx="4724569" cy="2433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5DEFF5-3715-DB63-5C1A-8F2E834BF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4681" y="3671316"/>
            <a:ext cx="4460209" cy="25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7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AD0C-7419-A87B-62F3-0CD26DD3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#3 – Diagnosing the 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FBD59A-029D-8693-7F0B-5C7AFB45A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608" y="1752091"/>
            <a:ext cx="8564170" cy="45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51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842FB-898A-CFF1-0FFE-9841AB025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#4 – TU Alumni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78530-38B4-A861-FA72-28D3AB76C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Wanted to understand their customer base</a:t>
            </a:r>
          </a:p>
          <a:p>
            <a:r>
              <a:rPr lang="en-US" dirty="0"/>
              <a:t>Identify which type of customer engages more with TU</a:t>
            </a:r>
          </a:p>
          <a:p>
            <a:r>
              <a:rPr lang="en-US" dirty="0"/>
              <a:t>Provide recommendations on how to engage more customers</a:t>
            </a:r>
          </a:p>
          <a:p>
            <a:r>
              <a:rPr lang="en-US" dirty="0"/>
              <a:t>Survey was conducted in 2020</a:t>
            </a:r>
          </a:p>
          <a:p>
            <a:pPr lvl="1"/>
            <a:r>
              <a:rPr lang="en-US" dirty="0"/>
              <a:t>2,773 participants responded </a:t>
            </a:r>
          </a:p>
          <a:p>
            <a:r>
              <a:rPr lang="en-US" dirty="0"/>
              <a:t>Requested valuable insight to develop engagement initiatives</a:t>
            </a:r>
          </a:p>
          <a:p>
            <a:pPr lvl="1"/>
            <a:r>
              <a:rPr lang="en-US" dirty="0"/>
              <a:t>Engaged alumni will give back to TU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565488-B65D-3061-72E4-EF39120A07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8" r="30720"/>
          <a:stretch/>
        </p:blipFill>
        <p:spPr bwMode="auto">
          <a:xfrm>
            <a:off x="8842601" y="5197131"/>
            <a:ext cx="2981325" cy="14312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3970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colorful squares with text&#10;&#10;Description automatically generated">
            <a:extLst>
              <a:ext uri="{FF2B5EF4-FFF2-40B4-BE49-F238E27FC236}">
                <a16:creationId xmlns:a16="http://schemas.microsoft.com/office/drawing/2014/main" id="{BA20ACC8-8948-C288-9217-1E3DB5805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450" y="3626367"/>
            <a:ext cx="2642672" cy="254321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group of bars with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6067CD6D-8CB2-07F0-80AF-69526076A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409" y="527396"/>
            <a:ext cx="2591713" cy="2794301"/>
          </a:xfrm>
          <a:prstGeom prst="rect">
            <a:avLst/>
          </a:prstGeom>
        </p:spPr>
      </p:pic>
      <p:pic>
        <p:nvPicPr>
          <p:cNvPr id="5" name="Content Placeholder 4" descr="A graph of numbers and a number of participants&#10;&#10;Description automatically generated">
            <a:extLst>
              <a:ext uri="{FF2B5EF4-FFF2-40B4-BE49-F238E27FC236}">
                <a16:creationId xmlns:a16="http://schemas.microsoft.com/office/drawing/2014/main" id="{CC490C7B-F3FF-66F8-637B-CEDCD76C4F8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7581144" y="3671316"/>
            <a:ext cx="2247283" cy="25534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B90A9B-AB27-479C-9410-C3AB9B505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593" y="527396"/>
            <a:ext cx="2591714" cy="27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5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C08D9-2DD8-0865-AB18-3D8997DD3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Data, Data, Data!!!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DE64B-AF1D-9168-724A-2BD97949D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0" i="0" dirty="0">
              <a:solidFill>
                <a:srgbClr val="333333"/>
              </a:solidFill>
              <a:effectLst/>
              <a:latin typeface="McKinsey Sans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333333"/>
                </a:solidFill>
                <a:latin typeface="McKinsey Sans"/>
              </a:rPr>
              <a:t>“In a world of more data, the companies with more data-literate people are the ones that are going to win.” 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  <a:latin typeface="McKinsey Sans"/>
              </a:rPr>
              <a:t>Miro Kazakoof, Senior Lecturer at MIT Sloan</a:t>
            </a:r>
            <a:endParaRPr lang="en-US" sz="1400" dirty="0"/>
          </a:p>
          <a:p>
            <a:endParaRPr lang="en-US" dirty="0">
              <a:solidFill>
                <a:srgbClr val="333333"/>
              </a:solidFill>
              <a:latin typeface="McKinsey Sans"/>
            </a:endParaRPr>
          </a:p>
          <a:p>
            <a:pPr marL="0" indent="0" algn="ctr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McKinsey Sans"/>
              </a:rPr>
              <a:t>“Data is meaningless unless it helps make decisions that have measurable impact. Generating value is a matter of connecting data to insights to action in a fast, repeatable way.”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333333"/>
                </a:solidFill>
                <a:latin typeface="McKinsey Sans"/>
              </a:rPr>
              <a:t>Meyer et al. 2013, Forbes</a:t>
            </a:r>
          </a:p>
          <a:p>
            <a:pPr marL="0" indent="0">
              <a:buNone/>
            </a:pPr>
            <a:endParaRPr lang="en-US" sz="1600" dirty="0">
              <a:solidFill>
                <a:srgbClr val="333333"/>
              </a:solidFill>
              <a:latin typeface="McKinsey Sans"/>
            </a:endParaRPr>
          </a:p>
          <a:p>
            <a:pPr marL="0" indent="0">
              <a:buNone/>
            </a:pPr>
            <a:endParaRPr lang="en-US" sz="1400" dirty="0">
              <a:solidFill>
                <a:srgbClr val="333333"/>
              </a:solidFill>
              <a:latin typeface="McKinsey Sans"/>
            </a:endParaRPr>
          </a:p>
        </p:txBody>
      </p:sp>
    </p:spTree>
    <p:extLst>
      <p:ext uri="{BB962C8B-B14F-4D97-AF65-F5344CB8AC3E}">
        <p14:creationId xmlns:p14="http://schemas.microsoft.com/office/powerpoint/2010/main" val="1633524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map of the united states&#10;&#10;Description automatically generated">
            <a:extLst>
              <a:ext uri="{FF2B5EF4-FFF2-40B4-BE49-F238E27FC236}">
                <a16:creationId xmlns:a16="http://schemas.microsoft.com/office/drawing/2014/main" id="{BD0A220F-E45E-0E5D-C298-1EF3E519D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20005"/>
            <a:ext cx="5294716" cy="301798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map of the state of maryland&#10;&#10;Description automatically generated">
            <a:extLst>
              <a:ext uri="{FF2B5EF4-FFF2-40B4-BE49-F238E27FC236}">
                <a16:creationId xmlns:a16="http://schemas.microsoft.com/office/drawing/2014/main" id="{F6B61160-2031-789B-FDE9-0BBD3973A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794257"/>
            <a:ext cx="5294715" cy="326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68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8445B-52D8-4F90-565E-00F60B38F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data analytics for 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14735-5EAE-A71A-C348-E0F30E23E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0" y="1556204"/>
            <a:ext cx="10515600" cy="4351338"/>
          </a:xfrm>
        </p:spPr>
        <p:txBody>
          <a:bodyPr/>
          <a:lstStyle/>
          <a:p>
            <a:r>
              <a:rPr lang="en-US" dirty="0"/>
              <a:t>Perdue Farms </a:t>
            </a:r>
          </a:p>
          <a:p>
            <a:pPr lvl="1"/>
            <a:r>
              <a:rPr lang="en-US" dirty="0"/>
              <a:t>effective decision-making &amp; financial performance</a:t>
            </a:r>
          </a:p>
          <a:p>
            <a:r>
              <a:rPr lang="en-US" dirty="0"/>
              <a:t>Ravens </a:t>
            </a:r>
          </a:p>
          <a:p>
            <a:pPr lvl="1"/>
            <a:r>
              <a:rPr lang="en-US" dirty="0"/>
              <a:t>identify new products &amp; financial performance</a:t>
            </a:r>
          </a:p>
          <a:p>
            <a:r>
              <a:rPr lang="en-US" dirty="0"/>
              <a:t>SCH Group </a:t>
            </a:r>
          </a:p>
          <a:p>
            <a:pPr lvl="1"/>
            <a:r>
              <a:rPr lang="en-US" dirty="0"/>
              <a:t>improved productivity &amp; financial performance</a:t>
            </a:r>
          </a:p>
          <a:p>
            <a:r>
              <a:rPr lang="en-US" dirty="0"/>
              <a:t>TU Alumni </a:t>
            </a:r>
          </a:p>
          <a:p>
            <a:pPr lvl="1"/>
            <a:r>
              <a:rPr lang="en-US" dirty="0"/>
              <a:t>improve customer experiences &amp; financial performance 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CFBD4B1-0443-12D4-A8A4-92559A275D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554643"/>
              </p:ext>
            </p:extLst>
          </p:nvPr>
        </p:nvGraphicFramePr>
        <p:xfrm>
          <a:off x="7519307" y="5086350"/>
          <a:ext cx="4672693" cy="1723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2099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7611C-D3A9-4820-4851-F2A3D0B9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using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485D3-B10E-3B70-3B1D-357DA74EB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3" y="1649186"/>
            <a:ext cx="10814957" cy="4527777"/>
          </a:xfrm>
        </p:spPr>
        <p:txBody>
          <a:bodyPr/>
          <a:lstStyle/>
          <a:p>
            <a:r>
              <a:rPr lang="en-US" dirty="0"/>
              <a:t>Data privacy &amp; security concerns</a:t>
            </a:r>
          </a:p>
          <a:p>
            <a:r>
              <a:rPr lang="en-US" dirty="0"/>
              <a:t>Access to data is limited across the organization</a:t>
            </a:r>
          </a:p>
          <a:p>
            <a:r>
              <a:rPr lang="en-US" dirty="0"/>
              <a:t>Organization lacks the talent to make best use of data</a:t>
            </a:r>
          </a:p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858DAFA-32AF-1EEA-017A-B5DD82F255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715319"/>
              </p:ext>
            </p:extLst>
          </p:nvPr>
        </p:nvGraphicFramePr>
        <p:xfrm>
          <a:off x="639194" y="3154136"/>
          <a:ext cx="9476355" cy="3232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8240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E544D-5E1C-47B0-E9A3-DD1D75CE3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14F9C1-7BCD-220E-A0E7-870367504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Value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63146-DF7C-123B-B84E-BA41A2D73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Incomplete data</a:t>
            </a:r>
          </a:p>
          <a:p>
            <a:r>
              <a:rPr lang="en-US" dirty="0"/>
              <a:t>Poor quality data</a:t>
            </a:r>
          </a:p>
          <a:p>
            <a:r>
              <a:rPr lang="en-US" dirty="0"/>
              <a:t>Incomplete data analysis</a:t>
            </a:r>
          </a:p>
          <a:p>
            <a:pPr lvl="1"/>
            <a:r>
              <a:rPr lang="en-US" dirty="0"/>
              <a:t>Good data is collected but not used effectively</a:t>
            </a:r>
          </a:p>
          <a:p>
            <a:pPr lvl="1"/>
            <a:r>
              <a:rPr lang="en-US" dirty="0"/>
              <a:t>very common</a:t>
            </a:r>
          </a:p>
          <a:p>
            <a:pPr lvl="1"/>
            <a:r>
              <a:rPr lang="en-US" dirty="0"/>
              <a:t>very damaging</a:t>
            </a:r>
          </a:p>
        </p:txBody>
      </p:sp>
    </p:spTree>
    <p:extLst>
      <p:ext uri="{BB962C8B-B14F-4D97-AF65-F5344CB8AC3E}">
        <p14:creationId xmlns:p14="http://schemas.microsoft.com/office/powerpoint/2010/main" val="3421397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EE7E77-55CB-6494-A854-5746B0650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Data-driven actions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8F79A9-3C50-AEE4-5EFD-E6CB9A723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Identify business objectives</a:t>
            </a:r>
          </a:p>
          <a:p>
            <a:r>
              <a:rPr lang="en-US" dirty="0"/>
              <a:t>Survey business teams for key sources of data</a:t>
            </a:r>
          </a:p>
          <a:p>
            <a:r>
              <a:rPr lang="en-US" dirty="0"/>
              <a:t>Collect and prepare data</a:t>
            </a:r>
          </a:p>
          <a:p>
            <a:r>
              <a:rPr lang="en-US" dirty="0"/>
              <a:t>Explore data</a:t>
            </a:r>
          </a:p>
          <a:p>
            <a:pPr lvl="1"/>
            <a:r>
              <a:rPr lang="en-US" dirty="0"/>
              <a:t>Visualization using charts, graphs and maps</a:t>
            </a:r>
          </a:p>
          <a:p>
            <a:pPr lvl="1"/>
            <a:r>
              <a:rPr lang="en-US" dirty="0"/>
              <a:t>Use clustering, trendlines, regression</a:t>
            </a:r>
          </a:p>
          <a:p>
            <a:r>
              <a:rPr lang="en-US" dirty="0"/>
              <a:t>Develop and share insights</a:t>
            </a:r>
          </a:p>
          <a:p>
            <a:pPr lvl="1"/>
            <a:r>
              <a:rPr lang="en-US" dirty="0"/>
              <a:t>What are you learning from the exploring the data?</a:t>
            </a:r>
          </a:p>
          <a:p>
            <a:pPr lvl="1"/>
            <a:r>
              <a:rPr lang="en-US" dirty="0"/>
              <a:t>Storytelling</a:t>
            </a:r>
          </a:p>
          <a:p>
            <a:r>
              <a:rPr lang="en-US" dirty="0"/>
              <a:t>Action – act on insights to be profitable</a:t>
            </a:r>
          </a:p>
        </p:txBody>
      </p:sp>
    </p:spTree>
    <p:extLst>
      <p:ext uri="{BB962C8B-B14F-4D97-AF65-F5344CB8AC3E}">
        <p14:creationId xmlns:p14="http://schemas.microsoft.com/office/powerpoint/2010/main" val="2134417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8F54D-CD83-429B-AACE-FD348206B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Analytics Research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0BD5F-2ED3-45AB-8654-DD54FCF2A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Equipped with high-powered computers with the latest analytical software</a:t>
            </a:r>
          </a:p>
          <a:p>
            <a:r>
              <a:rPr lang="en-US" dirty="0">
                <a:hlinkClick r:id="rId2"/>
              </a:rPr>
              <a:t>DARL</a:t>
            </a:r>
            <a:r>
              <a:rPr lang="en-US" dirty="0"/>
              <a:t> provides students, faculty and industry partners with a shared space</a:t>
            </a:r>
          </a:p>
          <a:p>
            <a:r>
              <a:rPr lang="en-US" dirty="0"/>
              <a:t>Supports data analytics, conducting research and participating in experiential learning projects</a:t>
            </a:r>
          </a:p>
          <a:p>
            <a:endParaRPr lang="en-US" dirty="0"/>
          </a:p>
        </p:txBody>
      </p:sp>
      <p:pic>
        <p:nvPicPr>
          <p:cNvPr id="5" name="Picture 4" descr="Two blue chairs in a room&#10;&#10;Description automatically generated">
            <a:extLst>
              <a:ext uri="{FF2B5EF4-FFF2-40B4-BE49-F238E27FC236}">
                <a16:creationId xmlns:a16="http://schemas.microsoft.com/office/drawing/2014/main" id="{0840CEC9-200D-4A88-9CE4-B7EEF3189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6374" y="4291292"/>
            <a:ext cx="1888578" cy="2518104"/>
          </a:xfrm>
          <a:prstGeom prst="rect">
            <a:avLst/>
          </a:prstGeom>
        </p:spPr>
      </p:pic>
      <p:pic>
        <p:nvPicPr>
          <p:cNvPr id="7" name="Picture 6" descr="A room with a table and chairs&#10;&#10;Description automatically generated">
            <a:extLst>
              <a:ext uri="{FF2B5EF4-FFF2-40B4-BE49-F238E27FC236}">
                <a16:creationId xmlns:a16="http://schemas.microsoft.com/office/drawing/2014/main" id="{11BFCA4B-9F0B-44C2-9B24-DC3705D7E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4836" y="4334640"/>
            <a:ext cx="1888578" cy="25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17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3F787-24FB-82C6-05C7-32D8E469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Analytics Competition at 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A7BCB-B9DC-C21E-6E1A-5844977EF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Data Analytics Competition </a:t>
            </a:r>
            <a:r>
              <a:rPr lang="en-US" dirty="0"/>
              <a:t>is on April 26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Round 1 – online from March 1</a:t>
            </a:r>
            <a:r>
              <a:rPr lang="en-US" baseline="30000" dirty="0"/>
              <a:t>st</a:t>
            </a:r>
            <a:r>
              <a:rPr lang="en-US" dirty="0"/>
              <a:t> – April 9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10 finalists move to final live competition</a:t>
            </a:r>
          </a:p>
          <a:p>
            <a:pPr lvl="1"/>
            <a:r>
              <a:rPr lang="en-US" dirty="0"/>
              <a:t>Elite Sponsor: DAP Global, Inc.</a:t>
            </a:r>
          </a:p>
          <a:p>
            <a:pPr lvl="1"/>
            <a:r>
              <a:rPr lang="en-US" dirty="0"/>
              <a:t>Premier Sponsor: Bolton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4E391-D550-B8E5-062B-92AD81D87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540" y="4711578"/>
            <a:ext cx="3350756" cy="2095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4250BB-62A5-F479-31B9-DA7727C64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569" y="4711578"/>
            <a:ext cx="3350756" cy="2096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07CDD1-E726-A6E8-F2F8-D148994AA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94" y="4713375"/>
            <a:ext cx="3350757" cy="20942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E5580D-2217-A076-01F6-A97F64663D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9121" y="3637512"/>
            <a:ext cx="2012254" cy="4746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311857-365C-4C75-BAD2-5F763828D4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9121" y="1531743"/>
            <a:ext cx="1925126" cy="192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95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FDD0-A31B-F9DA-391A-51D15AFBD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2056-32AD-EB27-E8BD-71BE9EC48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6239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A1ECB-EC93-BD6F-A0FE-ED8F04A9B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Data to Action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FCB9D88B-7F18-3A5C-BCB8-AFDFD8D0474A}"/>
              </a:ext>
            </a:extLst>
          </p:cNvPr>
          <p:cNvSpPr/>
          <p:nvPr/>
        </p:nvSpPr>
        <p:spPr>
          <a:xfrm>
            <a:off x="2582944" y="1694171"/>
            <a:ext cx="6683604" cy="4741682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5B98F3-208E-EA23-458B-660A1EC2F522}"/>
              </a:ext>
            </a:extLst>
          </p:cNvPr>
          <p:cNvCxnSpPr>
            <a:cxnSpLocks/>
          </p:cNvCxnSpPr>
          <p:nvPr/>
        </p:nvCxnSpPr>
        <p:spPr>
          <a:xfrm>
            <a:off x="4817096" y="3344159"/>
            <a:ext cx="22152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B60C6C-D1AB-6429-5ADD-D96FB0B83921}"/>
              </a:ext>
            </a:extLst>
          </p:cNvPr>
          <p:cNvCxnSpPr>
            <a:cxnSpLocks/>
          </p:cNvCxnSpPr>
          <p:nvPr/>
        </p:nvCxnSpPr>
        <p:spPr>
          <a:xfrm>
            <a:off x="4162719" y="4339471"/>
            <a:ext cx="35539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ABBFD3-5673-31B3-EFB5-E42735D022B1}"/>
              </a:ext>
            </a:extLst>
          </p:cNvPr>
          <p:cNvCxnSpPr>
            <a:cxnSpLocks/>
          </p:cNvCxnSpPr>
          <p:nvPr/>
        </p:nvCxnSpPr>
        <p:spPr>
          <a:xfrm>
            <a:off x="3384223" y="5395274"/>
            <a:ext cx="50339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C622B0B-AD2E-F45A-0ADC-8A6322192ABC}"/>
              </a:ext>
            </a:extLst>
          </p:cNvPr>
          <p:cNvSpPr txBox="1"/>
          <p:nvPr/>
        </p:nvSpPr>
        <p:spPr>
          <a:xfrm>
            <a:off x="5316717" y="5603152"/>
            <a:ext cx="209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en-US" dirty="0"/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F79494-1C76-40BC-B7BE-E657ED24711A}"/>
              </a:ext>
            </a:extLst>
          </p:cNvPr>
          <p:cNvSpPr txBox="1"/>
          <p:nvPr/>
        </p:nvSpPr>
        <p:spPr>
          <a:xfrm>
            <a:off x="4694548" y="4517498"/>
            <a:ext cx="2714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r>
              <a:rPr lang="en-US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A61F2D-003C-A60D-A58C-68CE487066E2}"/>
              </a:ext>
            </a:extLst>
          </p:cNvPr>
          <p:cNvSpPr txBox="1"/>
          <p:nvPr/>
        </p:nvSpPr>
        <p:spPr>
          <a:xfrm>
            <a:off x="4779390" y="3568777"/>
            <a:ext cx="2714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</a:t>
            </a:r>
            <a:r>
              <a:rPr lang="en-US" dirty="0"/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F01A35-6383-4346-6078-3C128BEFFB34}"/>
              </a:ext>
            </a:extLst>
          </p:cNvPr>
          <p:cNvSpPr txBox="1"/>
          <p:nvPr/>
        </p:nvSpPr>
        <p:spPr>
          <a:xfrm>
            <a:off x="5231877" y="2562660"/>
            <a:ext cx="2714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  <a:r>
              <a:rPr lang="en-US" dirty="0"/>
              <a:t> 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E045C72-6006-2595-8495-3351EBA55B38}"/>
              </a:ext>
            </a:extLst>
          </p:cNvPr>
          <p:cNvCxnSpPr/>
          <p:nvPr/>
        </p:nvCxnSpPr>
        <p:spPr>
          <a:xfrm>
            <a:off x="6363092" y="2696066"/>
            <a:ext cx="23755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8CB6429-3329-2675-9FB4-45781E5C4CF7}"/>
              </a:ext>
            </a:extLst>
          </p:cNvPr>
          <p:cNvCxnSpPr/>
          <p:nvPr/>
        </p:nvCxnSpPr>
        <p:spPr>
          <a:xfrm>
            <a:off x="6890993" y="3819426"/>
            <a:ext cx="23755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D2410AE-420D-60C1-DFD1-BBD630310B9C}"/>
              </a:ext>
            </a:extLst>
          </p:cNvPr>
          <p:cNvCxnSpPr/>
          <p:nvPr/>
        </p:nvCxnSpPr>
        <p:spPr>
          <a:xfrm>
            <a:off x="7494309" y="4840663"/>
            <a:ext cx="23755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B7C388-439A-3DA4-2847-2B492CEA1C46}"/>
              </a:ext>
            </a:extLst>
          </p:cNvPr>
          <p:cNvCxnSpPr/>
          <p:nvPr/>
        </p:nvCxnSpPr>
        <p:spPr>
          <a:xfrm>
            <a:off x="7550869" y="5821052"/>
            <a:ext cx="23755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B3BB496-D1E2-B1C6-32A4-27FAAFA0F1FA}"/>
              </a:ext>
            </a:extLst>
          </p:cNvPr>
          <p:cNvSpPr txBox="1"/>
          <p:nvPr/>
        </p:nvSpPr>
        <p:spPr>
          <a:xfrm>
            <a:off x="8883192" y="2372152"/>
            <a:ext cx="2630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Profitable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D5104C-C0FA-323B-E228-0C27666043D0}"/>
              </a:ext>
            </a:extLst>
          </p:cNvPr>
          <p:cNvSpPr txBox="1"/>
          <p:nvPr/>
        </p:nvSpPr>
        <p:spPr>
          <a:xfrm>
            <a:off x="9433087" y="3486549"/>
            <a:ext cx="2630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Useful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0AB9D3D-4FAB-9156-4B1D-62E4E9DC69BC}"/>
              </a:ext>
            </a:extLst>
          </p:cNvPr>
          <p:cNvSpPr txBox="1"/>
          <p:nvPr/>
        </p:nvSpPr>
        <p:spPr>
          <a:xfrm>
            <a:off x="9954706" y="4505308"/>
            <a:ext cx="2630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Educational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7F2DE1-493F-A44E-00E1-08FA171BBA9F}"/>
              </a:ext>
            </a:extLst>
          </p:cNvPr>
          <p:cNvSpPr txBox="1"/>
          <p:nvPr/>
        </p:nvSpPr>
        <p:spPr>
          <a:xfrm>
            <a:off x="10135384" y="5538051"/>
            <a:ext cx="2630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Interesting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4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9BC15-052D-5C4C-9150-34D21F58A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9E72-534B-64B5-17E4-658124F5A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Drives Data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A92E8AAD-C9E3-3EC3-AC7C-283A88FEF878}"/>
              </a:ext>
            </a:extLst>
          </p:cNvPr>
          <p:cNvSpPr/>
          <p:nvPr/>
        </p:nvSpPr>
        <p:spPr>
          <a:xfrm>
            <a:off x="2582944" y="1694171"/>
            <a:ext cx="6683604" cy="4741682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61DC38-09D9-3189-7BB6-A6590DD5B269}"/>
              </a:ext>
            </a:extLst>
          </p:cNvPr>
          <p:cNvCxnSpPr>
            <a:cxnSpLocks/>
          </p:cNvCxnSpPr>
          <p:nvPr/>
        </p:nvCxnSpPr>
        <p:spPr>
          <a:xfrm>
            <a:off x="4817096" y="3344159"/>
            <a:ext cx="22152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7EBECC-D68E-1DCD-65CC-9A7507894A4B}"/>
              </a:ext>
            </a:extLst>
          </p:cNvPr>
          <p:cNvCxnSpPr>
            <a:cxnSpLocks/>
          </p:cNvCxnSpPr>
          <p:nvPr/>
        </p:nvCxnSpPr>
        <p:spPr>
          <a:xfrm>
            <a:off x="4162719" y="4339471"/>
            <a:ext cx="35539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4BF4D8-78D6-439D-095E-87C283F20764}"/>
              </a:ext>
            </a:extLst>
          </p:cNvPr>
          <p:cNvCxnSpPr>
            <a:cxnSpLocks/>
          </p:cNvCxnSpPr>
          <p:nvPr/>
        </p:nvCxnSpPr>
        <p:spPr>
          <a:xfrm>
            <a:off x="3384223" y="5395274"/>
            <a:ext cx="50339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01938C1-CC68-3D41-6A85-48867CF753C6}"/>
              </a:ext>
            </a:extLst>
          </p:cNvPr>
          <p:cNvSpPr txBox="1"/>
          <p:nvPr/>
        </p:nvSpPr>
        <p:spPr>
          <a:xfrm>
            <a:off x="5316717" y="5603152"/>
            <a:ext cx="209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en-US" dirty="0"/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EC80C0-DAFC-09F3-469C-5D1960B530F4}"/>
              </a:ext>
            </a:extLst>
          </p:cNvPr>
          <p:cNvSpPr txBox="1"/>
          <p:nvPr/>
        </p:nvSpPr>
        <p:spPr>
          <a:xfrm>
            <a:off x="4694548" y="4517498"/>
            <a:ext cx="2714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r>
              <a:rPr lang="en-US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8E4A4D-6405-A9E0-2003-D56619F63C59}"/>
              </a:ext>
            </a:extLst>
          </p:cNvPr>
          <p:cNvSpPr txBox="1"/>
          <p:nvPr/>
        </p:nvSpPr>
        <p:spPr>
          <a:xfrm>
            <a:off x="4779390" y="3568777"/>
            <a:ext cx="2714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</a:t>
            </a:r>
            <a:r>
              <a:rPr lang="en-US" dirty="0"/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1A8459-5F7C-FACC-BA1D-8E0C60C7FD98}"/>
              </a:ext>
            </a:extLst>
          </p:cNvPr>
          <p:cNvSpPr txBox="1"/>
          <p:nvPr/>
        </p:nvSpPr>
        <p:spPr>
          <a:xfrm>
            <a:off x="5231877" y="2562660"/>
            <a:ext cx="2714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  <a:r>
              <a:rPr lang="en-US" dirty="0"/>
              <a:t> 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CD15BA9-9F9F-83DD-EDAD-1697B189CCB5}"/>
              </a:ext>
            </a:extLst>
          </p:cNvPr>
          <p:cNvCxnSpPr/>
          <p:nvPr/>
        </p:nvCxnSpPr>
        <p:spPr>
          <a:xfrm>
            <a:off x="6363092" y="2696066"/>
            <a:ext cx="23755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4C7C4B4-39DA-649F-F87A-FEFDFAAE4EF7}"/>
              </a:ext>
            </a:extLst>
          </p:cNvPr>
          <p:cNvCxnSpPr/>
          <p:nvPr/>
        </p:nvCxnSpPr>
        <p:spPr>
          <a:xfrm>
            <a:off x="6890993" y="3819426"/>
            <a:ext cx="23755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52E6F53-AA0D-2875-1C88-04D0C6433BE7}"/>
              </a:ext>
            </a:extLst>
          </p:cNvPr>
          <p:cNvCxnSpPr/>
          <p:nvPr/>
        </p:nvCxnSpPr>
        <p:spPr>
          <a:xfrm>
            <a:off x="7494309" y="4840663"/>
            <a:ext cx="23755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5E37331-F0BA-9A36-09E7-4305CCF8561B}"/>
              </a:ext>
            </a:extLst>
          </p:cNvPr>
          <p:cNvCxnSpPr/>
          <p:nvPr/>
        </p:nvCxnSpPr>
        <p:spPr>
          <a:xfrm>
            <a:off x="7550869" y="5821052"/>
            <a:ext cx="23755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325BB4F-498E-9CC5-7F6F-34D68A0A454E}"/>
              </a:ext>
            </a:extLst>
          </p:cNvPr>
          <p:cNvSpPr txBox="1"/>
          <p:nvPr/>
        </p:nvSpPr>
        <p:spPr>
          <a:xfrm>
            <a:off x="8883192" y="2372152"/>
            <a:ext cx="2630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Profitable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8AF231-8754-5D71-1861-CA5438DE7D50}"/>
              </a:ext>
            </a:extLst>
          </p:cNvPr>
          <p:cNvSpPr txBox="1"/>
          <p:nvPr/>
        </p:nvSpPr>
        <p:spPr>
          <a:xfrm>
            <a:off x="9433087" y="3486549"/>
            <a:ext cx="2630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Significant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DF1BE9F-8E01-C2D5-8813-330EB7383EC2}"/>
              </a:ext>
            </a:extLst>
          </p:cNvPr>
          <p:cNvSpPr txBox="1"/>
          <p:nvPr/>
        </p:nvSpPr>
        <p:spPr>
          <a:xfrm>
            <a:off x="9954706" y="4505308"/>
            <a:ext cx="2630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Relevant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20D500-E728-ED32-E409-8EFD33A12210}"/>
              </a:ext>
            </a:extLst>
          </p:cNvPr>
          <p:cNvSpPr txBox="1"/>
          <p:nvPr/>
        </p:nvSpPr>
        <p:spPr>
          <a:xfrm>
            <a:off x="10135384" y="5538051"/>
            <a:ext cx="2630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Essential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70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69FA6-236B-D9C5-604F-AA1AEEB75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Types of Data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FFF60-7A43-B449-7D9E-7F3AEB57A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Descriptive analytics</a:t>
            </a:r>
          </a:p>
          <a:p>
            <a:pPr lvl="1"/>
            <a:r>
              <a:rPr lang="en-US" dirty="0"/>
              <a:t>What happened?</a:t>
            </a:r>
          </a:p>
          <a:p>
            <a:pPr lvl="1"/>
            <a:r>
              <a:rPr lang="en-US" dirty="0"/>
              <a:t>Analyze historical data to identify patterns</a:t>
            </a:r>
          </a:p>
          <a:p>
            <a:pPr lvl="1"/>
            <a:r>
              <a:rPr lang="en-US" dirty="0"/>
              <a:t>Slice and dice the data</a:t>
            </a:r>
          </a:p>
          <a:p>
            <a:r>
              <a:rPr lang="en-US" dirty="0"/>
              <a:t>Diagnostic analytics</a:t>
            </a:r>
          </a:p>
          <a:p>
            <a:pPr lvl="1"/>
            <a:r>
              <a:rPr lang="en-US" dirty="0"/>
              <a:t>Why did this happen?</a:t>
            </a:r>
          </a:p>
          <a:p>
            <a:pPr lvl="1"/>
            <a:r>
              <a:rPr lang="en-US" dirty="0"/>
              <a:t>Explain why the trends happen</a:t>
            </a:r>
          </a:p>
          <a:p>
            <a:r>
              <a:rPr lang="en-US" dirty="0"/>
              <a:t>Predictive analytics</a:t>
            </a:r>
          </a:p>
          <a:p>
            <a:pPr lvl="1"/>
            <a:r>
              <a:rPr lang="en-US" dirty="0"/>
              <a:t>What might happen in the future?</a:t>
            </a:r>
          </a:p>
          <a:p>
            <a:pPr lvl="1"/>
            <a:r>
              <a:rPr lang="en-US" dirty="0"/>
              <a:t>forecasting</a:t>
            </a:r>
          </a:p>
          <a:p>
            <a:pPr lvl="1"/>
            <a:r>
              <a:rPr lang="en-US" dirty="0"/>
              <a:t>machine learning, AI and statistical models</a:t>
            </a:r>
          </a:p>
          <a:p>
            <a:pPr lvl="2"/>
            <a:r>
              <a:rPr lang="en-US" dirty="0"/>
              <a:t>clustering, time-series, regression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62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49E9-CEAF-6763-11C2-1D75C2DF0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Types of Data Analytics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D1DF8-6DF4-5E9A-DE11-1BFD4A6EE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Prescriptive analytics </a:t>
            </a:r>
          </a:p>
          <a:p>
            <a:pPr lvl="1"/>
            <a:r>
              <a:rPr lang="en-US" dirty="0"/>
              <a:t>What should we do next?</a:t>
            </a:r>
          </a:p>
          <a:p>
            <a:pPr lvl="1"/>
            <a:r>
              <a:rPr lang="en-US" dirty="0"/>
              <a:t>Predictions</a:t>
            </a:r>
          </a:p>
          <a:p>
            <a:pPr lvl="1"/>
            <a:r>
              <a:rPr lang="en-US" dirty="0"/>
              <a:t>Machine learning, simulation, optimization</a:t>
            </a:r>
          </a:p>
          <a:p>
            <a:pPr lvl="2"/>
            <a:r>
              <a:rPr lang="en-US" dirty="0"/>
              <a:t>Reduce risk by analyzing credit risk or loan default</a:t>
            </a:r>
          </a:p>
          <a:p>
            <a:pPr lvl="2"/>
            <a:r>
              <a:rPr lang="en-US" dirty="0"/>
              <a:t>Predict peak demand cycles for energy utilities</a:t>
            </a:r>
          </a:p>
          <a:p>
            <a:pPr lvl="2"/>
            <a:r>
              <a:rPr lang="en-US" dirty="0"/>
              <a:t>Identify optimal routes for new delivery </a:t>
            </a:r>
          </a:p>
          <a:p>
            <a:r>
              <a:rPr lang="en-US" dirty="0"/>
              <a:t>Cognitive analytics</a:t>
            </a:r>
          </a:p>
          <a:p>
            <a:pPr lvl="1"/>
            <a:r>
              <a:rPr lang="en-US" dirty="0"/>
              <a:t>Applies human like intelligence to tasks</a:t>
            </a:r>
          </a:p>
          <a:p>
            <a:pPr lvl="1"/>
            <a:r>
              <a:rPr lang="en-US" dirty="0"/>
              <a:t>AI, deep learning, machine learning and NLP (natural language processing)</a:t>
            </a:r>
          </a:p>
        </p:txBody>
      </p:sp>
    </p:spTree>
    <p:extLst>
      <p:ext uri="{BB962C8B-B14F-4D97-AF65-F5344CB8AC3E}">
        <p14:creationId xmlns:p14="http://schemas.microsoft.com/office/powerpoint/2010/main" val="229533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758B0-2A37-4EC1-337C-06FC06BD2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data analytics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722BC-D077-F6DB-75C3-50E1696D1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253" y="1593130"/>
            <a:ext cx="10693924" cy="4583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Report</a:t>
            </a:r>
            <a:r>
              <a:rPr lang="en-US" sz="2000" dirty="0"/>
              <a:t> conducted by MicroStrategy in 2020</a:t>
            </a:r>
          </a:p>
          <a:p>
            <a:pPr marL="0" indent="0">
              <a:buNone/>
            </a:pPr>
            <a:r>
              <a:rPr lang="en-US" sz="2000" dirty="0"/>
              <a:t>500 global companies with $100 million in annual revenue </a:t>
            </a:r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CFBD4B1-0443-12D4-A8A4-92559A275D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140586"/>
              </p:ext>
            </p:extLst>
          </p:nvPr>
        </p:nvGraphicFramePr>
        <p:xfrm>
          <a:off x="933253" y="2397578"/>
          <a:ext cx="9233320" cy="4305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2145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A6113-44DC-15B9-981E-F8D8AAD5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#1: Perdue Farms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EA46E-F78C-4EB6-FA2D-414AAC414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Transporting products is significant part of total logistic costs</a:t>
            </a:r>
          </a:p>
          <a:p>
            <a:r>
              <a:rPr lang="en-US" dirty="0"/>
              <a:t>Additional costs incurred when trucks are held by customers</a:t>
            </a:r>
          </a:p>
          <a:p>
            <a:pPr lvl="1"/>
            <a:r>
              <a:rPr lang="en-US" dirty="0"/>
              <a:t>Multiple deliveries </a:t>
            </a:r>
          </a:p>
          <a:p>
            <a:pPr lvl="1"/>
            <a:r>
              <a:rPr lang="en-US" dirty="0"/>
              <a:t>Lack of staff</a:t>
            </a:r>
          </a:p>
          <a:p>
            <a:pPr lvl="1"/>
            <a:r>
              <a:rPr lang="en-US" dirty="0"/>
              <a:t>Inefficient warehouse systems</a:t>
            </a:r>
          </a:p>
          <a:p>
            <a:r>
              <a:rPr lang="en-US" dirty="0"/>
              <a:t>Lost of wages for drivers</a:t>
            </a:r>
          </a:p>
          <a:p>
            <a:r>
              <a:rPr lang="en-US" dirty="0"/>
              <a:t>Reduces on-time performance to subsequent customers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8464C-3652-14A9-CE44-C37129E4F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759" y="5474719"/>
            <a:ext cx="2456768" cy="115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99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17E8D-FB7A-F5F7-E546-0ECB69D1B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#1 – Data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47569-BA5D-7A01-6948-CECD07620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“Drop trailers”</a:t>
            </a:r>
          </a:p>
          <a:p>
            <a:r>
              <a:rPr lang="en-US" dirty="0"/>
              <a:t>But which customers receive the “drop trailers”?</a:t>
            </a:r>
          </a:p>
          <a:p>
            <a:r>
              <a:rPr lang="en-US" dirty="0"/>
              <a:t>Data was merged from multiple systems</a:t>
            </a:r>
          </a:p>
          <a:p>
            <a:pPr lvl="1"/>
            <a:r>
              <a:rPr lang="en-US" dirty="0"/>
              <a:t>Transportation Management System</a:t>
            </a:r>
          </a:p>
          <a:p>
            <a:pPr lvl="1"/>
            <a:r>
              <a:rPr lang="en-US" dirty="0"/>
              <a:t>Financial Reporting System</a:t>
            </a:r>
          </a:p>
          <a:p>
            <a:pPr lvl="1"/>
            <a:r>
              <a:rPr lang="en-US" dirty="0"/>
              <a:t>Delivery Performance Scorecard</a:t>
            </a:r>
          </a:p>
        </p:txBody>
      </p:sp>
    </p:spTree>
    <p:extLst>
      <p:ext uri="{BB962C8B-B14F-4D97-AF65-F5344CB8AC3E}">
        <p14:creationId xmlns:p14="http://schemas.microsoft.com/office/powerpoint/2010/main" val="147642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owson">
      <a:dk1>
        <a:srgbClr val="000000"/>
      </a:dk1>
      <a:lt1>
        <a:srgbClr val="FFFFFF"/>
      </a:lt1>
      <a:dk2>
        <a:srgbClr val="44546A"/>
      </a:dk2>
      <a:lt2>
        <a:srgbClr val="DDDDDD"/>
      </a:lt2>
      <a:accent1>
        <a:srgbClr val="FFBB00"/>
      </a:accent1>
      <a:accent2>
        <a:srgbClr val="DDDDDD"/>
      </a:accent2>
      <a:accent3>
        <a:srgbClr val="3C3C3C"/>
      </a:accent3>
      <a:accent4>
        <a:srgbClr val="FFC000"/>
      </a:accent4>
      <a:accent5>
        <a:srgbClr val="CC9900"/>
      </a:accent5>
      <a:accent6>
        <a:srgbClr val="70AD47"/>
      </a:accent6>
      <a:hlink>
        <a:srgbClr val="CC9900"/>
      </a:hlink>
      <a:folHlink>
        <a:srgbClr val="DDDDD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 Gold-169.potx" id="{E0F4F5E5-A25D-43C3-BEFF-0489C0D439C0}" vid="{A30672E6-075A-4CC8-A48C-7B55525D48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TUPPT-GlenMist-169</Template>
  <TotalTime>414</TotalTime>
  <Words>750</Words>
  <Application>Microsoft Office PowerPoint</Application>
  <PresentationFormat>Widescreen</PresentationFormat>
  <Paragraphs>145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McKinsey Sans</vt:lpstr>
      <vt:lpstr>Proxima Nova</vt:lpstr>
      <vt:lpstr>Office Theme</vt:lpstr>
      <vt:lpstr>Data in Action</vt:lpstr>
      <vt:lpstr>Data, Data, Data!!!</vt:lpstr>
      <vt:lpstr>From Data to Action</vt:lpstr>
      <vt:lpstr>Action Drives Data</vt:lpstr>
      <vt:lpstr>5 Types of Data Analytics</vt:lpstr>
      <vt:lpstr>5 Types of Data Analytics (continued)</vt:lpstr>
      <vt:lpstr>Benefits of data analytics </vt:lpstr>
      <vt:lpstr>Case #1: Perdue Farms</vt:lpstr>
      <vt:lpstr>Case #1 – Data Analytics</vt:lpstr>
      <vt:lpstr>Data in Action – Decision-making &amp; Financial Performance</vt:lpstr>
      <vt:lpstr>PowerPoint Presentation</vt:lpstr>
      <vt:lpstr>Case #2 – Baltimore NFL Ravens</vt:lpstr>
      <vt:lpstr>PowerPoint Presentation</vt:lpstr>
      <vt:lpstr>PowerPoint Presentation</vt:lpstr>
      <vt:lpstr>Case #3 – SC&amp;H Group</vt:lpstr>
      <vt:lpstr>PowerPoint Presentation</vt:lpstr>
      <vt:lpstr>Case #3 – Diagnosing the problem</vt:lpstr>
      <vt:lpstr>Case #4 – TU Alumni Office</vt:lpstr>
      <vt:lpstr>PowerPoint Presentation</vt:lpstr>
      <vt:lpstr>PowerPoint Presentation</vt:lpstr>
      <vt:lpstr>Benefits of data analytics for case studies</vt:lpstr>
      <vt:lpstr>Challenges to using Analytics</vt:lpstr>
      <vt:lpstr>Missing Value</vt:lpstr>
      <vt:lpstr>Data-driven actions</vt:lpstr>
      <vt:lpstr>Data Analytics Research Lab</vt:lpstr>
      <vt:lpstr>Data Analytics Competition at TU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in Action</dc:title>
  <dc:creator>Tomasi, Stella D.</dc:creator>
  <cp:lastModifiedBy>Tomasi, Stella D.</cp:lastModifiedBy>
  <cp:revision>6</cp:revision>
  <dcterms:created xsi:type="dcterms:W3CDTF">2024-02-14T19:08:36Z</dcterms:created>
  <dcterms:modified xsi:type="dcterms:W3CDTF">2024-02-16T19:36:07Z</dcterms:modified>
</cp:coreProperties>
</file>