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6"/>
  </p:handoutMasterIdLst>
  <p:sldIdLst>
    <p:sldId id="375" r:id="rId5"/>
    <p:sldId id="273" r:id="rId6"/>
    <p:sldId id="408" r:id="rId7"/>
    <p:sldId id="409" r:id="rId8"/>
    <p:sldId id="407" r:id="rId9"/>
    <p:sldId id="411" r:id="rId10"/>
    <p:sldId id="415" r:id="rId11"/>
    <p:sldId id="384" r:id="rId12"/>
    <p:sldId id="412" r:id="rId13"/>
    <p:sldId id="413" r:id="rId14"/>
    <p:sldId id="4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993" autoAdjust="0"/>
  </p:normalViewPr>
  <p:slideViewPr>
    <p:cSldViewPr snapToGrid="0" snapToObjects="1">
      <p:cViewPr varScale="1">
        <p:scale>
          <a:sx n="80" d="100"/>
          <a:sy n="80" d="100"/>
        </p:scale>
        <p:origin x="58" y="226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6824-A55C-4F44-B9CB-109B027241D7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76" r:id="rId5"/>
    <p:sldLayoutId id="2147483675" r:id="rId6"/>
    <p:sldLayoutId id="2147483677" r:id="rId7"/>
    <p:sldLayoutId id="2147483678" r:id="rId8"/>
    <p:sldLayoutId id="2147483679" r:id="rId9"/>
    <p:sldLayoutId id="2147483681" r:id="rId10"/>
    <p:sldLayoutId id="2147483682" r:id="rId11"/>
    <p:sldLayoutId id="2147483686" r:id="rId12"/>
    <p:sldLayoutId id="2147483663" r:id="rId13"/>
    <p:sldLayoutId id="2147483683" r:id="rId14"/>
    <p:sldLayoutId id="2147483685" r:id="rId15"/>
    <p:sldLayoutId id="2147483684" r:id="rId16"/>
    <p:sldLayoutId id="2147483680" r:id="rId17"/>
    <p:sldLayoutId id="2147483691" r:id="rId18"/>
    <p:sldLayoutId id="2147483692" r:id="rId19"/>
    <p:sldLayoutId id="2147483693" r:id="rId20"/>
    <p:sldLayoutId id="2147483694" r:id="rId21"/>
    <p:sldLayoutId id="2147483688" r:id="rId22"/>
    <p:sldLayoutId id="2147483687" r:id="rId23"/>
    <p:sldLayoutId id="2147483689" r:id="rId24"/>
    <p:sldLayoutId id="2147483690" r:id="rId25"/>
    <p:sldLayoutId id="2147483695" r:id="rId26"/>
    <p:sldLayoutId id="2147483696" r:id="rId27"/>
    <p:sldLayoutId id="2147483697" r:id="rId28"/>
    <p:sldLayoutId id="2147483698" r:id="rId29"/>
    <p:sldLayoutId id="2147483703" r:id="rId30"/>
    <p:sldLayoutId id="2147483704" r:id="rId31"/>
    <p:sldLayoutId id="2147483705" r:id="rId32"/>
    <p:sldLayoutId id="2147483706" r:id="rId33"/>
    <p:sldLayoutId id="2147483700" r:id="rId34"/>
    <p:sldLayoutId id="2147483699" r:id="rId35"/>
    <p:sldLayoutId id="2147483701" r:id="rId36"/>
    <p:sldLayoutId id="2147483702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digitaldirectors.network/event_list?current_page=1&amp;sort_type=upcoming&amp;filter%5Bperiod%5D=all&amp;display_type=defaul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weforum.org/docs/WEF_The_Global_Risks_Report_202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3.weforum.org/docs/WEF_The_Global_Risks_Report_2024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forbes.com/sites/petersuciu/2024/03/15/the-tiktok-ban-is-truly-an-issue-of-national-security/?sh=b3d1717ca0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3.weforum.org/docs/WEF_The_Global_Risks_Report_2024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www.cnbc.com/2024/03/15/why-unitedhealth-change-healthcare-were-targets-of-ransomware-hacker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ewsroom.tricare.mil/News/TRICARE-News/Article/3684541/change-healthcare-cyberattack-impact-on-mhs-pharmacy-operations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healthcareitnews.com/news/ocr-launches-hipaa-investigation-change-healthcare-brea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3.weforum.org/docs/WEF_The_Global_Risks_Report_2022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www3.weforum.org/docs/WEF_Our_Shared_Digital_Future_Report_2018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arkreading.com/cyber-risk/solarwinds-files-motion-to-dismiss-sec-lawsuit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1" descr="Woman on tablet 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2" r="4632"/>
          <a:stretch/>
        </p:blipFill>
        <p:spPr>
          <a:xfrm>
            <a:off x="1134319" y="0"/>
            <a:ext cx="11057681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4000" y="5286196"/>
            <a:ext cx="4179375" cy="356462"/>
          </a:xfrm>
        </p:spPr>
        <p:txBody>
          <a:bodyPr/>
          <a:lstStyle/>
          <a:p>
            <a:r>
              <a:rPr lang="en-US" dirty="0" smtClean="0"/>
              <a:t>CISO Panel Discussion</a:t>
            </a:r>
            <a:endParaRPr lang="id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43797"/>
            <a:ext cx="8238309" cy="25704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Cybersecurity Risk Landscape: the good, the Bad and the ugly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29" y="84825"/>
            <a:ext cx="10116021" cy="1553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Increased Cyber Expertise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6" y="1924051"/>
            <a:ext cx="6924675" cy="3743325"/>
          </a:xfrm>
          <a:prstGeom prst="rect">
            <a:avLst/>
          </a:prstGeom>
        </p:spPr>
      </p:pic>
      <p:pic>
        <p:nvPicPr>
          <p:cNvPr id="3074" name="Picture 2" descr="https://d3lut3gzcpx87s.cloudfront.net/image_encoded/aHR0cHM6Ly9zaWxrc3RhcnQuczMuYW1hem9uYXdzLmNvbS82NDkyMzFlNzE5OTVjNzA1OWFiOTlhZWIucG5n/340x340f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1374882"/>
            <a:ext cx="2363787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27330" y="3906165"/>
            <a:ext cx="2743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171F"/>
                </a:solidFill>
                <a:latin typeface="Open Sans"/>
              </a:rPr>
              <a:t>Qualified Technology Experts (QTEs) are boardroom-ready technology executives with the skills, competencies, and experiences to be high-performing contributors in the corporate boardroom.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9205118" y="5674100"/>
            <a:ext cx="273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Digital Director's Network Masterclass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08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29" y="84825"/>
            <a:ext cx="10116021" cy="1553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Quantifying Systemic Risk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54" y="1747837"/>
            <a:ext cx="7367587" cy="5040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252537"/>
            <a:ext cx="5338943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354" y="84825"/>
            <a:ext cx="8900161" cy="1445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World Economic Forum -</a:t>
            </a:r>
            <a:br>
              <a:rPr lang="en-US" sz="3200" dirty="0" smtClean="0"/>
            </a:br>
            <a:r>
              <a:rPr lang="en-US" sz="3200" dirty="0" smtClean="0"/>
              <a:t> The Global Risks Report 2024</a:t>
            </a:r>
            <a:endParaRPr lang="en-US" sz="3200" dirty="0"/>
          </a:p>
        </p:txBody>
      </p:sp>
      <p:pic>
        <p:nvPicPr>
          <p:cNvPr id="1026" name="ydpe34ffcdyiv7206985869ydp34198db4yiv1273842039Picture 1" descr="image0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"/>
          <a:stretch/>
        </p:blipFill>
        <p:spPr bwMode="auto">
          <a:xfrm>
            <a:off x="1523999" y="1628432"/>
            <a:ext cx="7458076" cy="46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2527" y="6406875"/>
            <a:ext cx="7175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https://www3.weforum.org/docs/WEF_The_Global_Risks_Report_2024.pdf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951" y="2670174"/>
            <a:ext cx="3079128" cy="28065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Leading </a:t>
            </a:r>
            <a:r>
              <a:rPr lang="en-US" dirty="0"/>
              <a:t>insights on the evolving global risks landscape from 1,490 experts across academia, business, government, the international community and civil society. </a:t>
            </a:r>
            <a:endParaRPr lang="en-US" dirty="0" smtClean="0"/>
          </a:p>
          <a:p>
            <a:r>
              <a:rPr lang="en-US" dirty="0" smtClean="0"/>
              <a:t>Responses </a:t>
            </a:r>
            <a:r>
              <a:rPr lang="en-US" dirty="0"/>
              <a:t>for the GRPS 2023-2024 were collected from 4 September to 9 October 2023.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Global risk” is defined as the possibility of the occurrence of an event or condition which, if it occurs, would negatively impact a significant proportion of global GDP, population or natural resources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7181355" y="2844285"/>
            <a:ext cx="733806" cy="3634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314814" y="3891693"/>
            <a:ext cx="733806" cy="3634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059899" y="5263454"/>
            <a:ext cx="733806" cy="3634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354" y="84826"/>
            <a:ext cx="10544646" cy="12715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AI Generated misinformation and Disinformation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512527" y="6406875"/>
            <a:ext cx="7175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https://www3.weforum.org/docs/WEF_The_Global_Risks_Report_2024.pdf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54" y="1356336"/>
            <a:ext cx="7513403" cy="5027888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880" y="1089046"/>
            <a:ext cx="312896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354" y="84826"/>
            <a:ext cx="10544646" cy="127151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CyberAttacks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512527" y="6406875"/>
            <a:ext cx="7175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https://www3.weforum.org/docs/WEF_The_Global_Risks_Report_2024.pdf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54" y="1244214"/>
            <a:ext cx="6513708" cy="5162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938" y="2072889"/>
            <a:ext cx="2561015" cy="142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134" y="3690937"/>
            <a:ext cx="3476625" cy="1926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4221" y="1430785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Why ransomware? It’s profitable.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29" y="84825"/>
            <a:ext cx="10116021" cy="1553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Attacks on Critical Infrastructure</a:t>
            </a:r>
            <a:br>
              <a:rPr lang="en-US" sz="3200" dirty="0" smtClean="0"/>
            </a:br>
            <a:r>
              <a:rPr lang="en-US" sz="2400" dirty="0" smtClean="0"/>
              <a:t>Exhibit A – Change Healthcare Data Breach</a:t>
            </a:r>
            <a:endParaRPr lang="en-US" sz="2400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46" y="1530438"/>
            <a:ext cx="6088104" cy="457200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775" y="1946319"/>
            <a:ext cx="3657600" cy="1562100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864" y="3816438"/>
            <a:ext cx="3676997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29" y="84825"/>
            <a:ext cx="10116021" cy="1553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Increased Dependency on Digital Technology is increasing exponentially</a:t>
            </a:r>
            <a:endParaRPr lang="en-US" sz="3200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92" y="2372831"/>
            <a:ext cx="4042662" cy="3740971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937" y="2231978"/>
            <a:ext cx="3275821" cy="4022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2959" y="1499148"/>
            <a:ext cx="4048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World Economic Forum – </a:t>
            </a:r>
          </a:p>
          <a:p>
            <a:pPr algn="ctr"/>
            <a:r>
              <a:rPr lang="en-US" dirty="0" smtClean="0"/>
              <a:t>Our Shared Digital Future Report 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95840" y="1499147"/>
            <a:ext cx="2972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World Economic Forum – </a:t>
            </a:r>
          </a:p>
          <a:p>
            <a:r>
              <a:rPr lang="en-US" dirty="0" smtClean="0"/>
              <a:t>The Global Risks Report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29" y="84825"/>
            <a:ext cx="10116021" cy="1553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SEC Cybersecurity disclosure Rule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500253"/>
            <a:ext cx="3405188" cy="186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28" y="3449155"/>
            <a:ext cx="3486621" cy="1743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37" y="3449155"/>
            <a:ext cx="3629025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37" y="1262128"/>
            <a:ext cx="3395663" cy="2100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01752" y="4821794"/>
            <a:ext cx="3769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Sep 12, MGM Resorts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Oct 10, 23andMe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Nov 29, </a:t>
            </a:r>
            <a:r>
              <a:rPr lang="en-US" dirty="0" err="1" smtClean="0"/>
              <a:t>Okta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 15, V.F.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Feb 21, UnitedHealth Group</a:t>
            </a:r>
            <a:endParaRPr lang="en-US" dirty="0"/>
          </a:p>
        </p:txBody>
      </p:sp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829" y="5829148"/>
            <a:ext cx="6148388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888" y="5357660"/>
            <a:ext cx="2000250" cy="471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138" y="5562448"/>
            <a:ext cx="152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315075" cy="22753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can we do to protect Against?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6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29" y="84825"/>
            <a:ext cx="10116021" cy="1553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Cybersecurity Governance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057" t="10684" r="24583" b="11538"/>
          <a:stretch/>
        </p:blipFill>
        <p:spPr bwMode="auto">
          <a:xfrm>
            <a:off x="5059146" y="2519051"/>
            <a:ext cx="6799479" cy="4000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29" y="1357786"/>
            <a:ext cx="3676650" cy="45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829" y="2038350"/>
            <a:ext cx="3328987" cy="9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Modern Clean Sophisticated_01_AS - v6" id="{0AA3A176-5614-4CF7-97C7-387B0FB7AD04}" vid="{229230A5-5D58-4AD6-A6F9-E951DED42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B52848-9F15-412E-907E-592D80B16D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45008-BD42-4B24-A6F5-0E1C58790533}">
  <ds:schemaRefs>
    <ds:schemaRef ds:uri="16c05727-aa75-4e4a-9b5f-8a80a1165891"/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A621F2-4F72-4D03-9533-F4606037C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0</TotalTime>
  <Words>243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Sagona ExtraLight</vt:lpstr>
      <vt:lpstr>Speak Pro</vt:lpstr>
      <vt:lpstr>Office Theme</vt:lpstr>
      <vt:lpstr>Cybersecurity Risk Landscape: the good, the Bad and the ugly</vt:lpstr>
      <vt:lpstr>World Economic Forum -  The Global Risks Report 2024</vt:lpstr>
      <vt:lpstr>AI Generated misinformation and Disinformation</vt:lpstr>
      <vt:lpstr>CyberAttacks</vt:lpstr>
      <vt:lpstr>Attacks on Critical Infrastructure Exhibit A – Change Healthcare Data Breach</vt:lpstr>
      <vt:lpstr>Increased Dependency on Digital Technology is increasing exponentially</vt:lpstr>
      <vt:lpstr>New SEC Cybersecurity disclosure Rule</vt:lpstr>
      <vt:lpstr>What can we do to protect Against?</vt:lpstr>
      <vt:lpstr>Cybersecurity Governance</vt:lpstr>
      <vt:lpstr>Increased Cyber Expertise</vt:lpstr>
      <vt:lpstr>Quantifying Systemic Risk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2024-03-15T21:41:15Z</dcterms:created>
  <dcterms:modified xsi:type="dcterms:W3CDTF">2024-03-18T13:54:42Z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