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 id="2147483648" r:id="rId2"/>
  </p:sldMasterIdLst>
  <p:notesMasterIdLst>
    <p:notesMasterId r:id="rId28"/>
  </p:notesMasterIdLst>
  <p:sldIdLst>
    <p:sldId id="256" r:id="rId3"/>
    <p:sldId id="472" r:id="rId4"/>
    <p:sldId id="492" r:id="rId5"/>
    <p:sldId id="473" r:id="rId6"/>
    <p:sldId id="475" r:id="rId7"/>
    <p:sldId id="448" r:id="rId8"/>
    <p:sldId id="495" r:id="rId9"/>
    <p:sldId id="315" r:id="rId10"/>
    <p:sldId id="501" r:id="rId11"/>
    <p:sldId id="268" r:id="rId12"/>
    <p:sldId id="497" r:id="rId13"/>
    <p:sldId id="484" r:id="rId14"/>
    <p:sldId id="507" r:id="rId15"/>
    <p:sldId id="502" r:id="rId16"/>
    <p:sldId id="506" r:id="rId17"/>
    <p:sldId id="449" r:id="rId18"/>
    <p:sldId id="505" r:id="rId19"/>
    <p:sldId id="466" r:id="rId20"/>
    <p:sldId id="467" r:id="rId21"/>
    <p:sldId id="469" r:id="rId22"/>
    <p:sldId id="503" r:id="rId23"/>
    <p:sldId id="441" r:id="rId24"/>
    <p:sldId id="499" r:id="rId25"/>
    <p:sldId id="464" r:id="rId26"/>
    <p:sldId id="40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75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1"/>
    <p:restoredTop sz="80402"/>
  </p:normalViewPr>
  <p:slideViewPr>
    <p:cSldViewPr snapToGrid="0" snapToObjects="1">
      <p:cViewPr varScale="1">
        <p:scale>
          <a:sx n="117" d="100"/>
          <a:sy n="117" d="100"/>
        </p:scale>
        <p:origin x="152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1"/>
          <c:tx>
            <c:strRef>
              <c:f>Sheet1!$C$1</c:f>
              <c:strCache>
                <c:ptCount val="1"/>
                <c:pt idx="0">
                  <c:v>Groups</c:v>
                </c:pt>
              </c:strCache>
            </c:strRef>
          </c:tx>
          <c:spPr>
            <a:ln w="28575" cap="rnd">
              <a:solidFill>
                <a:srgbClr val="00B050"/>
              </a:solidFill>
              <a:round/>
            </a:ln>
            <a:effectLst/>
          </c:spPr>
          <c:marker>
            <c:symbol val="none"/>
          </c:marker>
          <c:cat>
            <c:numRef>
              <c:f>Sheet1!$A$2:$A$53</c:f>
              <c:numCache>
                <c:formatCode>m/d;@</c:formatCode>
                <c:ptCount val="52"/>
                <c:pt idx="0">
                  <c:v>45292</c:v>
                </c:pt>
                <c:pt idx="1">
                  <c:v>45300</c:v>
                </c:pt>
                <c:pt idx="2">
                  <c:v>45307</c:v>
                </c:pt>
                <c:pt idx="3">
                  <c:v>45314</c:v>
                </c:pt>
                <c:pt idx="4">
                  <c:v>45321</c:v>
                </c:pt>
                <c:pt idx="5">
                  <c:v>45328</c:v>
                </c:pt>
                <c:pt idx="6">
                  <c:v>45335</c:v>
                </c:pt>
                <c:pt idx="7">
                  <c:v>45342</c:v>
                </c:pt>
                <c:pt idx="8">
                  <c:v>45349</c:v>
                </c:pt>
                <c:pt idx="9">
                  <c:v>45357</c:v>
                </c:pt>
                <c:pt idx="10">
                  <c:v>45364</c:v>
                </c:pt>
                <c:pt idx="11">
                  <c:v>45371</c:v>
                </c:pt>
                <c:pt idx="12">
                  <c:v>45378</c:v>
                </c:pt>
                <c:pt idx="13">
                  <c:v>45385</c:v>
                </c:pt>
                <c:pt idx="14">
                  <c:v>45392</c:v>
                </c:pt>
                <c:pt idx="15">
                  <c:v>45399</c:v>
                </c:pt>
                <c:pt idx="16">
                  <c:v>45406</c:v>
                </c:pt>
                <c:pt idx="17">
                  <c:v>45413</c:v>
                </c:pt>
                <c:pt idx="18">
                  <c:v>45420</c:v>
                </c:pt>
                <c:pt idx="19">
                  <c:v>45427</c:v>
                </c:pt>
                <c:pt idx="20">
                  <c:v>45434</c:v>
                </c:pt>
                <c:pt idx="21">
                  <c:v>45441</c:v>
                </c:pt>
                <c:pt idx="22">
                  <c:v>45448</c:v>
                </c:pt>
                <c:pt idx="23">
                  <c:v>45455</c:v>
                </c:pt>
                <c:pt idx="24">
                  <c:v>45462</c:v>
                </c:pt>
                <c:pt idx="25">
                  <c:v>45469</c:v>
                </c:pt>
                <c:pt idx="26">
                  <c:v>45476</c:v>
                </c:pt>
                <c:pt idx="27">
                  <c:v>45483</c:v>
                </c:pt>
                <c:pt idx="28">
                  <c:v>45490</c:v>
                </c:pt>
                <c:pt idx="29">
                  <c:v>45497</c:v>
                </c:pt>
                <c:pt idx="30">
                  <c:v>45504</c:v>
                </c:pt>
                <c:pt idx="31">
                  <c:v>45511</c:v>
                </c:pt>
                <c:pt idx="32">
                  <c:v>45518</c:v>
                </c:pt>
                <c:pt idx="33">
                  <c:v>45525</c:v>
                </c:pt>
                <c:pt idx="34">
                  <c:v>45532</c:v>
                </c:pt>
                <c:pt idx="35">
                  <c:v>45539</c:v>
                </c:pt>
                <c:pt idx="36">
                  <c:v>45546</c:v>
                </c:pt>
                <c:pt idx="37">
                  <c:v>45553</c:v>
                </c:pt>
                <c:pt idx="38">
                  <c:v>45560</c:v>
                </c:pt>
                <c:pt idx="39">
                  <c:v>45567</c:v>
                </c:pt>
                <c:pt idx="40">
                  <c:v>45574</c:v>
                </c:pt>
                <c:pt idx="41">
                  <c:v>45581</c:v>
                </c:pt>
                <c:pt idx="42">
                  <c:v>45588</c:v>
                </c:pt>
                <c:pt idx="43">
                  <c:v>45595</c:v>
                </c:pt>
                <c:pt idx="44">
                  <c:v>45602</c:v>
                </c:pt>
                <c:pt idx="45">
                  <c:v>45609</c:v>
                </c:pt>
                <c:pt idx="46">
                  <c:v>45616</c:v>
                </c:pt>
                <c:pt idx="47">
                  <c:v>45623</c:v>
                </c:pt>
                <c:pt idx="48">
                  <c:v>45630</c:v>
                </c:pt>
                <c:pt idx="49">
                  <c:v>45637</c:v>
                </c:pt>
                <c:pt idx="50">
                  <c:v>45644</c:v>
                </c:pt>
                <c:pt idx="51">
                  <c:v>45651</c:v>
                </c:pt>
              </c:numCache>
            </c:numRef>
          </c:cat>
          <c:val>
            <c:numRef>
              <c:f>Sheet1!$C$2:$C$53</c:f>
              <c:numCache>
                <c:formatCode>General</c:formatCode>
                <c:ptCount val="52"/>
                <c:pt idx="0">
                  <c:v>8</c:v>
                </c:pt>
                <c:pt idx="1">
                  <c:v>13</c:v>
                </c:pt>
                <c:pt idx="2">
                  <c:v>12</c:v>
                </c:pt>
                <c:pt idx="3">
                  <c:v>8</c:v>
                </c:pt>
                <c:pt idx="4">
                  <c:v>8</c:v>
                </c:pt>
                <c:pt idx="5">
                  <c:v>11</c:v>
                </c:pt>
                <c:pt idx="6">
                  <c:v>7</c:v>
                </c:pt>
                <c:pt idx="7">
                  <c:v>12</c:v>
                </c:pt>
                <c:pt idx="8">
                  <c:v>15</c:v>
                </c:pt>
                <c:pt idx="9">
                  <c:v>9</c:v>
                </c:pt>
                <c:pt idx="10">
                  <c:v>14</c:v>
                </c:pt>
                <c:pt idx="11">
                  <c:v>16</c:v>
                </c:pt>
                <c:pt idx="12">
                  <c:v>18</c:v>
                </c:pt>
                <c:pt idx="13">
                  <c:v>14</c:v>
                </c:pt>
                <c:pt idx="14">
                  <c:v>14</c:v>
                </c:pt>
                <c:pt idx="15">
                  <c:v>16</c:v>
                </c:pt>
                <c:pt idx="16">
                  <c:v>17</c:v>
                </c:pt>
                <c:pt idx="17">
                  <c:v>17</c:v>
                </c:pt>
                <c:pt idx="18">
                  <c:v>16</c:v>
                </c:pt>
                <c:pt idx="19">
                  <c:v>17</c:v>
                </c:pt>
                <c:pt idx="20">
                  <c:v>23</c:v>
                </c:pt>
                <c:pt idx="21">
                  <c:v>17</c:v>
                </c:pt>
                <c:pt idx="22">
                  <c:v>14</c:v>
                </c:pt>
                <c:pt idx="23">
                  <c:v>19</c:v>
                </c:pt>
                <c:pt idx="24">
                  <c:v>18</c:v>
                </c:pt>
                <c:pt idx="25">
                  <c:v>15</c:v>
                </c:pt>
                <c:pt idx="26">
                  <c:v>19</c:v>
                </c:pt>
                <c:pt idx="27">
                  <c:v>15</c:v>
                </c:pt>
                <c:pt idx="28">
                  <c:v>21</c:v>
                </c:pt>
                <c:pt idx="29">
                  <c:v>22</c:v>
                </c:pt>
                <c:pt idx="30">
                  <c:v>15</c:v>
                </c:pt>
                <c:pt idx="31">
                  <c:v>13</c:v>
                </c:pt>
                <c:pt idx="32">
                  <c:v>15</c:v>
                </c:pt>
                <c:pt idx="33">
                  <c:v>12</c:v>
                </c:pt>
                <c:pt idx="34">
                  <c:v>22</c:v>
                </c:pt>
                <c:pt idx="35">
                  <c:v>22</c:v>
                </c:pt>
                <c:pt idx="36">
                  <c:v>26</c:v>
                </c:pt>
                <c:pt idx="37">
                  <c:v>23</c:v>
                </c:pt>
                <c:pt idx="38">
                  <c:v>21</c:v>
                </c:pt>
                <c:pt idx="39">
                  <c:v>23</c:v>
                </c:pt>
                <c:pt idx="40">
                  <c:v>24</c:v>
                </c:pt>
                <c:pt idx="41">
                  <c:v>15</c:v>
                </c:pt>
                <c:pt idx="42">
                  <c:v>20</c:v>
                </c:pt>
                <c:pt idx="43">
                  <c:v>20</c:v>
                </c:pt>
                <c:pt idx="44">
                  <c:v>18</c:v>
                </c:pt>
                <c:pt idx="45">
                  <c:v>18</c:v>
                </c:pt>
                <c:pt idx="46">
                  <c:v>15</c:v>
                </c:pt>
                <c:pt idx="47">
                  <c:v>25</c:v>
                </c:pt>
                <c:pt idx="48">
                  <c:v>19</c:v>
                </c:pt>
                <c:pt idx="49">
                  <c:v>18</c:v>
                </c:pt>
                <c:pt idx="50">
                  <c:v>17</c:v>
                </c:pt>
                <c:pt idx="51">
                  <c:v>15</c:v>
                </c:pt>
              </c:numCache>
            </c:numRef>
          </c:val>
          <c:smooth val="1"/>
          <c:extLst>
            <c:ext xmlns:c16="http://schemas.microsoft.com/office/drawing/2014/chart" uri="{C3380CC4-5D6E-409C-BE32-E72D297353CC}">
              <c16:uniqueId val="{00000000-20F6-9542-BFA8-0FE7D47FF206}"/>
            </c:ext>
          </c:extLst>
        </c:ser>
        <c:dLbls>
          <c:showLegendKey val="0"/>
          <c:showVal val="0"/>
          <c:showCatName val="0"/>
          <c:showSerName val="0"/>
          <c:showPercent val="0"/>
          <c:showBubbleSize val="0"/>
        </c:dLbls>
        <c:marker val="1"/>
        <c:smooth val="0"/>
        <c:axId val="653524264"/>
        <c:axId val="653520000"/>
      </c:lineChart>
      <c:lineChart>
        <c:grouping val="standard"/>
        <c:varyColors val="0"/>
        <c:ser>
          <c:idx val="1"/>
          <c:order val="0"/>
          <c:tx>
            <c:strRef>
              <c:f>Sheet1!$B$1</c:f>
              <c:strCache>
                <c:ptCount val="1"/>
                <c:pt idx="0">
                  <c:v>Reports</c:v>
                </c:pt>
              </c:strCache>
            </c:strRef>
          </c:tx>
          <c:spPr>
            <a:ln w="28575" cap="rnd">
              <a:solidFill>
                <a:schemeClr val="accent1"/>
              </a:solidFill>
              <a:round/>
            </a:ln>
            <a:effectLst/>
          </c:spPr>
          <c:marker>
            <c:symbol val="none"/>
          </c:marker>
          <c:cat>
            <c:numRef>
              <c:f>Sheet1!$A$2:$A$53</c:f>
              <c:numCache>
                <c:formatCode>m/d;@</c:formatCode>
                <c:ptCount val="52"/>
                <c:pt idx="0">
                  <c:v>45292</c:v>
                </c:pt>
                <c:pt idx="1">
                  <c:v>45300</c:v>
                </c:pt>
                <c:pt idx="2">
                  <c:v>45307</c:v>
                </c:pt>
                <c:pt idx="3">
                  <c:v>45314</c:v>
                </c:pt>
                <c:pt idx="4">
                  <c:v>45321</c:v>
                </c:pt>
                <c:pt idx="5">
                  <c:v>45328</c:v>
                </c:pt>
                <c:pt idx="6">
                  <c:v>45335</c:v>
                </c:pt>
                <c:pt idx="7">
                  <c:v>45342</c:v>
                </c:pt>
                <c:pt idx="8">
                  <c:v>45349</c:v>
                </c:pt>
                <c:pt idx="9">
                  <c:v>45357</c:v>
                </c:pt>
                <c:pt idx="10">
                  <c:v>45364</c:v>
                </c:pt>
                <c:pt idx="11">
                  <c:v>45371</c:v>
                </c:pt>
                <c:pt idx="12">
                  <c:v>45378</c:v>
                </c:pt>
                <c:pt idx="13">
                  <c:v>45385</c:v>
                </c:pt>
                <c:pt idx="14">
                  <c:v>45392</c:v>
                </c:pt>
                <c:pt idx="15">
                  <c:v>45399</c:v>
                </c:pt>
                <c:pt idx="16">
                  <c:v>45406</c:v>
                </c:pt>
                <c:pt idx="17">
                  <c:v>45413</c:v>
                </c:pt>
                <c:pt idx="18">
                  <c:v>45420</c:v>
                </c:pt>
                <c:pt idx="19">
                  <c:v>45427</c:v>
                </c:pt>
                <c:pt idx="20">
                  <c:v>45434</c:v>
                </c:pt>
                <c:pt idx="21">
                  <c:v>45441</c:v>
                </c:pt>
                <c:pt idx="22">
                  <c:v>45448</c:v>
                </c:pt>
                <c:pt idx="23">
                  <c:v>45455</c:v>
                </c:pt>
                <c:pt idx="24">
                  <c:v>45462</c:v>
                </c:pt>
                <c:pt idx="25">
                  <c:v>45469</c:v>
                </c:pt>
                <c:pt idx="26">
                  <c:v>45476</c:v>
                </c:pt>
                <c:pt idx="27">
                  <c:v>45483</c:v>
                </c:pt>
                <c:pt idx="28">
                  <c:v>45490</c:v>
                </c:pt>
                <c:pt idx="29">
                  <c:v>45497</c:v>
                </c:pt>
                <c:pt idx="30">
                  <c:v>45504</c:v>
                </c:pt>
                <c:pt idx="31">
                  <c:v>45511</c:v>
                </c:pt>
                <c:pt idx="32">
                  <c:v>45518</c:v>
                </c:pt>
                <c:pt idx="33">
                  <c:v>45525</c:v>
                </c:pt>
                <c:pt idx="34">
                  <c:v>45532</c:v>
                </c:pt>
                <c:pt idx="35">
                  <c:v>45539</c:v>
                </c:pt>
                <c:pt idx="36">
                  <c:v>45546</c:v>
                </c:pt>
                <c:pt idx="37">
                  <c:v>45553</c:v>
                </c:pt>
                <c:pt idx="38">
                  <c:v>45560</c:v>
                </c:pt>
                <c:pt idx="39">
                  <c:v>45567</c:v>
                </c:pt>
                <c:pt idx="40">
                  <c:v>45574</c:v>
                </c:pt>
                <c:pt idx="41">
                  <c:v>45581</c:v>
                </c:pt>
                <c:pt idx="42">
                  <c:v>45588</c:v>
                </c:pt>
                <c:pt idx="43">
                  <c:v>45595</c:v>
                </c:pt>
                <c:pt idx="44">
                  <c:v>45602</c:v>
                </c:pt>
                <c:pt idx="45">
                  <c:v>45609</c:v>
                </c:pt>
                <c:pt idx="46">
                  <c:v>45616</c:v>
                </c:pt>
                <c:pt idx="47">
                  <c:v>45623</c:v>
                </c:pt>
                <c:pt idx="48">
                  <c:v>45630</c:v>
                </c:pt>
                <c:pt idx="49">
                  <c:v>45637</c:v>
                </c:pt>
                <c:pt idx="50">
                  <c:v>45644</c:v>
                </c:pt>
                <c:pt idx="51">
                  <c:v>45651</c:v>
                </c:pt>
              </c:numCache>
            </c:numRef>
          </c:cat>
          <c:val>
            <c:numRef>
              <c:f>Sheet1!$B$2:$B$53</c:f>
              <c:numCache>
                <c:formatCode>General</c:formatCode>
                <c:ptCount val="52"/>
                <c:pt idx="0">
                  <c:v>30</c:v>
                </c:pt>
                <c:pt idx="1">
                  <c:v>39</c:v>
                </c:pt>
                <c:pt idx="2">
                  <c:v>38</c:v>
                </c:pt>
                <c:pt idx="3">
                  <c:v>28</c:v>
                </c:pt>
                <c:pt idx="4">
                  <c:v>67</c:v>
                </c:pt>
                <c:pt idx="5">
                  <c:v>48</c:v>
                </c:pt>
                <c:pt idx="6">
                  <c:v>71</c:v>
                </c:pt>
                <c:pt idx="7">
                  <c:v>42</c:v>
                </c:pt>
                <c:pt idx="8">
                  <c:v>81</c:v>
                </c:pt>
                <c:pt idx="9">
                  <c:v>59</c:v>
                </c:pt>
                <c:pt idx="10">
                  <c:v>139</c:v>
                </c:pt>
                <c:pt idx="11">
                  <c:v>148</c:v>
                </c:pt>
                <c:pt idx="12">
                  <c:v>80</c:v>
                </c:pt>
                <c:pt idx="13">
                  <c:v>78</c:v>
                </c:pt>
                <c:pt idx="14">
                  <c:v>73</c:v>
                </c:pt>
                <c:pt idx="15">
                  <c:v>89</c:v>
                </c:pt>
                <c:pt idx="16">
                  <c:v>105</c:v>
                </c:pt>
                <c:pt idx="17">
                  <c:v>71</c:v>
                </c:pt>
                <c:pt idx="18">
                  <c:v>88</c:v>
                </c:pt>
                <c:pt idx="19">
                  <c:v>57</c:v>
                </c:pt>
                <c:pt idx="20">
                  <c:v>168</c:v>
                </c:pt>
                <c:pt idx="21">
                  <c:v>65</c:v>
                </c:pt>
                <c:pt idx="22">
                  <c:v>87</c:v>
                </c:pt>
                <c:pt idx="23">
                  <c:v>116</c:v>
                </c:pt>
                <c:pt idx="24">
                  <c:v>94</c:v>
                </c:pt>
                <c:pt idx="25">
                  <c:v>84</c:v>
                </c:pt>
                <c:pt idx="26">
                  <c:v>96</c:v>
                </c:pt>
                <c:pt idx="27">
                  <c:v>120</c:v>
                </c:pt>
                <c:pt idx="28">
                  <c:v>110</c:v>
                </c:pt>
                <c:pt idx="29">
                  <c:v>139</c:v>
                </c:pt>
                <c:pt idx="30">
                  <c:v>71</c:v>
                </c:pt>
                <c:pt idx="31">
                  <c:v>53</c:v>
                </c:pt>
                <c:pt idx="32">
                  <c:v>85</c:v>
                </c:pt>
                <c:pt idx="33">
                  <c:v>54</c:v>
                </c:pt>
                <c:pt idx="34">
                  <c:v>164</c:v>
                </c:pt>
                <c:pt idx="35">
                  <c:v>122</c:v>
                </c:pt>
                <c:pt idx="36">
                  <c:v>95</c:v>
                </c:pt>
                <c:pt idx="37">
                  <c:v>107</c:v>
                </c:pt>
                <c:pt idx="38">
                  <c:v>139</c:v>
                </c:pt>
                <c:pt idx="39">
                  <c:v>75</c:v>
                </c:pt>
                <c:pt idx="40">
                  <c:v>78</c:v>
                </c:pt>
                <c:pt idx="41">
                  <c:v>64</c:v>
                </c:pt>
                <c:pt idx="42">
                  <c:v>77</c:v>
                </c:pt>
                <c:pt idx="43">
                  <c:v>123</c:v>
                </c:pt>
                <c:pt idx="44">
                  <c:v>100</c:v>
                </c:pt>
                <c:pt idx="45">
                  <c:v>89</c:v>
                </c:pt>
                <c:pt idx="46">
                  <c:v>62</c:v>
                </c:pt>
                <c:pt idx="47">
                  <c:v>106</c:v>
                </c:pt>
                <c:pt idx="48">
                  <c:v>101</c:v>
                </c:pt>
                <c:pt idx="49">
                  <c:v>93</c:v>
                </c:pt>
                <c:pt idx="50">
                  <c:v>108</c:v>
                </c:pt>
                <c:pt idx="51">
                  <c:v>43</c:v>
                </c:pt>
              </c:numCache>
            </c:numRef>
          </c:val>
          <c:smooth val="1"/>
          <c:extLst>
            <c:ext xmlns:c16="http://schemas.microsoft.com/office/drawing/2014/chart" uri="{C3380CC4-5D6E-409C-BE32-E72D297353CC}">
              <c16:uniqueId val="{00000001-20F6-9542-BFA8-0FE7D47FF206}"/>
            </c:ext>
          </c:extLst>
        </c:ser>
        <c:dLbls>
          <c:showLegendKey val="0"/>
          <c:showVal val="0"/>
          <c:showCatName val="0"/>
          <c:showSerName val="0"/>
          <c:showPercent val="0"/>
          <c:showBubbleSize val="0"/>
        </c:dLbls>
        <c:marker val="1"/>
        <c:smooth val="0"/>
        <c:axId val="732019775"/>
        <c:axId val="732135759"/>
      </c:lineChart>
      <c:dateAx>
        <c:axId val="653524264"/>
        <c:scaling>
          <c:orientation val="minMax"/>
        </c:scaling>
        <c:delete val="0"/>
        <c:axPos val="b"/>
        <c:majorGridlines>
          <c:spPr>
            <a:ln w="9525" cap="flat" cmpd="sng" algn="ctr">
              <a:noFill/>
              <a:round/>
            </a:ln>
            <a:effectLst/>
          </c:spPr>
        </c:majorGridlines>
        <c:numFmt formatCode="[$-409]mmm;@" sourceLinked="0"/>
        <c:majorTickMark val="in"/>
        <c:minorTickMark val="none"/>
        <c:tickLblPos val="nextTo"/>
        <c:spPr>
          <a:noFill/>
          <a:ln w="9525" cap="flat" cmpd="sng" algn="ctr">
            <a:solidFill>
              <a:schemeClr val="tx1">
                <a:lumMod val="15000"/>
                <a:lumOff val="85000"/>
              </a:schemeClr>
            </a:solidFill>
            <a:round/>
          </a:ln>
          <a:effectLst/>
        </c:spPr>
        <c:txPr>
          <a:bodyPr rot="-3420000" spcFirstLastPara="1" vertOverflow="ellipsis" wrap="square" anchor="ctr" anchorCtr="1"/>
          <a:lstStyle/>
          <a:p>
            <a:pPr>
              <a:defRPr sz="1800" b="0" i="0" u="none" strike="noStrike" kern="1200" baseline="0">
                <a:solidFill>
                  <a:schemeClr val="tx1">
                    <a:lumMod val="65000"/>
                    <a:lumOff val="35000"/>
                  </a:schemeClr>
                </a:solidFill>
                <a:latin typeface="IBM Plex Sans" panose="020B0503050203000203" pitchFamily="34" charset="0"/>
                <a:ea typeface="+mn-ea"/>
                <a:cs typeface="+mn-cs"/>
              </a:defRPr>
            </a:pPr>
            <a:endParaRPr lang="en-US"/>
          </a:p>
        </c:txPr>
        <c:crossAx val="653520000"/>
        <c:crosses val="autoZero"/>
        <c:auto val="1"/>
        <c:lblOffset val="100"/>
        <c:baseTimeUnit val="days"/>
      </c:dateAx>
      <c:valAx>
        <c:axId val="653520000"/>
        <c:scaling>
          <c:orientation val="minMax"/>
        </c:scaling>
        <c:delete val="0"/>
        <c:axPos val="l"/>
        <c:numFmt formatCode="General" sourceLinked="1"/>
        <c:majorTickMark val="none"/>
        <c:minorTickMark val="none"/>
        <c:tickLblPos val="nextTo"/>
        <c:spPr>
          <a:solidFill>
            <a:schemeClr val="bg1"/>
          </a:solidFill>
          <a:ln>
            <a:solidFill>
              <a:schemeClr val="tx1"/>
            </a:solidFill>
          </a:ln>
          <a:effectLst/>
        </c:spPr>
        <c:txPr>
          <a:bodyPr rot="-60000000" spcFirstLastPara="1" vertOverflow="ellipsis" vert="horz" wrap="square" anchor="ctr" anchorCtr="1"/>
          <a:lstStyle/>
          <a:p>
            <a:pPr>
              <a:defRPr sz="1800" b="1" i="0" u="none" strike="noStrike" kern="1200" baseline="0">
                <a:solidFill>
                  <a:srgbClr val="00B050"/>
                </a:solidFill>
                <a:latin typeface="IBM Plex Sans" panose="020B0503050203000203" pitchFamily="34" charset="0"/>
                <a:ea typeface="+mn-ea"/>
                <a:cs typeface="+mn-cs"/>
              </a:defRPr>
            </a:pPr>
            <a:endParaRPr lang="en-US"/>
          </a:p>
        </c:txPr>
        <c:crossAx val="653524264"/>
        <c:crosses val="autoZero"/>
        <c:crossBetween val="between"/>
      </c:valAx>
      <c:valAx>
        <c:axId val="732135759"/>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IBM Plex Sans" panose="020B0503050203000203" pitchFamily="34" charset="0"/>
                <a:ea typeface="+mn-ea"/>
                <a:cs typeface="+mn-cs"/>
              </a:defRPr>
            </a:pPr>
            <a:endParaRPr lang="en-US"/>
          </a:p>
        </c:txPr>
        <c:crossAx val="732019775"/>
        <c:crosses val="max"/>
        <c:crossBetween val="between"/>
      </c:valAx>
      <c:dateAx>
        <c:axId val="732019775"/>
        <c:scaling>
          <c:orientation val="minMax"/>
        </c:scaling>
        <c:delete val="1"/>
        <c:axPos val="b"/>
        <c:numFmt formatCode="m/d;@" sourceLinked="1"/>
        <c:majorTickMark val="out"/>
        <c:minorTickMark val="none"/>
        <c:tickLblPos val="nextTo"/>
        <c:crossAx val="732135759"/>
        <c:crosses val="autoZero"/>
        <c:auto val="1"/>
        <c:lblOffset val="100"/>
        <c:baseTimeUnit val="days"/>
      </c:dateAx>
      <c:spPr>
        <a:noFill/>
        <a:ln cap="rnd">
          <a:noFill/>
        </a:ln>
        <a:effectLst/>
      </c:spPr>
    </c:plotArea>
    <c:plotVisOnly val="1"/>
    <c:dispBlanksAs val="gap"/>
    <c:showDLblsOverMax val="0"/>
  </c:chart>
  <c:spPr>
    <a:noFill/>
    <a:ln>
      <a:noFill/>
    </a:ln>
    <a:effectLst/>
  </c:spPr>
  <c:txPr>
    <a:bodyPr/>
    <a:lstStyle/>
    <a:p>
      <a:pPr>
        <a:defRPr sz="1800">
          <a:latin typeface="IBM Plex Sans" panose="020B050305020300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989316-079A-6E48-B733-FA1F4BEB39B3}" type="doc">
      <dgm:prSet loTypeId="urn:microsoft.com/office/officeart/2005/8/layout/radial6" loCatId="" qsTypeId="urn:microsoft.com/office/officeart/2005/8/quickstyle/simple1" qsCatId="simple" csTypeId="urn:microsoft.com/office/officeart/2005/8/colors/colorful1" csCatId="colorful" phldr="1"/>
      <dgm:spPr/>
      <dgm:t>
        <a:bodyPr/>
        <a:lstStyle/>
        <a:p>
          <a:endParaRPr lang="en-US"/>
        </a:p>
      </dgm:t>
    </dgm:pt>
    <dgm:pt modelId="{7286C650-1D31-4B40-809E-3F46253F4C5A}">
      <dgm:prSet phldrT="[Text]"/>
      <dgm:spPr/>
      <dgm:t>
        <a:bodyPr/>
        <a:lstStyle/>
        <a:p>
          <a:r>
            <a:rPr lang="en-US" dirty="0"/>
            <a:t>Ransomware Impacts</a:t>
          </a:r>
        </a:p>
      </dgm:t>
    </dgm:pt>
    <dgm:pt modelId="{0568BE99-6178-EE4F-ABAC-AD4E71415C95}" type="parTrans" cxnId="{1E02EFFF-F590-C141-90B6-F4FCF1A35AA3}">
      <dgm:prSet/>
      <dgm:spPr/>
      <dgm:t>
        <a:bodyPr/>
        <a:lstStyle/>
        <a:p>
          <a:endParaRPr lang="en-US"/>
        </a:p>
      </dgm:t>
    </dgm:pt>
    <dgm:pt modelId="{AD931630-51F2-8D41-B834-16FBE8F84F5A}" type="sibTrans" cxnId="{1E02EFFF-F590-C141-90B6-F4FCF1A35AA3}">
      <dgm:prSet/>
      <dgm:spPr/>
      <dgm:t>
        <a:bodyPr/>
        <a:lstStyle/>
        <a:p>
          <a:endParaRPr lang="en-US"/>
        </a:p>
      </dgm:t>
    </dgm:pt>
    <dgm:pt modelId="{5BA5D7D5-5AA8-E24C-BF42-AD181BC482FC}">
      <dgm:prSet phldrT="[Text]"/>
      <dgm:spPr/>
      <dgm:t>
        <a:bodyPr/>
        <a:lstStyle/>
        <a:p>
          <a:r>
            <a:rPr lang="en-US" dirty="0"/>
            <a:t>Brand</a:t>
          </a:r>
        </a:p>
      </dgm:t>
    </dgm:pt>
    <dgm:pt modelId="{A08D9D85-7802-2D4E-AAED-5F98EBC1D8E6}" type="parTrans" cxnId="{066CD7C9-A2C0-7C41-AB95-EA09E13D0CF4}">
      <dgm:prSet/>
      <dgm:spPr/>
      <dgm:t>
        <a:bodyPr/>
        <a:lstStyle/>
        <a:p>
          <a:endParaRPr lang="en-US"/>
        </a:p>
      </dgm:t>
    </dgm:pt>
    <dgm:pt modelId="{0418AEFF-2A2D-A64A-883F-7FF1798343DF}" type="sibTrans" cxnId="{066CD7C9-A2C0-7C41-AB95-EA09E13D0CF4}">
      <dgm:prSet/>
      <dgm:spPr/>
      <dgm:t>
        <a:bodyPr/>
        <a:lstStyle/>
        <a:p>
          <a:endParaRPr lang="en-US"/>
        </a:p>
      </dgm:t>
    </dgm:pt>
    <dgm:pt modelId="{D952E4F4-2924-2440-BA8D-530FD3472E79}">
      <dgm:prSet phldrT="[Text]"/>
      <dgm:spPr>
        <a:solidFill>
          <a:srgbClr val="C00000"/>
        </a:solidFill>
      </dgm:spPr>
      <dgm:t>
        <a:bodyPr/>
        <a:lstStyle/>
        <a:p>
          <a:r>
            <a:rPr lang="en-US" dirty="0"/>
            <a:t>Financial</a:t>
          </a:r>
        </a:p>
      </dgm:t>
    </dgm:pt>
    <dgm:pt modelId="{6B190BB1-4725-8245-AE27-356B8E13FB55}" type="parTrans" cxnId="{674B6809-07CA-8647-84CE-384D0EC7CB57}">
      <dgm:prSet/>
      <dgm:spPr/>
      <dgm:t>
        <a:bodyPr/>
        <a:lstStyle/>
        <a:p>
          <a:endParaRPr lang="en-US"/>
        </a:p>
      </dgm:t>
    </dgm:pt>
    <dgm:pt modelId="{4A6C0A4D-F87C-264D-9760-016B18AD45FD}" type="sibTrans" cxnId="{674B6809-07CA-8647-84CE-384D0EC7CB57}">
      <dgm:prSet/>
      <dgm:spPr/>
      <dgm:t>
        <a:bodyPr/>
        <a:lstStyle/>
        <a:p>
          <a:endParaRPr lang="en-US"/>
        </a:p>
      </dgm:t>
    </dgm:pt>
    <dgm:pt modelId="{8FE9DB79-B2F9-3B4A-9B68-C9708784D875}">
      <dgm:prSet phldrT="[Text]"/>
      <dgm:spPr/>
      <dgm:t>
        <a:bodyPr/>
        <a:lstStyle/>
        <a:p>
          <a:r>
            <a:rPr lang="en-US" dirty="0"/>
            <a:t>Technology</a:t>
          </a:r>
        </a:p>
      </dgm:t>
    </dgm:pt>
    <dgm:pt modelId="{93A9B55D-0733-4746-B7D8-ADE587DE2AF8}" type="parTrans" cxnId="{789D1D3A-5816-074A-8B83-6E4D1E27DA0D}">
      <dgm:prSet/>
      <dgm:spPr/>
      <dgm:t>
        <a:bodyPr/>
        <a:lstStyle/>
        <a:p>
          <a:endParaRPr lang="en-US"/>
        </a:p>
      </dgm:t>
    </dgm:pt>
    <dgm:pt modelId="{3836FF2F-1714-2D40-9A6F-B19F801E55F6}" type="sibTrans" cxnId="{789D1D3A-5816-074A-8B83-6E4D1E27DA0D}">
      <dgm:prSet/>
      <dgm:spPr/>
      <dgm:t>
        <a:bodyPr/>
        <a:lstStyle/>
        <a:p>
          <a:endParaRPr lang="en-US"/>
        </a:p>
      </dgm:t>
    </dgm:pt>
    <dgm:pt modelId="{92C894AD-0687-904B-8905-CB3E81770F23}">
      <dgm:prSet phldrT="[Text]"/>
      <dgm:spPr/>
      <dgm:t>
        <a:bodyPr/>
        <a:lstStyle/>
        <a:p>
          <a:r>
            <a:rPr lang="en-US" dirty="0"/>
            <a:t>Legal/</a:t>
          </a:r>
          <a:br>
            <a:rPr lang="en-US" dirty="0"/>
          </a:br>
          <a:r>
            <a:rPr lang="en-US" dirty="0"/>
            <a:t>Regulatory</a:t>
          </a:r>
        </a:p>
      </dgm:t>
    </dgm:pt>
    <dgm:pt modelId="{053D069B-4E53-1440-B1CC-A5B9273D1E70}" type="parTrans" cxnId="{60839EA2-5784-804A-8336-4B1AE59562B4}">
      <dgm:prSet/>
      <dgm:spPr/>
      <dgm:t>
        <a:bodyPr/>
        <a:lstStyle/>
        <a:p>
          <a:endParaRPr lang="en-US"/>
        </a:p>
      </dgm:t>
    </dgm:pt>
    <dgm:pt modelId="{8328B539-4FF7-264A-804E-EF74D329DED8}" type="sibTrans" cxnId="{60839EA2-5784-804A-8336-4B1AE59562B4}">
      <dgm:prSet/>
      <dgm:spPr/>
      <dgm:t>
        <a:bodyPr/>
        <a:lstStyle/>
        <a:p>
          <a:endParaRPr lang="en-US"/>
        </a:p>
      </dgm:t>
    </dgm:pt>
    <dgm:pt modelId="{B2E2FB7F-E756-5144-B2CA-ED737472845D}">
      <dgm:prSet phldrT="[Text]"/>
      <dgm:spPr/>
      <dgm:t>
        <a:bodyPr/>
        <a:lstStyle/>
        <a:p>
          <a:r>
            <a:rPr lang="en-US" dirty="0"/>
            <a:t>Privacy</a:t>
          </a:r>
        </a:p>
      </dgm:t>
    </dgm:pt>
    <dgm:pt modelId="{D3B0F105-9F37-F24E-87CE-7C4F11C2607E}" type="parTrans" cxnId="{B7DFB3C5-FEC7-914C-85D2-894377DAC3B4}">
      <dgm:prSet/>
      <dgm:spPr/>
      <dgm:t>
        <a:bodyPr/>
        <a:lstStyle/>
        <a:p>
          <a:endParaRPr lang="en-US"/>
        </a:p>
      </dgm:t>
    </dgm:pt>
    <dgm:pt modelId="{A51160AC-F53E-5E42-B8A1-F30AF1B37A1F}" type="sibTrans" cxnId="{B7DFB3C5-FEC7-914C-85D2-894377DAC3B4}">
      <dgm:prSet/>
      <dgm:spPr/>
      <dgm:t>
        <a:bodyPr/>
        <a:lstStyle/>
        <a:p>
          <a:endParaRPr lang="en-US"/>
        </a:p>
      </dgm:t>
    </dgm:pt>
    <dgm:pt modelId="{2CB87B04-68D0-5745-8621-4D852F675844}">
      <dgm:prSet phldrT="[Text]"/>
      <dgm:spPr/>
      <dgm:t>
        <a:bodyPr/>
        <a:lstStyle/>
        <a:p>
          <a:r>
            <a:rPr lang="en-US" dirty="0"/>
            <a:t>Business Operations</a:t>
          </a:r>
        </a:p>
      </dgm:t>
    </dgm:pt>
    <dgm:pt modelId="{B182D0FF-D607-974B-9CED-FD65F082F95B}" type="parTrans" cxnId="{8A802770-8E88-2D4F-8C56-24450A05DD22}">
      <dgm:prSet/>
      <dgm:spPr/>
      <dgm:t>
        <a:bodyPr/>
        <a:lstStyle/>
        <a:p>
          <a:endParaRPr lang="en-US"/>
        </a:p>
      </dgm:t>
    </dgm:pt>
    <dgm:pt modelId="{7F56FC13-C389-DA4A-8DC3-69625861E085}" type="sibTrans" cxnId="{8A802770-8E88-2D4F-8C56-24450A05DD22}">
      <dgm:prSet/>
      <dgm:spPr/>
      <dgm:t>
        <a:bodyPr/>
        <a:lstStyle/>
        <a:p>
          <a:endParaRPr lang="en-US"/>
        </a:p>
      </dgm:t>
    </dgm:pt>
    <dgm:pt modelId="{B4E71CBD-3B59-CD41-8195-46A3E575605F}" type="pres">
      <dgm:prSet presAssocID="{BA989316-079A-6E48-B733-FA1F4BEB39B3}" presName="Name0" presStyleCnt="0">
        <dgm:presLayoutVars>
          <dgm:chMax val="1"/>
          <dgm:dir/>
          <dgm:animLvl val="ctr"/>
          <dgm:resizeHandles val="exact"/>
        </dgm:presLayoutVars>
      </dgm:prSet>
      <dgm:spPr/>
    </dgm:pt>
    <dgm:pt modelId="{3F577CBE-0877-304D-9BFA-2F6EFF1AE2FD}" type="pres">
      <dgm:prSet presAssocID="{7286C650-1D31-4B40-809E-3F46253F4C5A}" presName="centerShape" presStyleLbl="node0" presStyleIdx="0" presStyleCnt="1"/>
      <dgm:spPr/>
    </dgm:pt>
    <dgm:pt modelId="{1AC5CEB5-E623-C84A-B12A-5C937FFE5A93}" type="pres">
      <dgm:prSet presAssocID="{5BA5D7D5-5AA8-E24C-BF42-AD181BC482FC}" presName="node" presStyleLbl="node1" presStyleIdx="0" presStyleCnt="6">
        <dgm:presLayoutVars>
          <dgm:bulletEnabled val="1"/>
        </dgm:presLayoutVars>
      </dgm:prSet>
      <dgm:spPr/>
    </dgm:pt>
    <dgm:pt modelId="{63FA6CF8-C630-4545-95BB-88D5DC2115A5}" type="pres">
      <dgm:prSet presAssocID="{5BA5D7D5-5AA8-E24C-BF42-AD181BC482FC}" presName="dummy" presStyleCnt="0"/>
      <dgm:spPr/>
    </dgm:pt>
    <dgm:pt modelId="{E6A16D3E-8BB6-A143-BD62-E854F6501909}" type="pres">
      <dgm:prSet presAssocID="{0418AEFF-2A2D-A64A-883F-7FF1798343DF}" presName="sibTrans" presStyleLbl="sibTrans2D1" presStyleIdx="0" presStyleCnt="6"/>
      <dgm:spPr/>
    </dgm:pt>
    <dgm:pt modelId="{E4EBD358-FA1C-0D48-8DA0-B355220DBE0C}" type="pres">
      <dgm:prSet presAssocID="{D952E4F4-2924-2440-BA8D-530FD3472E79}" presName="node" presStyleLbl="node1" presStyleIdx="1" presStyleCnt="6">
        <dgm:presLayoutVars>
          <dgm:bulletEnabled val="1"/>
        </dgm:presLayoutVars>
      </dgm:prSet>
      <dgm:spPr/>
    </dgm:pt>
    <dgm:pt modelId="{A241060E-111C-E242-B912-79D287BF2153}" type="pres">
      <dgm:prSet presAssocID="{D952E4F4-2924-2440-BA8D-530FD3472E79}" presName="dummy" presStyleCnt="0"/>
      <dgm:spPr/>
    </dgm:pt>
    <dgm:pt modelId="{C8E9A770-6D13-CD45-9120-014A1638320E}" type="pres">
      <dgm:prSet presAssocID="{4A6C0A4D-F87C-264D-9760-016B18AD45FD}" presName="sibTrans" presStyleLbl="sibTrans2D1" presStyleIdx="1" presStyleCnt="6"/>
      <dgm:spPr/>
    </dgm:pt>
    <dgm:pt modelId="{2E1A4680-206C-6346-BD7E-565DA3D4C33D}" type="pres">
      <dgm:prSet presAssocID="{8FE9DB79-B2F9-3B4A-9B68-C9708784D875}" presName="node" presStyleLbl="node1" presStyleIdx="2" presStyleCnt="6">
        <dgm:presLayoutVars>
          <dgm:bulletEnabled val="1"/>
        </dgm:presLayoutVars>
      </dgm:prSet>
      <dgm:spPr/>
    </dgm:pt>
    <dgm:pt modelId="{859CD91A-9845-184A-9C3F-248F281BB912}" type="pres">
      <dgm:prSet presAssocID="{8FE9DB79-B2F9-3B4A-9B68-C9708784D875}" presName="dummy" presStyleCnt="0"/>
      <dgm:spPr/>
    </dgm:pt>
    <dgm:pt modelId="{0E2E977E-639F-F44E-8B5C-4ED85F440929}" type="pres">
      <dgm:prSet presAssocID="{3836FF2F-1714-2D40-9A6F-B19F801E55F6}" presName="sibTrans" presStyleLbl="sibTrans2D1" presStyleIdx="2" presStyleCnt="6"/>
      <dgm:spPr/>
    </dgm:pt>
    <dgm:pt modelId="{0AEB042E-CE7A-AE48-9284-1433BCD3DB71}" type="pres">
      <dgm:prSet presAssocID="{92C894AD-0687-904B-8905-CB3E81770F23}" presName="node" presStyleLbl="node1" presStyleIdx="3" presStyleCnt="6">
        <dgm:presLayoutVars>
          <dgm:bulletEnabled val="1"/>
        </dgm:presLayoutVars>
      </dgm:prSet>
      <dgm:spPr/>
    </dgm:pt>
    <dgm:pt modelId="{61E0F06C-4B38-334B-A310-2437BAEE4284}" type="pres">
      <dgm:prSet presAssocID="{92C894AD-0687-904B-8905-CB3E81770F23}" presName="dummy" presStyleCnt="0"/>
      <dgm:spPr/>
    </dgm:pt>
    <dgm:pt modelId="{64575BB6-B7BB-3C43-AA4D-97CB525AFBFF}" type="pres">
      <dgm:prSet presAssocID="{8328B539-4FF7-264A-804E-EF74D329DED8}" presName="sibTrans" presStyleLbl="sibTrans2D1" presStyleIdx="3" presStyleCnt="6"/>
      <dgm:spPr/>
    </dgm:pt>
    <dgm:pt modelId="{3608BFCB-FF29-E94C-A82E-763574121730}" type="pres">
      <dgm:prSet presAssocID="{B2E2FB7F-E756-5144-B2CA-ED737472845D}" presName="node" presStyleLbl="node1" presStyleIdx="4" presStyleCnt="6">
        <dgm:presLayoutVars>
          <dgm:bulletEnabled val="1"/>
        </dgm:presLayoutVars>
      </dgm:prSet>
      <dgm:spPr/>
    </dgm:pt>
    <dgm:pt modelId="{92DF7488-0C0E-DD45-AA2D-DF4BA46F341A}" type="pres">
      <dgm:prSet presAssocID="{B2E2FB7F-E756-5144-B2CA-ED737472845D}" presName="dummy" presStyleCnt="0"/>
      <dgm:spPr/>
    </dgm:pt>
    <dgm:pt modelId="{9E7916C8-AC26-2847-BA54-45F367134FCF}" type="pres">
      <dgm:prSet presAssocID="{A51160AC-F53E-5E42-B8A1-F30AF1B37A1F}" presName="sibTrans" presStyleLbl="sibTrans2D1" presStyleIdx="4" presStyleCnt="6"/>
      <dgm:spPr/>
    </dgm:pt>
    <dgm:pt modelId="{B8940D86-9CF6-F149-AD27-59AFB1325943}" type="pres">
      <dgm:prSet presAssocID="{2CB87B04-68D0-5745-8621-4D852F675844}" presName="node" presStyleLbl="node1" presStyleIdx="5" presStyleCnt="6">
        <dgm:presLayoutVars>
          <dgm:bulletEnabled val="1"/>
        </dgm:presLayoutVars>
      </dgm:prSet>
      <dgm:spPr/>
    </dgm:pt>
    <dgm:pt modelId="{0B28BF5B-8C0F-8343-A85E-E3638FAA1B52}" type="pres">
      <dgm:prSet presAssocID="{2CB87B04-68D0-5745-8621-4D852F675844}" presName="dummy" presStyleCnt="0"/>
      <dgm:spPr/>
    </dgm:pt>
    <dgm:pt modelId="{45E79D4E-0C1F-814E-8D2D-C241C5BE3686}" type="pres">
      <dgm:prSet presAssocID="{7F56FC13-C389-DA4A-8DC3-69625861E085}" presName="sibTrans" presStyleLbl="sibTrans2D1" presStyleIdx="5" presStyleCnt="6"/>
      <dgm:spPr/>
    </dgm:pt>
  </dgm:ptLst>
  <dgm:cxnLst>
    <dgm:cxn modelId="{6D512E00-7C81-E844-ABDC-6BD2FF2D04AF}" type="presOf" srcId="{8328B539-4FF7-264A-804E-EF74D329DED8}" destId="{64575BB6-B7BB-3C43-AA4D-97CB525AFBFF}" srcOrd="0" destOrd="0" presId="urn:microsoft.com/office/officeart/2005/8/layout/radial6"/>
    <dgm:cxn modelId="{674B6809-07CA-8647-84CE-384D0EC7CB57}" srcId="{7286C650-1D31-4B40-809E-3F46253F4C5A}" destId="{D952E4F4-2924-2440-BA8D-530FD3472E79}" srcOrd="1" destOrd="0" parTransId="{6B190BB1-4725-8245-AE27-356B8E13FB55}" sibTransId="{4A6C0A4D-F87C-264D-9760-016B18AD45FD}"/>
    <dgm:cxn modelId="{64BD0F11-9444-E84B-9769-67A8BBA5B27C}" type="presOf" srcId="{7F56FC13-C389-DA4A-8DC3-69625861E085}" destId="{45E79D4E-0C1F-814E-8D2D-C241C5BE3686}" srcOrd="0" destOrd="0" presId="urn:microsoft.com/office/officeart/2005/8/layout/radial6"/>
    <dgm:cxn modelId="{3B9DED35-A415-9849-AF35-0A36C914A1F4}" type="presOf" srcId="{3836FF2F-1714-2D40-9A6F-B19F801E55F6}" destId="{0E2E977E-639F-F44E-8B5C-4ED85F440929}" srcOrd="0" destOrd="0" presId="urn:microsoft.com/office/officeart/2005/8/layout/radial6"/>
    <dgm:cxn modelId="{5852BC37-9E3B-BA40-89E3-B53F6C417DCA}" type="presOf" srcId="{B2E2FB7F-E756-5144-B2CA-ED737472845D}" destId="{3608BFCB-FF29-E94C-A82E-763574121730}" srcOrd="0" destOrd="0" presId="urn:microsoft.com/office/officeart/2005/8/layout/radial6"/>
    <dgm:cxn modelId="{789D1D3A-5816-074A-8B83-6E4D1E27DA0D}" srcId="{7286C650-1D31-4B40-809E-3F46253F4C5A}" destId="{8FE9DB79-B2F9-3B4A-9B68-C9708784D875}" srcOrd="2" destOrd="0" parTransId="{93A9B55D-0733-4746-B7D8-ADE587DE2AF8}" sibTransId="{3836FF2F-1714-2D40-9A6F-B19F801E55F6}"/>
    <dgm:cxn modelId="{E418CD6D-069A-2247-9AAE-C8CA9027A858}" type="presOf" srcId="{8FE9DB79-B2F9-3B4A-9B68-C9708784D875}" destId="{2E1A4680-206C-6346-BD7E-565DA3D4C33D}" srcOrd="0" destOrd="0" presId="urn:microsoft.com/office/officeart/2005/8/layout/radial6"/>
    <dgm:cxn modelId="{8A802770-8E88-2D4F-8C56-24450A05DD22}" srcId="{7286C650-1D31-4B40-809E-3F46253F4C5A}" destId="{2CB87B04-68D0-5745-8621-4D852F675844}" srcOrd="5" destOrd="0" parTransId="{B182D0FF-D607-974B-9CED-FD65F082F95B}" sibTransId="{7F56FC13-C389-DA4A-8DC3-69625861E085}"/>
    <dgm:cxn modelId="{6E8B5F87-FA66-2F49-85ED-B011BF1C1FE3}" type="presOf" srcId="{D952E4F4-2924-2440-BA8D-530FD3472E79}" destId="{E4EBD358-FA1C-0D48-8DA0-B355220DBE0C}" srcOrd="0" destOrd="0" presId="urn:microsoft.com/office/officeart/2005/8/layout/radial6"/>
    <dgm:cxn modelId="{F8B4F98A-3ED1-B544-B579-431B821B685F}" type="presOf" srcId="{A51160AC-F53E-5E42-B8A1-F30AF1B37A1F}" destId="{9E7916C8-AC26-2847-BA54-45F367134FCF}" srcOrd="0" destOrd="0" presId="urn:microsoft.com/office/officeart/2005/8/layout/radial6"/>
    <dgm:cxn modelId="{5806979F-352D-844E-84F9-1F3871F2ADCC}" type="presOf" srcId="{7286C650-1D31-4B40-809E-3F46253F4C5A}" destId="{3F577CBE-0877-304D-9BFA-2F6EFF1AE2FD}" srcOrd="0" destOrd="0" presId="urn:microsoft.com/office/officeart/2005/8/layout/radial6"/>
    <dgm:cxn modelId="{60839EA2-5784-804A-8336-4B1AE59562B4}" srcId="{7286C650-1D31-4B40-809E-3F46253F4C5A}" destId="{92C894AD-0687-904B-8905-CB3E81770F23}" srcOrd="3" destOrd="0" parTransId="{053D069B-4E53-1440-B1CC-A5B9273D1E70}" sibTransId="{8328B539-4FF7-264A-804E-EF74D329DED8}"/>
    <dgm:cxn modelId="{667614AB-B20D-CB41-8630-CD992180B7F0}" type="presOf" srcId="{BA989316-079A-6E48-B733-FA1F4BEB39B3}" destId="{B4E71CBD-3B59-CD41-8195-46A3E575605F}" srcOrd="0" destOrd="0" presId="urn:microsoft.com/office/officeart/2005/8/layout/radial6"/>
    <dgm:cxn modelId="{B7DFB3C5-FEC7-914C-85D2-894377DAC3B4}" srcId="{7286C650-1D31-4B40-809E-3F46253F4C5A}" destId="{B2E2FB7F-E756-5144-B2CA-ED737472845D}" srcOrd="4" destOrd="0" parTransId="{D3B0F105-9F37-F24E-87CE-7C4F11C2607E}" sibTransId="{A51160AC-F53E-5E42-B8A1-F30AF1B37A1F}"/>
    <dgm:cxn modelId="{6049A6C7-2DA3-A347-84B6-FBE1F0ACAAE3}" type="presOf" srcId="{2CB87B04-68D0-5745-8621-4D852F675844}" destId="{B8940D86-9CF6-F149-AD27-59AFB1325943}" srcOrd="0" destOrd="0" presId="urn:microsoft.com/office/officeart/2005/8/layout/radial6"/>
    <dgm:cxn modelId="{066CD7C9-A2C0-7C41-AB95-EA09E13D0CF4}" srcId="{7286C650-1D31-4B40-809E-3F46253F4C5A}" destId="{5BA5D7D5-5AA8-E24C-BF42-AD181BC482FC}" srcOrd="0" destOrd="0" parTransId="{A08D9D85-7802-2D4E-AAED-5F98EBC1D8E6}" sibTransId="{0418AEFF-2A2D-A64A-883F-7FF1798343DF}"/>
    <dgm:cxn modelId="{EBE115CA-9F55-9640-B3B0-5E22AC558BB1}" type="presOf" srcId="{5BA5D7D5-5AA8-E24C-BF42-AD181BC482FC}" destId="{1AC5CEB5-E623-C84A-B12A-5C937FFE5A93}" srcOrd="0" destOrd="0" presId="urn:microsoft.com/office/officeart/2005/8/layout/radial6"/>
    <dgm:cxn modelId="{AECD5ACA-8CC6-3A47-BB9B-9BE54694BCA6}" type="presOf" srcId="{92C894AD-0687-904B-8905-CB3E81770F23}" destId="{0AEB042E-CE7A-AE48-9284-1433BCD3DB71}" srcOrd="0" destOrd="0" presId="urn:microsoft.com/office/officeart/2005/8/layout/radial6"/>
    <dgm:cxn modelId="{AF9BA4CC-4037-7643-9A81-6D8C125E94F9}" type="presOf" srcId="{4A6C0A4D-F87C-264D-9760-016B18AD45FD}" destId="{C8E9A770-6D13-CD45-9120-014A1638320E}" srcOrd="0" destOrd="0" presId="urn:microsoft.com/office/officeart/2005/8/layout/radial6"/>
    <dgm:cxn modelId="{6334C2FA-A417-3247-951E-2A2860289631}" type="presOf" srcId="{0418AEFF-2A2D-A64A-883F-7FF1798343DF}" destId="{E6A16D3E-8BB6-A143-BD62-E854F6501909}" srcOrd="0" destOrd="0" presId="urn:microsoft.com/office/officeart/2005/8/layout/radial6"/>
    <dgm:cxn modelId="{1E02EFFF-F590-C141-90B6-F4FCF1A35AA3}" srcId="{BA989316-079A-6E48-B733-FA1F4BEB39B3}" destId="{7286C650-1D31-4B40-809E-3F46253F4C5A}" srcOrd="0" destOrd="0" parTransId="{0568BE99-6178-EE4F-ABAC-AD4E71415C95}" sibTransId="{AD931630-51F2-8D41-B834-16FBE8F84F5A}"/>
    <dgm:cxn modelId="{74CB3C96-AAF2-1440-8465-BA801B0ACCDE}" type="presParOf" srcId="{B4E71CBD-3B59-CD41-8195-46A3E575605F}" destId="{3F577CBE-0877-304D-9BFA-2F6EFF1AE2FD}" srcOrd="0" destOrd="0" presId="urn:microsoft.com/office/officeart/2005/8/layout/radial6"/>
    <dgm:cxn modelId="{3EF3E57B-FBCF-AE47-978B-1FB4B3766184}" type="presParOf" srcId="{B4E71CBD-3B59-CD41-8195-46A3E575605F}" destId="{1AC5CEB5-E623-C84A-B12A-5C937FFE5A93}" srcOrd="1" destOrd="0" presId="urn:microsoft.com/office/officeart/2005/8/layout/radial6"/>
    <dgm:cxn modelId="{B99F9A4B-0B6D-DD45-A1E9-C584F65E0713}" type="presParOf" srcId="{B4E71CBD-3B59-CD41-8195-46A3E575605F}" destId="{63FA6CF8-C630-4545-95BB-88D5DC2115A5}" srcOrd="2" destOrd="0" presId="urn:microsoft.com/office/officeart/2005/8/layout/radial6"/>
    <dgm:cxn modelId="{A5BFFED8-9FBB-F745-AD30-4962D339A9CC}" type="presParOf" srcId="{B4E71CBD-3B59-CD41-8195-46A3E575605F}" destId="{E6A16D3E-8BB6-A143-BD62-E854F6501909}" srcOrd="3" destOrd="0" presId="urn:microsoft.com/office/officeart/2005/8/layout/radial6"/>
    <dgm:cxn modelId="{1C272B16-300C-7E44-ABD0-935E61C18A96}" type="presParOf" srcId="{B4E71CBD-3B59-CD41-8195-46A3E575605F}" destId="{E4EBD358-FA1C-0D48-8DA0-B355220DBE0C}" srcOrd="4" destOrd="0" presId="urn:microsoft.com/office/officeart/2005/8/layout/radial6"/>
    <dgm:cxn modelId="{654D8236-0B99-CC45-8CDE-342143F29451}" type="presParOf" srcId="{B4E71CBD-3B59-CD41-8195-46A3E575605F}" destId="{A241060E-111C-E242-B912-79D287BF2153}" srcOrd="5" destOrd="0" presId="urn:microsoft.com/office/officeart/2005/8/layout/radial6"/>
    <dgm:cxn modelId="{DFC85C15-2B1E-A246-82A1-E3E05B0D7876}" type="presParOf" srcId="{B4E71CBD-3B59-CD41-8195-46A3E575605F}" destId="{C8E9A770-6D13-CD45-9120-014A1638320E}" srcOrd="6" destOrd="0" presId="urn:microsoft.com/office/officeart/2005/8/layout/radial6"/>
    <dgm:cxn modelId="{061D1413-544C-6C4A-A77B-E26C21508C66}" type="presParOf" srcId="{B4E71CBD-3B59-CD41-8195-46A3E575605F}" destId="{2E1A4680-206C-6346-BD7E-565DA3D4C33D}" srcOrd="7" destOrd="0" presId="urn:microsoft.com/office/officeart/2005/8/layout/radial6"/>
    <dgm:cxn modelId="{18674FDE-FD66-914E-B48F-D8217DCC31AF}" type="presParOf" srcId="{B4E71CBD-3B59-CD41-8195-46A3E575605F}" destId="{859CD91A-9845-184A-9C3F-248F281BB912}" srcOrd="8" destOrd="0" presId="urn:microsoft.com/office/officeart/2005/8/layout/radial6"/>
    <dgm:cxn modelId="{AD4356BD-8D01-9042-8D4C-6490575E21EB}" type="presParOf" srcId="{B4E71CBD-3B59-CD41-8195-46A3E575605F}" destId="{0E2E977E-639F-F44E-8B5C-4ED85F440929}" srcOrd="9" destOrd="0" presId="urn:microsoft.com/office/officeart/2005/8/layout/radial6"/>
    <dgm:cxn modelId="{8D3E751F-955D-C44B-AF02-A40514D8ECAA}" type="presParOf" srcId="{B4E71CBD-3B59-CD41-8195-46A3E575605F}" destId="{0AEB042E-CE7A-AE48-9284-1433BCD3DB71}" srcOrd="10" destOrd="0" presId="urn:microsoft.com/office/officeart/2005/8/layout/radial6"/>
    <dgm:cxn modelId="{A9F68BAB-0F80-7547-8810-26F4D6ACA804}" type="presParOf" srcId="{B4E71CBD-3B59-CD41-8195-46A3E575605F}" destId="{61E0F06C-4B38-334B-A310-2437BAEE4284}" srcOrd="11" destOrd="0" presId="urn:microsoft.com/office/officeart/2005/8/layout/radial6"/>
    <dgm:cxn modelId="{C753F9BA-699F-CA43-97AE-E36D3CEC3A76}" type="presParOf" srcId="{B4E71CBD-3B59-CD41-8195-46A3E575605F}" destId="{64575BB6-B7BB-3C43-AA4D-97CB525AFBFF}" srcOrd="12" destOrd="0" presId="urn:microsoft.com/office/officeart/2005/8/layout/radial6"/>
    <dgm:cxn modelId="{D732DDBC-C422-1E43-BA8F-C25B6D673C20}" type="presParOf" srcId="{B4E71CBD-3B59-CD41-8195-46A3E575605F}" destId="{3608BFCB-FF29-E94C-A82E-763574121730}" srcOrd="13" destOrd="0" presId="urn:microsoft.com/office/officeart/2005/8/layout/radial6"/>
    <dgm:cxn modelId="{B9AF50F7-7A61-7748-BA99-4BAA0D026F99}" type="presParOf" srcId="{B4E71CBD-3B59-CD41-8195-46A3E575605F}" destId="{92DF7488-0C0E-DD45-AA2D-DF4BA46F341A}" srcOrd="14" destOrd="0" presId="urn:microsoft.com/office/officeart/2005/8/layout/radial6"/>
    <dgm:cxn modelId="{D6BA47C9-CAD7-694E-B2BC-D04593010489}" type="presParOf" srcId="{B4E71CBD-3B59-CD41-8195-46A3E575605F}" destId="{9E7916C8-AC26-2847-BA54-45F367134FCF}" srcOrd="15" destOrd="0" presId="urn:microsoft.com/office/officeart/2005/8/layout/radial6"/>
    <dgm:cxn modelId="{F3DEC4A5-C19E-594B-AAA1-9E676F07BC2F}" type="presParOf" srcId="{B4E71CBD-3B59-CD41-8195-46A3E575605F}" destId="{B8940D86-9CF6-F149-AD27-59AFB1325943}" srcOrd="16" destOrd="0" presId="urn:microsoft.com/office/officeart/2005/8/layout/radial6"/>
    <dgm:cxn modelId="{4587A318-BFE5-A443-ACF0-E75235DB2EDE}" type="presParOf" srcId="{B4E71CBD-3B59-CD41-8195-46A3E575605F}" destId="{0B28BF5B-8C0F-8343-A85E-E3638FAA1B52}" srcOrd="17" destOrd="0" presId="urn:microsoft.com/office/officeart/2005/8/layout/radial6"/>
    <dgm:cxn modelId="{2585B8D7-4997-774C-B520-9DE6D382C8B9}" type="presParOf" srcId="{B4E71CBD-3B59-CD41-8195-46A3E575605F}" destId="{45E79D4E-0C1F-814E-8D2D-C241C5BE3686}"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79D4E-0C1F-814E-8D2D-C241C5BE3686}">
      <dsp:nvSpPr>
        <dsp:cNvPr id="0" name=""/>
        <dsp:cNvSpPr/>
      </dsp:nvSpPr>
      <dsp:spPr>
        <a:xfrm>
          <a:off x="1967034" y="612368"/>
          <a:ext cx="4193930" cy="4193930"/>
        </a:xfrm>
        <a:prstGeom prst="blockArc">
          <a:avLst>
            <a:gd name="adj1" fmla="val 12600000"/>
            <a:gd name="adj2" fmla="val 16200000"/>
            <a:gd name="adj3" fmla="val 452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7916C8-AC26-2847-BA54-45F367134FCF}">
      <dsp:nvSpPr>
        <dsp:cNvPr id="0" name=""/>
        <dsp:cNvSpPr/>
      </dsp:nvSpPr>
      <dsp:spPr>
        <a:xfrm>
          <a:off x="1967034" y="612368"/>
          <a:ext cx="4193930" cy="4193930"/>
        </a:xfrm>
        <a:prstGeom prst="blockArc">
          <a:avLst>
            <a:gd name="adj1" fmla="val 9000000"/>
            <a:gd name="adj2" fmla="val 12600000"/>
            <a:gd name="adj3" fmla="val 4521"/>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575BB6-B7BB-3C43-AA4D-97CB525AFBFF}">
      <dsp:nvSpPr>
        <dsp:cNvPr id="0" name=""/>
        <dsp:cNvSpPr/>
      </dsp:nvSpPr>
      <dsp:spPr>
        <a:xfrm>
          <a:off x="1967034" y="612368"/>
          <a:ext cx="4193930" cy="4193930"/>
        </a:xfrm>
        <a:prstGeom prst="blockArc">
          <a:avLst>
            <a:gd name="adj1" fmla="val 5400000"/>
            <a:gd name="adj2" fmla="val 9000000"/>
            <a:gd name="adj3" fmla="val 4521"/>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2E977E-639F-F44E-8B5C-4ED85F440929}">
      <dsp:nvSpPr>
        <dsp:cNvPr id="0" name=""/>
        <dsp:cNvSpPr/>
      </dsp:nvSpPr>
      <dsp:spPr>
        <a:xfrm>
          <a:off x="1967034" y="612368"/>
          <a:ext cx="4193930" cy="4193930"/>
        </a:xfrm>
        <a:prstGeom prst="blockArc">
          <a:avLst>
            <a:gd name="adj1" fmla="val 1800000"/>
            <a:gd name="adj2" fmla="val 5400000"/>
            <a:gd name="adj3" fmla="val 452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E9A770-6D13-CD45-9120-014A1638320E}">
      <dsp:nvSpPr>
        <dsp:cNvPr id="0" name=""/>
        <dsp:cNvSpPr/>
      </dsp:nvSpPr>
      <dsp:spPr>
        <a:xfrm>
          <a:off x="1967034" y="612368"/>
          <a:ext cx="4193930" cy="4193930"/>
        </a:xfrm>
        <a:prstGeom prst="blockArc">
          <a:avLst>
            <a:gd name="adj1" fmla="val 19800000"/>
            <a:gd name="adj2" fmla="val 1800000"/>
            <a:gd name="adj3" fmla="val 452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A16D3E-8BB6-A143-BD62-E854F6501909}">
      <dsp:nvSpPr>
        <dsp:cNvPr id="0" name=""/>
        <dsp:cNvSpPr/>
      </dsp:nvSpPr>
      <dsp:spPr>
        <a:xfrm>
          <a:off x="1967034" y="612368"/>
          <a:ext cx="4193930" cy="4193930"/>
        </a:xfrm>
        <a:prstGeom prst="blockArc">
          <a:avLst>
            <a:gd name="adj1" fmla="val 16200000"/>
            <a:gd name="adj2" fmla="val 19800000"/>
            <a:gd name="adj3" fmla="val 452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577CBE-0877-304D-9BFA-2F6EFF1AE2FD}">
      <dsp:nvSpPr>
        <dsp:cNvPr id="0" name=""/>
        <dsp:cNvSpPr/>
      </dsp:nvSpPr>
      <dsp:spPr>
        <a:xfrm>
          <a:off x="3123406" y="1768739"/>
          <a:ext cx="1881187" cy="18811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Ransomware Impacts</a:t>
          </a:r>
        </a:p>
      </dsp:txBody>
      <dsp:txXfrm>
        <a:off x="3398899" y="2044232"/>
        <a:ext cx="1330201" cy="1330201"/>
      </dsp:txXfrm>
    </dsp:sp>
    <dsp:sp modelId="{1AC5CEB5-E623-C84A-B12A-5C937FFE5A93}">
      <dsp:nvSpPr>
        <dsp:cNvPr id="0" name=""/>
        <dsp:cNvSpPr/>
      </dsp:nvSpPr>
      <dsp:spPr>
        <a:xfrm>
          <a:off x="3405584" y="1358"/>
          <a:ext cx="1316831" cy="131683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Brand</a:t>
          </a:r>
        </a:p>
      </dsp:txBody>
      <dsp:txXfrm>
        <a:off x="3598429" y="194203"/>
        <a:ext cx="931141" cy="931141"/>
      </dsp:txXfrm>
    </dsp:sp>
    <dsp:sp modelId="{E4EBD358-FA1C-0D48-8DA0-B355220DBE0C}">
      <dsp:nvSpPr>
        <dsp:cNvPr id="0" name=""/>
        <dsp:cNvSpPr/>
      </dsp:nvSpPr>
      <dsp:spPr>
        <a:xfrm>
          <a:off x="5180554" y="1026138"/>
          <a:ext cx="1316831" cy="1316831"/>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Financial</a:t>
          </a:r>
        </a:p>
      </dsp:txBody>
      <dsp:txXfrm>
        <a:off x="5373399" y="1218983"/>
        <a:ext cx="931141" cy="931141"/>
      </dsp:txXfrm>
    </dsp:sp>
    <dsp:sp modelId="{2E1A4680-206C-6346-BD7E-565DA3D4C33D}">
      <dsp:nvSpPr>
        <dsp:cNvPr id="0" name=""/>
        <dsp:cNvSpPr/>
      </dsp:nvSpPr>
      <dsp:spPr>
        <a:xfrm>
          <a:off x="5180554" y="3075697"/>
          <a:ext cx="1316831" cy="131683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Technology</a:t>
          </a:r>
        </a:p>
      </dsp:txBody>
      <dsp:txXfrm>
        <a:off x="5373399" y="3268542"/>
        <a:ext cx="931141" cy="931141"/>
      </dsp:txXfrm>
    </dsp:sp>
    <dsp:sp modelId="{0AEB042E-CE7A-AE48-9284-1433BCD3DB71}">
      <dsp:nvSpPr>
        <dsp:cNvPr id="0" name=""/>
        <dsp:cNvSpPr/>
      </dsp:nvSpPr>
      <dsp:spPr>
        <a:xfrm>
          <a:off x="3405584" y="4100477"/>
          <a:ext cx="1316831" cy="131683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Legal/</a:t>
          </a:r>
          <a:br>
            <a:rPr lang="en-US" sz="1300" kern="1200" dirty="0"/>
          </a:br>
          <a:r>
            <a:rPr lang="en-US" sz="1300" kern="1200" dirty="0"/>
            <a:t>Regulatory</a:t>
          </a:r>
        </a:p>
      </dsp:txBody>
      <dsp:txXfrm>
        <a:off x="3598429" y="4293322"/>
        <a:ext cx="931141" cy="931141"/>
      </dsp:txXfrm>
    </dsp:sp>
    <dsp:sp modelId="{3608BFCB-FF29-E94C-A82E-763574121730}">
      <dsp:nvSpPr>
        <dsp:cNvPr id="0" name=""/>
        <dsp:cNvSpPr/>
      </dsp:nvSpPr>
      <dsp:spPr>
        <a:xfrm>
          <a:off x="1630613" y="3075697"/>
          <a:ext cx="1316831" cy="131683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Privacy</a:t>
          </a:r>
        </a:p>
      </dsp:txBody>
      <dsp:txXfrm>
        <a:off x="1823458" y="3268542"/>
        <a:ext cx="931141" cy="931141"/>
      </dsp:txXfrm>
    </dsp:sp>
    <dsp:sp modelId="{B8940D86-9CF6-F149-AD27-59AFB1325943}">
      <dsp:nvSpPr>
        <dsp:cNvPr id="0" name=""/>
        <dsp:cNvSpPr/>
      </dsp:nvSpPr>
      <dsp:spPr>
        <a:xfrm>
          <a:off x="1630613" y="1026138"/>
          <a:ext cx="1316831" cy="131683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Business Operations</a:t>
          </a:r>
        </a:p>
      </dsp:txBody>
      <dsp:txXfrm>
        <a:off x="1823458" y="1218983"/>
        <a:ext cx="931141" cy="93114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E69A98-69AB-2841-828B-4107086A46B9}" type="datetimeFigureOut">
              <a:rPr lang="en-US" smtClean="0"/>
              <a:t>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688186-FB47-6347-AC24-1D502C78A540}" type="slidenum">
              <a:rPr lang="en-US" smtClean="0"/>
              <a:t>‹#›</a:t>
            </a:fld>
            <a:endParaRPr lang="en-US"/>
          </a:p>
        </p:txBody>
      </p:sp>
    </p:spTree>
    <p:extLst>
      <p:ext uri="{BB962C8B-B14F-4D97-AF65-F5344CB8AC3E}">
        <p14:creationId xmlns:p14="http://schemas.microsoft.com/office/powerpoint/2010/main" val="1601121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666666"/>
                </a:solidFill>
                <a:effectLst/>
                <a:highlight>
                  <a:srgbClr val="FFFFFF"/>
                </a:highlight>
                <a:latin typeface="Open Sans" panose="020F0502020204030204" pitchFamily="34" charset="0"/>
              </a:rPr>
              <a:t>Stephen Brzozowski, Managing Security Consultant for GuidePoint Security, will use their recent report to guide us on ransomware trends and directions. From GuidePoint Security’s Digital Forensics and Incident Response (DFIR) team, Stephen will share insights into the current state and observed trends of ransomware attacks. He will share the perspective of the counterintuitive world of cyber extortion as well as a peek behind the scenes of Ransomware Negotiations.</a:t>
            </a:r>
            <a:endParaRPr lang="en-US" b="0" dirty="0"/>
          </a:p>
        </p:txBody>
      </p:sp>
      <p:sp>
        <p:nvSpPr>
          <p:cNvPr id="4" name="Slide Number Placeholder 3"/>
          <p:cNvSpPr>
            <a:spLocks noGrp="1"/>
          </p:cNvSpPr>
          <p:nvPr>
            <p:ph type="sldNum" sz="quarter" idx="5"/>
          </p:nvPr>
        </p:nvSpPr>
        <p:spPr/>
        <p:txBody>
          <a:bodyPr/>
          <a:lstStyle/>
          <a:p>
            <a:fld id="{F6688186-FB47-6347-AC24-1D502C78A540}" type="slidenum">
              <a:rPr lang="en-US" smtClean="0"/>
              <a:t>1</a:t>
            </a:fld>
            <a:endParaRPr lang="en-US"/>
          </a:p>
        </p:txBody>
      </p:sp>
    </p:spTree>
    <p:extLst>
      <p:ext uri="{BB962C8B-B14F-4D97-AF65-F5344CB8AC3E}">
        <p14:creationId xmlns:p14="http://schemas.microsoft.com/office/powerpoint/2010/main" val="3536976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endParaRPr lang="en-US" sz="2900" b="1" dirty="0">
              <a:latin typeface="IBM Plex Sans" panose="020B0503050203000203"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2016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5349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4133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72B9A-778B-E636-DF4B-9782BFB4FD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BA7B45-6F15-1DD3-D78C-8ABE8521A0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731B4D-F173-416F-0D28-C1C8E613CD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48C165-5230-F437-9D57-9CD570F3C4C8}"/>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8459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688186-FB47-6347-AC24-1D502C78A540}" type="slidenum">
              <a:rPr lang="en-US" smtClean="0"/>
              <a:t>23</a:t>
            </a:fld>
            <a:endParaRPr lang="en-US"/>
          </a:p>
        </p:txBody>
      </p:sp>
    </p:spTree>
    <p:extLst>
      <p:ext uri="{BB962C8B-B14F-4D97-AF65-F5344CB8AC3E}">
        <p14:creationId xmlns:p14="http://schemas.microsoft.com/office/powerpoint/2010/main" val="754895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p>
          <a:p>
            <a:r>
              <a:rPr lang="en-US" dirty="0"/>
              <a:t>Should we ban ransom/extortion payments?</a:t>
            </a:r>
          </a:p>
        </p:txBody>
      </p:sp>
      <p:sp>
        <p:nvSpPr>
          <p:cNvPr id="4" name="Slide Number Placeholder 3"/>
          <p:cNvSpPr>
            <a:spLocks noGrp="1"/>
          </p:cNvSpPr>
          <p:nvPr>
            <p:ph type="sldNum" sz="quarter" idx="5"/>
          </p:nvPr>
        </p:nvSpPr>
        <p:spPr/>
        <p:txBody>
          <a:bodyPr/>
          <a:lstStyle/>
          <a:p>
            <a:fld id="{943FA61E-06B8-7B47-9F0B-2C815AEFE334}" type="slidenum">
              <a:rPr lang="en-US" smtClean="0"/>
              <a:t>25</a:t>
            </a:fld>
            <a:endParaRPr lang="en-US"/>
          </a:p>
        </p:txBody>
      </p:sp>
    </p:spTree>
    <p:extLst>
      <p:ext uri="{BB962C8B-B14F-4D97-AF65-F5344CB8AC3E}">
        <p14:creationId xmlns:p14="http://schemas.microsoft.com/office/powerpoint/2010/main" val="4127145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endParaRPr lang="en-US" sz="2900" b="1" dirty="0">
              <a:latin typeface="IBM Plex Sans" panose="020B0503050203000203"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3837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dirty="0">
                <a:latin typeface="IBM Plex Sans" panose="020B0503050203000203" pitchFamily="34" charset="0"/>
              </a:rPr>
              <a:t>Initial access may be gained directly or indirectly through IABs</a:t>
            </a:r>
          </a:p>
          <a:p>
            <a:pPr marL="285750" indent="-285750">
              <a:buFont typeface="Arial" panose="020B0604020202020204" pitchFamily="34" charset="0"/>
              <a:buChar char="•"/>
            </a:pPr>
            <a:endParaRPr lang="en-US" sz="1800" dirty="0">
              <a:latin typeface="IBM Plex Sans" panose="020B0503050203000203" pitchFamily="34" charset="0"/>
            </a:endParaRPr>
          </a:p>
          <a:p>
            <a:pPr marL="285750" indent="-285750">
              <a:buFont typeface="Arial" panose="020B0604020202020204" pitchFamily="34" charset="0"/>
              <a:buChar char="•"/>
            </a:pPr>
            <a:r>
              <a:rPr lang="en-US" sz="1800" dirty="0">
                <a:latin typeface="IBM Plex Sans" panose="020B0503050203000203" pitchFamily="34" charset="0"/>
              </a:rPr>
              <a:t>Several methods:</a:t>
            </a:r>
          </a:p>
          <a:p>
            <a:pPr marL="693738" lvl="1" indent="-317500">
              <a:buFont typeface="Arial" panose="020B0604020202020204" pitchFamily="34" charset="0"/>
              <a:buChar char="•"/>
            </a:pPr>
            <a:r>
              <a:rPr lang="en-US" sz="1800" dirty="0">
                <a:latin typeface="IBM Plex Sans" panose="020B0503050203000203" pitchFamily="34" charset="0"/>
              </a:rPr>
              <a:t>Phishing</a:t>
            </a:r>
          </a:p>
          <a:p>
            <a:pPr marL="693738" lvl="1" indent="-317500">
              <a:buFont typeface="Arial" panose="020B0604020202020204" pitchFamily="34" charset="0"/>
              <a:buChar char="•"/>
            </a:pPr>
            <a:r>
              <a:rPr lang="en-US" sz="1800" dirty="0">
                <a:latin typeface="IBM Plex Sans" panose="020B0503050203000203" pitchFamily="34" charset="0"/>
              </a:rPr>
              <a:t>Compromised Creds</a:t>
            </a:r>
          </a:p>
          <a:p>
            <a:pPr marL="693738" lvl="1" indent="-317500">
              <a:buFont typeface="Arial" panose="020B0604020202020204" pitchFamily="34" charset="0"/>
              <a:buChar char="•"/>
            </a:pPr>
            <a:r>
              <a:rPr lang="en-US" sz="1800" dirty="0">
                <a:latin typeface="IBM Plex Sans" panose="020B0503050203000203" pitchFamily="34" charset="0"/>
              </a:rPr>
              <a:t>Vulnerabilities</a:t>
            </a:r>
          </a:p>
          <a:p>
            <a:pPr marL="693738" lvl="1" indent="-317500">
              <a:buFont typeface="Arial" panose="020B0604020202020204" pitchFamily="34" charset="0"/>
              <a:buChar char="•"/>
            </a:pPr>
            <a:endParaRPr lang="en-US" sz="1800" dirty="0">
              <a:latin typeface="IBM Plex Sans" panose="020B0503050203000203" pitchFamily="34" charset="0"/>
            </a:endParaRPr>
          </a:p>
          <a:p>
            <a:pPr marL="328613" lvl="1" indent="-328613">
              <a:buFont typeface="Arial" panose="020B0604020202020204" pitchFamily="34" charset="0"/>
              <a:buChar char="•"/>
            </a:pPr>
            <a:r>
              <a:rPr lang="en-US" sz="1800" dirty="0">
                <a:latin typeface="IBM Plex Sans" panose="020B0503050203000203" pitchFamily="34" charset="0"/>
              </a:rPr>
              <a:t>The earlier an intrusion is caught, the easier to mitigate/remediate</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54323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84" name="Google Shape;18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4320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3707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IBM Plex Sans"/>
              <a:ea typeface="IBM Plex Sans"/>
              <a:cs typeface="IBM Plex Sans"/>
              <a:sym typeface="IBM Plex Sans"/>
            </a:endParaRPr>
          </a:p>
        </p:txBody>
      </p:sp>
      <p:sp>
        <p:nvSpPr>
          <p:cNvPr id="205" name="Google Shape;20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2022: 1846 posts from 44 groups</a:t>
            </a:r>
          </a:p>
          <a:p>
            <a:pPr marL="0" indent="0"/>
            <a:r>
              <a:rPr lang="en-US" dirty="0"/>
              <a:t>Observed Trends: MSPs Targeted, Rebranding, Encrypting ESX, Legitimate Tool Usage (RMMs), Coercive Tactics, Mass Exploitation, Vulnerability Exploitation vs Social Engineering </a:t>
            </a:r>
          </a:p>
        </p:txBody>
      </p:sp>
      <p:sp>
        <p:nvSpPr>
          <p:cNvPr id="264" name="Google Shape;26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98478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50192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147C80-7B7E-F24C-9243-7EC3FE9F8862}" type="datetimeFigureOut">
              <a:rPr lang="en-US" smtClean="0"/>
              <a:t>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BCD9F-2FB5-0F4D-AF00-A24AB8196B70}" type="slidenum">
              <a:rPr lang="en-US" smtClean="0"/>
              <a:t>‹#›</a:t>
            </a:fld>
            <a:endParaRPr lang="en-US"/>
          </a:p>
        </p:txBody>
      </p:sp>
    </p:spTree>
    <p:extLst>
      <p:ext uri="{BB962C8B-B14F-4D97-AF65-F5344CB8AC3E}">
        <p14:creationId xmlns:p14="http://schemas.microsoft.com/office/powerpoint/2010/main" val="2957880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147C80-7B7E-F24C-9243-7EC3FE9F8862}" type="datetimeFigureOut">
              <a:rPr lang="en-US" smtClean="0"/>
              <a:t>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BCD9F-2FB5-0F4D-AF00-A24AB8196B70}" type="slidenum">
              <a:rPr lang="en-US" smtClean="0"/>
              <a:t>‹#›</a:t>
            </a:fld>
            <a:endParaRPr lang="en-US"/>
          </a:p>
        </p:txBody>
      </p:sp>
    </p:spTree>
    <p:extLst>
      <p:ext uri="{BB962C8B-B14F-4D97-AF65-F5344CB8AC3E}">
        <p14:creationId xmlns:p14="http://schemas.microsoft.com/office/powerpoint/2010/main" val="2165848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147C80-7B7E-F24C-9243-7EC3FE9F8862}" type="datetimeFigureOut">
              <a:rPr lang="en-US" smtClean="0"/>
              <a:t>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BCD9F-2FB5-0F4D-AF00-A24AB8196B70}" type="slidenum">
              <a:rPr lang="en-US" smtClean="0"/>
              <a:t>‹#›</a:t>
            </a:fld>
            <a:endParaRPr lang="en-US"/>
          </a:p>
        </p:txBody>
      </p:sp>
    </p:spTree>
    <p:extLst>
      <p:ext uri="{BB962C8B-B14F-4D97-AF65-F5344CB8AC3E}">
        <p14:creationId xmlns:p14="http://schemas.microsoft.com/office/powerpoint/2010/main" val="977765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ed List with Logo">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8CD04927-0038-3148-ACF2-DB7E471250D3}"/>
              </a:ext>
            </a:extLst>
          </p:cNvPr>
          <p:cNvSpPr>
            <a:spLocks noGrp="1"/>
          </p:cNvSpPr>
          <p:nvPr>
            <p:ph type="title" hasCustomPrompt="1"/>
          </p:nvPr>
        </p:nvSpPr>
        <p:spPr>
          <a:xfrm>
            <a:off x="743797" y="1664541"/>
            <a:ext cx="5031549" cy="359504"/>
          </a:xfrm>
        </p:spPr>
        <p:txBody>
          <a:bodyPr anchor="b">
            <a:normAutofit/>
          </a:bodyPr>
          <a:lstStyle>
            <a:lvl1pPr marL="0" indent="0" algn="l" defTabSz="914400" rtl="0" eaLnBrk="1" latinLnBrk="0" hangingPunct="1">
              <a:lnSpc>
                <a:spcPct val="90000"/>
              </a:lnSpc>
              <a:spcBef>
                <a:spcPts val="1000"/>
              </a:spcBef>
              <a:buFontTx/>
              <a:buNone/>
              <a:defRPr lang="en-US" sz="1300" b="1" kern="1200" cap="all" spc="600" baseline="0" dirty="0">
                <a:solidFill>
                  <a:schemeClr val="tx1"/>
                </a:solidFill>
                <a:latin typeface="IBM Plex Sans" panose="020B0503050203000203" pitchFamily="34" charset="0"/>
                <a:ea typeface="+mn-ea"/>
                <a:cs typeface="Arial" panose="020B0604020202020204" pitchFamily="34" charset="0"/>
              </a:defRPr>
            </a:lvl1pPr>
          </a:lstStyle>
          <a:p>
            <a:r>
              <a:rPr lang="en-US" dirty="0"/>
              <a:t>Click to Edit Master</a:t>
            </a:r>
          </a:p>
        </p:txBody>
      </p:sp>
      <p:sp>
        <p:nvSpPr>
          <p:cNvPr id="33" name="Text Placeholder 3">
            <a:extLst>
              <a:ext uri="{FF2B5EF4-FFF2-40B4-BE49-F238E27FC236}">
                <a16:creationId xmlns:a16="http://schemas.microsoft.com/office/drawing/2014/main" id="{38763DE5-70C1-DF41-A6E2-3C359D21D4A1}"/>
              </a:ext>
            </a:extLst>
          </p:cNvPr>
          <p:cNvSpPr>
            <a:spLocks noGrp="1"/>
          </p:cNvSpPr>
          <p:nvPr>
            <p:ph type="body" sz="half" idx="2"/>
          </p:nvPr>
        </p:nvSpPr>
        <p:spPr>
          <a:xfrm>
            <a:off x="765468" y="3033503"/>
            <a:ext cx="5026207" cy="3217326"/>
          </a:xfrm>
        </p:spPr>
        <p:txBody>
          <a:bodyPr>
            <a:normAutofit/>
          </a:bodyPr>
          <a:lstStyle>
            <a:lvl1pPr marL="288925" indent="0" algn="l" defTabSz="914400" rtl="0" eaLnBrk="1" latinLnBrk="0" hangingPunct="1">
              <a:buClr>
                <a:schemeClr val="tx1"/>
              </a:buClr>
              <a:buFontTx/>
              <a:buNone/>
              <a:tabLst/>
              <a:defRPr lang="en-US" sz="1800" kern="1200" dirty="0">
                <a:solidFill>
                  <a:schemeClr val="tx1">
                    <a:lumMod val="95000"/>
                    <a:lumOff val="5000"/>
                  </a:schemeClr>
                </a:solidFill>
                <a:latin typeface="IBM Plex Sans" panose="020B0503050203000203"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4" name="Text Placeholder 14">
            <a:extLst>
              <a:ext uri="{FF2B5EF4-FFF2-40B4-BE49-F238E27FC236}">
                <a16:creationId xmlns:a16="http://schemas.microsoft.com/office/drawing/2014/main" id="{F71FC2F7-118A-F742-85E6-205DD42A1A7E}"/>
              </a:ext>
            </a:extLst>
          </p:cNvPr>
          <p:cNvSpPr>
            <a:spLocks noGrp="1"/>
          </p:cNvSpPr>
          <p:nvPr>
            <p:ph type="body" sz="quarter" idx="10"/>
          </p:nvPr>
        </p:nvSpPr>
        <p:spPr>
          <a:xfrm>
            <a:off x="765468" y="2123193"/>
            <a:ext cx="5031549" cy="811162"/>
          </a:xfrm>
        </p:spPr>
        <p:txBody>
          <a:bodyPr>
            <a:noAutofit/>
          </a:bodyPr>
          <a:lstStyle>
            <a:lvl1pPr marL="0" indent="0" algn="l" defTabSz="914400" rtl="0" eaLnBrk="1" latinLnBrk="0" hangingPunct="1">
              <a:lnSpc>
                <a:spcPct val="90000"/>
              </a:lnSpc>
              <a:spcBef>
                <a:spcPts val="1000"/>
              </a:spcBef>
              <a:buFontTx/>
              <a:buNone/>
              <a:defRPr lang="en-US" sz="3600" b="0" kern="1200" spc="0" dirty="0">
                <a:solidFill>
                  <a:schemeClr val="tx1"/>
                </a:solidFill>
                <a:latin typeface="IBM Plex Sans Medium" panose="020B0503050203000203" pitchFamily="34" charset="0"/>
                <a:ea typeface="+mn-ea"/>
                <a:cs typeface="Arial" panose="020B0604020202020204" pitchFamily="34" charset="0"/>
              </a:defRPr>
            </a:lvl1pPr>
          </a:lstStyle>
          <a:p>
            <a:pPr lvl="0"/>
            <a:r>
              <a:rPr lang="en-US"/>
              <a:t>Click to edit Master text styles</a:t>
            </a:r>
          </a:p>
        </p:txBody>
      </p:sp>
      <p:sp>
        <p:nvSpPr>
          <p:cNvPr id="30" name="Rectangle 29">
            <a:extLst>
              <a:ext uri="{FF2B5EF4-FFF2-40B4-BE49-F238E27FC236}">
                <a16:creationId xmlns:a16="http://schemas.microsoft.com/office/drawing/2014/main" id="{C3C095A7-BBE9-5B4B-B6B0-B5E20EC592F1}"/>
              </a:ext>
            </a:extLst>
          </p:cNvPr>
          <p:cNvSpPr/>
          <p:nvPr userDrawn="1"/>
        </p:nvSpPr>
        <p:spPr>
          <a:xfrm>
            <a:off x="6400326" y="-130216"/>
            <a:ext cx="5913207" cy="7118432"/>
          </a:xfrm>
          <a:prstGeom prst="rect">
            <a:avLst/>
          </a:prstGeom>
          <a:solidFill>
            <a:srgbClr val="0F1025"/>
          </a:solidFill>
          <a:ln>
            <a:solidFill>
              <a:srgbClr val="0F1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9EA4C509-F711-AB45-89FE-C82FF31447AC}"/>
              </a:ext>
            </a:extLst>
          </p:cNvPr>
          <p:cNvPicPr>
            <a:picLocks noChangeAspect="1"/>
          </p:cNvPicPr>
          <p:nvPr userDrawn="1"/>
        </p:nvPicPr>
        <p:blipFill>
          <a:blip r:embed="rId2"/>
          <a:srcRect/>
          <a:stretch/>
        </p:blipFill>
        <p:spPr>
          <a:xfrm>
            <a:off x="7687961" y="1959157"/>
            <a:ext cx="3623778" cy="3481670"/>
          </a:xfrm>
          <a:prstGeom prst="rect">
            <a:avLst/>
          </a:prstGeom>
        </p:spPr>
      </p:pic>
      <p:pic>
        <p:nvPicPr>
          <p:cNvPr id="9" name="Picture 8">
            <a:extLst>
              <a:ext uri="{FF2B5EF4-FFF2-40B4-BE49-F238E27FC236}">
                <a16:creationId xmlns:a16="http://schemas.microsoft.com/office/drawing/2014/main" id="{86AD8E01-E879-D844-9110-BDD96AD0EDE6}"/>
              </a:ext>
            </a:extLst>
          </p:cNvPr>
          <p:cNvPicPr>
            <a:picLocks noChangeAspect="1"/>
          </p:cNvPicPr>
          <p:nvPr userDrawn="1"/>
        </p:nvPicPr>
        <p:blipFill>
          <a:blip r:embed="rId3"/>
          <a:srcRect/>
          <a:stretch/>
        </p:blipFill>
        <p:spPr>
          <a:xfrm>
            <a:off x="265461" y="391263"/>
            <a:ext cx="2041764" cy="450874"/>
          </a:xfrm>
          <a:prstGeom prst="rect">
            <a:avLst/>
          </a:prstGeom>
        </p:spPr>
      </p:pic>
    </p:spTree>
    <p:extLst>
      <p:ext uri="{BB962C8B-B14F-4D97-AF65-F5344CB8AC3E}">
        <p14:creationId xmlns:p14="http://schemas.microsoft.com/office/powerpoint/2010/main" val="2094285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ver Slide">
  <p:cSld name="Cover Slide">
    <p:spTree>
      <p:nvGrpSpPr>
        <p:cNvPr id="1" name="Shape 15"/>
        <p:cNvGrpSpPr/>
        <p:nvPr/>
      </p:nvGrpSpPr>
      <p:grpSpPr>
        <a:xfrm>
          <a:off x="0" y="0"/>
          <a:ext cx="0" cy="0"/>
          <a:chOff x="0" y="0"/>
          <a:chExt cx="0" cy="0"/>
        </a:xfrm>
      </p:grpSpPr>
      <p:sp>
        <p:nvSpPr>
          <p:cNvPr id="16" name="Google Shape;16;p26"/>
          <p:cNvSpPr/>
          <p:nvPr/>
        </p:nvSpPr>
        <p:spPr>
          <a:xfrm>
            <a:off x="-121534" y="-130216"/>
            <a:ext cx="12435068" cy="7118432"/>
          </a:xfrm>
          <a:prstGeom prst="rect">
            <a:avLst/>
          </a:prstGeom>
          <a:solidFill>
            <a:srgbClr val="0F0F27"/>
          </a:solidFill>
          <a:ln w="12700" cap="flat" cmpd="sng">
            <a:solidFill>
              <a:srgbClr val="0F102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7" name="Google Shape;17;p26"/>
          <p:cNvPicPr preferRelativeResize="0"/>
          <p:nvPr/>
        </p:nvPicPr>
        <p:blipFill rotWithShape="1">
          <a:blip r:embed="rId2">
            <a:alphaModFix amt="57000"/>
          </a:blip>
          <a:srcRect/>
          <a:stretch/>
        </p:blipFill>
        <p:spPr>
          <a:xfrm>
            <a:off x="5455062" y="1944547"/>
            <a:ext cx="6399874" cy="3727047"/>
          </a:xfrm>
          <a:prstGeom prst="rect">
            <a:avLst/>
          </a:prstGeom>
          <a:noFill/>
          <a:ln>
            <a:noFill/>
          </a:ln>
        </p:spPr>
      </p:pic>
      <p:sp>
        <p:nvSpPr>
          <p:cNvPr id="18" name="Google Shape;18;p26"/>
          <p:cNvSpPr txBox="1">
            <a:spLocks noGrp="1"/>
          </p:cNvSpPr>
          <p:nvPr>
            <p:ph type="body" idx="1"/>
          </p:nvPr>
        </p:nvSpPr>
        <p:spPr>
          <a:xfrm>
            <a:off x="854558" y="3084832"/>
            <a:ext cx="10151696" cy="7747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800"/>
              <a:buFont typeface="IBM Plex Sans Medium"/>
              <a:buNone/>
              <a:defRPr sz="4800" b="0">
                <a:solidFill>
                  <a:schemeClr val="lt1"/>
                </a:solidFill>
                <a:latin typeface="IBM Plex Sans Medium"/>
                <a:ea typeface="IBM Plex Sans Medium"/>
                <a:cs typeface="IBM Plex Sans Medium"/>
                <a:sym typeface="IBM Plex Sans Medium"/>
              </a:defRPr>
            </a:lvl1pPr>
            <a:lvl2pPr marL="914400" lvl="1" indent="-342900" algn="l">
              <a:lnSpc>
                <a:spcPct val="90000"/>
              </a:lnSpc>
              <a:spcBef>
                <a:spcPts val="500"/>
              </a:spcBef>
              <a:spcAft>
                <a:spcPts val="0"/>
              </a:spcAft>
              <a:buClr>
                <a:schemeClr val="dk1"/>
              </a:buClr>
              <a:buSzPts val="1800"/>
              <a:buChar char="•"/>
              <a:defRPr/>
            </a:lvl2pPr>
            <a:lvl3pPr marL="1371600" lvl="2" indent="-228600" algn="l">
              <a:lnSpc>
                <a:spcPct val="90000"/>
              </a:lnSpc>
              <a:spcBef>
                <a:spcPts val="500"/>
              </a:spcBef>
              <a:spcAft>
                <a:spcPts val="0"/>
              </a:spcAft>
              <a:buClr>
                <a:schemeClr val="lt1"/>
              </a:buClr>
              <a:buSzPts val="4800"/>
              <a:buFont typeface="IBM Plex Sans Medium"/>
              <a:buNone/>
              <a:defRPr sz="4800" b="0">
                <a:solidFill>
                  <a:schemeClr val="lt1"/>
                </a:solidFill>
                <a:latin typeface="IBM Plex Sans Medium"/>
                <a:ea typeface="IBM Plex Sans Medium"/>
                <a:cs typeface="IBM Plex Sans Medium"/>
                <a:sym typeface="IBM Plex Sans Medium"/>
              </a:defRPr>
            </a:lvl3pPr>
            <a:lvl4pPr marL="1828800" lvl="3" indent="-228600" algn="l">
              <a:lnSpc>
                <a:spcPct val="90000"/>
              </a:lnSpc>
              <a:spcBef>
                <a:spcPts val="500"/>
              </a:spcBef>
              <a:spcAft>
                <a:spcPts val="0"/>
              </a:spcAft>
              <a:buClr>
                <a:schemeClr val="lt1"/>
              </a:buClr>
              <a:buSzPts val="4800"/>
              <a:buFont typeface="IBM Plex Sans Medium"/>
              <a:buNone/>
              <a:defRPr sz="4800" b="0">
                <a:solidFill>
                  <a:schemeClr val="lt1"/>
                </a:solidFill>
                <a:latin typeface="IBM Plex Sans Medium"/>
                <a:ea typeface="IBM Plex Sans Medium"/>
                <a:cs typeface="IBM Plex Sans Medium"/>
                <a:sym typeface="IBM Plex Sans Medium"/>
              </a:defRPr>
            </a:lvl4pPr>
            <a:lvl5pPr marL="2286000" lvl="4" indent="-228600" algn="l">
              <a:lnSpc>
                <a:spcPct val="90000"/>
              </a:lnSpc>
              <a:spcBef>
                <a:spcPts val="500"/>
              </a:spcBef>
              <a:spcAft>
                <a:spcPts val="0"/>
              </a:spcAft>
              <a:buClr>
                <a:schemeClr val="lt1"/>
              </a:buClr>
              <a:buSzPts val="4800"/>
              <a:buFont typeface="IBM Plex Sans Medium"/>
              <a:buNone/>
              <a:defRPr sz="4800" b="0">
                <a:solidFill>
                  <a:schemeClr val="lt1"/>
                </a:solidFill>
                <a:latin typeface="IBM Plex Sans Medium"/>
                <a:ea typeface="IBM Plex Sans Medium"/>
                <a:cs typeface="IBM Plex Sans Medium"/>
                <a:sym typeface="IBM Plex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26"/>
          <p:cNvSpPr txBox="1">
            <a:spLocks noGrp="1"/>
          </p:cNvSpPr>
          <p:nvPr>
            <p:ph type="body" idx="2"/>
          </p:nvPr>
        </p:nvSpPr>
        <p:spPr>
          <a:xfrm>
            <a:off x="854558" y="3951686"/>
            <a:ext cx="10151696" cy="712788"/>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chemeClr val="accent1"/>
              </a:buClr>
              <a:buSzPts val="2200"/>
              <a:buFont typeface="Calibri"/>
              <a:buNone/>
              <a:defRPr sz="2200">
                <a:solidFill>
                  <a:schemeClr val="accen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 name="Google Shape;20;p26"/>
          <p:cNvPicPr preferRelativeResize="0"/>
          <p:nvPr/>
        </p:nvPicPr>
        <p:blipFill rotWithShape="1">
          <a:blip r:embed="rId3">
            <a:alphaModFix/>
          </a:blip>
          <a:srcRect/>
          <a:stretch/>
        </p:blipFill>
        <p:spPr>
          <a:xfrm>
            <a:off x="511824" y="468579"/>
            <a:ext cx="3438929" cy="75940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_Blue_Sidebar_Left">
  <p:cSld name="Picture_Blue_Sidebar_Left">
    <p:spTree>
      <p:nvGrpSpPr>
        <p:cNvPr id="1" name="Shape 21"/>
        <p:cNvGrpSpPr/>
        <p:nvPr/>
      </p:nvGrpSpPr>
      <p:grpSpPr>
        <a:xfrm>
          <a:off x="0" y="0"/>
          <a:ext cx="0" cy="0"/>
          <a:chOff x="0" y="0"/>
          <a:chExt cx="0" cy="0"/>
        </a:xfrm>
      </p:grpSpPr>
      <p:sp>
        <p:nvSpPr>
          <p:cNvPr id="22" name="Google Shape;22;p33"/>
          <p:cNvSpPr/>
          <p:nvPr/>
        </p:nvSpPr>
        <p:spPr>
          <a:xfrm>
            <a:off x="0" y="-15499"/>
            <a:ext cx="4011885" cy="6873499"/>
          </a:xfrm>
          <a:prstGeom prst="rect">
            <a:avLst/>
          </a:prstGeom>
          <a:solidFill>
            <a:srgbClr val="EEF5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3" name="Google Shape;23;p33"/>
          <p:cNvSpPr txBox="1">
            <a:spLocks noGrp="1"/>
          </p:cNvSpPr>
          <p:nvPr>
            <p:ph type="title"/>
          </p:nvPr>
        </p:nvSpPr>
        <p:spPr>
          <a:xfrm>
            <a:off x="4875269" y="1034381"/>
            <a:ext cx="6518872" cy="262391"/>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Clr>
                <a:schemeClr val="dk1"/>
              </a:buClr>
              <a:buSzPts val="1300"/>
              <a:buFont typeface="IBM Plex Sans"/>
              <a:buNone/>
              <a:defRPr sz="1300" b="1" cap="none">
                <a:solidFill>
                  <a:schemeClr val="dk1"/>
                </a:solidFill>
                <a:latin typeface="IBM Plex Sans"/>
                <a:ea typeface="IBM Plex Sans"/>
                <a:cs typeface="IBM Plex Sans"/>
                <a:sym typeface="IBM Plex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3"/>
          <p:cNvSpPr>
            <a:spLocks noGrp="1"/>
          </p:cNvSpPr>
          <p:nvPr>
            <p:ph type="pic" idx="2"/>
          </p:nvPr>
        </p:nvSpPr>
        <p:spPr>
          <a:xfrm>
            <a:off x="437486" y="1720850"/>
            <a:ext cx="3309566" cy="4413311"/>
          </a:xfrm>
          <a:prstGeom prst="rect">
            <a:avLst/>
          </a:prstGeom>
          <a:noFill/>
          <a:ln>
            <a:noFill/>
          </a:ln>
        </p:spPr>
      </p:sp>
      <p:sp>
        <p:nvSpPr>
          <p:cNvPr id="25" name="Google Shape;25;p33"/>
          <p:cNvSpPr txBox="1">
            <a:spLocks noGrp="1"/>
          </p:cNvSpPr>
          <p:nvPr>
            <p:ph type="body" idx="1"/>
          </p:nvPr>
        </p:nvSpPr>
        <p:spPr>
          <a:xfrm>
            <a:off x="4875269" y="2415196"/>
            <a:ext cx="6518872" cy="3718965"/>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Arial"/>
              <a:buChar char="•"/>
              <a:defRPr sz="1600">
                <a:solidFill>
                  <a:srgbClr val="131439"/>
                </a:solidFill>
                <a:latin typeface="IBM Plex Sans"/>
                <a:ea typeface="IBM Plex Sans"/>
                <a:cs typeface="IBM Plex Sans"/>
                <a:sym typeface="IBM Plex Sans"/>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6" name="Google Shape;26;p33"/>
          <p:cNvSpPr txBox="1">
            <a:spLocks noGrp="1"/>
          </p:cNvSpPr>
          <p:nvPr>
            <p:ph type="body" idx="3"/>
          </p:nvPr>
        </p:nvSpPr>
        <p:spPr>
          <a:xfrm>
            <a:off x="4875269" y="1383968"/>
            <a:ext cx="6518872" cy="103187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3600"/>
              <a:buFont typeface="IBM Plex Sans Medium"/>
              <a:buNone/>
              <a:defRPr sz="3600" b="0">
                <a:solidFill>
                  <a:schemeClr val="dk1"/>
                </a:solidFill>
                <a:latin typeface="IBM Plex Sans Medium"/>
                <a:ea typeface="IBM Plex Sans Medium"/>
                <a:cs typeface="IBM Plex Sans Medium"/>
                <a:sym typeface="IBM Plex Sans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7" name="Google Shape;27;p33"/>
          <p:cNvPicPr preferRelativeResize="0"/>
          <p:nvPr/>
        </p:nvPicPr>
        <p:blipFill rotWithShape="1">
          <a:blip r:embed="rId2">
            <a:alphaModFix/>
          </a:blip>
          <a:srcRect/>
          <a:stretch/>
        </p:blipFill>
        <p:spPr>
          <a:xfrm>
            <a:off x="265461" y="391263"/>
            <a:ext cx="2041764" cy="45087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_Blue Sidebar_Right">
  <p:cSld name="Picture_Blue Sidebar_Right">
    <p:spTree>
      <p:nvGrpSpPr>
        <p:cNvPr id="1" name="Shape 79"/>
        <p:cNvGrpSpPr/>
        <p:nvPr/>
      </p:nvGrpSpPr>
      <p:grpSpPr>
        <a:xfrm>
          <a:off x="0" y="0"/>
          <a:ext cx="0" cy="0"/>
          <a:chOff x="0" y="0"/>
          <a:chExt cx="0" cy="0"/>
        </a:xfrm>
      </p:grpSpPr>
      <p:sp>
        <p:nvSpPr>
          <p:cNvPr id="80" name="Google Shape;80;p72"/>
          <p:cNvSpPr/>
          <p:nvPr/>
        </p:nvSpPr>
        <p:spPr>
          <a:xfrm>
            <a:off x="8319008" y="-15499"/>
            <a:ext cx="4011885" cy="6873499"/>
          </a:xfrm>
          <a:prstGeom prst="rect">
            <a:avLst/>
          </a:prstGeom>
          <a:solidFill>
            <a:srgbClr val="EEF5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81" name="Google Shape;81;p72"/>
          <p:cNvSpPr txBox="1">
            <a:spLocks noGrp="1"/>
          </p:cNvSpPr>
          <p:nvPr>
            <p:ph type="title"/>
          </p:nvPr>
        </p:nvSpPr>
        <p:spPr>
          <a:xfrm>
            <a:off x="839788" y="1371263"/>
            <a:ext cx="4305649" cy="262391"/>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Clr>
                <a:schemeClr val="dk1"/>
              </a:buClr>
              <a:buSzPts val="1300"/>
              <a:buFont typeface="IBM Plex Sans"/>
              <a:buNone/>
              <a:defRPr sz="1300" b="1" cap="none">
                <a:solidFill>
                  <a:schemeClr val="dk1"/>
                </a:solidFill>
                <a:latin typeface="IBM Plex Sans"/>
                <a:ea typeface="IBM Plex Sans"/>
                <a:cs typeface="IBM Plex Sans"/>
                <a:sym typeface="IBM Plex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72"/>
          <p:cNvSpPr>
            <a:spLocks noGrp="1"/>
          </p:cNvSpPr>
          <p:nvPr>
            <p:ph type="pic" idx="2"/>
          </p:nvPr>
        </p:nvSpPr>
        <p:spPr>
          <a:xfrm>
            <a:off x="5694423" y="1371263"/>
            <a:ext cx="6087484" cy="5099780"/>
          </a:xfrm>
          <a:prstGeom prst="rect">
            <a:avLst/>
          </a:prstGeom>
          <a:noFill/>
          <a:ln>
            <a:noFill/>
          </a:ln>
        </p:spPr>
      </p:sp>
      <p:sp>
        <p:nvSpPr>
          <p:cNvPr id="83" name="Google Shape;83;p72"/>
          <p:cNvSpPr txBox="1">
            <a:spLocks noGrp="1"/>
          </p:cNvSpPr>
          <p:nvPr>
            <p:ph type="body" idx="1"/>
          </p:nvPr>
        </p:nvSpPr>
        <p:spPr>
          <a:xfrm>
            <a:off x="839788" y="2752078"/>
            <a:ext cx="4305649" cy="3718965"/>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Arial"/>
              <a:buChar char="•"/>
              <a:defRPr sz="1600">
                <a:solidFill>
                  <a:srgbClr val="131439"/>
                </a:solidFill>
                <a:latin typeface="IBM Plex Sans"/>
                <a:ea typeface="IBM Plex Sans"/>
                <a:cs typeface="IBM Plex Sans"/>
                <a:sym typeface="IBM Plex Sans"/>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4" name="Google Shape;84;p72"/>
          <p:cNvSpPr txBox="1">
            <a:spLocks noGrp="1"/>
          </p:cNvSpPr>
          <p:nvPr>
            <p:ph type="body" idx="3"/>
          </p:nvPr>
        </p:nvSpPr>
        <p:spPr>
          <a:xfrm>
            <a:off x="839788" y="1720850"/>
            <a:ext cx="4305649" cy="103187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3600"/>
              <a:buFont typeface="IBM Plex Sans Medium"/>
              <a:buNone/>
              <a:defRPr sz="3600" b="0">
                <a:solidFill>
                  <a:schemeClr val="dk1"/>
                </a:solidFill>
                <a:latin typeface="IBM Plex Sans Medium"/>
                <a:ea typeface="IBM Plex Sans Medium"/>
                <a:cs typeface="IBM Plex Sans Medium"/>
                <a:sym typeface="IBM Plex Sans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5" name="Google Shape;85;p72"/>
          <p:cNvPicPr preferRelativeResize="0"/>
          <p:nvPr/>
        </p:nvPicPr>
        <p:blipFill rotWithShape="1">
          <a:blip r:embed="rId2">
            <a:alphaModFix/>
          </a:blip>
          <a:srcRect/>
          <a:stretch/>
        </p:blipFill>
        <p:spPr>
          <a:xfrm>
            <a:off x="265461" y="391263"/>
            <a:ext cx="2041764" cy="45087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con grid">
  <p:cSld name="Icon grid">
    <p:spTree>
      <p:nvGrpSpPr>
        <p:cNvPr id="1" name="Shape 91"/>
        <p:cNvGrpSpPr/>
        <p:nvPr/>
      </p:nvGrpSpPr>
      <p:grpSpPr>
        <a:xfrm>
          <a:off x="0" y="0"/>
          <a:ext cx="0" cy="0"/>
          <a:chOff x="0" y="0"/>
          <a:chExt cx="0" cy="0"/>
        </a:xfrm>
      </p:grpSpPr>
      <p:sp>
        <p:nvSpPr>
          <p:cNvPr id="92" name="Google Shape;92;p73"/>
          <p:cNvSpPr/>
          <p:nvPr/>
        </p:nvSpPr>
        <p:spPr>
          <a:xfrm>
            <a:off x="-104916" y="-158149"/>
            <a:ext cx="12411841" cy="1305533"/>
          </a:xfrm>
          <a:prstGeom prst="rect">
            <a:avLst/>
          </a:prstGeom>
          <a:solidFill>
            <a:srgbClr val="0F10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cxnSp>
        <p:nvCxnSpPr>
          <p:cNvPr id="93" name="Google Shape;93;p73"/>
          <p:cNvCxnSpPr/>
          <p:nvPr/>
        </p:nvCxnSpPr>
        <p:spPr>
          <a:xfrm>
            <a:off x="4129479" y="1524092"/>
            <a:ext cx="0" cy="4984581"/>
          </a:xfrm>
          <a:prstGeom prst="straightConnector1">
            <a:avLst/>
          </a:prstGeom>
          <a:noFill/>
          <a:ln w="19050" cap="flat" cmpd="sng">
            <a:solidFill>
              <a:srgbClr val="3333FF"/>
            </a:solidFill>
            <a:prstDash val="solid"/>
            <a:miter lim="800000"/>
            <a:headEnd type="none" w="sm" len="sm"/>
            <a:tailEnd type="none" w="sm" len="sm"/>
          </a:ln>
        </p:spPr>
      </p:cxnSp>
      <p:cxnSp>
        <p:nvCxnSpPr>
          <p:cNvPr id="94" name="Google Shape;94;p73"/>
          <p:cNvCxnSpPr/>
          <p:nvPr/>
        </p:nvCxnSpPr>
        <p:spPr>
          <a:xfrm>
            <a:off x="8238248" y="1524092"/>
            <a:ext cx="0" cy="4984581"/>
          </a:xfrm>
          <a:prstGeom prst="straightConnector1">
            <a:avLst/>
          </a:prstGeom>
          <a:noFill/>
          <a:ln w="19050" cap="flat" cmpd="sng">
            <a:solidFill>
              <a:srgbClr val="3333FF"/>
            </a:solidFill>
            <a:prstDash val="solid"/>
            <a:miter lim="800000"/>
            <a:headEnd type="none" w="sm" len="sm"/>
            <a:tailEnd type="none" w="sm" len="sm"/>
          </a:ln>
        </p:spPr>
      </p:cxnSp>
      <p:sp>
        <p:nvSpPr>
          <p:cNvPr id="95" name="Google Shape;95;p73"/>
          <p:cNvSpPr txBox="1">
            <a:spLocks noGrp="1"/>
          </p:cNvSpPr>
          <p:nvPr>
            <p:ph type="body" idx="1"/>
          </p:nvPr>
        </p:nvSpPr>
        <p:spPr>
          <a:xfrm>
            <a:off x="859831" y="1487758"/>
            <a:ext cx="2747503" cy="40433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CC850"/>
              </a:buClr>
              <a:buSzPts val="1800"/>
              <a:buNone/>
              <a:defRPr sz="1800">
                <a:solidFill>
                  <a:srgbClr val="131439"/>
                </a:solidFill>
                <a:latin typeface="IBM Plex Sans Medium"/>
                <a:ea typeface="IBM Plex Sans Medium"/>
                <a:cs typeface="IBM Plex Sans Medium"/>
                <a:sym typeface="IBM Plex Sans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73"/>
          <p:cNvSpPr txBox="1">
            <a:spLocks noGrp="1"/>
          </p:cNvSpPr>
          <p:nvPr>
            <p:ph type="body" idx="2"/>
          </p:nvPr>
        </p:nvSpPr>
        <p:spPr>
          <a:xfrm>
            <a:off x="859830" y="1941682"/>
            <a:ext cx="2747503" cy="1754326"/>
          </a:xfrm>
          <a:prstGeom prst="rect">
            <a:avLst/>
          </a:prstGeom>
          <a:noFill/>
          <a:ln>
            <a:noFill/>
          </a:ln>
        </p:spPr>
        <p:txBody>
          <a:bodyPr spcFirstLastPara="1" wrap="square" lIns="91425" tIns="45700" rIns="91425" bIns="45700" anchor="t" anchorCtr="0">
            <a:normAutofit/>
          </a:bodyPr>
          <a:lstStyle>
            <a:lvl1pPr marL="457200" lvl="0" indent="-304800" algn="l">
              <a:lnSpc>
                <a:spcPct val="150000"/>
              </a:lnSpc>
              <a:spcBef>
                <a:spcPts val="0"/>
              </a:spcBef>
              <a:spcAft>
                <a:spcPts val="0"/>
              </a:spcAft>
              <a:buClr>
                <a:schemeClr val="dk1"/>
              </a:buClr>
              <a:buSzPts val="1200"/>
              <a:buFont typeface="Arial"/>
              <a:buChar char="•"/>
              <a:defRPr sz="1200">
                <a:solidFill>
                  <a:schemeClr val="dk1"/>
                </a:solidFill>
                <a:latin typeface="IBM Plex Sans"/>
                <a:ea typeface="IBM Plex Sans"/>
                <a:cs typeface="IBM Plex Sans"/>
                <a:sym typeface="IBM Plex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73"/>
          <p:cNvSpPr txBox="1">
            <a:spLocks noGrp="1"/>
          </p:cNvSpPr>
          <p:nvPr>
            <p:ph type="body" idx="3"/>
          </p:nvPr>
        </p:nvSpPr>
        <p:spPr>
          <a:xfrm>
            <a:off x="859831" y="4036382"/>
            <a:ext cx="2747503" cy="40433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CC850"/>
              </a:buClr>
              <a:buSzPts val="1800"/>
              <a:buNone/>
              <a:defRPr sz="1800">
                <a:solidFill>
                  <a:srgbClr val="131439"/>
                </a:solidFill>
                <a:latin typeface="IBM Plex Sans Medium"/>
                <a:ea typeface="IBM Plex Sans Medium"/>
                <a:cs typeface="IBM Plex Sans Medium"/>
                <a:sym typeface="IBM Plex Sans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73"/>
          <p:cNvSpPr txBox="1">
            <a:spLocks noGrp="1"/>
          </p:cNvSpPr>
          <p:nvPr>
            <p:ph type="body" idx="4"/>
          </p:nvPr>
        </p:nvSpPr>
        <p:spPr>
          <a:xfrm>
            <a:off x="859830" y="4490306"/>
            <a:ext cx="2747503" cy="1754326"/>
          </a:xfrm>
          <a:prstGeom prst="rect">
            <a:avLst/>
          </a:prstGeom>
          <a:noFill/>
          <a:ln>
            <a:noFill/>
          </a:ln>
        </p:spPr>
        <p:txBody>
          <a:bodyPr spcFirstLastPara="1" wrap="square" lIns="91425" tIns="45700" rIns="91425" bIns="45700" anchor="t" anchorCtr="0">
            <a:normAutofit/>
          </a:bodyPr>
          <a:lstStyle>
            <a:lvl1pPr marL="457200" lvl="0" indent="-304800" algn="l">
              <a:lnSpc>
                <a:spcPct val="150000"/>
              </a:lnSpc>
              <a:spcBef>
                <a:spcPts val="0"/>
              </a:spcBef>
              <a:spcAft>
                <a:spcPts val="0"/>
              </a:spcAft>
              <a:buClr>
                <a:schemeClr val="dk1"/>
              </a:buClr>
              <a:buSzPts val="1200"/>
              <a:buFont typeface="Arial"/>
              <a:buChar char="•"/>
              <a:defRPr sz="1200">
                <a:solidFill>
                  <a:schemeClr val="dk1"/>
                </a:solidFill>
                <a:latin typeface="IBM Plex Sans"/>
                <a:ea typeface="IBM Plex Sans"/>
                <a:cs typeface="IBM Plex Sans"/>
                <a:sym typeface="IBM Plex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73"/>
          <p:cNvSpPr txBox="1">
            <a:spLocks noGrp="1"/>
          </p:cNvSpPr>
          <p:nvPr>
            <p:ph type="body" idx="5"/>
          </p:nvPr>
        </p:nvSpPr>
        <p:spPr>
          <a:xfrm>
            <a:off x="4923068" y="1487758"/>
            <a:ext cx="2747503" cy="40433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CC850"/>
              </a:buClr>
              <a:buSzPts val="1800"/>
              <a:buNone/>
              <a:defRPr sz="1800">
                <a:solidFill>
                  <a:srgbClr val="131439"/>
                </a:solidFill>
                <a:latin typeface="IBM Plex Sans Medium"/>
                <a:ea typeface="IBM Plex Sans Medium"/>
                <a:cs typeface="IBM Plex Sans Medium"/>
                <a:sym typeface="IBM Plex Sans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73"/>
          <p:cNvSpPr txBox="1">
            <a:spLocks noGrp="1"/>
          </p:cNvSpPr>
          <p:nvPr>
            <p:ph type="body" idx="6"/>
          </p:nvPr>
        </p:nvSpPr>
        <p:spPr>
          <a:xfrm>
            <a:off x="4923068" y="1941682"/>
            <a:ext cx="2747503" cy="1754326"/>
          </a:xfrm>
          <a:prstGeom prst="rect">
            <a:avLst/>
          </a:prstGeom>
          <a:noFill/>
          <a:ln>
            <a:noFill/>
          </a:ln>
        </p:spPr>
        <p:txBody>
          <a:bodyPr spcFirstLastPara="1" wrap="square" lIns="91425" tIns="45700" rIns="91425" bIns="45700" anchor="t" anchorCtr="0">
            <a:normAutofit/>
          </a:bodyPr>
          <a:lstStyle>
            <a:lvl1pPr marL="457200" lvl="0" indent="-304800" algn="l">
              <a:lnSpc>
                <a:spcPct val="150000"/>
              </a:lnSpc>
              <a:spcBef>
                <a:spcPts val="0"/>
              </a:spcBef>
              <a:spcAft>
                <a:spcPts val="0"/>
              </a:spcAft>
              <a:buClr>
                <a:schemeClr val="dk1"/>
              </a:buClr>
              <a:buSzPts val="1200"/>
              <a:buFont typeface="Arial"/>
              <a:buChar char="•"/>
              <a:defRPr sz="1200">
                <a:solidFill>
                  <a:schemeClr val="dk1"/>
                </a:solidFill>
                <a:latin typeface="IBM Plex Sans"/>
                <a:ea typeface="IBM Plex Sans"/>
                <a:cs typeface="IBM Plex Sans"/>
                <a:sym typeface="IBM Plex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73"/>
          <p:cNvSpPr txBox="1">
            <a:spLocks noGrp="1"/>
          </p:cNvSpPr>
          <p:nvPr>
            <p:ph type="body" idx="7"/>
          </p:nvPr>
        </p:nvSpPr>
        <p:spPr>
          <a:xfrm>
            <a:off x="4923068" y="4036382"/>
            <a:ext cx="2747503" cy="40433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CC850"/>
              </a:buClr>
              <a:buSzPts val="1800"/>
              <a:buNone/>
              <a:defRPr sz="1800">
                <a:solidFill>
                  <a:srgbClr val="131439"/>
                </a:solidFill>
                <a:latin typeface="IBM Plex Sans Medium"/>
                <a:ea typeface="IBM Plex Sans Medium"/>
                <a:cs typeface="IBM Plex Sans Medium"/>
                <a:sym typeface="IBM Plex Sans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73"/>
          <p:cNvSpPr txBox="1">
            <a:spLocks noGrp="1"/>
          </p:cNvSpPr>
          <p:nvPr>
            <p:ph type="body" idx="8"/>
          </p:nvPr>
        </p:nvSpPr>
        <p:spPr>
          <a:xfrm>
            <a:off x="4923068" y="4490306"/>
            <a:ext cx="2747503" cy="1754326"/>
          </a:xfrm>
          <a:prstGeom prst="rect">
            <a:avLst/>
          </a:prstGeom>
          <a:noFill/>
          <a:ln>
            <a:noFill/>
          </a:ln>
        </p:spPr>
        <p:txBody>
          <a:bodyPr spcFirstLastPara="1" wrap="square" lIns="91425" tIns="45700" rIns="91425" bIns="45700" anchor="t" anchorCtr="0">
            <a:normAutofit/>
          </a:bodyPr>
          <a:lstStyle>
            <a:lvl1pPr marL="457200" lvl="0" indent="-304800" algn="l">
              <a:lnSpc>
                <a:spcPct val="150000"/>
              </a:lnSpc>
              <a:spcBef>
                <a:spcPts val="0"/>
              </a:spcBef>
              <a:spcAft>
                <a:spcPts val="0"/>
              </a:spcAft>
              <a:buClr>
                <a:schemeClr val="dk1"/>
              </a:buClr>
              <a:buSzPts val="1200"/>
              <a:buFont typeface="Arial"/>
              <a:buChar char="•"/>
              <a:defRPr sz="1200">
                <a:solidFill>
                  <a:schemeClr val="dk1"/>
                </a:solidFill>
                <a:latin typeface="IBM Plex Sans"/>
                <a:ea typeface="IBM Plex Sans"/>
                <a:cs typeface="IBM Plex Sans"/>
                <a:sym typeface="IBM Plex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73"/>
          <p:cNvSpPr txBox="1">
            <a:spLocks noGrp="1"/>
          </p:cNvSpPr>
          <p:nvPr>
            <p:ph type="body" idx="9"/>
          </p:nvPr>
        </p:nvSpPr>
        <p:spPr>
          <a:xfrm>
            <a:off x="8881208" y="1524092"/>
            <a:ext cx="2747503" cy="40433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CC850"/>
              </a:buClr>
              <a:buSzPts val="1800"/>
              <a:buNone/>
              <a:defRPr sz="1800">
                <a:solidFill>
                  <a:srgbClr val="131439"/>
                </a:solidFill>
                <a:latin typeface="IBM Plex Sans Medium"/>
                <a:ea typeface="IBM Plex Sans Medium"/>
                <a:cs typeface="IBM Plex Sans Medium"/>
                <a:sym typeface="IBM Plex Sans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73"/>
          <p:cNvSpPr txBox="1">
            <a:spLocks noGrp="1"/>
          </p:cNvSpPr>
          <p:nvPr>
            <p:ph type="body" idx="13"/>
          </p:nvPr>
        </p:nvSpPr>
        <p:spPr>
          <a:xfrm>
            <a:off x="8881207" y="1978016"/>
            <a:ext cx="2747503" cy="1754326"/>
          </a:xfrm>
          <a:prstGeom prst="rect">
            <a:avLst/>
          </a:prstGeom>
          <a:noFill/>
          <a:ln>
            <a:noFill/>
          </a:ln>
        </p:spPr>
        <p:txBody>
          <a:bodyPr spcFirstLastPara="1" wrap="square" lIns="91425" tIns="45700" rIns="91425" bIns="45700" anchor="t" anchorCtr="0">
            <a:normAutofit/>
          </a:bodyPr>
          <a:lstStyle>
            <a:lvl1pPr marL="457200" lvl="0" indent="-304800" algn="l">
              <a:lnSpc>
                <a:spcPct val="150000"/>
              </a:lnSpc>
              <a:spcBef>
                <a:spcPts val="0"/>
              </a:spcBef>
              <a:spcAft>
                <a:spcPts val="0"/>
              </a:spcAft>
              <a:buClr>
                <a:schemeClr val="dk1"/>
              </a:buClr>
              <a:buSzPts val="1200"/>
              <a:buFont typeface="Arial"/>
              <a:buChar char="•"/>
              <a:defRPr sz="1200">
                <a:solidFill>
                  <a:schemeClr val="dk1"/>
                </a:solidFill>
                <a:latin typeface="IBM Plex Sans"/>
                <a:ea typeface="IBM Plex Sans"/>
                <a:cs typeface="IBM Plex Sans"/>
                <a:sym typeface="IBM Plex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73"/>
          <p:cNvSpPr txBox="1">
            <a:spLocks noGrp="1"/>
          </p:cNvSpPr>
          <p:nvPr>
            <p:ph type="body" idx="14"/>
          </p:nvPr>
        </p:nvSpPr>
        <p:spPr>
          <a:xfrm>
            <a:off x="8881208" y="4072716"/>
            <a:ext cx="2747503" cy="40433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CC850"/>
              </a:buClr>
              <a:buSzPts val="1800"/>
              <a:buNone/>
              <a:defRPr sz="1800">
                <a:solidFill>
                  <a:srgbClr val="131439"/>
                </a:solidFill>
                <a:latin typeface="IBM Plex Sans Medium"/>
                <a:ea typeface="IBM Plex Sans Medium"/>
                <a:cs typeface="IBM Plex Sans Medium"/>
                <a:sym typeface="IBM Plex Sans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73"/>
          <p:cNvSpPr txBox="1">
            <a:spLocks noGrp="1"/>
          </p:cNvSpPr>
          <p:nvPr>
            <p:ph type="body" idx="15"/>
          </p:nvPr>
        </p:nvSpPr>
        <p:spPr>
          <a:xfrm>
            <a:off x="8881207" y="4526640"/>
            <a:ext cx="2747503" cy="1754326"/>
          </a:xfrm>
          <a:prstGeom prst="rect">
            <a:avLst/>
          </a:prstGeom>
          <a:noFill/>
          <a:ln>
            <a:noFill/>
          </a:ln>
        </p:spPr>
        <p:txBody>
          <a:bodyPr spcFirstLastPara="1" wrap="square" lIns="91425" tIns="45700" rIns="91425" bIns="45700" anchor="t" anchorCtr="0">
            <a:normAutofit/>
          </a:bodyPr>
          <a:lstStyle>
            <a:lvl1pPr marL="457200" lvl="0" indent="-304800" algn="l">
              <a:lnSpc>
                <a:spcPct val="150000"/>
              </a:lnSpc>
              <a:spcBef>
                <a:spcPts val="0"/>
              </a:spcBef>
              <a:spcAft>
                <a:spcPts val="0"/>
              </a:spcAft>
              <a:buClr>
                <a:schemeClr val="dk1"/>
              </a:buClr>
              <a:buSzPts val="1200"/>
              <a:buFont typeface="Arial"/>
              <a:buChar char="•"/>
              <a:defRPr sz="1200">
                <a:solidFill>
                  <a:schemeClr val="dk1"/>
                </a:solidFill>
                <a:latin typeface="IBM Plex Sans"/>
                <a:ea typeface="IBM Plex Sans"/>
                <a:cs typeface="IBM Plex Sans"/>
                <a:sym typeface="IBM Plex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73"/>
          <p:cNvSpPr txBox="1">
            <a:spLocks noGrp="1"/>
          </p:cNvSpPr>
          <p:nvPr>
            <p:ph type="title"/>
          </p:nvPr>
        </p:nvSpPr>
        <p:spPr>
          <a:xfrm>
            <a:off x="3349932" y="389528"/>
            <a:ext cx="7248114" cy="2923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Clr>
                <a:schemeClr val="lt1"/>
              </a:buClr>
              <a:buSzPts val="1300"/>
              <a:buFont typeface="IBM Plex Sans"/>
              <a:buNone/>
              <a:defRPr sz="1300" b="1" cap="none">
                <a:solidFill>
                  <a:schemeClr val="lt1"/>
                </a:solidFill>
                <a:latin typeface="IBM Plex Sans"/>
                <a:ea typeface="IBM Plex Sans"/>
                <a:cs typeface="IBM Plex Sans"/>
                <a:sym typeface="IBM Plex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plit Slide Colored bkgd below" userDrawn="1">
  <p:cSld name="Split Slide Colored bkgd below">
    <p:spTree>
      <p:nvGrpSpPr>
        <p:cNvPr id="1" name="Shape 71"/>
        <p:cNvGrpSpPr/>
        <p:nvPr/>
      </p:nvGrpSpPr>
      <p:grpSpPr>
        <a:xfrm>
          <a:off x="0" y="0"/>
          <a:ext cx="0" cy="0"/>
          <a:chOff x="0" y="0"/>
          <a:chExt cx="0" cy="0"/>
        </a:xfrm>
      </p:grpSpPr>
      <p:sp>
        <p:nvSpPr>
          <p:cNvPr id="7" name="Google Shape;72;p36">
            <a:extLst>
              <a:ext uri="{FF2B5EF4-FFF2-40B4-BE49-F238E27FC236}">
                <a16:creationId xmlns:a16="http://schemas.microsoft.com/office/drawing/2014/main" id="{C5D2D08A-E6D9-DE54-D9AA-F1D1783C3820}"/>
              </a:ext>
            </a:extLst>
          </p:cNvPr>
          <p:cNvSpPr/>
          <p:nvPr userDrawn="1"/>
        </p:nvSpPr>
        <p:spPr>
          <a:xfrm>
            <a:off x="-6233" y="0"/>
            <a:ext cx="12204461" cy="1817226"/>
          </a:xfrm>
          <a:prstGeom prst="rect">
            <a:avLst/>
          </a:prstGeom>
          <a:solidFill>
            <a:srgbClr val="EEF5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2" name="Google Shape;29;p28">
            <a:extLst>
              <a:ext uri="{FF2B5EF4-FFF2-40B4-BE49-F238E27FC236}">
                <a16:creationId xmlns:a16="http://schemas.microsoft.com/office/drawing/2014/main" id="{0869E478-C8B3-B976-FA4A-4733B2A2FA3B}"/>
              </a:ext>
            </a:extLst>
          </p:cNvPr>
          <p:cNvPicPr preferRelativeResize="0"/>
          <p:nvPr userDrawn="1"/>
        </p:nvPicPr>
        <p:blipFill rotWithShape="1">
          <a:blip r:embed="rId2">
            <a:alphaModFix/>
          </a:blip>
          <a:srcRect/>
          <a:stretch/>
        </p:blipFill>
        <p:spPr>
          <a:xfrm>
            <a:off x="265461" y="235815"/>
            <a:ext cx="2041764" cy="450874"/>
          </a:xfrm>
          <a:prstGeom prst="rect">
            <a:avLst/>
          </a:prstGeom>
          <a:noFill/>
          <a:ln>
            <a:noFill/>
          </a:ln>
        </p:spPr>
      </p:pic>
      <p:sp>
        <p:nvSpPr>
          <p:cNvPr id="6" name="Text Placeholder 2">
            <a:extLst>
              <a:ext uri="{FF2B5EF4-FFF2-40B4-BE49-F238E27FC236}">
                <a16:creationId xmlns:a16="http://schemas.microsoft.com/office/drawing/2014/main" id="{D3537291-2FD0-AEF7-55EC-C3A7F4ED1EA8}"/>
              </a:ext>
            </a:extLst>
          </p:cNvPr>
          <p:cNvSpPr>
            <a:spLocks noGrp="1"/>
          </p:cNvSpPr>
          <p:nvPr>
            <p:ph type="body" sz="quarter" idx="13"/>
          </p:nvPr>
        </p:nvSpPr>
        <p:spPr>
          <a:xfrm>
            <a:off x="407442" y="2142067"/>
            <a:ext cx="11225758" cy="4241187"/>
          </a:xfrm>
          <a:prstGeom prst="rect">
            <a:avLst/>
          </a:prstGeom>
        </p:spPr>
        <p:txBody>
          <a:bodyPr lIns="91440">
            <a:noAutofit/>
          </a:bodyPr>
          <a:lstStyle>
            <a:lvl1pPr marL="457200" indent="-223520">
              <a:buSzPct val="95000"/>
              <a:defRPr sz="1800">
                <a:latin typeface="IBM Plex Sans" panose="020B0503050203000203" pitchFamily="34" charset="0"/>
              </a:defRPr>
            </a:lvl1pPr>
            <a:lvl2pPr indent="-198120">
              <a:buSzPct val="95000"/>
              <a:defRPr sz="1600">
                <a:latin typeface="IBM Plex Sans" panose="020B0503050203000203" pitchFamily="34" charset="0"/>
              </a:defRPr>
            </a:lvl2pPr>
            <a:lvl3pPr indent="-172720">
              <a:buSzPct val="95000"/>
              <a:defRPr sz="1400">
                <a:latin typeface="IBM Plex Sans" panose="020B0503050203000203" pitchFamily="34" charset="0"/>
              </a:defRPr>
            </a:lvl3pPr>
            <a:lvl4pPr indent="-160020">
              <a:buSzPct val="95000"/>
              <a:defRPr sz="1200">
                <a:latin typeface="IBM Plex Sans" panose="020B0503050203000203" pitchFamily="34" charset="0"/>
              </a:defRPr>
            </a:lvl4pPr>
            <a:lvl5pPr indent="-160020">
              <a:buSzPct val="95000"/>
              <a:defRPr sz="1200">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E94D335C-0A04-B931-0A0F-D9A831C027F0}"/>
              </a:ext>
            </a:extLst>
          </p:cNvPr>
          <p:cNvSpPr>
            <a:spLocks noGrp="1"/>
          </p:cNvSpPr>
          <p:nvPr>
            <p:ph type="title" hasCustomPrompt="1"/>
          </p:nvPr>
        </p:nvSpPr>
        <p:spPr>
          <a:xfrm>
            <a:off x="-2" y="474746"/>
            <a:ext cx="12192001" cy="448250"/>
          </a:xfrm>
          <a:prstGeom prst="rect">
            <a:avLst/>
          </a:prstGeom>
        </p:spPr>
        <p:txBody>
          <a:bodyPr anchor="b">
            <a:normAutofit/>
          </a:bodyPr>
          <a:lstStyle>
            <a:lvl1pPr marL="0" indent="0" algn="ctr" defTabSz="914400" rtl="0" eaLnBrk="1" latinLnBrk="0" hangingPunct="1">
              <a:lnSpc>
                <a:spcPct val="90000"/>
              </a:lnSpc>
              <a:spcBef>
                <a:spcPts val="1000"/>
              </a:spcBef>
              <a:buFontTx/>
              <a:buNone/>
              <a:defRPr lang="en-US" sz="1300" b="1" kern="1200" cap="all" spc="600" baseline="0" dirty="0">
                <a:solidFill>
                  <a:schemeClr val="tx1"/>
                </a:solidFill>
                <a:latin typeface="IBM Plex Sans" panose="020B0503050203000203" pitchFamily="34" charset="0"/>
                <a:ea typeface="+mn-ea"/>
                <a:cs typeface="Arial" panose="020B0604020202020204" pitchFamily="34" charset="0"/>
              </a:defRPr>
            </a:lvl1pPr>
          </a:lstStyle>
          <a:p>
            <a:r>
              <a:rPr lang="en-US" dirty="0"/>
              <a:t>Click to Edit Master</a:t>
            </a:r>
          </a:p>
        </p:txBody>
      </p:sp>
      <p:sp>
        <p:nvSpPr>
          <p:cNvPr id="11" name="Text Placeholder 14">
            <a:extLst>
              <a:ext uri="{FF2B5EF4-FFF2-40B4-BE49-F238E27FC236}">
                <a16:creationId xmlns:a16="http://schemas.microsoft.com/office/drawing/2014/main" id="{F263AF6F-73A9-A84E-A201-AB82159C98EF}"/>
              </a:ext>
            </a:extLst>
          </p:cNvPr>
          <p:cNvSpPr>
            <a:spLocks noGrp="1"/>
          </p:cNvSpPr>
          <p:nvPr>
            <p:ph type="body" sz="quarter" idx="10"/>
          </p:nvPr>
        </p:nvSpPr>
        <p:spPr>
          <a:xfrm>
            <a:off x="-2" y="937449"/>
            <a:ext cx="12192001" cy="1115361"/>
          </a:xfrm>
          <a:prstGeom prst="rect">
            <a:avLst/>
          </a:prstGeom>
        </p:spPr>
        <p:txBody>
          <a:bodyPr>
            <a:noAutofit/>
          </a:bodyPr>
          <a:lstStyle>
            <a:lvl1pPr marL="0" indent="0" algn="ctr" defTabSz="914400" rtl="0" eaLnBrk="1" latinLnBrk="0" hangingPunct="1">
              <a:lnSpc>
                <a:spcPct val="90000"/>
              </a:lnSpc>
              <a:spcBef>
                <a:spcPts val="1000"/>
              </a:spcBef>
              <a:buFontTx/>
              <a:buNone/>
              <a:defRPr lang="en-US" sz="3600" b="0" kern="1200" spc="0" dirty="0">
                <a:solidFill>
                  <a:schemeClr val="tx1"/>
                </a:solidFill>
                <a:latin typeface="IBM Plex Sans Medium" panose="020B0503050203000203" pitchFamily="34" charset="0"/>
                <a:ea typeface="+mn-ea"/>
                <a:cs typeface="Arial" panose="020B0604020202020204" pitchFamily="34" charset="0"/>
              </a:defRPr>
            </a:lvl1pPr>
          </a:lstStyle>
          <a:p>
            <a:pPr lvl="0"/>
            <a:r>
              <a:rPr lang="en-US"/>
              <a:t>Click to edit Master text styles</a:t>
            </a:r>
          </a:p>
        </p:txBody>
      </p:sp>
      <p:sp>
        <p:nvSpPr>
          <p:cNvPr id="13" name="TextBox 12">
            <a:extLst>
              <a:ext uri="{FF2B5EF4-FFF2-40B4-BE49-F238E27FC236}">
                <a16:creationId xmlns:a16="http://schemas.microsoft.com/office/drawing/2014/main" id="{B8DC7137-6E3F-609F-C068-98F34AF8A613}"/>
              </a:ext>
            </a:extLst>
          </p:cNvPr>
          <p:cNvSpPr txBox="1"/>
          <p:nvPr userDrawn="1"/>
        </p:nvSpPr>
        <p:spPr>
          <a:xfrm>
            <a:off x="7131780" y="6514088"/>
            <a:ext cx="4884892" cy="200055"/>
          </a:xfrm>
          <a:prstGeom prst="rect">
            <a:avLst/>
          </a:prstGeom>
          <a:noFill/>
        </p:spPr>
        <p:txBody>
          <a:bodyPr wrap="square" rtlCol="0">
            <a:spAutoFit/>
          </a:bodyPr>
          <a:lstStyle/>
          <a:p>
            <a:pPr algn="r"/>
            <a:r>
              <a:rPr lang="en-US" sz="700" dirty="0">
                <a:solidFill>
                  <a:schemeClr val="tx1"/>
                </a:solidFill>
                <a:latin typeface="IBM Plex Sans" panose="020B0503050203000203" pitchFamily="34" charset="0"/>
              </a:rPr>
              <a:t>Copyright ©2023  | guidepointsecurity.com</a:t>
            </a:r>
          </a:p>
        </p:txBody>
      </p:sp>
    </p:spTree>
    <p:extLst>
      <p:ext uri="{BB962C8B-B14F-4D97-AF65-F5344CB8AC3E}">
        <p14:creationId xmlns:p14="http://schemas.microsoft.com/office/powerpoint/2010/main" val="1293681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con grid" userDrawn="1">
  <p:cSld name="1_Icon grid">
    <p:spTree>
      <p:nvGrpSpPr>
        <p:cNvPr id="1" name="Shape 76"/>
        <p:cNvGrpSpPr/>
        <p:nvPr/>
      </p:nvGrpSpPr>
      <p:grpSpPr>
        <a:xfrm>
          <a:off x="0" y="0"/>
          <a:ext cx="0" cy="0"/>
          <a:chOff x="0" y="0"/>
          <a:chExt cx="0" cy="0"/>
        </a:xfrm>
      </p:grpSpPr>
      <p:sp>
        <p:nvSpPr>
          <p:cNvPr id="77" name="Google Shape;77;p37"/>
          <p:cNvSpPr/>
          <p:nvPr/>
        </p:nvSpPr>
        <p:spPr>
          <a:xfrm>
            <a:off x="1" y="0"/>
            <a:ext cx="12192000" cy="1203158"/>
          </a:xfrm>
          <a:prstGeom prst="rect">
            <a:avLst/>
          </a:prstGeom>
          <a:solidFill>
            <a:srgbClr val="0F1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2" name="Google Shape;92;p37"/>
          <p:cNvSpPr txBox="1">
            <a:spLocks noGrp="1"/>
          </p:cNvSpPr>
          <p:nvPr>
            <p:ph type="title"/>
          </p:nvPr>
        </p:nvSpPr>
        <p:spPr>
          <a:xfrm>
            <a:off x="0" y="262759"/>
            <a:ext cx="12192000" cy="672662"/>
          </a:xfrm>
          <a:prstGeom prst="rect">
            <a:avLst/>
          </a:prstGeom>
          <a:noFill/>
          <a:ln>
            <a:noFill/>
          </a:ln>
        </p:spPr>
        <p:txBody>
          <a:bodyPr spcFirstLastPara="1" wrap="square" lIns="91425" tIns="45700" rIns="91425" bIns="45700" anchor="b" anchorCtr="0">
            <a:noAutofit/>
          </a:bodyPr>
          <a:lstStyle>
            <a:lvl1pPr lvl="0" algn="ctr">
              <a:lnSpc>
                <a:spcPct val="90000"/>
              </a:lnSpc>
              <a:spcBef>
                <a:spcPts val="1000"/>
              </a:spcBef>
              <a:spcAft>
                <a:spcPts val="0"/>
              </a:spcAft>
              <a:buClr>
                <a:schemeClr val="lt1"/>
              </a:buClr>
              <a:buSzPts val="1300"/>
              <a:buFont typeface="IBM Plex Sans"/>
              <a:buNone/>
              <a:defRPr sz="3600" b="0" i="0" cap="none">
                <a:solidFill>
                  <a:schemeClr val="lt1"/>
                </a:solidFill>
                <a:latin typeface="IBM Plex Sans Medium" panose="020B0503050203000203" pitchFamily="34" charset="0"/>
                <a:ea typeface="IBM Plex Sans Medium" panose="020B0503050203000203" pitchFamily="34" charset="0"/>
                <a:cs typeface="IBM Plex Sans Medium" panose="020B0503050203000203" pitchFamily="34" charset="0"/>
                <a:sym typeface="IBM Plex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pic>
        <p:nvPicPr>
          <p:cNvPr id="3" name="Google Shape;27;p27">
            <a:extLst>
              <a:ext uri="{FF2B5EF4-FFF2-40B4-BE49-F238E27FC236}">
                <a16:creationId xmlns:a16="http://schemas.microsoft.com/office/drawing/2014/main" id="{861C5A9B-8BAE-E7DB-79F7-7FCFC9A6432C}"/>
              </a:ext>
            </a:extLst>
          </p:cNvPr>
          <p:cNvPicPr preferRelativeResize="0"/>
          <p:nvPr userDrawn="1"/>
        </p:nvPicPr>
        <p:blipFill rotWithShape="1">
          <a:blip r:embed="rId2">
            <a:alphaModFix/>
          </a:blip>
          <a:srcRect/>
          <a:stretch/>
        </p:blipFill>
        <p:spPr>
          <a:xfrm>
            <a:off x="265461" y="391264"/>
            <a:ext cx="2041764" cy="450874"/>
          </a:xfrm>
          <a:prstGeom prst="rect">
            <a:avLst/>
          </a:prstGeom>
          <a:noFill/>
          <a:ln>
            <a:noFill/>
          </a:ln>
        </p:spPr>
      </p:pic>
    </p:spTree>
    <p:extLst>
      <p:ext uri="{BB962C8B-B14F-4D97-AF65-F5344CB8AC3E}">
        <p14:creationId xmlns:p14="http://schemas.microsoft.com/office/powerpoint/2010/main" val="30601600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ver Slid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479333-1431-0F40-A862-12BC9B00E6B8}"/>
              </a:ext>
            </a:extLst>
          </p:cNvPr>
          <p:cNvSpPr/>
          <p:nvPr userDrawn="1"/>
        </p:nvSpPr>
        <p:spPr>
          <a:xfrm>
            <a:off x="-30996" y="-15498"/>
            <a:ext cx="12435068" cy="7118432"/>
          </a:xfrm>
          <a:prstGeom prst="rect">
            <a:avLst/>
          </a:prstGeom>
          <a:solidFill>
            <a:srgbClr val="0F1025"/>
          </a:solidFill>
          <a:ln>
            <a:solidFill>
              <a:srgbClr val="0F1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dark, sitting, holding, hand&#10;&#10;Description automatically generated">
            <a:extLst>
              <a:ext uri="{FF2B5EF4-FFF2-40B4-BE49-F238E27FC236}">
                <a16:creationId xmlns:a16="http://schemas.microsoft.com/office/drawing/2014/main" id="{52C04700-F656-1B4F-8C35-33D1DB40115D}"/>
              </a:ext>
            </a:extLst>
          </p:cNvPr>
          <p:cNvPicPr>
            <a:picLocks noChangeAspect="1"/>
          </p:cNvPicPr>
          <p:nvPr userDrawn="1"/>
        </p:nvPicPr>
        <p:blipFill>
          <a:blip r:embed="rId2"/>
          <a:stretch>
            <a:fillRect/>
          </a:stretch>
        </p:blipFill>
        <p:spPr>
          <a:xfrm>
            <a:off x="4274337" y="410758"/>
            <a:ext cx="7437337" cy="8276042"/>
          </a:xfrm>
          <a:prstGeom prst="rect">
            <a:avLst/>
          </a:prstGeom>
        </p:spPr>
      </p:pic>
      <p:cxnSp>
        <p:nvCxnSpPr>
          <p:cNvPr id="11" name="Straight Connector 10">
            <a:extLst>
              <a:ext uri="{FF2B5EF4-FFF2-40B4-BE49-F238E27FC236}">
                <a16:creationId xmlns:a16="http://schemas.microsoft.com/office/drawing/2014/main" id="{22508FBB-D701-6243-AFE9-690D975C51EE}"/>
              </a:ext>
            </a:extLst>
          </p:cNvPr>
          <p:cNvCxnSpPr>
            <a:cxnSpLocks/>
          </p:cNvCxnSpPr>
          <p:nvPr userDrawn="1"/>
        </p:nvCxnSpPr>
        <p:spPr>
          <a:xfrm>
            <a:off x="570078" y="2963810"/>
            <a:ext cx="0" cy="1500017"/>
          </a:xfrm>
          <a:prstGeom prst="line">
            <a:avLst/>
          </a:prstGeom>
          <a:ln w="19050">
            <a:gradFill>
              <a:gsLst>
                <a:gs pos="0">
                  <a:srgbClr val="3333FF"/>
                </a:gs>
                <a:gs pos="99000">
                  <a:srgbClr val="00CCFF"/>
                </a:gs>
              </a:gsLst>
              <a:lin ang="5400000" scaled="1"/>
            </a:gradFill>
          </a:ln>
        </p:spPr>
        <p:style>
          <a:lnRef idx="1">
            <a:schemeClr val="accent1"/>
          </a:lnRef>
          <a:fillRef idx="0">
            <a:schemeClr val="accent1"/>
          </a:fillRef>
          <a:effectRef idx="0">
            <a:schemeClr val="accent1"/>
          </a:effectRef>
          <a:fontRef idx="minor">
            <a:schemeClr val="tx1"/>
          </a:fontRef>
        </p:style>
      </p:cxnSp>
      <p:sp>
        <p:nvSpPr>
          <p:cNvPr id="14" name="Text Placeholder 12">
            <a:extLst>
              <a:ext uri="{FF2B5EF4-FFF2-40B4-BE49-F238E27FC236}">
                <a16:creationId xmlns:a16="http://schemas.microsoft.com/office/drawing/2014/main" id="{6F1E52FB-68AB-F54D-8A6B-02CF8476421F}"/>
              </a:ext>
            </a:extLst>
          </p:cNvPr>
          <p:cNvSpPr>
            <a:spLocks noGrp="1"/>
          </p:cNvSpPr>
          <p:nvPr>
            <p:ph type="body" sz="quarter" idx="10"/>
          </p:nvPr>
        </p:nvSpPr>
        <p:spPr>
          <a:xfrm>
            <a:off x="854557" y="2860877"/>
            <a:ext cx="10273813" cy="1333163"/>
          </a:xfrm>
        </p:spPr>
        <p:txBody>
          <a:bodyPr>
            <a:noAutofit/>
          </a:bodyPr>
          <a:lstStyle>
            <a:lvl1pPr marL="0" indent="0" algn="l" defTabSz="914400" rtl="0" eaLnBrk="1" latinLnBrk="0" hangingPunct="1">
              <a:buFontTx/>
              <a:buNone/>
              <a:defRPr lang="en-US" sz="3600" b="0" kern="1200" dirty="0" smtClean="0">
                <a:solidFill>
                  <a:schemeClr val="bg1"/>
                </a:solidFill>
                <a:latin typeface="IBM Plex Sans Medium" panose="020B0503050203000203" pitchFamily="34" charset="0"/>
                <a:ea typeface="+mn-ea"/>
                <a:cs typeface="Arial" panose="020B0604020202020204" pitchFamily="34" charset="0"/>
              </a:defRPr>
            </a:lvl1pPr>
            <a:lvl3pPr marL="0" indent="0" algn="l" defTabSz="914400" rtl="0" eaLnBrk="1" latinLnBrk="0" hangingPunct="1">
              <a:buFontTx/>
              <a:buNone/>
              <a:defRPr lang="en-US" sz="4800" b="0" kern="1200" dirty="0" smtClean="0">
                <a:solidFill>
                  <a:schemeClr val="bg1"/>
                </a:solidFill>
                <a:latin typeface="IBM Plex Sans Medium" panose="020B0503050203000203" pitchFamily="34" charset="0"/>
                <a:ea typeface="+mn-ea"/>
                <a:cs typeface="Arial" panose="020B0604020202020204" pitchFamily="34" charset="0"/>
              </a:defRPr>
            </a:lvl3pPr>
            <a:lvl4pPr marL="0" indent="0" algn="l" defTabSz="914400" rtl="0" eaLnBrk="1" latinLnBrk="0" hangingPunct="1">
              <a:buFontTx/>
              <a:buNone/>
              <a:defRPr lang="en-US" sz="4800" b="0" kern="1200" dirty="0" smtClean="0">
                <a:solidFill>
                  <a:schemeClr val="bg1"/>
                </a:solidFill>
                <a:latin typeface="IBM Plex Sans Medium" panose="020B0503050203000203" pitchFamily="34" charset="0"/>
                <a:ea typeface="+mn-ea"/>
                <a:cs typeface="Arial" panose="020B0604020202020204" pitchFamily="34" charset="0"/>
              </a:defRPr>
            </a:lvl4pPr>
            <a:lvl5pPr marL="0" indent="0" algn="l" defTabSz="914400" rtl="0" eaLnBrk="1" latinLnBrk="0" hangingPunct="1">
              <a:buFontTx/>
              <a:buNone/>
              <a:defRPr lang="en-US" sz="4800" b="0" kern="1200" dirty="0">
                <a:solidFill>
                  <a:schemeClr val="bg1"/>
                </a:solidFill>
                <a:latin typeface="IBM Plex Sans Medium" panose="020B0503050203000203" pitchFamily="34" charset="0"/>
                <a:ea typeface="+mn-ea"/>
                <a:cs typeface="Arial" panose="020B0604020202020204" pitchFamily="34" charset="0"/>
              </a:defRPr>
            </a:lvl5pPr>
          </a:lstStyle>
          <a:p>
            <a:pPr lvl="0"/>
            <a:r>
              <a:rPr lang="en-US"/>
              <a:t>Click to edit Master text styles</a:t>
            </a:r>
          </a:p>
        </p:txBody>
      </p:sp>
      <p:sp>
        <p:nvSpPr>
          <p:cNvPr id="17" name="Text Placeholder 16">
            <a:extLst>
              <a:ext uri="{FF2B5EF4-FFF2-40B4-BE49-F238E27FC236}">
                <a16:creationId xmlns:a16="http://schemas.microsoft.com/office/drawing/2014/main" id="{068E1F60-0761-3843-ACB1-8F49F8C17D9B}"/>
              </a:ext>
            </a:extLst>
          </p:cNvPr>
          <p:cNvSpPr>
            <a:spLocks noGrp="1"/>
          </p:cNvSpPr>
          <p:nvPr>
            <p:ph type="body" sz="quarter" idx="11"/>
          </p:nvPr>
        </p:nvSpPr>
        <p:spPr>
          <a:xfrm>
            <a:off x="854075" y="4194040"/>
            <a:ext cx="10274300" cy="495571"/>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1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bg1"/>
                </a:solidFill>
                <a:latin typeface="IBM Plex Sans" panose="020B0503050203000203" pitchFamily="34" charset="0"/>
                <a:cs typeface="Arial" panose="020B0604020202020204" pitchFamily="34" charset="0"/>
              </a:rPr>
              <a:t>Click to edit Master text styles</a:t>
            </a:r>
          </a:p>
        </p:txBody>
      </p:sp>
      <p:pic>
        <p:nvPicPr>
          <p:cNvPr id="10" name="Picture 9">
            <a:extLst>
              <a:ext uri="{FF2B5EF4-FFF2-40B4-BE49-F238E27FC236}">
                <a16:creationId xmlns:a16="http://schemas.microsoft.com/office/drawing/2014/main" id="{4067FAEB-17F9-694B-9DDF-65A639967A83}"/>
              </a:ext>
            </a:extLst>
          </p:cNvPr>
          <p:cNvPicPr>
            <a:picLocks noChangeAspect="1"/>
          </p:cNvPicPr>
          <p:nvPr userDrawn="1"/>
        </p:nvPicPr>
        <p:blipFill>
          <a:blip r:embed="rId3"/>
          <a:srcRect/>
          <a:stretch/>
        </p:blipFill>
        <p:spPr>
          <a:xfrm>
            <a:off x="265461" y="391264"/>
            <a:ext cx="2041764" cy="450874"/>
          </a:xfrm>
          <a:prstGeom prst="rect">
            <a:avLst/>
          </a:prstGeom>
        </p:spPr>
      </p:pic>
    </p:spTree>
    <p:extLst>
      <p:ext uri="{BB962C8B-B14F-4D97-AF65-F5344CB8AC3E}">
        <p14:creationId xmlns:p14="http://schemas.microsoft.com/office/powerpoint/2010/main" val="1111593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147C80-7B7E-F24C-9243-7EC3FE9F8862}" type="datetimeFigureOut">
              <a:rPr lang="en-US" smtClean="0"/>
              <a:t>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BCD9F-2FB5-0F4D-AF00-A24AB8196B70}" type="slidenum">
              <a:rPr lang="en-US" smtClean="0"/>
              <a:t>‹#›</a:t>
            </a:fld>
            <a:endParaRPr lang="en-US"/>
          </a:p>
        </p:txBody>
      </p:sp>
    </p:spTree>
    <p:extLst>
      <p:ext uri="{BB962C8B-B14F-4D97-AF65-F5344CB8AC3E}">
        <p14:creationId xmlns:p14="http://schemas.microsoft.com/office/powerpoint/2010/main" val="13830367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Bulleted List with Logo">
  <p:cSld name="1_Bulleted List with Logo">
    <p:spTree>
      <p:nvGrpSpPr>
        <p:cNvPr id="1" name="Shape 47"/>
        <p:cNvGrpSpPr/>
        <p:nvPr/>
      </p:nvGrpSpPr>
      <p:grpSpPr>
        <a:xfrm>
          <a:off x="0" y="0"/>
          <a:ext cx="0" cy="0"/>
          <a:chOff x="0" y="0"/>
          <a:chExt cx="0" cy="0"/>
        </a:xfrm>
      </p:grpSpPr>
      <p:sp>
        <p:nvSpPr>
          <p:cNvPr id="48" name="Google Shape;48;p66"/>
          <p:cNvSpPr txBox="1">
            <a:spLocks noGrp="1"/>
          </p:cNvSpPr>
          <p:nvPr>
            <p:ph type="title"/>
          </p:nvPr>
        </p:nvSpPr>
        <p:spPr>
          <a:xfrm>
            <a:off x="743797" y="1664541"/>
            <a:ext cx="5031549" cy="359504"/>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SzPts val="4400"/>
              <a:buFont typeface="IBM Plex Sans"/>
              <a:buNone/>
              <a:defRPr sz="1300" b="0" i="0" cap="none">
                <a:solidFill>
                  <a:schemeClr val="dk1"/>
                </a:solidFill>
                <a:latin typeface="IBM Plex Sans"/>
                <a:ea typeface="IBM Plex Sans"/>
                <a:cs typeface="IBM Plex Sans"/>
                <a:sym typeface="IBM Plex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6"/>
          <p:cNvSpPr txBox="1">
            <a:spLocks noGrp="1"/>
          </p:cNvSpPr>
          <p:nvPr>
            <p:ph type="body" idx="1"/>
          </p:nvPr>
        </p:nvSpPr>
        <p:spPr>
          <a:xfrm>
            <a:off x="765468" y="3033503"/>
            <a:ext cx="5026207" cy="321732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Font typeface="IBM Plex Sans"/>
              <a:buNone/>
              <a:defRPr sz="1800">
                <a:solidFill>
                  <a:srgbClr val="131439"/>
                </a:solidFill>
                <a:latin typeface="IBM Plex Sans"/>
                <a:ea typeface="IBM Plex Sans"/>
                <a:cs typeface="IBM Plex Sans"/>
                <a:sym typeface="IBM Plex Sans"/>
              </a:defRPr>
            </a:lvl1pPr>
            <a:lvl2pPr marL="914400" lvl="1" indent="-228600" algn="l">
              <a:lnSpc>
                <a:spcPct val="90000"/>
              </a:lnSpc>
              <a:spcBef>
                <a:spcPts val="500"/>
              </a:spcBef>
              <a:spcAft>
                <a:spcPts val="0"/>
              </a:spcAft>
              <a:buSzPts val="2400"/>
              <a:buNone/>
              <a:defRPr sz="1400"/>
            </a:lvl2pPr>
            <a:lvl3pPr marL="1371600" lvl="2" indent="-228600" algn="l">
              <a:lnSpc>
                <a:spcPct val="90000"/>
              </a:lnSpc>
              <a:spcBef>
                <a:spcPts val="500"/>
              </a:spcBef>
              <a:spcAft>
                <a:spcPts val="0"/>
              </a:spcAft>
              <a:buSzPts val="2000"/>
              <a:buNone/>
              <a:defRPr sz="1200"/>
            </a:lvl3pPr>
            <a:lvl4pPr marL="1828800" lvl="3" indent="-228600" algn="l">
              <a:lnSpc>
                <a:spcPct val="90000"/>
              </a:lnSpc>
              <a:spcBef>
                <a:spcPts val="500"/>
              </a:spcBef>
              <a:spcAft>
                <a:spcPts val="0"/>
              </a:spcAft>
              <a:buSzPts val="1800"/>
              <a:buNone/>
              <a:defRPr sz="1000"/>
            </a:lvl4pPr>
            <a:lvl5pPr marL="2286000" lvl="4" indent="-228600" algn="l">
              <a:lnSpc>
                <a:spcPct val="90000"/>
              </a:lnSpc>
              <a:spcBef>
                <a:spcPts val="500"/>
              </a:spcBef>
              <a:spcAft>
                <a:spcPts val="0"/>
              </a:spcAft>
              <a:buSzPts val="1800"/>
              <a:buNone/>
              <a:defRPr sz="1000"/>
            </a:lvl5pPr>
            <a:lvl6pPr marL="2743200" lvl="5" indent="-228600" algn="l">
              <a:lnSpc>
                <a:spcPct val="90000"/>
              </a:lnSpc>
              <a:spcBef>
                <a:spcPts val="500"/>
              </a:spcBef>
              <a:spcAft>
                <a:spcPts val="0"/>
              </a:spcAft>
              <a:buSzPts val="1800"/>
              <a:buNone/>
              <a:defRPr sz="1000"/>
            </a:lvl6pPr>
            <a:lvl7pPr marL="3200400" lvl="6" indent="-228600" algn="l">
              <a:lnSpc>
                <a:spcPct val="90000"/>
              </a:lnSpc>
              <a:spcBef>
                <a:spcPts val="500"/>
              </a:spcBef>
              <a:spcAft>
                <a:spcPts val="0"/>
              </a:spcAft>
              <a:buSzPts val="1800"/>
              <a:buNone/>
              <a:defRPr sz="1000"/>
            </a:lvl7pPr>
            <a:lvl8pPr marL="3657600" lvl="7" indent="-228600" algn="l">
              <a:lnSpc>
                <a:spcPct val="90000"/>
              </a:lnSpc>
              <a:spcBef>
                <a:spcPts val="500"/>
              </a:spcBef>
              <a:spcAft>
                <a:spcPts val="0"/>
              </a:spcAft>
              <a:buSzPts val="1800"/>
              <a:buNone/>
              <a:defRPr sz="1000"/>
            </a:lvl8pPr>
            <a:lvl9pPr marL="4114800" lvl="8" indent="-228600" algn="l">
              <a:lnSpc>
                <a:spcPct val="90000"/>
              </a:lnSpc>
              <a:spcBef>
                <a:spcPts val="500"/>
              </a:spcBef>
              <a:spcAft>
                <a:spcPts val="0"/>
              </a:spcAft>
              <a:buSzPts val="1800"/>
              <a:buNone/>
              <a:defRPr sz="1000"/>
            </a:lvl9pPr>
          </a:lstStyle>
          <a:p>
            <a:endParaRPr/>
          </a:p>
        </p:txBody>
      </p:sp>
      <p:sp>
        <p:nvSpPr>
          <p:cNvPr id="50" name="Google Shape;50;p66"/>
          <p:cNvSpPr txBox="1">
            <a:spLocks noGrp="1"/>
          </p:cNvSpPr>
          <p:nvPr>
            <p:ph type="body" idx="2"/>
          </p:nvPr>
        </p:nvSpPr>
        <p:spPr>
          <a:xfrm>
            <a:off x="765468" y="2123193"/>
            <a:ext cx="5031549" cy="81116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800"/>
              <a:buFont typeface="IBM Plex Sans Medium"/>
              <a:buNone/>
              <a:defRPr sz="3600" b="0" i="0">
                <a:solidFill>
                  <a:schemeClr val="dk1"/>
                </a:solidFill>
                <a:latin typeface="IBM Plex Sans Medium"/>
                <a:ea typeface="IBM Plex Sans Medium"/>
                <a:cs typeface="IBM Plex Sans Medium"/>
                <a:sym typeface="IBM Plex Sans Medium"/>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51" name="Google Shape;51;p66"/>
          <p:cNvSpPr/>
          <p:nvPr/>
        </p:nvSpPr>
        <p:spPr>
          <a:xfrm>
            <a:off x="6400326" y="-130216"/>
            <a:ext cx="5913207" cy="7118432"/>
          </a:xfrm>
          <a:prstGeom prst="rect">
            <a:avLst/>
          </a:prstGeom>
          <a:solidFill>
            <a:srgbClr val="0F1025"/>
          </a:solidFill>
          <a:ln w="25400" cap="flat" cmpd="sng">
            <a:solidFill>
              <a:srgbClr val="0F10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IBM Plex Sans"/>
              <a:ea typeface="IBM Plex Sans"/>
              <a:cs typeface="IBM Plex Sans"/>
              <a:sym typeface="IBM Plex Sans"/>
            </a:endParaRPr>
          </a:p>
        </p:txBody>
      </p:sp>
      <p:pic>
        <p:nvPicPr>
          <p:cNvPr id="52" name="Google Shape;52;p66"/>
          <p:cNvPicPr preferRelativeResize="0"/>
          <p:nvPr/>
        </p:nvPicPr>
        <p:blipFill rotWithShape="1">
          <a:blip r:embed="rId2">
            <a:alphaModFix/>
          </a:blip>
          <a:srcRect/>
          <a:stretch/>
        </p:blipFill>
        <p:spPr>
          <a:xfrm>
            <a:off x="7687961" y="1959157"/>
            <a:ext cx="3623778" cy="3481670"/>
          </a:xfrm>
          <a:prstGeom prst="rect">
            <a:avLst/>
          </a:prstGeom>
          <a:noFill/>
          <a:ln>
            <a:noFill/>
          </a:ln>
        </p:spPr>
      </p:pic>
      <p:pic>
        <p:nvPicPr>
          <p:cNvPr id="53" name="Google Shape;53;p66"/>
          <p:cNvPicPr preferRelativeResize="0"/>
          <p:nvPr/>
        </p:nvPicPr>
        <p:blipFill rotWithShape="1">
          <a:blip r:embed="rId3">
            <a:alphaModFix/>
          </a:blip>
          <a:srcRect/>
          <a:stretch/>
        </p:blipFill>
        <p:spPr>
          <a:xfrm>
            <a:off x="265461" y="391263"/>
            <a:ext cx="2041764" cy="450874"/>
          </a:xfrm>
          <a:prstGeom prst="rect">
            <a:avLst/>
          </a:prstGeom>
          <a:noFill/>
          <a:ln>
            <a:noFill/>
          </a:ln>
        </p:spPr>
      </p:pic>
    </p:spTree>
    <p:extLst>
      <p:ext uri="{BB962C8B-B14F-4D97-AF65-F5344CB8AC3E}">
        <p14:creationId xmlns:p14="http://schemas.microsoft.com/office/powerpoint/2010/main" val="813384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Picture_Blue_Sidebar_Lef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4CBA23-6881-D042-BE5E-AA62A5EB0C56}"/>
              </a:ext>
            </a:extLst>
          </p:cNvPr>
          <p:cNvSpPr/>
          <p:nvPr userDrawn="1"/>
        </p:nvSpPr>
        <p:spPr>
          <a:xfrm>
            <a:off x="0" y="-15499"/>
            <a:ext cx="4011885" cy="6873499"/>
          </a:xfrm>
          <a:prstGeom prst="rect">
            <a:avLst/>
          </a:prstGeom>
          <a:solidFill>
            <a:srgbClr val="EE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23D284-24D1-8E49-86AF-FC1B4A455C63}"/>
              </a:ext>
            </a:extLst>
          </p:cNvPr>
          <p:cNvSpPr>
            <a:spLocks noGrp="1"/>
          </p:cNvSpPr>
          <p:nvPr>
            <p:ph type="title" hasCustomPrompt="1"/>
          </p:nvPr>
        </p:nvSpPr>
        <p:spPr>
          <a:xfrm>
            <a:off x="4875269" y="1034381"/>
            <a:ext cx="6518872" cy="262391"/>
          </a:xfrm>
        </p:spPr>
        <p:txBody>
          <a:bodyPr anchor="b">
            <a:normAutofit/>
          </a:bodyPr>
          <a:lstStyle>
            <a:lvl1pPr marL="0" indent="0" algn="l" defTabSz="914400" rtl="0" eaLnBrk="1" latinLnBrk="0" hangingPunct="1">
              <a:lnSpc>
                <a:spcPct val="90000"/>
              </a:lnSpc>
              <a:spcBef>
                <a:spcPts val="1000"/>
              </a:spcBef>
              <a:buFontTx/>
              <a:buNone/>
              <a:defRPr lang="en-US" sz="1300" b="1" kern="1200" cap="all" spc="600" baseline="0" dirty="0">
                <a:solidFill>
                  <a:schemeClr val="tx1"/>
                </a:solidFill>
                <a:latin typeface="IBM Plex Sans" panose="020B0503050203000203" pitchFamily="34" charset="0"/>
                <a:ea typeface="+mn-ea"/>
                <a:cs typeface="Arial" panose="020B0604020202020204" pitchFamily="34" charset="0"/>
              </a:defRPr>
            </a:lvl1pPr>
          </a:lstStyle>
          <a:p>
            <a:r>
              <a:rPr lang="en-US" dirty="0"/>
              <a:t>Click to Edit Master</a:t>
            </a:r>
          </a:p>
        </p:txBody>
      </p:sp>
      <p:sp>
        <p:nvSpPr>
          <p:cNvPr id="3" name="Picture Placeholder 2">
            <a:extLst>
              <a:ext uri="{FF2B5EF4-FFF2-40B4-BE49-F238E27FC236}">
                <a16:creationId xmlns:a16="http://schemas.microsoft.com/office/drawing/2014/main" id="{2987E67D-E3C3-084B-AC85-D13176C84A72}"/>
              </a:ext>
            </a:extLst>
          </p:cNvPr>
          <p:cNvSpPr>
            <a:spLocks noGrp="1"/>
          </p:cNvSpPr>
          <p:nvPr>
            <p:ph type="pic" idx="1"/>
          </p:nvPr>
        </p:nvSpPr>
        <p:spPr>
          <a:xfrm>
            <a:off x="437486" y="1720850"/>
            <a:ext cx="3309566" cy="441331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083BD24-FDBD-EF4B-A2FB-AE6CE672850A}"/>
              </a:ext>
            </a:extLst>
          </p:cNvPr>
          <p:cNvSpPr>
            <a:spLocks noGrp="1"/>
          </p:cNvSpPr>
          <p:nvPr>
            <p:ph type="body" sz="half" idx="2"/>
          </p:nvPr>
        </p:nvSpPr>
        <p:spPr>
          <a:xfrm>
            <a:off x="4875269" y="2415196"/>
            <a:ext cx="6518872" cy="3718965"/>
          </a:xfrm>
        </p:spPr>
        <p:txBody>
          <a:bodyPr>
            <a:normAutofit/>
          </a:bodyPr>
          <a:lstStyle>
            <a:lvl1pPr marL="285750" indent="-285750" algn="l" defTabSz="914400" rtl="0" eaLnBrk="1" latinLnBrk="0" hangingPunct="1">
              <a:buClr>
                <a:schemeClr val="tx1"/>
              </a:buClr>
              <a:buFont typeface="Arial" panose="020B0604020202020204" pitchFamily="34" charset="0"/>
              <a:buChar char="•"/>
              <a:defRPr lang="en-US" sz="1600" kern="1200" dirty="0">
                <a:solidFill>
                  <a:schemeClr val="tx1">
                    <a:lumMod val="95000"/>
                    <a:lumOff val="5000"/>
                  </a:schemeClr>
                </a:solidFill>
                <a:latin typeface="IBM Plex Sans" panose="020B0503050203000203"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Text Placeholder 14">
            <a:extLst>
              <a:ext uri="{FF2B5EF4-FFF2-40B4-BE49-F238E27FC236}">
                <a16:creationId xmlns:a16="http://schemas.microsoft.com/office/drawing/2014/main" id="{65BD4444-184D-544C-9A78-F4753CEE57D3}"/>
              </a:ext>
            </a:extLst>
          </p:cNvPr>
          <p:cNvSpPr>
            <a:spLocks noGrp="1"/>
          </p:cNvSpPr>
          <p:nvPr>
            <p:ph type="body" sz="quarter" idx="10"/>
          </p:nvPr>
        </p:nvSpPr>
        <p:spPr>
          <a:xfrm>
            <a:off x="4875269" y="1383968"/>
            <a:ext cx="6518872" cy="1031875"/>
          </a:xfrm>
        </p:spPr>
        <p:txBody>
          <a:bodyPr>
            <a:noAutofit/>
          </a:bodyPr>
          <a:lstStyle>
            <a:lvl1pPr marL="0" indent="0" algn="l" defTabSz="914400" rtl="0" eaLnBrk="1" latinLnBrk="0" hangingPunct="1">
              <a:lnSpc>
                <a:spcPct val="90000"/>
              </a:lnSpc>
              <a:spcBef>
                <a:spcPts val="1000"/>
              </a:spcBef>
              <a:buFontTx/>
              <a:buNone/>
              <a:defRPr lang="en-US" sz="3600" b="0" kern="1200" spc="0" dirty="0">
                <a:solidFill>
                  <a:schemeClr val="tx1"/>
                </a:solidFill>
                <a:latin typeface="IBM Plex Sans Medium" panose="020B0503050203000203" pitchFamily="34" charset="0"/>
                <a:ea typeface="+mn-ea"/>
                <a:cs typeface="Arial" panose="020B0604020202020204" pitchFamily="34" charset="0"/>
              </a:defRPr>
            </a:lvl1pPr>
          </a:lstStyle>
          <a:p>
            <a:pPr lvl="0"/>
            <a:r>
              <a:rPr lang="en-US"/>
              <a:t>Click to edit Master text styles</a:t>
            </a:r>
          </a:p>
        </p:txBody>
      </p:sp>
      <p:pic>
        <p:nvPicPr>
          <p:cNvPr id="10" name="Picture 9">
            <a:extLst>
              <a:ext uri="{FF2B5EF4-FFF2-40B4-BE49-F238E27FC236}">
                <a16:creationId xmlns:a16="http://schemas.microsoft.com/office/drawing/2014/main" id="{8D4D235B-D00D-BC4E-891D-46AEBCD62C10}"/>
              </a:ext>
            </a:extLst>
          </p:cNvPr>
          <p:cNvPicPr>
            <a:picLocks noChangeAspect="1"/>
          </p:cNvPicPr>
          <p:nvPr userDrawn="1"/>
        </p:nvPicPr>
        <p:blipFill>
          <a:blip r:embed="rId2"/>
          <a:srcRect/>
          <a:stretch/>
        </p:blipFill>
        <p:spPr>
          <a:xfrm>
            <a:off x="265461" y="391263"/>
            <a:ext cx="2041764" cy="450874"/>
          </a:xfrm>
          <a:prstGeom prst="rect">
            <a:avLst/>
          </a:prstGeom>
        </p:spPr>
      </p:pic>
    </p:spTree>
    <p:extLst>
      <p:ext uri="{BB962C8B-B14F-4D97-AF65-F5344CB8AC3E}">
        <p14:creationId xmlns:p14="http://schemas.microsoft.com/office/powerpoint/2010/main" val="1823844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idebar with listed content">
    <p:bg>
      <p:bgPr>
        <a:solidFill>
          <a:schemeClr val="tx1"/>
        </a:solidFill>
        <a:effectLst/>
      </p:bgPr>
    </p:bg>
    <p:spTree>
      <p:nvGrpSpPr>
        <p:cNvPr id="1" name=""/>
        <p:cNvGrpSpPr/>
        <p:nvPr/>
      </p:nvGrpSpPr>
      <p:grpSpPr>
        <a:xfrm>
          <a:off x="0" y="0"/>
          <a:ext cx="0" cy="0"/>
          <a:chOff x="0" y="0"/>
          <a:chExt cx="0" cy="0"/>
        </a:xfrm>
      </p:grpSpPr>
      <p:sp>
        <p:nvSpPr>
          <p:cNvPr id="6" name="Pentagon 1">
            <a:extLst>
              <a:ext uri="{FF2B5EF4-FFF2-40B4-BE49-F238E27FC236}">
                <a16:creationId xmlns:a16="http://schemas.microsoft.com/office/drawing/2014/main" id="{9462F3E4-2948-8941-A675-E3B04A91CC1C}"/>
              </a:ext>
            </a:extLst>
          </p:cNvPr>
          <p:cNvSpPr/>
          <p:nvPr userDrawn="1"/>
        </p:nvSpPr>
        <p:spPr>
          <a:xfrm>
            <a:off x="-155748" y="0"/>
            <a:ext cx="5264727" cy="6954982"/>
          </a:xfrm>
          <a:custGeom>
            <a:avLst/>
            <a:gdLst>
              <a:gd name="connsiteX0" fmla="*/ 0 w 9919855"/>
              <a:gd name="connsiteY0" fmla="*/ 0 h 6858000"/>
              <a:gd name="connsiteX1" fmla="*/ 6490855 w 9919855"/>
              <a:gd name="connsiteY1" fmla="*/ 0 h 6858000"/>
              <a:gd name="connsiteX2" fmla="*/ 9919855 w 9919855"/>
              <a:gd name="connsiteY2" fmla="*/ 3429000 h 6858000"/>
              <a:gd name="connsiteX3" fmla="*/ 6490855 w 9919855"/>
              <a:gd name="connsiteY3" fmla="*/ 6858000 h 6858000"/>
              <a:gd name="connsiteX4" fmla="*/ 0 w 9919855"/>
              <a:gd name="connsiteY4" fmla="*/ 6858000 h 6858000"/>
              <a:gd name="connsiteX5" fmla="*/ 0 w 9919855"/>
              <a:gd name="connsiteY5" fmla="*/ 0 h 6858000"/>
              <a:gd name="connsiteX0" fmla="*/ 0 w 8201891"/>
              <a:gd name="connsiteY0" fmla="*/ 0 h 6858000"/>
              <a:gd name="connsiteX1" fmla="*/ 6490855 w 8201891"/>
              <a:gd name="connsiteY1" fmla="*/ 0 h 6858000"/>
              <a:gd name="connsiteX2" fmla="*/ 8201891 w 8201891"/>
              <a:gd name="connsiteY2" fmla="*/ 3373582 h 6858000"/>
              <a:gd name="connsiteX3" fmla="*/ 6490855 w 8201891"/>
              <a:gd name="connsiteY3" fmla="*/ 6858000 h 6858000"/>
              <a:gd name="connsiteX4" fmla="*/ 0 w 8201891"/>
              <a:gd name="connsiteY4" fmla="*/ 6858000 h 6858000"/>
              <a:gd name="connsiteX5" fmla="*/ 0 w 820189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01891" h="6858000">
                <a:moveTo>
                  <a:pt x="0" y="0"/>
                </a:moveTo>
                <a:lnTo>
                  <a:pt x="6490855" y="0"/>
                </a:lnTo>
                <a:lnTo>
                  <a:pt x="8201891" y="3373582"/>
                </a:lnTo>
                <a:lnTo>
                  <a:pt x="6490855"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3472E60B-F51D-9F43-89D0-CC3AEFBF4454}"/>
              </a:ext>
            </a:extLst>
          </p:cNvPr>
          <p:cNvSpPr>
            <a:spLocks noGrp="1"/>
          </p:cNvSpPr>
          <p:nvPr>
            <p:ph type="title"/>
          </p:nvPr>
        </p:nvSpPr>
        <p:spPr>
          <a:xfrm>
            <a:off x="582712" y="3002746"/>
            <a:ext cx="3787810" cy="1325563"/>
          </a:xfrm>
        </p:spPr>
        <p:txBody>
          <a:bodyPr>
            <a:normAutofit/>
          </a:bodyPr>
          <a:lstStyle>
            <a:lvl1pPr marL="0" indent="0" algn="l" defTabSz="914400" rtl="0" eaLnBrk="1" latinLnBrk="0" hangingPunct="1">
              <a:lnSpc>
                <a:spcPct val="90000"/>
              </a:lnSpc>
              <a:spcBef>
                <a:spcPts val="1000"/>
              </a:spcBef>
              <a:buFontTx/>
              <a:buNone/>
              <a:defRPr lang="en-US" sz="3600" b="0" kern="1200" spc="0" dirty="0">
                <a:solidFill>
                  <a:schemeClr val="tx1"/>
                </a:solidFill>
                <a:latin typeface="IBM Plex Sans Medium" panose="020B0503050203000203" pitchFamily="34" charset="0"/>
                <a:ea typeface="+mn-ea"/>
                <a:cs typeface="Arial" panose="020B0604020202020204" pitchFamily="34" charset="0"/>
              </a:defRPr>
            </a:lvl1pPr>
          </a:lstStyle>
          <a:p>
            <a:r>
              <a:rPr lang="en-US"/>
              <a:t>Click to edit Master title style</a:t>
            </a:r>
            <a:endParaRPr lang="en-US" dirty="0"/>
          </a:p>
        </p:txBody>
      </p:sp>
      <p:sp>
        <p:nvSpPr>
          <p:cNvPr id="27" name="Text Placeholder 26">
            <a:extLst>
              <a:ext uri="{FF2B5EF4-FFF2-40B4-BE49-F238E27FC236}">
                <a16:creationId xmlns:a16="http://schemas.microsoft.com/office/drawing/2014/main" id="{D79DE929-086A-9A42-85DE-85F7107CE4BA}"/>
              </a:ext>
            </a:extLst>
          </p:cNvPr>
          <p:cNvSpPr>
            <a:spLocks noGrp="1"/>
          </p:cNvSpPr>
          <p:nvPr>
            <p:ph type="body" sz="quarter" idx="10"/>
          </p:nvPr>
        </p:nvSpPr>
        <p:spPr>
          <a:xfrm>
            <a:off x="582711" y="2483825"/>
            <a:ext cx="3787810" cy="448249"/>
          </a:xfrm>
        </p:spPr>
        <p:txBody>
          <a:bodyPr>
            <a:noAutofit/>
          </a:bodyPr>
          <a:lstStyle>
            <a:lvl1pPr marL="0" indent="0" algn="l" defTabSz="914400" rtl="0" eaLnBrk="1" latinLnBrk="0" hangingPunct="1">
              <a:lnSpc>
                <a:spcPct val="90000"/>
              </a:lnSpc>
              <a:spcBef>
                <a:spcPts val="1000"/>
              </a:spcBef>
              <a:buFontTx/>
              <a:buNone/>
              <a:defRPr lang="en-US" sz="1300" b="1" kern="1200" cap="all" spc="600" baseline="0" dirty="0" smtClean="0">
                <a:solidFill>
                  <a:schemeClr val="tx1"/>
                </a:solidFill>
                <a:latin typeface="IBM Plex Sans" panose="020B0503050203000203" pitchFamily="34" charset="0"/>
                <a:ea typeface="+mn-ea"/>
                <a:cs typeface="Arial" panose="020B0604020202020204" pitchFamily="34" charset="0"/>
              </a:defRPr>
            </a:lvl1pPr>
            <a:lvl2pPr marL="0" indent="0" algn="l" defTabSz="914400" rtl="0" eaLnBrk="1" latinLnBrk="0" hangingPunct="1">
              <a:lnSpc>
                <a:spcPct val="90000"/>
              </a:lnSpc>
              <a:spcBef>
                <a:spcPts val="1000"/>
              </a:spcBef>
              <a:buFontTx/>
              <a:buNone/>
              <a:defRPr lang="en-US" sz="1300" b="1" kern="1200" spc="600" dirty="0" smtClean="0">
                <a:solidFill>
                  <a:schemeClr val="bg1"/>
                </a:solidFill>
                <a:latin typeface="IBM Plex Sans" panose="020B0503050203000203" pitchFamily="34" charset="0"/>
                <a:ea typeface="+mn-ea"/>
                <a:cs typeface="Arial" panose="020B0604020202020204" pitchFamily="34" charset="0"/>
              </a:defRPr>
            </a:lvl2pPr>
            <a:lvl3pPr marL="0" indent="0" algn="l" defTabSz="914400" rtl="0" eaLnBrk="1" latinLnBrk="0" hangingPunct="1">
              <a:lnSpc>
                <a:spcPct val="90000"/>
              </a:lnSpc>
              <a:spcBef>
                <a:spcPts val="1000"/>
              </a:spcBef>
              <a:buFontTx/>
              <a:buNone/>
              <a:defRPr lang="en-US" sz="1300" b="1" kern="1200" spc="600" dirty="0" smtClean="0">
                <a:solidFill>
                  <a:schemeClr val="bg1"/>
                </a:solidFill>
                <a:latin typeface="IBM Plex Sans" panose="020B0503050203000203" pitchFamily="34" charset="0"/>
                <a:ea typeface="+mn-ea"/>
                <a:cs typeface="Arial" panose="020B0604020202020204" pitchFamily="34" charset="0"/>
              </a:defRPr>
            </a:lvl3pPr>
            <a:lvl4pPr marL="0" indent="0" algn="l" defTabSz="914400" rtl="0" eaLnBrk="1" latinLnBrk="0" hangingPunct="1">
              <a:lnSpc>
                <a:spcPct val="90000"/>
              </a:lnSpc>
              <a:spcBef>
                <a:spcPts val="1000"/>
              </a:spcBef>
              <a:buFontTx/>
              <a:buNone/>
              <a:defRPr lang="en-US" sz="1300" b="1" kern="1200" spc="600" dirty="0" smtClean="0">
                <a:solidFill>
                  <a:schemeClr val="bg1"/>
                </a:solidFill>
                <a:latin typeface="IBM Plex Sans" panose="020B0503050203000203" pitchFamily="34" charset="0"/>
                <a:ea typeface="+mn-ea"/>
                <a:cs typeface="Arial" panose="020B0604020202020204" pitchFamily="34" charset="0"/>
              </a:defRPr>
            </a:lvl4pPr>
            <a:lvl5pPr marL="0" indent="0" algn="l" defTabSz="914400" rtl="0" eaLnBrk="1" latinLnBrk="0" hangingPunct="1">
              <a:lnSpc>
                <a:spcPct val="90000"/>
              </a:lnSpc>
              <a:spcBef>
                <a:spcPts val="1000"/>
              </a:spcBef>
              <a:buFontTx/>
              <a:buNone/>
              <a:defRPr lang="en-US" sz="1300" b="1" kern="1200" spc="600" dirty="0">
                <a:solidFill>
                  <a:schemeClr val="bg1"/>
                </a:solidFill>
                <a:latin typeface="IBM Plex Sans" panose="020B0503050203000203" pitchFamily="34" charset="0"/>
                <a:ea typeface="+mn-ea"/>
                <a:cs typeface="Arial" panose="020B0604020202020204" pitchFamily="34" charset="0"/>
              </a:defRPr>
            </a:lvl5pPr>
          </a:lstStyle>
          <a:p>
            <a:pPr lvl="0"/>
            <a:r>
              <a:rPr lang="en-US"/>
              <a:t>Click to edit Master text styles</a:t>
            </a:r>
          </a:p>
        </p:txBody>
      </p:sp>
      <p:sp>
        <p:nvSpPr>
          <p:cNvPr id="29" name="Text Placeholder 28">
            <a:extLst>
              <a:ext uri="{FF2B5EF4-FFF2-40B4-BE49-F238E27FC236}">
                <a16:creationId xmlns:a16="http://schemas.microsoft.com/office/drawing/2014/main" id="{CEA123AF-4E53-2B49-AD17-D8220C7F319B}"/>
              </a:ext>
            </a:extLst>
          </p:cNvPr>
          <p:cNvSpPr>
            <a:spLocks noGrp="1"/>
          </p:cNvSpPr>
          <p:nvPr>
            <p:ph type="body" sz="quarter" idx="11"/>
          </p:nvPr>
        </p:nvSpPr>
        <p:spPr>
          <a:xfrm>
            <a:off x="5533270" y="505960"/>
            <a:ext cx="6076018" cy="783193"/>
          </a:xfrm>
        </p:spPr>
        <p:txBody>
          <a:bodyPr>
            <a:normAutofit/>
          </a:bodyPr>
          <a:lstStyle>
            <a:lvl1pPr marL="285750" indent="-285750" algn="l" defTabSz="914400" rtl="0" eaLnBrk="1" latinLnBrk="0" hangingPunct="1">
              <a:buClr>
                <a:schemeClr val="bg1"/>
              </a:buClr>
              <a:buFont typeface="Arial" panose="020B0604020202020204" pitchFamily="34" charset="0"/>
              <a:buChar char="•"/>
              <a:defRPr lang="en-US" sz="1700" kern="1200" dirty="0" smtClean="0">
                <a:solidFill>
                  <a:schemeClr val="bg1"/>
                </a:solidFill>
                <a:latin typeface="IBM Plex Sans" panose="020B0503050203000203" pitchFamily="34" charset="0"/>
                <a:ea typeface="+mn-ea"/>
                <a:cs typeface="+mn-cs"/>
              </a:defRPr>
            </a:lvl1pPr>
            <a:lvl2pPr marL="0" indent="0" algn="l" defTabSz="914400" rtl="0" eaLnBrk="1" latinLnBrk="0" hangingPunct="1">
              <a:buClr>
                <a:srgbClr val="8CC850"/>
              </a:buClr>
              <a:buFontTx/>
              <a:buNone/>
              <a:defRPr lang="en-US" sz="1700" kern="1200" dirty="0" smtClean="0">
                <a:solidFill>
                  <a:schemeClr val="tx1">
                    <a:lumMod val="95000"/>
                    <a:lumOff val="5000"/>
                  </a:schemeClr>
                </a:solidFill>
                <a:latin typeface="IBM Plex Sans" panose="020B0503050203000203" pitchFamily="34" charset="0"/>
                <a:ea typeface="+mn-ea"/>
                <a:cs typeface="+mn-cs"/>
              </a:defRPr>
            </a:lvl2pPr>
            <a:lvl3pPr marL="0" indent="0" algn="l" defTabSz="914400" rtl="0" eaLnBrk="1" latinLnBrk="0" hangingPunct="1">
              <a:buClr>
                <a:srgbClr val="8CC850"/>
              </a:buClr>
              <a:buFontTx/>
              <a:buNone/>
              <a:defRPr lang="en-US" sz="1700" kern="1200" dirty="0" smtClean="0">
                <a:solidFill>
                  <a:schemeClr val="tx1">
                    <a:lumMod val="95000"/>
                    <a:lumOff val="5000"/>
                  </a:schemeClr>
                </a:solidFill>
                <a:latin typeface="IBM Plex Sans" panose="020B0503050203000203" pitchFamily="34" charset="0"/>
                <a:ea typeface="+mn-ea"/>
                <a:cs typeface="+mn-cs"/>
              </a:defRPr>
            </a:lvl3pPr>
            <a:lvl4pPr marL="0" indent="0" algn="l" defTabSz="914400" rtl="0" eaLnBrk="1" latinLnBrk="0" hangingPunct="1">
              <a:buClr>
                <a:srgbClr val="8CC850"/>
              </a:buClr>
              <a:buFontTx/>
              <a:buNone/>
              <a:defRPr lang="en-US" sz="1700" kern="1200" dirty="0" smtClean="0">
                <a:solidFill>
                  <a:schemeClr val="tx1">
                    <a:lumMod val="95000"/>
                    <a:lumOff val="5000"/>
                  </a:schemeClr>
                </a:solidFill>
                <a:latin typeface="IBM Plex Sans" panose="020B0503050203000203" pitchFamily="34" charset="0"/>
                <a:ea typeface="+mn-ea"/>
                <a:cs typeface="+mn-cs"/>
              </a:defRPr>
            </a:lvl4pPr>
            <a:lvl5pPr marL="0" indent="0" algn="l" defTabSz="914400" rtl="0" eaLnBrk="1" latinLnBrk="0" hangingPunct="1">
              <a:buClr>
                <a:srgbClr val="8CC850"/>
              </a:buClr>
              <a:buFontTx/>
              <a:buNone/>
              <a:defRPr lang="en-US" sz="1700" kern="1200" dirty="0">
                <a:solidFill>
                  <a:schemeClr val="tx1">
                    <a:lumMod val="95000"/>
                    <a:lumOff val="5000"/>
                  </a:schemeClr>
                </a:solidFill>
                <a:latin typeface="IBM Plex Sans" panose="020B0503050203000203" pitchFamily="34" charset="0"/>
                <a:ea typeface="+mn-ea"/>
                <a:cs typeface="+mn-cs"/>
              </a:defRPr>
            </a:lvl5pPr>
          </a:lstStyle>
          <a:p>
            <a:pPr lvl="0"/>
            <a:r>
              <a:rPr lang="en-US"/>
              <a:t>Click to edit Master text styles</a:t>
            </a:r>
          </a:p>
        </p:txBody>
      </p:sp>
      <p:pic>
        <p:nvPicPr>
          <p:cNvPr id="10" name="Picture 9">
            <a:extLst>
              <a:ext uri="{FF2B5EF4-FFF2-40B4-BE49-F238E27FC236}">
                <a16:creationId xmlns:a16="http://schemas.microsoft.com/office/drawing/2014/main" id="{B3E4B423-848C-B44E-ADC7-B0D86ED3E3C7}"/>
              </a:ext>
            </a:extLst>
          </p:cNvPr>
          <p:cNvPicPr>
            <a:picLocks noChangeAspect="1"/>
          </p:cNvPicPr>
          <p:nvPr userDrawn="1"/>
        </p:nvPicPr>
        <p:blipFill>
          <a:blip r:embed="rId2"/>
          <a:srcRect/>
          <a:stretch/>
        </p:blipFill>
        <p:spPr>
          <a:xfrm>
            <a:off x="265461" y="391264"/>
            <a:ext cx="2041764" cy="450874"/>
          </a:xfrm>
          <a:prstGeom prst="rect">
            <a:avLst/>
          </a:prstGeom>
        </p:spPr>
      </p:pic>
    </p:spTree>
    <p:extLst>
      <p:ext uri="{BB962C8B-B14F-4D97-AF65-F5344CB8AC3E}">
        <p14:creationId xmlns:p14="http://schemas.microsoft.com/office/powerpoint/2010/main" val="42008526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Blank with Logo">
  <p:cSld name="1_Blank with Logo">
    <p:spTree>
      <p:nvGrpSpPr>
        <p:cNvPr id="1" name="Shape 108"/>
        <p:cNvGrpSpPr/>
        <p:nvPr/>
      </p:nvGrpSpPr>
      <p:grpSpPr>
        <a:xfrm>
          <a:off x="0" y="0"/>
          <a:ext cx="0" cy="0"/>
          <a:chOff x="0" y="0"/>
          <a:chExt cx="0" cy="0"/>
        </a:xfrm>
      </p:grpSpPr>
      <p:pic>
        <p:nvPicPr>
          <p:cNvPr id="109" name="Google Shape;109;p74"/>
          <p:cNvPicPr preferRelativeResize="0"/>
          <p:nvPr/>
        </p:nvPicPr>
        <p:blipFill rotWithShape="1">
          <a:blip r:embed="rId2">
            <a:alphaModFix/>
          </a:blip>
          <a:srcRect/>
          <a:stretch/>
        </p:blipFill>
        <p:spPr>
          <a:xfrm>
            <a:off x="265461" y="391263"/>
            <a:ext cx="2041764" cy="450874"/>
          </a:xfrm>
          <a:prstGeom prst="rect">
            <a:avLst/>
          </a:prstGeom>
          <a:noFill/>
          <a:ln>
            <a:noFill/>
          </a:ln>
        </p:spPr>
      </p:pic>
      <p:sp>
        <p:nvSpPr>
          <p:cNvPr id="110" name="Google Shape;110;p74"/>
          <p:cNvSpPr txBox="1">
            <a:spLocks noGrp="1"/>
          </p:cNvSpPr>
          <p:nvPr>
            <p:ph type="title"/>
          </p:nvPr>
        </p:nvSpPr>
        <p:spPr>
          <a:xfrm>
            <a:off x="-2" y="929626"/>
            <a:ext cx="12192001" cy="44825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1000"/>
              </a:spcBef>
              <a:spcAft>
                <a:spcPts val="0"/>
              </a:spcAft>
              <a:buClr>
                <a:schemeClr val="dk1"/>
              </a:buClr>
              <a:buSzPts val="1300"/>
              <a:buFont typeface="IBM Plex Sans"/>
              <a:buNone/>
              <a:defRPr sz="1300" b="1" cap="none">
                <a:solidFill>
                  <a:schemeClr val="dk1"/>
                </a:solidFill>
                <a:latin typeface="IBM Plex Sans"/>
                <a:ea typeface="IBM Plex Sans"/>
                <a:cs typeface="IBM Plex Sans"/>
                <a:sym typeface="IBM Plex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15747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147C80-7B7E-F24C-9243-7EC3FE9F8862}" type="datetimeFigureOut">
              <a:rPr lang="en-US" smtClean="0"/>
              <a:t>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BCD9F-2FB5-0F4D-AF00-A24AB8196B70}" type="slidenum">
              <a:rPr lang="en-US" smtClean="0"/>
              <a:t>‹#›</a:t>
            </a:fld>
            <a:endParaRPr lang="en-US"/>
          </a:p>
        </p:txBody>
      </p:sp>
    </p:spTree>
    <p:extLst>
      <p:ext uri="{BB962C8B-B14F-4D97-AF65-F5344CB8AC3E}">
        <p14:creationId xmlns:p14="http://schemas.microsoft.com/office/powerpoint/2010/main" val="4024059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147C80-7B7E-F24C-9243-7EC3FE9F8862}" type="datetimeFigureOut">
              <a:rPr lang="en-US" smtClean="0"/>
              <a:t>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BCD9F-2FB5-0F4D-AF00-A24AB8196B70}" type="slidenum">
              <a:rPr lang="en-US" smtClean="0"/>
              <a:t>‹#›</a:t>
            </a:fld>
            <a:endParaRPr lang="en-US"/>
          </a:p>
        </p:txBody>
      </p:sp>
    </p:spTree>
    <p:extLst>
      <p:ext uri="{BB962C8B-B14F-4D97-AF65-F5344CB8AC3E}">
        <p14:creationId xmlns:p14="http://schemas.microsoft.com/office/powerpoint/2010/main" val="2063983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147C80-7B7E-F24C-9243-7EC3FE9F8862}" type="datetimeFigureOut">
              <a:rPr lang="en-US" smtClean="0"/>
              <a:t>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BCD9F-2FB5-0F4D-AF00-A24AB8196B70}" type="slidenum">
              <a:rPr lang="en-US" smtClean="0"/>
              <a:t>‹#›</a:t>
            </a:fld>
            <a:endParaRPr lang="en-US"/>
          </a:p>
        </p:txBody>
      </p:sp>
    </p:spTree>
    <p:extLst>
      <p:ext uri="{BB962C8B-B14F-4D97-AF65-F5344CB8AC3E}">
        <p14:creationId xmlns:p14="http://schemas.microsoft.com/office/powerpoint/2010/main" val="2861625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147C80-7B7E-F24C-9243-7EC3FE9F8862}" type="datetimeFigureOut">
              <a:rPr lang="en-US" smtClean="0"/>
              <a:t>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BCD9F-2FB5-0F4D-AF00-A24AB8196B70}" type="slidenum">
              <a:rPr lang="en-US" smtClean="0"/>
              <a:t>‹#›</a:t>
            </a:fld>
            <a:endParaRPr lang="en-US"/>
          </a:p>
        </p:txBody>
      </p:sp>
    </p:spTree>
    <p:extLst>
      <p:ext uri="{BB962C8B-B14F-4D97-AF65-F5344CB8AC3E}">
        <p14:creationId xmlns:p14="http://schemas.microsoft.com/office/powerpoint/2010/main" val="2597683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147C80-7B7E-F24C-9243-7EC3FE9F8862}" type="datetimeFigureOut">
              <a:rPr lang="en-US" smtClean="0"/>
              <a:t>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BCD9F-2FB5-0F4D-AF00-A24AB8196B70}" type="slidenum">
              <a:rPr lang="en-US" smtClean="0"/>
              <a:t>‹#›</a:t>
            </a:fld>
            <a:endParaRPr lang="en-US"/>
          </a:p>
        </p:txBody>
      </p:sp>
    </p:spTree>
    <p:extLst>
      <p:ext uri="{BB962C8B-B14F-4D97-AF65-F5344CB8AC3E}">
        <p14:creationId xmlns:p14="http://schemas.microsoft.com/office/powerpoint/2010/main" val="2395253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147C80-7B7E-F24C-9243-7EC3FE9F8862}" type="datetimeFigureOut">
              <a:rPr lang="en-US" smtClean="0"/>
              <a:t>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BCD9F-2FB5-0F4D-AF00-A24AB8196B70}" type="slidenum">
              <a:rPr lang="en-US" smtClean="0"/>
              <a:t>‹#›</a:t>
            </a:fld>
            <a:endParaRPr lang="en-US"/>
          </a:p>
        </p:txBody>
      </p:sp>
    </p:spTree>
    <p:extLst>
      <p:ext uri="{BB962C8B-B14F-4D97-AF65-F5344CB8AC3E}">
        <p14:creationId xmlns:p14="http://schemas.microsoft.com/office/powerpoint/2010/main" val="1094361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147C80-7B7E-F24C-9243-7EC3FE9F8862}" type="datetimeFigureOut">
              <a:rPr lang="en-US" smtClean="0"/>
              <a:t>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BCD9F-2FB5-0F4D-AF00-A24AB8196B70}" type="slidenum">
              <a:rPr lang="en-US" smtClean="0"/>
              <a:t>‹#›</a:t>
            </a:fld>
            <a:endParaRPr lang="en-US"/>
          </a:p>
        </p:txBody>
      </p:sp>
    </p:spTree>
    <p:extLst>
      <p:ext uri="{BB962C8B-B14F-4D97-AF65-F5344CB8AC3E}">
        <p14:creationId xmlns:p14="http://schemas.microsoft.com/office/powerpoint/2010/main" val="2897837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147C80-7B7E-F24C-9243-7EC3FE9F8862}" type="datetimeFigureOut">
              <a:rPr lang="en-US" smtClean="0"/>
              <a:t>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BCD9F-2FB5-0F4D-AF00-A24AB8196B70}" type="slidenum">
              <a:rPr lang="en-US" smtClean="0"/>
              <a:t>‹#›</a:t>
            </a:fld>
            <a:endParaRPr lang="en-US"/>
          </a:p>
        </p:txBody>
      </p:sp>
    </p:spTree>
    <p:extLst>
      <p:ext uri="{BB962C8B-B14F-4D97-AF65-F5344CB8AC3E}">
        <p14:creationId xmlns:p14="http://schemas.microsoft.com/office/powerpoint/2010/main" val="4231395769"/>
      </p:ext>
    </p:extLst>
  </p:cSld>
  <p:clrMap bg1="dk1" tx1="lt1" bg2="dk2" tx2="lt2" accent1="accent1" accent2="accent2" accent3="accent3" accent4="accent4" accent5="accent5" accent6="accent6" hlink="hlink" folHlink="folHlink"/>
  <p:sldLayoutIdLst>
    <p:sldLayoutId id="2147483661" r:id="rId1"/>
    <p:sldLayoutId id="2147483681" r:id="rId2"/>
    <p:sldLayoutId id="2147483663"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B"/>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B"/>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B"/>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B"/>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B"/>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B"/>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B"/>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B"/>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62" r:id="rId3"/>
    <p:sldLayoutId id="2147483664" r:id="rId4"/>
    <p:sldLayoutId id="2147483692" r:id="rId5"/>
    <p:sldLayoutId id="2147483693" r:id="rId6"/>
    <p:sldLayoutId id="2147483694" r:id="rId7"/>
    <p:sldLayoutId id="2147483699" r:id="rId8"/>
    <p:sldLayoutId id="2147483700" r:id="rId9"/>
    <p:sldLayoutId id="2147483701" r:id="rId10"/>
    <p:sldLayoutId id="214748370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29.pn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mailto:IR@guidepointsecurity.com"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hyperlink" Target="mailto:GRIT@guidepointsecurity.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97292138-79BF-4C43-B0D2-32AC4781E612}"/>
              </a:ext>
            </a:extLst>
          </p:cNvPr>
          <p:cNvPicPr>
            <a:picLocks noChangeAspect="1"/>
          </p:cNvPicPr>
          <p:nvPr/>
        </p:nvPicPr>
        <p:blipFill>
          <a:blip r:embed="rId3">
            <a:alphaModFix amt="57000"/>
          </a:blip>
          <a:srcRect/>
          <a:stretch/>
        </p:blipFill>
        <p:spPr>
          <a:xfrm>
            <a:off x="5730369" y="3006359"/>
            <a:ext cx="6399874" cy="3727047"/>
          </a:xfrm>
          <a:prstGeom prst="rect">
            <a:avLst/>
          </a:prstGeom>
        </p:spPr>
      </p:pic>
      <p:sp>
        <p:nvSpPr>
          <p:cNvPr id="2" name="Title 1">
            <a:extLst>
              <a:ext uri="{FF2B5EF4-FFF2-40B4-BE49-F238E27FC236}">
                <a16:creationId xmlns:a16="http://schemas.microsoft.com/office/drawing/2014/main" id="{D88354A9-FF02-DC4C-AAD1-8CCF5AABAE26}"/>
              </a:ext>
            </a:extLst>
          </p:cNvPr>
          <p:cNvSpPr>
            <a:spLocks noGrp="1"/>
          </p:cNvSpPr>
          <p:nvPr>
            <p:ph type="ctrTitle"/>
          </p:nvPr>
        </p:nvSpPr>
        <p:spPr>
          <a:xfrm>
            <a:off x="1493938" y="3707661"/>
            <a:ext cx="8699550" cy="775845"/>
          </a:xfrm>
        </p:spPr>
        <p:txBody>
          <a:bodyPr anchor="b">
            <a:normAutofit/>
          </a:bodyPr>
          <a:lstStyle/>
          <a:p>
            <a:pPr algn="l"/>
            <a:r>
              <a:rPr lang="en-US" sz="4000" dirty="0">
                <a:solidFill>
                  <a:schemeClr val="tx2"/>
                </a:solidFill>
              </a:rPr>
              <a:t>Ransomware – State of the Union</a:t>
            </a:r>
          </a:p>
        </p:txBody>
      </p:sp>
      <p:sp>
        <p:nvSpPr>
          <p:cNvPr id="3" name="Subtitle 2">
            <a:extLst>
              <a:ext uri="{FF2B5EF4-FFF2-40B4-BE49-F238E27FC236}">
                <a16:creationId xmlns:a16="http://schemas.microsoft.com/office/drawing/2014/main" id="{3CA79249-1A88-0546-9354-BC644D535EFE}"/>
              </a:ext>
            </a:extLst>
          </p:cNvPr>
          <p:cNvSpPr>
            <a:spLocks noGrp="1"/>
          </p:cNvSpPr>
          <p:nvPr>
            <p:ph type="subTitle" idx="1"/>
          </p:nvPr>
        </p:nvSpPr>
        <p:spPr>
          <a:xfrm>
            <a:off x="1494243" y="4443749"/>
            <a:ext cx="9163757" cy="1006759"/>
          </a:xfrm>
        </p:spPr>
        <p:txBody>
          <a:bodyPr anchor="ctr">
            <a:normAutofit/>
          </a:bodyPr>
          <a:lstStyle/>
          <a:p>
            <a:pPr algn="l"/>
            <a:r>
              <a:rPr lang="en-US" sz="2000" dirty="0">
                <a:solidFill>
                  <a:srgbClr val="0070C0"/>
                </a:solidFill>
              </a:rPr>
              <a:t>GuidePoint Digital Forensics &amp; Incident Response</a:t>
            </a:r>
          </a:p>
          <a:p>
            <a:pPr algn="l"/>
            <a:r>
              <a:rPr lang="en-US" sz="2000" dirty="0">
                <a:solidFill>
                  <a:srgbClr val="0070C0"/>
                </a:solidFill>
              </a:rPr>
              <a:t>Mid Atlantic CIO Forum - March 2024</a:t>
            </a:r>
          </a:p>
        </p:txBody>
      </p:sp>
      <p:grpSp>
        <p:nvGrpSpPr>
          <p:cNvPr id="21" name="Group 20">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22" name="Freeform: Shape 21">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5" name="Freeform: Shape 24">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a:extLst>
              <a:ext uri="{FF2B5EF4-FFF2-40B4-BE49-F238E27FC236}">
                <a16:creationId xmlns:a16="http://schemas.microsoft.com/office/drawing/2014/main" id="{5BDAC498-FCA1-B541-9612-05DCBC9316C6}"/>
              </a:ext>
            </a:extLst>
          </p:cNvPr>
          <p:cNvPicPr>
            <a:picLocks noChangeAspect="1"/>
          </p:cNvPicPr>
          <p:nvPr/>
        </p:nvPicPr>
        <p:blipFill>
          <a:blip r:embed="rId4"/>
          <a:stretch/>
        </p:blipFill>
        <p:spPr>
          <a:xfrm>
            <a:off x="302342" y="470670"/>
            <a:ext cx="11525864" cy="2535689"/>
          </a:xfrm>
          <a:prstGeom prst="rect">
            <a:avLst/>
          </a:prstGeom>
        </p:spPr>
      </p:pic>
      <p:grpSp>
        <p:nvGrpSpPr>
          <p:cNvPr id="27" name="Group 26">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8" name="Freeform: Shape 27">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6971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graphicFrame>
        <p:nvGraphicFramePr>
          <p:cNvPr id="3" name="Google Shape;188;p13">
            <a:extLst>
              <a:ext uri="{FF2B5EF4-FFF2-40B4-BE49-F238E27FC236}">
                <a16:creationId xmlns:a16="http://schemas.microsoft.com/office/drawing/2014/main" id="{92AC2261-C9B3-B69D-2087-5C95D0803351}"/>
              </a:ext>
            </a:extLst>
          </p:cNvPr>
          <p:cNvGraphicFramePr/>
          <p:nvPr/>
        </p:nvGraphicFramePr>
        <p:xfrm>
          <a:off x="314960" y="1717949"/>
          <a:ext cx="8376111" cy="3993707"/>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A close-up of a number&#10;&#10;Description automatically generated">
            <a:extLst>
              <a:ext uri="{FF2B5EF4-FFF2-40B4-BE49-F238E27FC236}">
                <a16:creationId xmlns:a16="http://schemas.microsoft.com/office/drawing/2014/main" id="{8B6BD22C-DB17-1D71-CF88-E929343242A0}"/>
              </a:ext>
            </a:extLst>
          </p:cNvPr>
          <p:cNvPicPr>
            <a:picLocks noChangeAspect="1"/>
          </p:cNvPicPr>
          <p:nvPr/>
        </p:nvPicPr>
        <p:blipFill>
          <a:blip r:embed="rId4"/>
          <a:stretch>
            <a:fillRect/>
          </a:stretch>
        </p:blipFill>
        <p:spPr>
          <a:xfrm>
            <a:off x="750395" y="5925396"/>
            <a:ext cx="7505240" cy="932604"/>
          </a:xfrm>
          <a:prstGeom prst="rect">
            <a:avLst/>
          </a:prstGeom>
        </p:spPr>
      </p:pic>
      <p:sp>
        <p:nvSpPr>
          <p:cNvPr id="19" name="TextBox 18">
            <a:extLst>
              <a:ext uri="{FF2B5EF4-FFF2-40B4-BE49-F238E27FC236}">
                <a16:creationId xmlns:a16="http://schemas.microsoft.com/office/drawing/2014/main" id="{F05D1373-6728-C85F-4BDD-E582028519F0}"/>
              </a:ext>
            </a:extLst>
          </p:cNvPr>
          <p:cNvSpPr txBox="1"/>
          <p:nvPr/>
        </p:nvSpPr>
        <p:spPr>
          <a:xfrm>
            <a:off x="8878784" y="1447201"/>
            <a:ext cx="3222172" cy="5401479"/>
          </a:xfrm>
          <a:prstGeom prst="rect">
            <a:avLst/>
          </a:prstGeom>
          <a:noFill/>
        </p:spPr>
        <p:txBody>
          <a:bodyPr wrap="square" rtlCol="0">
            <a:spAutoFit/>
          </a:bodyPr>
          <a:lstStyle/>
          <a:p>
            <a:pPr marL="285750" indent="-285750">
              <a:buFont typeface="Arial" panose="020B0604020202020204" pitchFamily="34" charset="0"/>
              <a:buChar char="•"/>
            </a:pPr>
            <a:r>
              <a:rPr lang="en-US" sz="1500" dirty="0">
                <a:latin typeface="IBM Plex Sans" panose="020B0503050203000203" pitchFamily="34" charset="0"/>
              </a:rPr>
              <a:t>Slow start to the year, building into Q2 and Q3 with spikes correlating to mass exploitation campaigns</a:t>
            </a:r>
          </a:p>
          <a:p>
            <a:pPr marL="285750" indent="-285750">
              <a:buFont typeface="Arial" panose="020B0604020202020204" pitchFamily="34" charset="0"/>
              <a:buChar char="•"/>
            </a:pPr>
            <a:endParaRPr lang="en-US" sz="1500" dirty="0">
              <a:latin typeface="IBM Plex Sans" panose="020B0503050203000203" pitchFamily="34" charset="0"/>
            </a:endParaRPr>
          </a:p>
          <a:p>
            <a:pPr marL="285750" lvl="1" indent="-285750">
              <a:buFont typeface="Arial" panose="020B0604020202020204" pitchFamily="34" charset="0"/>
              <a:buChar char="•"/>
            </a:pPr>
            <a:r>
              <a:rPr lang="en-US" sz="1500" dirty="0">
                <a:latin typeface="IBM Plex Sans" panose="020B0503050203000203" pitchFamily="34" charset="0"/>
              </a:rPr>
              <a:t>Estimated global impact of $1 Billion in 2023</a:t>
            </a:r>
          </a:p>
          <a:p>
            <a:pPr marL="285750" lvl="1" indent="-285750">
              <a:buFont typeface="Arial" panose="020B0604020202020204" pitchFamily="34" charset="0"/>
              <a:buChar char="•"/>
            </a:pPr>
            <a:endParaRPr lang="en-US" sz="1500" dirty="0">
              <a:latin typeface="IBM Plex Sans" panose="020B0503050203000203" pitchFamily="34" charset="0"/>
            </a:endParaRPr>
          </a:p>
          <a:p>
            <a:pPr marL="285750" lvl="1" indent="-285750">
              <a:buFont typeface="Arial" panose="020B0604020202020204" pitchFamily="34" charset="0"/>
              <a:buChar char="•"/>
            </a:pPr>
            <a:r>
              <a:rPr lang="en-US" sz="1500" dirty="0">
                <a:latin typeface="IBM Plex Sans" panose="020B0503050203000203" pitchFamily="34" charset="0"/>
              </a:rPr>
              <a:t>Average ransom payment estimates vary, $750K-$1.54 Million</a:t>
            </a:r>
          </a:p>
          <a:p>
            <a:pPr marL="285750" indent="-285750">
              <a:buFont typeface="Arial" panose="020B0604020202020204" pitchFamily="34" charset="0"/>
              <a:buChar char="•"/>
            </a:pPr>
            <a:endParaRPr lang="en-US" sz="1500" dirty="0">
              <a:latin typeface="IBM Plex Sans" panose="020B0503050203000203" pitchFamily="34" charset="0"/>
            </a:endParaRPr>
          </a:p>
          <a:p>
            <a:pPr marL="285750" indent="-285750">
              <a:buFont typeface="Arial" panose="020B0604020202020204" pitchFamily="34" charset="0"/>
              <a:buChar char="•"/>
            </a:pPr>
            <a:r>
              <a:rPr lang="en-US" sz="1500" dirty="0">
                <a:latin typeface="IBM Plex Sans" panose="020B0503050203000203" pitchFamily="34" charset="0"/>
              </a:rPr>
              <a:t>Correlation between active groups and daily posts</a:t>
            </a:r>
          </a:p>
          <a:p>
            <a:pPr marL="285750" indent="-285750">
              <a:buFont typeface="Arial" panose="020B0604020202020204" pitchFamily="34" charset="0"/>
              <a:buChar char="•"/>
            </a:pPr>
            <a:endParaRPr lang="en-US" sz="1500" dirty="0">
              <a:latin typeface="IBM Plex Sans" panose="020B0503050203000203" pitchFamily="34" charset="0"/>
            </a:endParaRPr>
          </a:p>
          <a:p>
            <a:pPr marL="285750" indent="-285750">
              <a:buFont typeface="Arial" panose="020B0604020202020204" pitchFamily="34" charset="0"/>
              <a:buChar char="•"/>
            </a:pPr>
            <a:r>
              <a:rPr lang="en-US" sz="1500" dirty="0">
                <a:latin typeface="IBM Plex Sans" panose="020B0503050203000203" pitchFamily="34" charset="0"/>
              </a:rPr>
              <a:t>Overwhelming majority of victims attributed to the largest, most entrenched groups (85%)</a:t>
            </a:r>
          </a:p>
          <a:p>
            <a:pPr marL="285750" indent="-285750">
              <a:buFont typeface="Arial" panose="020B0604020202020204" pitchFamily="34" charset="0"/>
              <a:buChar char="•"/>
            </a:pPr>
            <a:endParaRPr lang="en-US" sz="1500" dirty="0">
              <a:latin typeface="IBM Plex Sans" panose="020B0503050203000203" pitchFamily="34" charset="0"/>
            </a:endParaRPr>
          </a:p>
          <a:p>
            <a:pPr marL="285750" indent="-285750">
              <a:buFont typeface="Arial" panose="020B0604020202020204" pitchFamily="34" charset="0"/>
              <a:buChar char="•"/>
            </a:pPr>
            <a:r>
              <a:rPr lang="en-US" sz="1500" dirty="0">
                <a:latin typeface="IBM Plex Sans" panose="020B0503050203000203" pitchFamily="34" charset="0"/>
              </a:rPr>
              <a:t>“Holiday Breaks” in summer and winter – carries over into new years and orthodox Christmas</a:t>
            </a:r>
          </a:p>
        </p:txBody>
      </p:sp>
      <p:sp>
        <p:nvSpPr>
          <p:cNvPr id="20" name="Title 19">
            <a:extLst>
              <a:ext uri="{FF2B5EF4-FFF2-40B4-BE49-F238E27FC236}">
                <a16:creationId xmlns:a16="http://schemas.microsoft.com/office/drawing/2014/main" id="{7C688D38-EDDF-374B-5C2B-320F59D9A17C}"/>
              </a:ext>
            </a:extLst>
          </p:cNvPr>
          <p:cNvSpPr>
            <a:spLocks noGrp="1"/>
          </p:cNvSpPr>
          <p:nvPr>
            <p:ph type="title"/>
          </p:nvPr>
        </p:nvSpPr>
        <p:spPr>
          <a:xfrm>
            <a:off x="0" y="489531"/>
            <a:ext cx="12192000" cy="672662"/>
          </a:xfrm>
        </p:spPr>
        <p:txBody>
          <a:bodyPr/>
          <a:lstStyle/>
          <a:p>
            <a:r>
              <a:rPr lang="en-US" dirty="0"/>
              <a:t>Rate of Publicly Posted </a:t>
            </a:r>
            <a:br>
              <a:rPr lang="en-US" dirty="0"/>
            </a:br>
            <a:r>
              <a:rPr lang="en-US" dirty="0"/>
              <a:t>Ransomware Victims - 2023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A8B1983-5324-A133-DAEC-55F3D5BBE37E}"/>
              </a:ext>
            </a:extLst>
          </p:cNvPr>
          <p:cNvSpPr>
            <a:spLocks noGrp="1"/>
          </p:cNvSpPr>
          <p:nvPr>
            <p:ph type="body" sz="quarter" idx="10"/>
          </p:nvPr>
        </p:nvSpPr>
        <p:spPr>
          <a:xfrm>
            <a:off x="-70557" y="196616"/>
            <a:ext cx="12192001" cy="1115361"/>
          </a:xfrm>
        </p:spPr>
        <p:txBody>
          <a:bodyPr/>
          <a:lstStyle/>
          <a:p>
            <a:r>
              <a:rPr lang="en-US" sz="2800" dirty="0">
                <a:latin typeface="IBM Plex Sans Medium"/>
                <a:cs typeface="Arial"/>
              </a:rPr>
              <a:t>Ransomware Attacks Over Time</a:t>
            </a:r>
            <a:endParaRPr lang="en-US" sz="2800" dirty="0"/>
          </a:p>
        </p:txBody>
      </p:sp>
      <p:pic>
        <p:nvPicPr>
          <p:cNvPr id="9" name="Picture 8">
            <a:extLst>
              <a:ext uri="{FF2B5EF4-FFF2-40B4-BE49-F238E27FC236}">
                <a16:creationId xmlns:a16="http://schemas.microsoft.com/office/drawing/2014/main" id="{92D39E4D-6919-2FC9-9EAF-516230FF6599}"/>
              </a:ext>
            </a:extLst>
          </p:cNvPr>
          <p:cNvPicPr>
            <a:picLocks noChangeAspect="1"/>
          </p:cNvPicPr>
          <p:nvPr/>
        </p:nvPicPr>
        <p:blipFill>
          <a:blip r:embed="rId3"/>
          <a:stretch>
            <a:fillRect/>
          </a:stretch>
        </p:blipFill>
        <p:spPr>
          <a:xfrm>
            <a:off x="1744013" y="956761"/>
            <a:ext cx="8703973" cy="5556290"/>
          </a:xfrm>
          <a:prstGeom prst="rect">
            <a:avLst/>
          </a:prstGeom>
          <a:ln>
            <a:solidFill>
              <a:schemeClr val="tx2">
                <a:lumMod val="10000"/>
              </a:schemeClr>
            </a:solidFill>
          </a:ln>
        </p:spPr>
      </p:pic>
    </p:spTree>
    <p:extLst>
      <p:ext uri="{BB962C8B-B14F-4D97-AF65-F5344CB8AC3E}">
        <p14:creationId xmlns:p14="http://schemas.microsoft.com/office/powerpoint/2010/main" val="1985479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A8B1983-5324-A133-DAEC-55F3D5BBE37E}"/>
              </a:ext>
            </a:extLst>
          </p:cNvPr>
          <p:cNvSpPr>
            <a:spLocks noGrp="1"/>
          </p:cNvSpPr>
          <p:nvPr>
            <p:ph type="body" sz="quarter" idx="10"/>
          </p:nvPr>
        </p:nvSpPr>
        <p:spPr>
          <a:xfrm>
            <a:off x="-70557" y="196616"/>
            <a:ext cx="12192001" cy="1115361"/>
          </a:xfrm>
        </p:spPr>
        <p:txBody>
          <a:bodyPr/>
          <a:lstStyle/>
          <a:p>
            <a:r>
              <a:rPr lang="en-US" sz="2800" dirty="0">
                <a:latin typeface="IBM Plex Sans Medium"/>
                <a:cs typeface="Arial"/>
              </a:rPr>
              <a:t>Threat Groups (2023)</a:t>
            </a:r>
            <a:endParaRPr lang="en-US" sz="2800" dirty="0"/>
          </a:p>
        </p:txBody>
      </p:sp>
      <p:pic>
        <p:nvPicPr>
          <p:cNvPr id="6" name="Picture 5">
            <a:extLst>
              <a:ext uri="{FF2B5EF4-FFF2-40B4-BE49-F238E27FC236}">
                <a16:creationId xmlns:a16="http://schemas.microsoft.com/office/drawing/2014/main" id="{6EAB38E0-26B0-24FF-F858-E16FA2EB2018}"/>
              </a:ext>
            </a:extLst>
          </p:cNvPr>
          <p:cNvPicPr>
            <a:picLocks noChangeAspect="1"/>
          </p:cNvPicPr>
          <p:nvPr/>
        </p:nvPicPr>
        <p:blipFill>
          <a:blip r:embed="rId3"/>
          <a:stretch>
            <a:fillRect/>
          </a:stretch>
        </p:blipFill>
        <p:spPr>
          <a:xfrm>
            <a:off x="1297056" y="853420"/>
            <a:ext cx="9597887" cy="5640954"/>
          </a:xfrm>
          <a:prstGeom prst="rect">
            <a:avLst/>
          </a:prstGeom>
        </p:spPr>
      </p:pic>
    </p:spTree>
    <p:extLst>
      <p:ext uri="{BB962C8B-B14F-4D97-AF65-F5344CB8AC3E}">
        <p14:creationId xmlns:p14="http://schemas.microsoft.com/office/powerpoint/2010/main" val="626903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1AC0EFD-F309-C43E-D5F7-973F5FEAC205}"/>
              </a:ext>
            </a:extLst>
          </p:cNvPr>
          <p:cNvSpPr>
            <a:spLocks noGrp="1"/>
          </p:cNvSpPr>
          <p:nvPr>
            <p:ph type="title"/>
          </p:nvPr>
        </p:nvSpPr>
        <p:spPr>
          <a:xfrm>
            <a:off x="0" y="263911"/>
            <a:ext cx="12192000" cy="672662"/>
          </a:xfrm>
        </p:spPr>
        <p:txBody>
          <a:bodyPr/>
          <a:lstStyle/>
          <a:p>
            <a:r>
              <a:rPr lang="en-US" b="1" dirty="0"/>
              <a:t>Recent Trends</a:t>
            </a:r>
            <a:endParaRPr lang="en-US" dirty="0"/>
          </a:p>
        </p:txBody>
      </p:sp>
      <p:sp>
        <p:nvSpPr>
          <p:cNvPr id="2" name="Text Placeholder 1">
            <a:extLst>
              <a:ext uri="{FF2B5EF4-FFF2-40B4-BE49-F238E27FC236}">
                <a16:creationId xmlns:a16="http://schemas.microsoft.com/office/drawing/2014/main" id="{41B309A3-DE2A-3CE7-50DB-8F6B8296B71F}"/>
              </a:ext>
            </a:extLst>
          </p:cNvPr>
          <p:cNvSpPr txBox="1">
            <a:spLocks/>
          </p:cNvSpPr>
          <p:nvPr/>
        </p:nvSpPr>
        <p:spPr>
          <a:xfrm>
            <a:off x="285007" y="1596557"/>
            <a:ext cx="11562435" cy="5109043"/>
          </a:xfrm>
          <a:prstGeom prst="rect">
            <a:avLst/>
          </a:prstGeom>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nSpc>
                <a:spcPct val="120000"/>
              </a:lnSpc>
              <a:buFont typeface="Arial" panose="020B0604020202020204" pitchFamily="34" charset="0"/>
              <a:buChar char="•"/>
            </a:pPr>
            <a:r>
              <a:rPr lang="en-US" sz="2000" b="1" dirty="0">
                <a:latin typeface="IBM Plex Sans" panose="020B0503050203000203" pitchFamily="34" charset="0"/>
              </a:rPr>
              <a:t>Law Enforcement Take downs – </a:t>
            </a:r>
            <a:r>
              <a:rPr lang="en-US" sz="2000" b="1" dirty="0" err="1">
                <a:latin typeface="IBM Plex Sans" panose="020B0503050203000203" pitchFamily="34" charset="0"/>
              </a:rPr>
              <a:t>LockBit</a:t>
            </a:r>
            <a:r>
              <a:rPr lang="en-US" sz="2000" b="1" dirty="0">
                <a:latin typeface="IBM Plex Sans" panose="020B0503050203000203" pitchFamily="34" charset="0"/>
              </a:rPr>
              <a:t> &amp; </a:t>
            </a:r>
            <a:r>
              <a:rPr lang="en-US" sz="2000" b="1" dirty="0" err="1">
                <a:latin typeface="IBM Plex Sans" panose="020B0503050203000203" pitchFamily="34" charset="0"/>
              </a:rPr>
              <a:t>AlphV</a:t>
            </a:r>
            <a:r>
              <a:rPr lang="en-US" sz="2000" b="1" dirty="0">
                <a:latin typeface="IBM Plex Sans" panose="020B0503050203000203" pitchFamily="34" charset="0"/>
              </a:rPr>
              <a:t> </a:t>
            </a:r>
            <a:r>
              <a:rPr lang="en-US" sz="2000" dirty="0">
                <a:latin typeface="IBM Plex Sans" panose="020B0503050203000203" pitchFamily="34" charset="0"/>
              </a:rPr>
              <a:t>– Resumed operations within days. </a:t>
            </a:r>
            <a:r>
              <a:rPr lang="en-US" sz="2000" dirty="0" err="1">
                <a:latin typeface="IBM Plex Sans" panose="020B0503050203000203" pitchFamily="34" charset="0"/>
              </a:rPr>
              <a:t>AlphV</a:t>
            </a:r>
            <a:r>
              <a:rPr lang="en-US" sz="2000" dirty="0">
                <a:latin typeface="IBM Plex Sans" panose="020B0503050203000203" pitchFamily="34" charset="0"/>
              </a:rPr>
              <a:t> ceased operations again and blamed Law Enforcement (exit scheme)</a:t>
            </a:r>
            <a:endParaRPr lang="en-US" sz="2000" b="1" dirty="0">
              <a:latin typeface="IBM Plex Sans" panose="020B0503050203000203" pitchFamily="34" charset="0"/>
            </a:endParaRPr>
          </a:p>
          <a:p>
            <a:pPr marL="342900" indent="-342900">
              <a:lnSpc>
                <a:spcPct val="120000"/>
              </a:lnSpc>
              <a:buFont typeface="Arial" panose="020B0604020202020204" pitchFamily="34" charset="0"/>
              <a:buChar char="•"/>
            </a:pPr>
            <a:r>
              <a:rPr lang="en-US" sz="2000" b="1" dirty="0">
                <a:latin typeface="IBM Plex Sans" panose="020B0503050203000203" pitchFamily="34" charset="0"/>
              </a:rPr>
              <a:t>A la carte payment options offered up front </a:t>
            </a:r>
            <a:r>
              <a:rPr lang="en-US" sz="2000" dirty="0">
                <a:latin typeface="IBM Plex Sans" panose="020B0503050203000203" pitchFamily="34" charset="0"/>
              </a:rPr>
              <a:t>- </a:t>
            </a:r>
            <a:r>
              <a:rPr lang="en-US" sz="2000" dirty="0" err="1">
                <a:latin typeface="IBM Plex Sans" panose="020B0503050203000203" pitchFamily="34" charset="0"/>
              </a:rPr>
              <a:t>LockBit</a:t>
            </a:r>
            <a:endParaRPr lang="en-US" sz="2000" dirty="0">
              <a:latin typeface="IBM Plex Sans" panose="020B0503050203000203" pitchFamily="34" charset="0"/>
            </a:endParaRPr>
          </a:p>
          <a:p>
            <a:pPr marL="342900" indent="-342900">
              <a:lnSpc>
                <a:spcPct val="120000"/>
              </a:lnSpc>
              <a:buFont typeface="Arial" panose="020B0604020202020204" pitchFamily="34" charset="0"/>
              <a:buChar char="•"/>
            </a:pPr>
            <a:r>
              <a:rPr lang="en-US" sz="2000" b="1" dirty="0">
                <a:latin typeface="IBM Plex Sans" panose="020B0503050203000203" pitchFamily="34" charset="0"/>
              </a:rPr>
              <a:t>File Trees may no longer be free </a:t>
            </a:r>
            <a:r>
              <a:rPr lang="en-US" sz="2000" dirty="0">
                <a:latin typeface="IBM Plex Sans" panose="020B0503050203000203" pitchFamily="34" charset="0"/>
              </a:rPr>
              <a:t>-  </a:t>
            </a:r>
            <a:r>
              <a:rPr lang="en-US" sz="2000" dirty="0" err="1">
                <a:latin typeface="IBM Plex Sans" panose="020B0503050203000203" pitchFamily="34" charset="0"/>
              </a:rPr>
              <a:t>LockBit</a:t>
            </a:r>
            <a:r>
              <a:rPr lang="en-US" sz="2000" dirty="0">
                <a:latin typeface="IBM Plex Sans" panose="020B0503050203000203" pitchFamily="34" charset="0"/>
              </a:rPr>
              <a:t> &amp; Others requiring some payment or only providing partial tree</a:t>
            </a:r>
          </a:p>
          <a:p>
            <a:pPr marL="342900" indent="-342900">
              <a:lnSpc>
                <a:spcPct val="120000"/>
              </a:lnSpc>
              <a:buFont typeface="Arial" panose="020B0604020202020204" pitchFamily="34" charset="0"/>
              <a:buChar char="•"/>
            </a:pPr>
            <a:r>
              <a:rPr lang="en-US" sz="2000" b="1" dirty="0">
                <a:latin typeface="IBM Plex Sans" panose="020B0503050203000203" pitchFamily="34" charset="0"/>
              </a:rPr>
              <a:t>New Discount Rules </a:t>
            </a:r>
            <a:r>
              <a:rPr lang="en-US" sz="2000" dirty="0">
                <a:latin typeface="IBM Plex Sans" panose="020B0503050203000203" pitchFamily="34" charset="0"/>
              </a:rPr>
              <a:t>- </a:t>
            </a:r>
            <a:r>
              <a:rPr lang="en-US" sz="2000" dirty="0" err="1">
                <a:latin typeface="IBM Plex Sans" panose="020B0503050203000203" pitchFamily="34" charset="0"/>
              </a:rPr>
              <a:t>LockBit</a:t>
            </a:r>
            <a:r>
              <a:rPr lang="en-US" sz="2000" dirty="0">
                <a:latin typeface="IBM Plex Sans" panose="020B0503050203000203" pitchFamily="34" charset="0"/>
              </a:rPr>
              <a:t> disallows affiliates from accepting less than 50% payment</a:t>
            </a:r>
          </a:p>
          <a:p>
            <a:pPr marL="342900" indent="-342900">
              <a:lnSpc>
                <a:spcPct val="120000"/>
              </a:lnSpc>
              <a:buFont typeface="Arial" panose="020B0604020202020204" pitchFamily="34" charset="0"/>
              <a:buChar char="•"/>
            </a:pPr>
            <a:r>
              <a:rPr lang="en-US" sz="2000" b="1" dirty="0">
                <a:latin typeface="IBM Plex Sans" panose="020B0503050203000203" pitchFamily="34" charset="0"/>
              </a:rPr>
              <a:t>New Coercive Tactics </a:t>
            </a:r>
            <a:r>
              <a:rPr lang="en-US" sz="2000" dirty="0">
                <a:latin typeface="IBM Plex Sans" panose="020B0503050203000203" pitchFamily="34" charset="0"/>
              </a:rPr>
              <a:t>– Multi-extortion?</a:t>
            </a:r>
          </a:p>
          <a:p>
            <a:pPr marL="800100" lvl="1" indent="-342900">
              <a:lnSpc>
                <a:spcPct val="120000"/>
              </a:lnSpc>
              <a:buFont typeface="Wingdings" pitchFamily="2" charset="77"/>
              <a:buChar char="§"/>
            </a:pPr>
            <a:r>
              <a:rPr lang="en-US" sz="2000" b="1" dirty="0">
                <a:latin typeface="IBM Plex Sans" panose="020B0503050203000203" pitchFamily="34" charset="0"/>
              </a:rPr>
              <a:t>Threat to report to SEC </a:t>
            </a:r>
            <a:r>
              <a:rPr lang="en-US" sz="2000" dirty="0">
                <a:latin typeface="IBM Plex Sans" panose="020B0503050203000203" pitchFamily="34" charset="0"/>
              </a:rPr>
              <a:t>– ALPHV</a:t>
            </a:r>
          </a:p>
          <a:p>
            <a:pPr marL="800100" lvl="1" indent="-342900">
              <a:lnSpc>
                <a:spcPct val="120000"/>
              </a:lnSpc>
              <a:buFont typeface="Wingdings" pitchFamily="2" charset="77"/>
              <a:buChar char="§"/>
            </a:pPr>
            <a:r>
              <a:rPr lang="en-US" sz="2000" b="1" dirty="0">
                <a:latin typeface="IBM Plex Sans" panose="020B0503050203000203" pitchFamily="34" charset="0"/>
              </a:rPr>
              <a:t>Social Media Campaign </a:t>
            </a:r>
            <a:r>
              <a:rPr lang="en-US" sz="2000" dirty="0">
                <a:latin typeface="IBM Plex Sans" panose="020B0503050203000203" pitchFamily="34" charset="0"/>
              </a:rPr>
              <a:t>– </a:t>
            </a:r>
            <a:r>
              <a:rPr lang="en-US" sz="2000" dirty="0" err="1">
                <a:latin typeface="IBM Plex Sans" panose="020B0503050203000203" pitchFamily="34" charset="0"/>
              </a:rPr>
              <a:t>LockBit</a:t>
            </a:r>
            <a:r>
              <a:rPr lang="en-US" sz="2000" dirty="0">
                <a:latin typeface="IBM Plex Sans" panose="020B0503050203000203" pitchFamily="34" charset="0"/>
              </a:rPr>
              <a:t> name and shame on twitter</a:t>
            </a:r>
          </a:p>
          <a:p>
            <a:pPr marL="800100" lvl="1" indent="-342900">
              <a:lnSpc>
                <a:spcPct val="120000"/>
              </a:lnSpc>
              <a:buFont typeface="Wingdings" pitchFamily="2" charset="77"/>
              <a:buChar char="§"/>
            </a:pPr>
            <a:r>
              <a:rPr lang="en-US" sz="2000" b="1" dirty="0">
                <a:latin typeface="IBM Plex Sans" panose="020B0503050203000203" pitchFamily="34" charset="0"/>
              </a:rPr>
              <a:t>Stock Short Selling </a:t>
            </a:r>
            <a:r>
              <a:rPr lang="en-US" sz="2000" dirty="0">
                <a:latin typeface="IBM Plex Sans" panose="020B0503050203000203" pitchFamily="34" charset="0"/>
              </a:rPr>
              <a:t>– “Darkside” threatening to release information to unscrupulous traders</a:t>
            </a:r>
          </a:p>
          <a:p>
            <a:pPr>
              <a:lnSpc>
                <a:spcPct val="120000"/>
              </a:lnSpc>
            </a:pPr>
            <a:endParaRPr lang="en-US" sz="2000" dirty="0">
              <a:latin typeface="IBM Plex Sans" panose="020B0503050203000203" pitchFamily="34" charset="0"/>
            </a:endParaRPr>
          </a:p>
          <a:p>
            <a:pPr>
              <a:lnSpc>
                <a:spcPct val="120000"/>
              </a:lnSpc>
            </a:pPr>
            <a:r>
              <a:rPr lang="en-US" sz="2000" b="1" dirty="0">
                <a:latin typeface="IBM Plex Sans" panose="020B0503050203000203" pitchFamily="34" charset="0"/>
              </a:rPr>
              <a:t>Continued Trends</a:t>
            </a:r>
          </a:p>
          <a:p>
            <a:pPr marL="342900" indent="-342900">
              <a:lnSpc>
                <a:spcPct val="120000"/>
              </a:lnSpc>
              <a:buFont typeface="Arial" panose="020B0604020202020204" pitchFamily="34" charset="0"/>
              <a:buChar char="•"/>
            </a:pPr>
            <a:r>
              <a:rPr lang="en-US" sz="2000" dirty="0">
                <a:latin typeface="IBM Plex Sans" panose="020B0503050203000203" pitchFamily="34" charset="0"/>
              </a:rPr>
              <a:t>Virtualization Infrastructure continues to be targeted for encryption</a:t>
            </a:r>
          </a:p>
          <a:p>
            <a:pPr marL="342900" indent="-342900">
              <a:lnSpc>
                <a:spcPct val="120000"/>
              </a:lnSpc>
              <a:buFont typeface="Arial" panose="020B0604020202020204" pitchFamily="34" charset="0"/>
              <a:buChar char="•"/>
            </a:pPr>
            <a:r>
              <a:rPr lang="en-US" sz="2000" dirty="0">
                <a:latin typeface="IBM Plex Sans" panose="020B0503050203000203" pitchFamily="34" charset="0"/>
              </a:rPr>
              <a:t>Continued use of RMM for remote access</a:t>
            </a:r>
          </a:p>
          <a:p>
            <a:pPr>
              <a:lnSpc>
                <a:spcPct val="120000"/>
              </a:lnSpc>
            </a:pPr>
            <a:endParaRPr lang="en-US" sz="2000" dirty="0">
              <a:latin typeface="IBM Plex Sans" panose="020B0503050203000203" pitchFamily="34" charset="0"/>
            </a:endParaRPr>
          </a:p>
          <a:p>
            <a:pPr>
              <a:lnSpc>
                <a:spcPct val="120000"/>
              </a:lnSpc>
            </a:pPr>
            <a:endParaRPr lang="en-US" sz="2000" dirty="0">
              <a:latin typeface="IBM Plex Sans" panose="020B0503050203000203" pitchFamily="34" charset="0"/>
            </a:endParaRPr>
          </a:p>
        </p:txBody>
      </p:sp>
    </p:spTree>
    <p:extLst>
      <p:ext uri="{BB962C8B-B14F-4D97-AF65-F5344CB8AC3E}">
        <p14:creationId xmlns:p14="http://schemas.microsoft.com/office/powerpoint/2010/main" val="1651995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043C64-B766-1096-B312-CD526D2AE95E}"/>
              </a:ext>
            </a:extLst>
          </p:cNvPr>
          <p:cNvSpPr txBox="1"/>
          <p:nvPr/>
        </p:nvSpPr>
        <p:spPr>
          <a:xfrm>
            <a:off x="660400" y="3215640"/>
            <a:ext cx="4761240" cy="1015663"/>
          </a:xfrm>
          <a:prstGeom prst="rect">
            <a:avLst/>
          </a:prstGeom>
          <a:noFill/>
        </p:spPr>
        <p:txBody>
          <a:bodyPr wrap="none" rtlCol="0">
            <a:spAutoFit/>
          </a:bodyPr>
          <a:lstStyle/>
          <a:p>
            <a:r>
              <a:rPr lang="en-US" sz="6000" dirty="0">
                <a:solidFill>
                  <a:schemeClr val="bg1"/>
                </a:solidFill>
              </a:rPr>
              <a:t>Case Studies</a:t>
            </a:r>
          </a:p>
        </p:txBody>
      </p:sp>
    </p:spTree>
    <p:extLst>
      <p:ext uri="{BB962C8B-B14F-4D97-AF65-F5344CB8AC3E}">
        <p14:creationId xmlns:p14="http://schemas.microsoft.com/office/powerpoint/2010/main" val="327133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B4C18A-BCDB-34EE-2B55-FDF5A95B47F8}"/>
              </a:ext>
            </a:extLst>
          </p:cNvPr>
          <p:cNvSpPr>
            <a:spLocks noGrp="1"/>
          </p:cNvSpPr>
          <p:nvPr>
            <p:ph type="title"/>
          </p:nvPr>
        </p:nvSpPr>
        <p:spPr/>
        <p:txBody>
          <a:bodyPr/>
          <a:lstStyle/>
          <a:p>
            <a:r>
              <a:rPr lang="en-US" b="1" dirty="0"/>
              <a:t>Ransomware Case Study: LockBit</a:t>
            </a:r>
            <a:endParaRPr lang="en-US" dirty="0"/>
          </a:p>
        </p:txBody>
      </p:sp>
      <p:sp>
        <p:nvSpPr>
          <p:cNvPr id="2" name="Text Placeholder 1">
            <a:extLst>
              <a:ext uri="{FF2B5EF4-FFF2-40B4-BE49-F238E27FC236}">
                <a16:creationId xmlns:a16="http://schemas.microsoft.com/office/drawing/2014/main" id="{F4C31D9E-9032-39AF-E2E9-D40DCD791609}"/>
              </a:ext>
            </a:extLst>
          </p:cNvPr>
          <p:cNvSpPr>
            <a:spLocks noGrp="1"/>
          </p:cNvSpPr>
          <p:nvPr>
            <p:ph type="body" sz="quarter" idx="4294967295"/>
          </p:nvPr>
        </p:nvSpPr>
        <p:spPr>
          <a:xfrm>
            <a:off x="6096000" y="1778066"/>
            <a:ext cx="6080166" cy="4940785"/>
          </a:xfrm>
        </p:spPr>
        <p:txBody>
          <a:bodyPr lIns="91440" tIns="45720" rIns="91440" bIns="45720" anchor="t">
            <a:noAutofit/>
          </a:bodyPr>
          <a:lstStyle/>
          <a:p>
            <a:pPr marL="285750" indent="-285750">
              <a:buChar char="•"/>
            </a:pPr>
            <a:r>
              <a:rPr lang="en-US" sz="1600" dirty="0">
                <a:latin typeface="IBM Plex Sans"/>
              </a:rPr>
              <a:t>LockBit is the most prolific ransomware group operating today, and has been operating since 2019 (originally dubbed “ABCD”)</a:t>
            </a:r>
            <a:endParaRPr lang="en-US" sz="1600" dirty="0"/>
          </a:p>
          <a:p>
            <a:pPr lvl="1"/>
            <a:endParaRPr lang="en-US" sz="1600" dirty="0">
              <a:latin typeface="IBM Plex Sans"/>
            </a:endParaRPr>
          </a:p>
          <a:p>
            <a:pPr marL="285750" lvl="1" indent="-285750">
              <a:buChar char="•"/>
            </a:pPr>
            <a:r>
              <a:rPr lang="en-US" sz="1600" dirty="0">
                <a:latin typeface="IBM Plex Sans"/>
              </a:rPr>
              <a:t>Over 2,000 victims publicly posted (non-paying) in last two years, assessed to have extorted at least $120 Million</a:t>
            </a:r>
          </a:p>
          <a:p>
            <a:pPr marL="285750" lvl="1" indent="-285750">
              <a:buChar char="•"/>
            </a:pPr>
            <a:r>
              <a:rPr lang="en-US" sz="1600" dirty="0">
                <a:latin typeface="IBM Plex Sans"/>
              </a:rPr>
              <a:t>Global attacks, mostly North America and Western Europe</a:t>
            </a:r>
          </a:p>
          <a:p>
            <a:pPr lvl="1"/>
            <a:endParaRPr lang="en-US" sz="1600" dirty="0">
              <a:latin typeface="IBM Plex Sans"/>
            </a:endParaRPr>
          </a:p>
          <a:p>
            <a:pPr marL="285750" lvl="1" indent="-285750">
              <a:buChar char="•"/>
            </a:pPr>
            <a:r>
              <a:rPr lang="en-US" sz="1600" dirty="0">
                <a:latin typeface="IBM Plex Sans"/>
              </a:rPr>
              <a:t>Responsible for ~25% of observed attacks against the financial services industry in 2023, more than any other group</a:t>
            </a:r>
          </a:p>
          <a:p>
            <a:pPr marL="171450" lvl="2" indent="-171450">
              <a:buChar char="•"/>
            </a:pPr>
            <a:endParaRPr lang="en-US" sz="1600" dirty="0">
              <a:latin typeface="IBM Plex Sans"/>
            </a:endParaRPr>
          </a:p>
          <a:p>
            <a:pPr marL="285750" indent="-285750">
              <a:buChar char="•"/>
            </a:pPr>
            <a:r>
              <a:rPr lang="en-US" sz="1600" dirty="0">
                <a:latin typeface="IBM Plex Sans"/>
              </a:rPr>
              <a:t>Access typically via phishing-delivered dropper malware, or through public facing infrastructure vulnerabilities (VPN, MFTs, etc.)</a:t>
            </a:r>
          </a:p>
          <a:p>
            <a:pPr marL="285750" indent="-285750">
              <a:buChar char="•"/>
            </a:pPr>
            <a:r>
              <a:rPr lang="en-US" sz="1600" dirty="0">
                <a:latin typeface="IBM Plex Sans"/>
              </a:rPr>
              <a:t>Maintains “resilient and redundant” infrastructure</a:t>
            </a:r>
          </a:p>
          <a:p>
            <a:pPr marL="285750" indent="-285750">
              <a:buChar char="•"/>
            </a:pPr>
            <a:r>
              <a:rPr lang="en-US" sz="1600" dirty="0">
                <a:latin typeface="IBM Plex Sans"/>
              </a:rPr>
              <a:t>Instituted new restrictions on ransom negotiation “discounts” in October 2023</a:t>
            </a:r>
          </a:p>
        </p:txBody>
      </p:sp>
      <p:pic>
        <p:nvPicPr>
          <p:cNvPr id="6" name="Picture 5">
            <a:extLst>
              <a:ext uri="{FF2B5EF4-FFF2-40B4-BE49-F238E27FC236}">
                <a16:creationId xmlns:a16="http://schemas.microsoft.com/office/drawing/2014/main" id="{884656D2-6C90-AFDE-F5AF-9ADADDB34710}"/>
              </a:ext>
            </a:extLst>
          </p:cNvPr>
          <p:cNvPicPr>
            <a:picLocks noChangeAspect="1"/>
          </p:cNvPicPr>
          <p:nvPr/>
        </p:nvPicPr>
        <p:blipFill>
          <a:blip r:embed="rId3"/>
          <a:stretch>
            <a:fillRect/>
          </a:stretch>
        </p:blipFill>
        <p:spPr>
          <a:xfrm>
            <a:off x="210115" y="2098825"/>
            <a:ext cx="5570323" cy="3853549"/>
          </a:xfrm>
          <a:prstGeom prst="rect">
            <a:avLst/>
          </a:prstGeom>
          <a:ln w="25400">
            <a:solidFill>
              <a:schemeClr val="bg2">
                <a:lumMod val="90000"/>
                <a:lumOff val="10000"/>
              </a:schemeClr>
            </a:solidFill>
          </a:ln>
        </p:spPr>
      </p:pic>
      <p:pic>
        <p:nvPicPr>
          <p:cNvPr id="4" name="Picture 2" descr="LockBit 3.0 Ransomware: Inside the Cyberthreat That's Costing Millions">
            <a:extLst>
              <a:ext uri="{FF2B5EF4-FFF2-40B4-BE49-F238E27FC236}">
                <a16:creationId xmlns:a16="http://schemas.microsoft.com/office/drawing/2014/main" id="{58397540-B65F-5032-A1F4-4321A720CA0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768" t="13136" r="35653" b="42676"/>
          <a:stretch/>
        </p:blipFill>
        <p:spPr bwMode="auto">
          <a:xfrm>
            <a:off x="10865387" y="33102"/>
            <a:ext cx="1298038" cy="1127275"/>
          </a:xfrm>
          <a:prstGeom prst="rect">
            <a:avLst/>
          </a:prstGeom>
          <a:noFill/>
          <a:ln w="25400">
            <a:solidFill>
              <a:schemeClr val="tx2">
                <a:lumMod val="1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07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B4C18A-BCDB-34EE-2B55-FDF5A95B47F8}"/>
              </a:ext>
            </a:extLst>
          </p:cNvPr>
          <p:cNvSpPr>
            <a:spLocks noGrp="1"/>
          </p:cNvSpPr>
          <p:nvPr>
            <p:ph type="title"/>
          </p:nvPr>
        </p:nvSpPr>
        <p:spPr/>
        <p:txBody>
          <a:bodyPr/>
          <a:lstStyle/>
          <a:p>
            <a:r>
              <a:rPr lang="en-US" b="1" dirty="0"/>
              <a:t>Ransomware Case Study: LockBit</a:t>
            </a:r>
            <a:endParaRPr lang="en-US" dirty="0"/>
          </a:p>
        </p:txBody>
      </p:sp>
      <p:sp>
        <p:nvSpPr>
          <p:cNvPr id="2" name="Text Placeholder 1">
            <a:extLst>
              <a:ext uri="{FF2B5EF4-FFF2-40B4-BE49-F238E27FC236}">
                <a16:creationId xmlns:a16="http://schemas.microsoft.com/office/drawing/2014/main" id="{F4C31D9E-9032-39AF-E2E9-D40DCD791609}"/>
              </a:ext>
            </a:extLst>
          </p:cNvPr>
          <p:cNvSpPr>
            <a:spLocks noGrp="1"/>
          </p:cNvSpPr>
          <p:nvPr>
            <p:ph type="body" sz="quarter" idx="4294967295"/>
          </p:nvPr>
        </p:nvSpPr>
        <p:spPr>
          <a:xfrm>
            <a:off x="6605067" y="1480137"/>
            <a:ext cx="5479531" cy="5052159"/>
          </a:xfrm>
        </p:spPr>
        <p:txBody>
          <a:bodyPr lIns="91440" tIns="45720" rIns="91440" bIns="45720" anchor="t">
            <a:noAutofit/>
          </a:bodyPr>
          <a:lstStyle/>
          <a:p>
            <a:pPr marL="285750" lvl="1" indent="-285750">
              <a:buChar char="•"/>
            </a:pPr>
            <a:r>
              <a:rPr lang="en-US" sz="1600" dirty="0">
                <a:latin typeface="IBM Plex Sans"/>
              </a:rPr>
              <a:t>Multinational LE Operation, “Operation Cronos” disrupted infrastructure and led to arrests in February 2024:</a:t>
            </a:r>
          </a:p>
          <a:p>
            <a:pPr marL="285750" lvl="8" indent="457200">
              <a:buChar char="•"/>
            </a:pPr>
            <a:r>
              <a:rPr lang="en-US" dirty="0">
                <a:solidFill>
                  <a:schemeClr val="tx1"/>
                </a:solidFill>
                <a:latin typeface="IBM Plex Sans"/>
              </a:rPr>
              <a:t>Data leak site seized</a:t>
            </a:r>
          </a:p>
          <a:p>
            <a:pPr marL="285750" lvl="7" indent="457200">
              <a:buChar char="•"/>
            </a:pPr>
            <a:r>
              <a:rPr lang="en-US" dirty="0">
                <a:solidFill>
                  <a:schemeClr val="tx1"/>
                </a:solidFill>
                <a:latin typeface="IBM Plex Sans"/>
              </a:rPr>
              <a:t>Source code seized </a:t>
            </a:r>
          </a:p>
          <a:p>
            <a:pPr marL="285750" lvl="7" indent="457200">
              <a:buChar char="•"/>
            </a:pPr>
            <a:r>
              <a:rPr lang="en-US" dirty="0">
                <a:solidFill>
                  <a:schemeClr val="tx1"/>
                </a:solidFill>
                <a:latin typeface="IBM Plex Sans"/>
              </a:rPr>
              <a:t>Two arrests with three additional warrants issued </a:t>
            </a:r>
          </a:p>
          <a:p>
            <a:pPr marL="285750" lvl="7" indent="457200">
              <a:buFont typeface="Arial"/>
              <a:buChar char="•"/>
            </a:pPr>
            <a:r>
              <a:rPr lang="en-US" dirty="0">
                <a:solidFill>
                  <a:schemeClr val="tx1"/>
                </a:solidFill>
                <a:latin typeface="IBM Plex Sans"/>
              </a:rPr>
              <a:t>&gt; 200 Crypto wallets frozen </a:t>
            </a:r>
          </a:p>
          <a:p>
            <a:pPr marL="285750" lvl="7" indent="457200">
              <a:buFont typeface="Arial"/>
              <a:buChar char="•"/>
            </a:pPr>
            <a:r>
              <a:rPr lang="en-US" dirty="0">
                <a:solidFill>
                  <a:schemeClr val="tx1"/>
                </a:solidFill>
                <a:latin typeface="IBM Plex Sans"/>
              </a:rPr>
              <a:t>Sanctions against two Russian nationals</a:t>
            </a:r>
          </a:p>
          <a:p>
            <a:pPr lvl="6"/>
            <a:endParaRPr lang="en-US" sz="1600" dirty="0">
              <a:latin typeface="IBM Plex Sans"/>
            </a:endParaRPr>
          </a:p>
          <a:p>
            <a:pPr marL="285750" lvl="4" indent="-285750">
              <a:buFont typeface="Arial"/>
              <a:buChar char="•"/>
            </a:pPr>
            <a:r>
              <a:rPr lang="en-US" sz="1600" dirty="0">
                <a:latin typeface="IBM Plex Sans"/>
              </a:rPr>
              <a:t>Admin claims initial access was via PHP CVE-2023-3824</a:t>
            </a:r>
          </a:p>
          <a:p>
            <a:pPr lvl="4"/>
            <a:endParaRPr lang="en-US" sz="1600" dirty="0">
              <a:latin typeface="IBM Plex Sans"/>
            </a:endParaRPr>
          </a:p>
          <a:p>
            <a:pPr marL="285750" lvl="4" indent="-285750">
              <a:buFont typeface="Arial"/>
              <a:buChar char="•"/>
            </a:pPr>
            <a:r>
              <a:rPr lang="en-US" sz="1600" b="1" dirty="0">
                <a:latin typeface="IBM Plex Sans"/>
              </a:rPr>
              <a:t>LE discovered data retained from paying victims </a:t>
            </a:r>
          </a:p>
          <a:p>
            <a:pPr lvl="4"/>
            <a:endParaRPr lang="en-US" sz="1600" dirty="0">
              <a:latin typeface="IBM Plex Sans"/>
            </a:endParaRPr>
          </a:p>
          <a:p>
            <a:pPr marL="285750" lvl="4" indent="-285750">
              <a:buFont typeface="Arial"/>
              <a:buChar char="•"/>
            </a:pPr>
            <a:r>
              <a:rPr lang="en-US" sz="1600" dirty="0">
                <a:latin typeface="IBM Plex Sans"/>
              </a:rPr>
              <a:t>Free </a:t>
            </a:r>
            <a:r>
              <a:rPr lang="en-US" sz="1600" dirty="0" err="1">
                <a:latin typeface="IBM Plex Sans"/>
              </a:rPr>
              <a:t>decryptors</a:t>
            </a:r>
            <a:r>
              <a:rPr lang="en-US" sz="1600" dirty="0">
                <a:latin typeface="IBM Plex Sans"/>
              </a:rPr>
              <a:t> being offered to victims </a:t>
            </a:r>
          </a:p>
          <a:p>
            <a:pPr lvl="4"/>
            <a:endParaRPr lang="en-US" sz="1600" dirty="0">
              <a:latin typeface="IBM Plex Sans"/>
            </a:endParaRPr>
          </a:p>
          <a:p>
            <a:pPr marL="285750" lvl="4" indent="-285750">
              <a:buFont typeface="Arial"/>
              <a:buChar char="•"/>
            </a:pPr>
            <a:r>
              <a:rPr lang="en-US" sz="1600" dirty="0">
                <a:latin typeface="IBM Plex Sans"/>
              </a:rPr>
              <a:t>As of 2/24/2024, new </a:t>
            </a:r>
            <a:r>
              <a:rPr lang="en-US" sz="1600" dirty="0" err="1">
                <a:latin typeface="IBM Plex Sans"/>
              </a:rPr>
              <a:t>LockBit</a:t>
            </a:r>
            <a:r>
              <a:rPr lang="en-US" sz="1600" dirty="0">
                <a:latin typeface="IBM Plex Sans"/>
              </a:rPr>
              <a:t> infrastructure partially operational</a:t>
            </a:r>
          </a:p>
        </p:txBody>
      </p:sp>
      <p:pic>
        <p:nvPicPr>
          <p:cNvPr id="5122" name="Picture 2" descr="LockBit 3.0 Ransomware: Inside the Cyberthreat That's Costing Millions">
            <a:extLst>
              <a:ext uri="{FF2B5EF4-FFF2-40B4-BE49-F238E27FC236}">
                <a16:creationId xmlns:a16="http://schemas.microsoft.com/office/drawing/2014/main" id="{453C299B-0A64-818B-B9BC-49D62B4F9E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768" t="13136" r="35653" b="42676"/>
          <a:stretch/>
        </p:blipFill>
        <p:spPr bwMode="auto">
          <a:xfrm>
            <a:off x="10865387" y="33102"/>
            <a:ext cx="1298038" cy="1127275"/>
          </a:xfrm>
          <a:prstGeom prst="rect">
            <a:avLst/>
          </a:prstGeom>
          <a:noFill/>
          <a:ln w="25400">
            <a:solidFill>
              <a:schemeClr val="tx2">
                <a:lumMod val="10000"/>
              </a:schemeClr>
            </a:solidFill>
          </a:ln>
          <a:extLst>
            <a:ext uri="{909E8E84-426E-40DD-AFC4-6F175D3DCCD1}">
              <a14:hiddenFill xmlns:a14="http://schemas.microsoft.com/office/drawing/2010/main">
                <a:solidFill>
                  <a:srgbClr val="FFFFFF"/>
                </a:solidFill>
              </a14:hiddenFill>
            </a:ext>
          </a:extLst>
        </p:spPr>
      </p:pic>
      <p:pic>
        <p:nvPicPr>
          <p:cNvPr id="4" name="Picture 3" descr="A screenshot of a computer&#10;&#10;Description automatically generated">
            <a:extLst>
              <a:ext uri="{FF2B5EF4-FFF2-40B4-BE49-F238E27FC236}">
                <a16:creationId xmlns:a16="http://schemas.microsoft.com/office/drawing/2014/main" id="{512C028A-315F-FC27-8087-F73159E85DF7}"/>
              </a:ext>
            </a:extLst>
          </p:cNvPr>
          <p:cNvPicPr>
            <a:picLocks noChangeAspect="1"/>
          </p:cNvPicPr>
          <p:nvPr/>
        </p:nvPicPr>
        <p:blipFill>
          <a:blip r:embed="rId4"/>
          <a:stretch>
            <a:fillRect/>
          </a:stretch>
        </p:blipFill>
        <p:spPr>
          <a:xfrm>
            <a:off x="1182781" y="1409699"/>
            <a:ext cx="5339603" cy="3361205"/>
          </a:xfrm>
          <a:prstGeom prst="rect">
            <a:avLst/>
          </a:prstGeom>
        </p:spPr>
      </p:pic>
      <p:pic>
        <p:nvPicPr>
          <p:cNvPr id="1026" name="Picture 2" descr="Operation Cronos: law enforcement disrupted the LockBit operation">
            <a:extLst>
              <a:ext uri="{FF2B5EF4-FFF2-40B4-BE49-F238E27FC236}">
                <a16:creationId xmlns:a16="http://schemas.microsoft.com/office/drawing/2014/main" id="{72E46529-475E-52BE-597A-07502AE57B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331" y="3771453"/>
            <a:ext cx="5275710" cy="2934614"/>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269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195AD-9707-31CF-7AF8-C00EE4EC6BD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D0AD6AB-BD71-A62E-F16A-806B666749C0}"/>
              </a:ext>
            </a:extLst>
          </p:cNvPr>
          <p:cNvSpPr>
            <a:spLocks noGrp="1"/>
          </p:cNvSpPr>
          <p:nvPr>
            <p:ph type="title"/>
          </p:nvPr>
        </p:nvSpPr>
        <p:spPr/>
        <p:txBody>
          <a:bodyPr/>
          <a:lstStyle/>
          <a:p>
            <a:r>
              <a:rPr lang="en-US" b="1" dirty="0"/>
              <a:t>Ransomware Case Study: Cl0p</a:t>
            </a:r>
            <a:endParaRPr lang="en-US" dirty="0"/>
          </a:p>
        </p:txBody>
      </p:sp>
      <p:sp>
        <p:nvSpPr>
          <p:cNvPr id="2" name="Text Placeholder 1">
            <a:extLst>
              <a:ext uri="{FF2B5EF4-FFF2-40B4-BE49-F238E27FC236}">
                <a16:creationId xmlns:a16="http://schemas.microsoft.com/office/drawing/2014/main" id="{ADC38576-2A78-C098-1CE5-B62B6B61737D}"/>
              </a:ext>
            </a:extLst>
          </p:cNvPr>
          <p:cNvSpPr>
            <a:spLocks noGrp="1"/>
          </p:cNvSpPr>
          <p:nvPr>
            <p:ph type="body" sz="quarter" idx="4294967295"/>
          </p:nvPr>
        </p:nvSpPr>
        <p:spPr>
          <a:xfrm>
            <a:off x="6190915" y="1396159"/>
            <a:ext cx="6051550" cy="5557545"/>
          </a:xfrm>
        </p:spPr>
        <p:txBody>
          <a:bodyPr>
            <a:normAutofit/>
          </a:bodyPr>
          <a:lstStyle/>
          <a:p>
            <a:r>
              <a:rPr lang="en-US" sz="2000" dirty="0">
                <a:latin typeface="IBM Plex Sans"/>
              </a:rPr>
              <a:t>One of the most impactful data extortion groups in 2023, driven by mass-exploitation of enterprise software vulnerabilities</a:t>
            </a:r>
          </a:p>
          <a:p>
            <a:r>
              <a:rPr lang="en-US" sz="2000" dirty="0">
                <a:latin typeface="IBM Plex Sans"/>
              </a:rPr>
              <a:t>Operating since 2019, moved from double-extortion to data extortion circa late-2022</a:t>
            </a:r>
          </a:p>
          <a:p>
            <a:endParaRPr lang="en-US" sz="900" dirty="0">
              <a:latin typeface="IBM Plex Sans"/>
            </a:endParaRPr>
          </a:p>
          <a:p>
            <a:pPr lvl="1"/>
            <a:r>
              <a:rPr lang="en-US" sz="2000" dirty="0">
                <a:latin typeface="IBM Plex Sans"/>
              </a:rPr>
              <a:t>MOVEit MFT campaign alone impacted 2,600+ organizations and up to 77.2 million people</a:t>
            </a:r>
            <a:endParaRPr lang="en-US" sz="2000" b="1" dirty="0">
              <a:latin typeface="IBM Plex Sans"/>
            </a:endParaRPr>
          </a:p>
          <a:p>
            <a:pPr lvl="1"/>
            <a:r>
              <a:rPr lang="en-US" sz="2000" dirty="0">
                <a:latin typeface="IBM Plex Sans"/>
              </a:rPr>
              <a:t>Global attacks, mostly global north</a:t>
            </a:r>
          </a:p>
          <a:p>
            <a:pPr lvl="1"/>
            <a:r>
              <a:rPr lang="en-US" sz="2000" dirty="0">
                <a:latin typeface="IBM Plex Sans"/>
              </a:rPr>
              <a:t>Responsible for </a:t>
            </a:r>
            <a:r>
              <a:rPr lang="en-US" sz="2000" b="1" dirty="0">
                <a:latin typeface="IBM Plex Sans"/>
              </a:rPr>
              <a:t>~21% </a:t>
            </a:r>
            <a:r>
              <a:rPr lang="en-US" sz="2000" dirty="0">
                <a:latin typeface="IBM Plex Sans"/>
              </a:rPr>
              <a:t>of observed attacks against the financial services industry in 2023, the second most impactful group</a:t>
            </a:r>
          </a:p>
          <a:p>
            <a:pPr lvl="2"/>
            <a:endParaRPr lang="en-US" sz="900" b="1" dirty="0">
              <a:latin typeface="IBM Plex Sans"/>
            </a:endParaRPr>
          </a:p>
          <a:p>
            <a:r>
              <a:rPr lang="en-US" sz="2000" dirty="0">
                <a:latin typeface="IBM Plex Sans"/>
              </a:rPr>
              <a:t>Access typically via </a:t>
            </a:r>
            <a:r>
              <a:rPr lang="en-US" sz="2000" b="1" dirty="0">
                <a:latin typeface="IBM Plex Sans"/>
              </a:rPr>
              <a:t>zero-day vulnerability </a:t>
            </a:r>
            <a:r>
              <a:rPr lang="en-US" sz="2000" dirty="0">
                <a:latin typeface="IBM Plex Sans"/>
              </a:rPr>
              <a:t>in public-facing enterprise software; mostly Managed File Transfer (MFT) applications</a:t>
            </a:r>
          </a:p>
          <a:p>
            <a:pPr marL="50800" indent="0">
              <a:buNone/>
            </a:pPr>
            <a:endParaRPr lang="en-US" dirty="0"/>
          </a:p>
        </p:txBody>
      </p:sp>
      <p:pic>
        <p:nvPicPr>
          <p:cNvPr id="4" name="Picture 3">
            <a:extLst>
              <a:ext uri="{FF2B5EF4-FFF2-40B4-BE49-F238E27FC236}">
                <a16:creationId xmlns:a16="http://schemas.microsoft.com/office/drawing/2014/main" id="{762826AC-4544-9600-F3D3-6E29295E2B22}"/>
              </a:ext>
            </a:extLst>
          </p:cNvPr>
          <p:cNvPicPr>
            <a:picLocks noChangeAspect="1"/>
          </p:cNvPicPr>
          <p:nvPr/>
        </p:nvPicPr>
        <p:blipFill>
          <a:blip r:embed="rId3"/>
          <a:stretch>
            <a:fillRect/>
          </a:stretch>
        </p:blipFill>
        <p:spPr>
          <a:xfrm>
            <a:off x="233936" y="1710697"/>
            <a:ext cx="5890045" cy="2766301"/>
          </a:xfrm>
          <a:prstGeom prst="rect">
            <a:avLst/>
          </a:prstGeom>
          <a:ln w="25400">
            <a:solidFill>
              <a:schemeClr val="bg2">
                <a:lumMod val="90000"/>
                <a:lumOff val="10000"/>
              </a:schemeClr>
            </a:solidFill>
          </a:ln>
        </p:spPr>
      </p:pic>
      <p:pic>
        <p:nvPicPr>
          <p:cNvPr id="7170" name="Picture 2" descr="Ransomware Roundup - Cl0p | FortiGuard Labs">
            <a:extLst>
              <a:ext uri="{FF2B5EF4-FFF2-40B4-BE49-F238E27FC236}">
                <a16:creationId xmlns:a16="http://schemas.microsoft.com/office/drawing/2014/main" id="{FB2A5AE7-115E-CED0-04DC-C0860DD885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36" y="4519391"/>
            <a:ext cx="5906514" cy="1255823"/>
          </a:xfrm>
          <a:prstGeom prst="rect">
            <a:avLst/>
          </a:prstGeom>
          <a:noFill/>
          <a:ln w="25400">
            <a:solidFill>
              <a:schemeClr val="bg2">
                <a:lumMod val="90000"/>
                <a:lumOff val="10000"/>
              </a:schemeClr>
            </a:solidFill>
          </a:ln>
          <a:extLst>
            <a:ext uri="{909E8E84-426E-40DD-AFC4-6F175D3DCCD1}">
              <a14:hiddenFill xmlns:a14="http://schemas.microsoft.com/office/drawing/2010/main">
                <a:solidFill>
                  <a:srgbClr val="FFFFFF"/>
                </a:solidFill>
              </a14:hiddenFill>
            </a:ext>
          </a:extLst>
        </p:spPr>
      </p:pic>
      <p:pic>
        <p:nvPicPr>
          <p:cNvPr id="7172" name="Picture 4" descr="Progress MOVEit 2020 Improves Secure File Transfer for Remote Workforces  and Provides Native Support for Hybrid Cloud Architectures - Cybersecurity  Excellence Awards">
            <a:extLst>
              <a:ext uri="{FF2B5EF4-FFF2-40B4-BE49-F238E27FC236}">
                <a16:creationId xmlns:a16="http://schemas.microsoft.com/office/drawing/2014/main" id="{4E5D4A69-3F76-7868-D84C-15BF694D30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504" y="5527404"/>
            <a:ext cx="3948875" cy="116483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Accellion Secures $120 Million in Financing LED by Bregal Sagemount to  Accelerate Adoption of the Enterprise Content Firewall">
            <a:extLst>
              <a:ext uri="{FF2B5EF4-FFF2-40B4-BE49-F238E27FC236}">
                <a16:creationId xmlns:a16="http://schemas.microsoft.com/office/drawing/2014/main" id="{2A3887E3-B0EA-65BD-39F5-64E38FB273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879" y="6109822"/>
            <a:ext cx="1925782" cy="96289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SysAid Review | PCMag">
            <a:extLst>
              <a:ext uri="{FF2B5EF4-FFF2-40B4-BE49-F238E27FC236}">
                <a16:creationId xmlns:a16="http://schemas.microsoft.com/office/drawing/2014/main" id="{58FD0996-905C-C84F-02E8-91D4DCBE698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9419" t="38903" r="30180" b="37939"/>
          <a:stretch/>
        </p:blipFill>
        <p:spPr bwMode="auto">
          <a:xfrm>
            <a:off x="4675219" y="6132773"/>
            <a:ext cx="1371656" cy="442905"/>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GoAnywhere MFT Reviews: Pricing &amp; Software Features 2024 -  Financesonline.com">
            <a:extLst>
              <a:ext uri="{FF2B5EF4-FFF2-40B4-BE49-F238E27FC236}">
                <a16:creationId xmlns:a16="http://schemas.microsoft.com/office/drawing/2014/main" id="{92CC476C-45A6-C7F9-EC23-DAE2CAF875B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2597" r="77698" b="22857"/>
          <a:stretch/>
        </p:blipFill>
        <p:spPr bwMode="auto">
          <a:xfrm>
            <a:off x="3662372" y="5872780"/>
            <a:ext cx="962382" cy="96289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l0p Ransomware Victim: swirespo-com - RedPacket Security">
            <a:extLst>
              <a:ext uri="{FF2B5EF4-FFF2-40B4-BE49-F238E27FC236}">
                <a16:creationId xmlns:a16="http://schemas.microsoft.com/office/drawing/2014/main" id="{7CC3090E-A2FE-5E95-4B63-8EC54DD4D82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81322" y="0"/>
            <a:ext cx="2597032" cy="1157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794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361C37-BB1A-2037-552C-1729D6A01393}"/>
              </a:ext>
            </a:extLst>
          </p:cNvPr>
          <p:cNvSpPr>
            <a:spLocks noGrp="1"/>
          </p:cNvSpPr>
          <p:nvPr>
            <p:ph type="title"/>
          </p:nvPr>
        </p:nvSpPr>
        <p:spPr>
          <a:xfrm>
            <a:off x="359578" y="1289153"/>
            <a:ext cx="3787810" cy="1325563"/>
          </a:xfrm>
        </p:spPr>
        <p:txBody>
          <a:bodyPr>
            <a:normAutofit/>
          </a:bodyPr>
          <a:lstStyle/>
          <a:p>
            <a:r>
              <a:rPr lang="en-US" dirty="0"/>
              <a:t>Royal</a:t>
            </a:r>
          </a:p>
        </p:txBody>
      </p:sp>
      <p:sp>
        <p:nvSpPr>
          <p:cNvPr id="6" name="Text Placeholder 5">
            <a:extLst>
              <a:ext uri="{FF2B5EF4-FFF2-40B4-BE49-F238E27FC236}">
                <a16:creationId xmlns:a16="http://schemas.microsoft.com/office/drawing/2014/main" id="{F6C2FC80-885E-5EB7-271F-B4DF4B19B414}"/>
              </a:ext>
            </a:extLst>
          </p:cNvPr>
          <p:cNvSpPr>
            <a:spLocks noGrp="1"/>
          </p:cNvSpPr>
          <p:nvPr>
            <p:ph type="body" sz="quarter" idx="11"/>
          </p:nvPr>
        </p:nvSpPr>
        <p:spPr>
          <a:xfrm>
            <a:off x="5756404" y="505960"/>
            <a:ext cx="6076018" cy="783193"/>
          </a:xfrm>
        </p:spPr>
        <p:txBody>
          <a:bodyPr>
            <a:normAutofit/>
          </a:bodyPr>
          <a:lstStyle/>
          <a:p>
            <a:pPr marL="0" indent="0">
              <a:buNone/>
            </a:pPr>
            <a:r>
              <a:rPr lang="en-US" sz="2800" b="1" dirty="0"/>
              <a:t>Sector: </a:t>
            </a:r>
            <a:r>
              <a:rPr lang="en-US" sz="2800" dirty="0"/>
              <a:t>Technology Services</a:t>
            </a:r>
          </a:p>
        </p:txBody>
      </p:sp>
      <p:sp>
        <p:nvSpPr>
          <p:cNvPr id="7" name="TextBox 6">
            <a:extLst>
              <a:ext uri="{FF2B5EF4-FFF2-40B4-BE49-F238E27FC236}">
                <a16:creationId xmlns:a16="http://schemas.microsoft.com/office/drawing/2014/main" id="{608DE3D4-2F26-537A-4657-FF22267E6FEE}"/>
              </a:ext>
            </a:extLst>
          </p:cNvPr>
          <p:cNvSpPr txBox="1"/>
          <p:nvPr/>
        </p:nvSpPr>
        <p:spPr>
          <a:xfrm>
            <a:off x="5756404" y="1550726"/>
            <a:ext cx="6264857" cy="4416594"/>
          </a:xfrm>
          <a:prstGeom prst="rect">
            <a:avLst/>
          </a:prstGeom>
        </p:spPr>
        <p:txBody>
          <a:bodyPr wrap="none" rtlCol="0">
            <a:spAutoFit/>
          </a:bodyPr>
          <a:lstStyle/>
          <a:p>
            <a:pPr marL="285750" indent="-342900">
              <a:spcBef>
                <a:spcPts val="600"/>
              </a:spcBef>
              <a:buClr>
                <a:schemeClr val="bg1"/>
              </a:buClr>
              <a:buSzPct val="100000"/>
              <a:buFont typeface="Arial" panose="020B0604020202020204" pitchFamily="34" charset="0"/>
              <a:buChar char="•"/>
            </a:pPr>
            <a:r>
              <a:rPr lang="en-US" sz="2000" dirty="0">
                <a:solidFill>
                  <a:schemeClr val="bg1"/>
                </a:solidFill>
                <a:latin typeface="IBM Plex Sans" panose="020B0503050203000203" pitchFamily="34" charset="0"/>
                <a:cs typeface="Calibri"/>
              </a:rPr>
              <a:t>Encrypted Systems: 50+</a:t>
            </a:r>
          </a:p>
          <a:p>
            <a:pPr marL="742950" lvl="1" indent="-342900">
              <a:spcBef>
                <a:spcPts val="600"/>
              </a:spcBef>
              <a:buClr>
                <a:schemeClr val="bg1"/>
              </a:buClr>
              <a:buSzPct val="100000"/>
              <a:buFont typeface="Arial" panose="020B0604020202020204" pitchFamily="34" charset="0"/>
              <a:buChar char="•"/>
            </a:pPr>
            <a:r>
              <a:rPr lang="en-US" sz="2000" dirty="0">
                <a:solidFill>
                  <a:schemeClr val="bg1"/>
                </a:solidFill>
                <a:latin typeface="IBM Plex Sans" panose="020B0503050203000203" pitchFamily="34" charset="0"/>
                <a:cs typeface="Calibri"/>
              </a:rPr>
              <a:t>Servers</a:t>
            </a:r>
          </a:p>
          <a:p>
            <a:pPr marL="742950" lvl="1" indent="-342900">
              <a:spcBef>
                <a:spcPts val="600"/>
              </a:spcBef>
              <a:buClr>
                <a:schemeClr val="bg1"/>
              </a:buClr>
              <a:buSzPct val="100000"/>
              <a:buFont typeface="Arial" panose="020B0604020202020204" pitchFamily="34" charset="0"/>
              <a:buChar char="•"/>
            </a:pPr>
            <a:r>
              <a:rPr lang="en-US" sz="2000" dirty="0">
                <a:solidFill>
                  <a:schemeClr val="bg1"/>
                </a:solidFill>
                <a:latin typeface="IBM Plex Sans" panose="020B0503050203000203" pitchFamily="34" charset="0"/>
                <a:cs typeface="Calibri"/>
              </a:rPr>
              <a:t>Minimal Workstation Impact</a:t>
            </a:r>
          </a:p>
          <a:p>
            <a:pPr marL="742950" lvl="1" indent="-342900">
              <a:spcBef>
                <a:spcPts val="600"/>
              </a:spcBef>
              <a:buClr>
                <a:schemeClr val="bg1"/>
              </a:buClr>
              <a:buSzPct val="100000"/>
              <a:buFont typeface="Arial" panose="020B0604020202020204" pitchFamily="34" charset="0"/>
              <a:buChar char="•"/>
            </a:pPr>
            <a:r>
              <a:rPr lang="en-US" sz="2000" dirty="0">
                <a:solidFill>
                  <a:schemeClr val="bg1"/>
                </a:solidFill>
                <a:latin typeface="IBM Plex Sans" panose="020B0503050203000203" pitchFamily="34" charset="0"/>
                <a:cs typeface="Calibri"/>
              </a:rPr>
              <a:t>VMWare ESXI Servers (Virtualization Platform)</a:t>
            </a:r>
          </a:p>
          <a:p>
            <a:pPr marL="457200" marR="0" lvl="0" indent="-342900">
              <a:spcBef>
                <a:spcPts val="600"/>
              </a:spcBef>
              <a:spcAft>
                <a:spcPts val="0"/>
              </a:spcAft>
              <a:buClr>
                <a:schemeClr val="bg1"/>
              </a:buClr>
              <a:buSzPct val="100000"/>
              <a:buFont typeface="Arial" panose="020B0604020202020204" pitchFamily="34" charset="0"/>
              <a:buChar char="•"/>
            </a:pPr>
            <a:r>
              <a:rPr lang="en-US" sz="2000" dirty="0">
                <a:solidFill>
                  <a:schemeClr val="bg1"/>
                </a:solidFill>
                <a:latin typeface="IBM Plex Sans" panose="020B0503050203000203" pitchFamily="34" charset="0"/>
                <a:cs typeface="Calibri"/>
                <a:sym typeface="Calibri"/>
              </a:rPr>
              <a:t>Initial access via FW vulnerability</a:t>
            </a:r>
            <a:endParaRPr lang="en-US" sz="2000" dirty="0">
              <a:solidFill>
                <a:schemeClr val="bg1"/>
              </a:solidFill>
              <a:latin typeface="IBM Plex Sans" panose="020B0503050203000203" pitchFamily="34" charset="0"/>
              <a:cs typeface="Calibri"/>
            </a:endParaRPr>
          </a:p>
          <a:p>
            <a:pPr marL="457200" marR="0" lvl="0" indent="-342900">
              <a:spcBef>
                <a:spcPts val="600"/>
              </a:spcBef>
              <a:spcAft>
                <a:spcPts val="0"/>
              </a:spcAft>
              <a:buClr>
                <a:schemeClr val="bg1"/>
              </a:buClr>
              <a:buSzPct val="100000"/>
              <a:buFont typeface="Arial" panose="020B0604020202020204" pitchFamily="34" charset="0"/>
              <a:buChar char="•"/>
            </a:pPr>
            <a:r>
              <a:rPr lang="en-US" sz="2000" dirty="0">
                <a:solidFill>
                  <a:schemeClr val="bg1"/>
                </a:solidFill>
                <a:latin typeface="IBM Plex Sans" panose="020B0503050203000203" pitchFamily="34" charset="0"/>
                <a:cs typeface="Calibri"/>
                <a:sym typeface="Calibri"/>
              </a:rPr>
              <a:t>Nearly all servers encrypted via ESX encryption</a:t>
            </a:r>
          </a:p>
          <a:p>
            <a:pPr marL="457200" marR="0" lvl="0" indent="-342900">
              <a:spcBef>
                <a:spcPts val="600"/>
              </a:spcBef>
              <a:spcAft>
                <a:spcPts val="0"/>
              </a:spcAft>
              <a:buClr>
                <a:schemeClr val="bg1"/>
              </a:buClr>
              <a:buSzPct val="100000"/>
              <a:buFont typeface="Arial" panose="020B0604020202020204" pitchFamily="34" charset="0"/>
              <a:buChar char="•"/>
            </a:pPr>
            <a:r>
              <a:rPr lang="en-US" sz="2000" dirty="0">
                <a:solidFill>
                  <a:schemeClr val="bg1"/>
                </a:solidFill>
                <a:latin typeface="IBM Plex Sans" panose="020B0503050203000203" pitchFamily="34" charset="0"/>
                <a:cs typeface="Calibri"/>
                <a:sym typeface="Calibri"/>
              </a:rPr>
              <a:t>Client access environment was compromised</a:t>
            </a:r>
          </a:p>
          <a:p>
            <a:pPr marL="914400" lvl="1" indent="-342900">
              <a:spcBef>
                <a:spcPts val="600"/>
              </a:spcBef>
              <a:buClr>
                <a:schemeClr val="bg1"/>
              </a:buClr>
              <a:buSzPct val="100000"/>
              <a:buFont typeface="Arial" panose="020B0604020202020204" pitchFamily="34" charset="0"/>
              <a:buChar char="•"/>
            </a:pPr>
            <a:r>
              <a:rPr lang="en-US" sz="2000" dirty="0">
                <a:solidFill>
                  <a:schemeClr val="bg1"/>
                </a:solidFill>
                <a:latin typeface="IBM Plex Sans" panose="020B0503050203000203" pitchFamily="34" charset="0"/>
                <a:cs typeface="Calibri"/>
                <a:sym typeface="Calibri"/>
              </a:rPr>
              <a:t>TeamViewer</a:t>
            </a:r>
          </a:p>
          <a:p>
            <a:pPr marL="457200" marR="0" lvl="0" indent="-342900">
              <a:spcBef>
                <a:spcPts val="600"/>
              </a:spcBef>
              <a:spcAft>
                <a:spcPts val="0"/>
              </a:spcAft>
              <a:buClr>
                <a:schemeClr val="bg1"/>
              </a:buClr>
              <a:buSzPct val="100000"/>
              <a:buFont typeface="Arial" panose="020B0604020202020204" pitchFamily="34" charset="0"/>
              <a:buChar char="•"/>
            </a:pPr>
            <a:r>
              <a:rPr lang="en-US" sz="2000" dirty="0">
                <a:solidFill>
                  <a:schemeClr val="bg1"/>
                </a:solidFill>
                <a:latin typeface="IBM Plex Sans" panose="020B0503050203000203" pitchFamily="34" charset="0"/>
                <a:cs typeface="Calibri"/>
                <a:sym typeface="Calibri"/>
              </a:rPr>
              <a:t>Recovered from backups</a:t>
            </a:r>
          </a:p>
          <a:p>
            <a:pPr marL="457200" marR="0" lvl="0" indent="-342900">
              <a:spcBef>
                <a:spcPts val="600"/>
              </a:spcBef>
              <a:spcAft>
                <a:spcPts val="0"/>
              </a:spcAft>
              <a:buClr>
                <a:schemeClr val="bg1"/>
              </a:buClr>
              <a:buSzPct val="100000"/>
              <a:buFont typeface="Arial" panose="020B0604020202020204" pitchFamily="34" charset="0"/>
              <a:buChar char="•"/>
            </a:pPr>
            <a:r>
              <a:rPr lang="en-US" sz="2000" dirty="0">
                <a:solidFill>
                  <a:schemeClr val="bg1"/>
                </a:solidFill>
                <a:latin typeface="IBM Plex Sans" panose="020B0503050203000203" pitchFamily="34" charset="0"/>
                <a:cs typeface="Calibri"/>
                <a:sym typeface="Calibri"/>
              </a:rPr>
              <a:t>Ransom Payment: $300k</a:t>
            </a:r>
            <a:endParaRPr lang="en-US" sz="2000" dirty="0">
              <a:solidFill>
                <a:schemeClr val="bg1"/>
              </a:solidFill>
              <a:latin typeface="IBM Plex Sans" panose="020B0503050203000203" pitchFamily="34" charset="0"/>
              <a:cs typeface="Calibri"/>
            </a:endParaRPr>
          </a:p>
          <a:p>
            <a:pPr marL="285750" indent="-285750">
              <a:buFont typeface="Arial" panose="020B0604020202020204" pitchFamily="34" charset="0"/>
              <a:buChar char="•"/>
            </a:pPr>
            <a:endParaRPr lang="en-US" dirty="0">
              <a:solidFill>
                <a:schemeClr val="bg1"/>
              </a:solidFill>
              <a:latin typeface="IBM Plex Sans Medium" panose="020B0503050203000203" pitchFamily="34" charset="0"/>
            </a:endParaRPr>
          </a:p>
          <a:p>
            <a:pPr marL="742950" lvl="1" indent="-285750">
              <a:buFont typeface="Arial" panose="020B0604020202020204" pitchFamily="34" charset="0"/>
              <a:buChar char="•"/>
            </a:pPr>
            <a:endParaRPr lang="en-US" dirty="0">
              <a:solidFill>
                <a:schemeClr val="bg1"/>
              </a:solidFill>
              <a:latin typeface="IBM Plex Sans Medium" panose="020B0503050203000203" pitchFamily="34" charset="0"/>
            </a:endParaRPr>
          </a:p>
        </p:txBody>
      </p:sp>
      <p:pic>
        <p:nvPicPr>
          <p:cNvPr id="3" name="Picture 2">
            <a:extLst>
              <a:ext uri="{FF2B5EF4-FFF2-40B4-BE49-F238E27FC236}">
                <a16:creationId xmlns:a16="http://schemas.microsoft.com/office/drawing/2014/main" id="{92ACA9C2-00C9-A927-0BCB-BACAD90F5E6A}"/>
              </a:ext>
            </a:extLst>
          </p:cNvPr>
          <p:cNvPicPr>
            <a:picLocks noChangeAspect="1"/>
          </p:cNvPicPr>
          <p:nvPr/>
        </p:nvPicPr>
        <p:blipFill>
          <a:blip r:embed="rId2"/>
          <a:stretch>
            <a:fillRect/>
          </a:stretch>
        </p:blipFill>
        <p:spPr>
          <a:xfrm>
            <a:off x="359578" y="2877178"/>
            <a:ext cx="2044700" cy="2311400"/>
          </a:xfrm>
          <a:prstGeom prst="rect">
            <a:avLst/>
          </a:prstGeom>
        </p:spPr>
      </p:pic>
    </p:spTree>
    <p:extLst>
      <p:ext uri="{BB962C8B-B14F-4D97-AF65-F5344CB8AC3E}">
        <p14:creationId xmlns:p14="http://schemas.microsoft.com/office/powerpoint/2010/main" val="1517483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361C37-BB1A-2037-552C-1729D6A01393}"/>
              </a:ext>
            </a:extLst>
          </p:cNvPr>
          <p:cNvSpPr>
            <a:spLocks noGrp="1"/>
          </p:cNvSpPr>
          <p:nvPr>
            <p:ph type="title"/>
          </p:nvPr>
        </p:nvSpPr>
        <p:spPr>
          <a:xfrm>
            <a:off x="359578" y="1289153"/>
            <a:ext cx="3787810" cy="1325563"/>
          </a:xfrm>
        </p:spPr>
        <p:txBody>
          <a:bodyPr>
            <a:normAutofit/>
          </a:bodyPr>
          <a:lstStyle/>
          <a:p>
            <a:r>
              <a:rPr lang="en-US" dirty="0" err="1"/>
              <a:t>BianLian</a:t>
            </a:r>
            <a:endParaRPr lang="en-US" dirty="0"/>
          </a:p>
        </p:txBody>
      </p:sp>
      <p:sp>
        <p:nvSpPr>
          <p:cNvPr id="6" name="Text Placeholder 5">
            <a:extLst>
              <a:ext uri="{FF2B5EF4-FFF2-40B4-BE49-F238E27FC236}">
                <a16:creationId xmlns:a16="http://schemas.microsoft.com/office/drawing/2014/main" id="{F6C2FC80-885E-5EB7-271F-B4DF4B19B414}"/>
              </a:ext>
            </a:extLst>
          </p:cNvPr>
          <p:cNvSpPr>
            <a:spLocks noGrp="1"/>
          </p:cNvSpPr>
          <p:nvPr>
            <p:ph type="body" sz="quarter" idx="11"/>
          </p:nvPr>
        </p:nvSpPr>
        <p:spPr>
          <a:xfrm>
            <a:off x="5756404" y="505960"/>
            <a:ext cx="6076018" cy="783193"/>
          </a:xfrm>
        </p:spPr>
        <p:txBody>
          <a:bodyPr>
            <a:normAutofit/>
          </a:bodyPr>
          <a:lstStyle/>
          <a:p>
            <a:pPr marL="0" indent="0">
              <a:buNone/>
            </a:pPr>
            <a:r>
              <a:rPr lang="en-US" sz="2800" b="1" dirty="0"/>
              <a:t>Sector: </a:t>
            </a:r>
            <a:r>
              <a:rPr lang="en-US" sz="2800" dirty="0"/>
              <a:t>Manufacturing</a:t>
            </a:r>
          </a:p>
        </p:txBody>
      </p:sp>
      <p:sp>
        <p:nvSpPr>
          <p:cNvPr id="7" name="TextBox 6">
            <a:extLst>
              <a:ext uri="{FF2B5EF4-FFF2-40B4-BE49-F238E27FC236}">
                <a16:creationId xmlns:a16="http://schemas.microsoft.com/office/drawing/2014/main" id="{608DE3D4-2F26-537A-4657-FF22267E6FEE}"/>
              </a:ext>
            </a:extLst>
          </p:cNvPr>
          <p:cNvSpPr txBox="1"/>
          <p:nvPr/>
        </p:nvSpPr>
        <p:spPr>
          <a:xfrm>
            <a:off x="5756404" y="1550726"/>
            <a:ext cx="5182829" cy="4416594"/>
          </a:xfrm>
          <a:prstGeom prst="rect">
            <a:avLst/>
          </a:prstGeom>
        </p:spPr>
        <p:txBody>
          <a:bodyPr wrap="none" rtlCol="0">
            <a:spAutoFit/>
          </a:bodyPr>
          <a:lstStyle/>
          <a:p>
            <a:pPr marL="342900" marR="0" lvl="0" indent="-342900" algn="l" rtl="0">
              <a:spcBef>
                <a:spcPts val="600"/>
              </a:spcBef>
              <a:spcAft>
                <a:spcPts val="0"/>
              </a:spcAft>
              <a:buClr>
                <a:schemeClr val="bg1"/>
              </a:buClr>
              <a:buSzPct val="100000"/>
              <a:buFont typeface="Arial" panose="020B0604020202020204" pitchFamily="34" charset="0"/>
              <a:buChar char="•"/>
            </a:pPr>
            <a:r>
              <a:rPr lang="en-US" sz="2000" dirty="0">
                <a:solidFill>
                  <a:schemeClr val="bg1"/>
                </a:solidFill>
                <a:latin typeface="IBM Plex Sans" panose="020B0503050203000203" pitchFamily="34" charset="0"/>
                <a:ea typeface="Calibri"/>
                <a:cs typeface="Calibri"/>
                <a:sym typeface="Calibri"/>
              </a:rPr>
              <a:t>Manufacturing</a:t>
            </a:r>
            <a:endParaRPr lang="en-US" sz="2000" dirty="0">
              <a:solidFill>
                <a:schemeClr val="bg1"/>
              </a:solidFill>
              <a:latin typeface="IBM Plex Sans" panose="020B0503050203000203" pitchFamily="34" charset="0"/>
            </a:endParaRPr>
          </a:p>
          <a:p>
            <a:pPr marL="342900" marR="0" lvl="0" indent="-342900" algn="l" rtl="0">
              <a:spcBef>
                <a:spcPts val="600"/>
              </a:spcBef>
              <a:spcAft>
                <a:spcPts val="0"/>
              </a:spcAft>
              <a:buClr>
                <a:schemeClr val="bg1"/>
              </a:buClr>
              <a:buSzPct val="100000"/>
              <a:buFont typeface="Arial" panose="020B0604020202020204" pitchFamily="34" charset="0"/>
              <a:buChar char="•"/>
            </a:pPr>
            <a:r>
              <a:rPr lang="en-US" sz="2000" dirty="0">
                <a:solidFill>
                  <a:schemeClr val="bg1"/>
                </a:solidFill>
                <a:latin typeface="IBM Plex Sans" panose="020B0503050203000203" pitchFamily="34" charset="0"/>
                <a:ea typeface="Calibri"/>
                <a:cs typeface="Calibri"/>
                <a:sym typeface="Calibri"/>
              </a:rPr>
              <a:t>Initial access via compromised 3</a:t>
            </a:r>
            <a:r>
              <a:rPr lang="en-US" sz="2000" baseline="30000" dirty="0">
                <a:solidFill>
                  <a:schemeClr val="bg1"/>
                </a:solidFill>
                <a:latin typeface="IBM Plex Sans" panose="020B0503050203000203" pitchFamily="34" charset="0"/>
                <a:ea typeface="Calibri"/>
                <a:cs typeface="Calibri"/>
                <a:sym typeface="Calibri"/>
              </a:rPr>
              <a:t>rd</a:t>
            </a:r>
            <a:r>
              <a:rPr lang="en-US" sz="2000" dirty="0">
                <a:solidFill>
                  <a:schemeClr val="bg1"/>
                </a:solidFill>
                <a:latin typeface="IBM Plex Sans" panose="020B0503050203000203" pitchFamily="34" charset="0"/>
                <a:ea typeface="Calibri"/>
                <a:cs typeface="Calibri"/>
                <a:sym typeface="Calibri"/>
              </a:rPr>
              <a:t> party </a:t>
            </a:r>
          </a:p>
          <a:p>
            <a:pPr marL="800100" lvl="1" indent="-342900">
              <a:spcBef>
                <a:spcPts val="600"/>
              </a:spcBef>
              <a:buClr>
                <a:schemeClr val="bg1"/>
              </a:buClr>
              <a:buSzPct val="100000"/>
              <a:buFont typeface="Arial" panose="020B0604020202020204" pitchFamily="34" charset="0"/>
              <a:buChar char="•"/>
            </a:pPr>
            <a:r>
              <a:rPr lang="en-US" sz="2000" dirty="0">
                <a:solidFill>
                  <a:schemeClr val="bg1"/>
                </a:solidFill>
                <a:latin typeface="IBM Plex Sans" panose="020B0503050203000203" pitchFamily="34" charset="0"/>
                <a:ea typeface="Calibri"/>
                <a:cs typeface="Calibri"/>
                <a:sym typeface="Calibri"/>
              </a:rPr>
              <a:t>Authenticated to single factor VPN </a:t>
            </a:r>
            <a:endParaRPr lang="en-US" sz="2000" dirty="0">
              <a:solidFill>
                <a:schemeClr val="bg1"/>
              </a:solidFill>
              <a:latin typeface="IBM Plex Sans" panose="020B0503050203000203" pitchFamily="34" charset="0"/>
            </a:endParaRPr>
          </a:p>
          <a:p>
            <a:pPr marL="342900" marR="0" lvl="0" indent="-342900" algn="l" rtl="0">
              <a:spcBef>
                <a:spcPts val="600"/>
              </a:spcBef>
              <a:spcAft>
                <a:spcPts val="0"/>
              </a:spcAft>
              <a:buClr>
                <a:schemeClr val="bg1"/>
              </a:buClr>
              <a:buSzPct val="100000"/>
              <a:buFont typeface="Arial" panose="020B0604020202020204" pitchFamily="34" charset="0"/>
              <a:buChar char="•"/>
            </a:pPr>
            <a:r>
              <a:rPr lang="en-US" sz="2000" dirty="0">
                <a:solidFill>
                  <a:schemeClr val="bg1"/>
                </a:solidFill>
                <a:latin typeface="IBM Plex Sans" panose="020B0503050203000203" pitchFamily="34" charset="0"/>
                <a:ea typeface="Calibri"/>
                <a:cs typeface="Calibri"/>
                <a:sym typeface="Calibri"/>
              </a:rPr>
              <a:t>Zero Encrypted Systems</a:t>
            </a:r>
          </a:p>
          <a:p>
            <a:pPr marL="342900" marR="0" lvl="0" indent="-342900" algn="l" rtl="0">
              <a:spcBef>
                <a:spcPts val="600"/>
              </a:spcBef>
              <a:spcAft>
                <a:spcPts val="0"/>
              </a:spcAft>
              <a:buClr>
                <a:schemeClr val="bg1"/>
              </a:buClr>
              <a:buSzPct val="100000"/>
              <a:buFont typeface="Arial" panose="020B0604020202020204" pitchFamily="34" charset="0"/>
              <a:buChar char="•"/>
            </a:pPr>
            <a:r>
              <a:rPr lang="en-US" sz="2000" dirty="0">
                <a:solidFill>
                  <a:schemeClr val="bg1"/>
                </a:solidFill>
                <a:latin typeface="IBM Plex Sans" panose="020B0503050203000203" pitchFamily="34" charset="0"/>
                <a:ea typeface="Calibri"/>
                <a:cs typeface="Calibri"/>
                <a:sym typeface="Calibri"/>
              </a:rPr>
              <a:t>Multiple backdoors left by TA</a:t>
            </a:r>
          </a:p>
          <a:p>
            <a:pPr marL="800100" lvl="1" indent="-342900">
              <a:spcBef>
                <a:spcPts val="600"/>
              </a:spcBef>
              <a:buClr>
                <a:schemeClr val="bg1"/>
              </a:buClr>
              <a:buSzPct val="100000"/>
              <a:buFont typeface="Arial" panose="020B0604020202020204" pitchFamily="34" charset="0"/>
              <a:buChar char="•"/>
            </a:pPr>
            <a:r>
              <a:rPr lang="en-US" sz="2000" dirty="0" err="1">
                <a:solidFill>
                  <a:schemeClr val="bg1"/>
                </a:solidFill>
                <a:latin typeface="IBM Plex Sans" panose="020B0503050203000203" pitchFamily="34" charset="0"/>
                <a:ea typeface="Calibri"/>
                <a:cs typeface="Calibri"/>
                <a:sym typeface="Calibri"/>
              </a:rPr>
              <a:t>Atera</a:t>
            </a:r>
            <a:r>
              <a:rPr lang="en-US" sz="2000" dirty="0">
                <a:solidFill>
                  <a:schemeClr val="bg1"/>
                </a:solidFill>
                <a:latin typeface="IBM Plex Sans" panose="020B0503050203000203" pitchFamily="34" charset="0"/>
                <a:ea typeface="Calibri"/>
                <a:cs typeface="Calibri"/>
                <a:sym typeface="Calibri"/>
              </a:rPr>
              <a:t> / </a:t>
            </a:r>
            <a:r>
              <a:rPr lang="en-US" sz="2000" dirty="0" err="1">
                <a:solidFill>
                  <a:schemeClr val="bg1"/>
                </a:solidFill>
                <a:latin typeface="IBM Plex Sans" panose="020B0503050203000203" pitchFamily="34" charset="0"/>
                <a:ea typeface="Calibri"/>
                <a:cs typeface="Calibri"/>
                <a:sym typeface="Calibri"/>
              </a:rPr>
              <a:t>Splashtop</a:t>
            </a:r>
            <a:endParaRPr lang="en-US" sz="2000" dirty="0">
              <a:solidFill>
                <a:schemeClr val="bg1"/>
              </a:solidFill>
              <a:latin typeface="IBM Plex Sans" panose="020B0503050203000203" pitchFamily="34" charset="0"/>
              <a:ea typeface="Calibri"/>
              <a:cs typeface="Calibri"/>
              <a:sym typeface="Calibri"/>
            </a:endParaRPr>
          </a:p>
          <a:p>
            <a:pPr marL="800100" lvl="1" indent="-342900">
              <a:spcBef>
                <a:spcPts val="600"/>
              </a:spcBef>
              <a:buClr>
                <a:schemeClr val="bg1"/>
              </a:buClr>
              <a:buSzPct val="100000"/>
              <a:buFont typeface="Arial" panose="020B0604020202020204" pitchFamily="34" charset="0"/>
              <a:buChar char="•"/>
            </a:pPr>
            <a:r>
              <a:rPr lang="en-US" sz="2000" dirty="0">
                <a:solidFill>
                  <a:schemeClr val="bg1"/>
                </a:solidFill>
                <a:latin typeface="IBM Plex Sans" panose="020B0503050203000203" pitchFamily="34" charset="0"/>
                <a:ea typeface="Calibri"/>
                <a:cs typeface="Calibri"/>
                <a:sym typeface="Calibri"/>
              </a:rPr>
              <a:t>Cobalt Strike</a:t>
            </a:r>
          </a:p>
          <a:p>
            <a:pPr marL="800100" lvl="1" indent="-342900">
              <a:spcBef>
                <a:spcPts val="600"/>
              </a:spcBef>
              <a:buClr>
                <a:schemeClr val="bg1"/>
              </a:buClr>
              <a:buSzPct val="100000"/>
              <a:buFont typeface="Arial" panose="020B0604020202020204" pitchFamily="34" charset="0"/>
              <a:buChar char="•"/>
            </a:pPr>
            <a:r>
              <a:rPr lang="en-US" sz="2000" dirty="0">
                <a:solidFill>
                  <a:schemeClr val="bg1"/>
                </a:solidFill>
                <a:latin typeface="IBM Plex Sans" panose="020B0503050203000203" pitchFamily="34" charset="0"/>
                <a:ea typeface="Calibri"/>
                <a:cs typeface="Calibri"/>
                <a:sym typeface="Calibri"/>
              </a:rPr>
              <a:t>Others</a:t>
            </a:r>
          </a:p>
          <a:p>
            <a:pPr marL="342900" marR="0" lvl="0" indent="-342900" algn="l" rtl="0">
              <a:spcBef>
                <a:spcPts val="600"/>
              </a:spcBef>
              <a:spcAft>
                <a:spcPts val="0"/>
              </a:spcAft>
              <a:buClr>
                <a:schemeClr val="bg1"/>
              </a:buClr>
              <a:buSzPct val="100000"/>
              <a:buFont typeface="Arial" panose="020B0604020202020204" pitchFamily="34" charset="0"/>
              <a:buChar char="•"/>
            </a:pPr>
            <a:r>
              <a:rPr lang="en-US" sz="2000" dirty="0">
                <a:solidFill>
                  <a:schemeClr val="bg1"/>
                </a:solidFill>
                <a:latin typeface="IBM Plex Sans" panose="020B0503050203000203" pitchFamily="34" charset="0"/>
                <a:cs typeface="Calibri"/>
                <a:sym typeface="Calibri"/>
              </a:rPr>
              <a:t>Data Exfiltration Occurred</a:t>
            </a:r>
          </a:p>
          <a:p>
            <a:pPr marL="342900" marR="0" lvl="0" indent="-342900" algn="l" rtl="0">
              <a:spcBef>
                <a:spcPts val="600"/>
              </a:spcBef>
              <a:spcAft>
                <a:spcPts val="0"/>
              </a:spcAft>
              <a:buClr>
                <a:schemeClr val="bg1"/>
              </a:buClr>
              <a:buSzPct val="100000"/>
              <a:buFont typeface="Arial" panose="020B0604020202020204" pitchFamily="34" charset="0"/>
              <a:buChar char="•"/>
            </a:pPr>
            <a:r>
              <a:rPr lang="en-US" sz="2000" dirty="0">
                <a:solidFill>
                  <a:schemeClr val="bg1"/>
                </a:solidFill>
                <a:latin typeface="IBM Plex Sans" panose="020B0503050203000203" pitchFamily="34" charset="0"/>
                <a:cs typeface="Calibri"/>
                <a:sym typeface="Calibri"/>
              </a:rPr>
              <a:t>Ransom Payment: $1.5M</a:t>
            </a:r>
            <a:endParaRPr lang="en-US" sz="2000" dirty="0">
              <a:solidFill>
                <a:schemeClr val="bg1"/>
              </a:solidFill>
              <a:latin typeface="IBM Plex Sans" panose="020B0503050203000203" pitchFamily="34" charset="0"/>
            </a:endParaRPr>
          </a:p>
          <a:p>
            <a:pPr marL="285750" indent="-285750">
              <a:buFont typeface="Arial" panose="020B0604020202020204" pitchFamily="34" charset="0"/>
              <a:buChar char="•"/>
            </a:pPr>
            <a:endParaRPr lang="en-US" dirty="0">
              <a:solidFill>
                <a:schemeClr val="bg1"/>
              </a:solidFill>
              <a:latin typeface="IBM Plex Sans Medium" panose="020B0503050203000203" pitchFamily="34" charset="0"/>
            </a:endParaRPr>
          </a:p>
          <a:p>
            <a:pPr marL="742950" lvl="1" indent="-285750">
              <a:buFont typeface="Arial" panose="020B0604020202020204" pitchFamily="34" charset="0"/>
              <a:buChar char="•"/>
            </a:pPr>
            <a:endParaRPr lang="en-US" dirty="0">
              <a:solidFill>
                <a:schemeClr val="bg1"/>
              </a:solidFill>
              <a:latin typeface="IBM Plex Sans Medium" panose="020B0503050203000203" pitchFamily="34" charset="0"/>
            </a:endParaRPr>
          </a:p>
        </p:txBody>
      </p:sp>
      <p:pic>
        <p:nvPicPr>
          <p:cNvPr id="2050" name="Picture 2" descr="Loading...">
            <a:extLst>
              <a:ext uri="{FF2B5EF4-FFF2-40B4-BE49-F238E27FC236}">
                <a16:creationId xmlns:a16="http://schemas.microsoft.com/office/drawing/2014/main" id="{98B31F92-7380-9AEF-503B-76AE7538B9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78" y="3195505"/>
            <a:ext cx="2708616" cy="1635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275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043C64-B766-1096-B312-CD526D2AE95E}"/>
              </a:ext>
            </a:extLst>
          </p:cNvPr>
          <p:cNvSpPr txBox="1"/>
          <p:nvPr/>
        </p:nvSpPr>
        <p:spPr>
          <a:xfrm>
            <a:off x="660400" y="3215640"/>
            <a:ext cx="6942926" cy="1015663"/>
          </a:xfrm>
          <a:prstGeom prst="rect">
            <a:avLst/>
          </a:prstGeom>
          <a:noFill/>
        </p:spPr>
        <p:txBody>
          <a:bodyPr wrap="none" rtlCol="0">
            <a:spAutoFit/>
          </a:bodyPr>
          <a:lstStyle/>
          <a:p>
            <a:r>
              <a:rPr lang="en-US" sz="6000" dirty="0">
                <a:solidFill>
                  <a:schemeClr val="bg1"/>
                </a:solidFill>
              </a:rPr>
              <a:t>About Ransomware</a:t>
            </a:r>
          </a:p>
        </p:txBody>
      </p:sp>
    </p:spTree>
    <p:extLst>
      <p:ext uri="{BB962C8B-B14F-4D97-AF65-F5344CB8AC3E}">
        <p14:creationId xmlns:p14="http://schemas.microsoft.com/office/powerpoint/2010/main" val="1230812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361C37-BB1A-2037-552C-1729D6A01393}"/>
              </a:ext>
            </a:extLst>
          </p:cNvPr>
          <p:cNvSpPr>
            <a:spLocks noGrp="1"/>
          </p:cNvSpPr>
          <p:nvPr>
            <p:ph type="title"/>
          </p:nvPr>
        </p:nvSpPr>
        <p:spPr>
          <a:xfrm>
            <a:off x="359578" y="1289153"/>
            <a:ext cx="3787810" cy="1325563"/>
          </a:xfrm>
        </p:spPr>
        <p:txBody>
          <a:bodyPr>
            <a:normAutofit/>
          </a:bodyPr>
          <a:lstStyle/>
          <a:p>
            <a:r>
              <a:rPr lang="en-US" dirty="0"/>
              <a:t>Unknown</a:t>
            </a:r>
          </a:p>
        </p:txBody>
      </p:sp>
      <p:sp>
        <p:nvSpPr>
          <p:cNvPr id="6" name="Text Placeholder 5">
            <a:extLst>
              <a:ext uri="{FF2B5EF4-FFF2-40B4-BE49-F238E27FC236}">
                <a16:creationId xmlns:a16="http://schemas.microsoft.com/office/drawing/2014/main" id="{F6C2FC80-885E-5EB7-271F-B4DF4B19B414}"/>
              </a:ext>
            </a:extLst>
          </p:cNvPr>
          <p:cNvSpPr>
            <a:spLocks noGrp="1"/>
          </p:cNvSpPr>
          <p:nvPr>
            <p:ph type="body" sz="quarter" idx="11"/>
          </p:nvPr>
        </p:nvSpPr>
        <p:spPr>
          <a:xfrm>
            <a:off x="5280917" y="505960"/>
            <a:ext cx="6551505" cy="783193"/>
          </a:xfrm>
        </p:spPr>
        <p:txBody>
          <a:bodyPr>
            <a:normAutofit/>
          </a:bodyPr>
          <a:lstStyle/>
          <a:p>
            <a:pPr marL="0" indent="0">
              <a:buNone/>
            </a:pPr>
            <a:r>
              <a:rPr lang="en-US" sz="2800" b="1" dirty="0"/>
              <a:t>Sector: </a:t>
            </a:r>
            <a:r>
              <a:rPr lang="en-US" sz="2800" dirty="0"/>
              <a:t>Logistics</a:t>
            </a:r>
          </a:p>
        </p:txBody>
      </p:sp>
      <p:sp>
        <p:nvSpPr>
          <p:cNvPr id="7" name="TextBox 6">
            <a:extLst>
              <a:ext uri="{FF2B5EF4-FFF2-40B4-BE49-F238E27FC236}">
                <a16:creationId xmlns:a16="http://schemas.microsoft.com/office/drawing/2014/main" id="{608DE3D4-2F26-537A-4657-FF22267E6FEE}"/>
              </a:ext>
            </a:extLst>
          </p:cNvPr>
          <p:cNvSpPr txBox="1"/>
          <p:nvPr/>
        </p:nvSpPr>
        <p:spPr>
          <a:xfrm>
            <a:off x="5280918" y="1550726"/>
            <a:ext cx="6712300" cy="5109091"/>
          </a:xfrm>
          <a:prstGeom prst="rect">
            <a:avLst/>
          </a:prstGeom>
        </p:spPr>
        <p:txBody>
          <a:bodyPr wrap="square" rtlCol="0">
            <a:spAutoFit/>
          </a:bodyPr>
          <a:lstStyle/>
          <a:p>
            <a:pPr marL="342900" marR="0" lvl="0" indent="-342900" algn="l" rtl="0">
              <a:spcBef>
                <a:spcPts val="600"/>
              </a:spcBef>
              <a:spcAft>
                <a:spcPts val="0"/>
              </a:spcAft>
              <a:buClr>
                <a:schemeClr val="bg1"/>
              </a:buClr>
              <a:buSzPct val="100000"/>
              <a:buFont typeface="Arial" panose="020B0604020202020204" pitchFamily="34" charset="0"/>
              <a:buChar char="•"/>
            </a:pPr>
            <a:r>
              <a:rPr lang="en-US" sz="2000" dirty="0">
                <a:solidFill>
                  <a:schemeClr val="bg1"/>
                </a:solidFill>
                <a:latin typeface="IBM Plex Sans" panose="020B0503050203000203" pitchFamily="34" charset="0"/>
                <a:ea typeface="Calibri"/>
                <a:cs typeface="Calibri"/>
                <a:sym typeface="Calibri"/>
              </a:rPr>
              <a:t>Initial access: Exposed Legacy Servers (RDP)</a:t>
            </a:r>
            <a:endParaRPr lang="en-US" sz="2000" dirty="0">
              <a:solidFill>
                <a:schemeClr val="bg1"/>
              </a:solidFill>
              <a:latin typeface="IBM Plex Sans" panose="020B0503050203000203" pitchFamily="34" charset="0"/>
            </a:endParaRPr>
          </a:p>
          <a:p>
            <a:pPr marL="342900" marR="0" lvl="0" indent="-342900" algn="l" rtl="0">
              <a:spcBef>
                <a:spcPts val="600"/>
              </a:spcBef>
              <a:spcAft>
                <a:spcPts val="0"/>
              </a:spcAft>
              <a:buClr>
                <a:schemeClr val="bg1"/>
              </a:buClr>
              <a:buSzPct val="100000"/>
              <a:buFont typeface="Arial" panose="020B0604020202020204" pitchFamily="34" charset="0"/>
              <a:buChar char="•"/>
            </a:pPr>
            <a:r>
              <a:rPr lang="en-US" sz="2000" dirty="0">
                <a:solidFill>
                  <a:schemeClr val="bg1"/>
                </a:solidFill>
                <a:latin typeface="IBM Plex Sans" panose="020B0503050203000203" pitchFamily="34" charset="0"/>
                <a:ea typeface="Calibri"/>
                <a:cs typeface="Calibri"/>
                <a:sym typeface="Calibri"/>
              </a:rPr>
              <a:t>Client identified unusual account usage</a:t>
            </a:r>
          </a:p>
          <a:p>
            <a:pPr marL="342900" marR="0" lvl="0" indent="-342900" algn="l" rtl="0">
              <a:spcBef>
                <a:spcPts val="600"/>
              </a:spcBef>
              <a:spcAft>
                <a:spcPts val="0"/>
              </a:spcAft>
              <a:buClr>
                <a:schemeClr val="bg1"/>
              </a:buClr>
              <a:buSzPct val="100000"/>
              <a:buFont typeface="Arial" panose="020B0604020202020204" pitchFamily="34" charset="0"/>
              <a:buChar char="•"/>
            </a:pPr>
            <a:r>
              <a:rPr lang="en-US" sz="2000" dirty="0">
                <a:solidFill>
                  <a:schemeClr val="bg1"/>
                </a:solidFill>
                <a:latin typeface="IBM Plex Sans" panose="020B0503050203000203" pitchFamily="34" charset="0"/>
                <a:ea typeface="Calibri"/>
                <a:cs typeface="Calibri"/>
                <a:sym typeface="Calibri"/>
              </a:rPr>
              <a:t>Contacted DFIR, made decision to take internet offline</a:t>
            </a:r>
          </a:p>
          <a:p>
            <a:pPr marL="342900" marR="0" lvl="0" indent="-342900" algn="l" rtl="0">
              <a:spcBef>
                <a:spcPts val="600"/>
              </a:spcBef>
              <a:spcAft>
                <a:spcPts val="0"/>
              </a:spcAft>
              <a:buClr>
                <a:schemeClr val="bg1"/>
              </a:buClr>
              <a:buSzPct val="100000"/>
              <a:buFont typeface="Arial" panose="020B0604020202020204" pitchFamily="34" charset="0"/>
              <a:buChar char="•"/>
            </a:pPr>
            <a:r>
              <a:rPr lang="en-US" sz="2000" dirty="0">
                <a:solidFill>
                  <a:schemeClr val="bg1"/>
                </a:solidFill>
                <a:latin typeface="IBM Plex Sans" panose="020B0503050203000203" pitchFamily="34" charset="0"/>
                <a:ea typeface="Calibri"/>
                <a:cs typeface="Calibri"/>
                <a:sym typeface="Calibri"/>
              </a:rPr>
              <a:t>Zero Encrypted systems</a:t>
            </a:r>
          </a:p>
          <a:p>
            <a:pPr marL="342900" marR="0" lvl="0" indent="-342900" algn="l" rtl="0">
              <a:spcBef>
                <a:spcPts val="600"/>
              </a:spcBef>
              <a:spcAft>
                <a:spcPts val="0"/>
              </a:spcAft>
              <a:buClr>
                <a:schemeClr val="bg1"/>
              </a:buClr>
              <a:buSzPct val="100000"/>
              <a:buFont typeface="Arial" panose="020B0604020202020204" pitchFamily="34" charset="0"/>
              <a:buChar char="•"/>
            </a:pPr>
            <a:r>
              <a:rPr lang="en-US" sz="2000" dirty="0">
                <a:solidFill>
                  <a:schemeClr val="bg1"/>
                </a:solidFill>
                <a:latin typeface="IBM Plex Sans" panose="020B0503050203000203" pitchFamily="34" charset="0"/>
                <a:ea typeface="Calibri"/>
                <a:cs typeface="Calibri"/>
                <a:sym typeface="Calibri"/>
              </a:rPr>
              <a:t>Backdoors left by TA</a:t>
            </a:r>
          </a:p>
          <a:p>
            <a:pPr marL="800100" lvl="1" indent="-342900">
              <a:spcBef>
                <a:spcPts val="600"/>
              </a:spcBef>
              <a:buClr>
                <a:schemeClr val="bg1"/>
              </a:buClr>
              <a:buSzPct val="100000"/>
              <a:buFont typeface="Arial" panose="020B0604020202020204" pitchFamily="34" charset="0"/>
              <a:buChar char="•"/>
            </a:pPr>
            <a:r>
              <a:rPr lang="en-US" sz="2000" dirty="0" err="1">
                <a:solidFill>
                  <a:schemeClr val="bg1"/>
                </a:solidFill>
                <a:latin typeface="IBM Plex Sans" panose="020B0503050203000203" pitchFamily="34" charset="0"/>
                <a:ea typeface="Calibri"/>
                <a:cs typeface="Calibri"/>
                <a:sym typeface="Calibri"/>
              </a:rPr>
              <a:t>Atera</a:t>
            </a:r>
            <a:r>
              <a:rPr lang="en-US" sz="2000" dirty="0">
                <a:solidFill>
                  <a:schemeClr val="bg1"/>
                </a:solidFill>
                <a:latin typeface="IBM Plex Sans" panose="020B0503050203000203" pitchFamily="34" charset="0"/>
                <a:ea typeface="Calibri"/>
                <a:cs typeface="Calibri"/>
                <a:sym typeface="Calibri"/>
              </a:rPr>
              <a:t> / </a:t>
            </a:r>
            <a:r>
              <a:rPr lang="en-US" sz="2000" dirty="0" err="1">
                <a:solidFill>
                  <a:schemeClr val="bg1"/>
                </a:solidFill>
                <a:latin typeface="IBM Plex Sans" panose="020B0503050203000203" pitchFamily="34" charset="0"/>
                <a:ea typeface="Calibri"/>
                <a:cs typeface="Calibri"/>
                <a:sym typeface="Calibri"/>
              </a:rPr>
              <a:t>Splashtop</a:t>
            </a:r>
            <a:endParaRPr lang="en-US" sz="2000" dirty="0">
              <a:solidFill>
                <a:schemeClr val="bg1"/>
              </a:solidFill>
              <a:latin typeface="IBM Plex Sans" panose="020B0503050203000203" pitchFamily="34" charset="0"/>
              <a:ea typeface="Calibri"/>
              <a:cs typeface="Calibri"/>
              <a:sym typeface="Calibri"/>
            </a:endParaRPr>
          </a:p>
          <a:p>
            <a:pPr marL="800100" lvl="1" indent="-342900">
              <a:spcBef>
                <a:spcPts val="600"/>
              </a:spcBef>
              <a:buClr>
                <a:schemeClr val="bg1"/>
              </a:buClr>
              <a:buSzPct val="100000"/>
              <a:buFont typeface="Arial" panose="020B0604020202020204" pitchFamily="34" charset="0"/>
              <a:buChar char="•"/>
            </a:pPr>
            <a:r>
              <a:rPr lang="en-US" sz="2000" dirty="0" err="1">
                <a:solidFill>
                  <a:schemeClr val="bg1"/>
                </a:solidFill>
                <a:latin typeface="IBM Plex Sans" panose="020B0503050203000203" pitchFamily="34" charset="0"/>
                <a:ea typeface="Calibri"/>
                <a:cs typeface="Calibri"/>
                <a:sym typeface="Calibri"/>
              </a:rPr>
              <a:t>Cloudflared</a:t>
            </a:r>
            <a:r>
              <a:rPr lang="en-US" sz="2000" dirty="0">
                <a:solidFill>
                  <a:schemeClr val="bg1"/>
                </a:solidFill>
                <a:latin typeface="IBM Plex Sans" panose="020B0503050203000203" pitchFamily="34" charset="0"/>
                <a:ea typeface="Calibri"/>
                <a:cs typeface="Calibri"/>
                <a:sym typeface="Calibri"/>
              </a:rPr>
              <a:t> Tunnel</a:t>
            </a:r>
          </a:p>
          <a:p>
            <a:pPr marL="342900" marR="0" lvl="0" indent="-342900" algn="l" rtl="0">
              <a:spcBef>
                <a:spcPts val="600"/>
              </a:spcBef>
              <a:spcAft>
                <a:spcPts val="0"/>
              </a:spcAft>
              <a:buClr>
                <a:schemeClr val="bg1"/>
              </a:buClr>
              <a:buSzPct val="100000"/>
              <a:buFont typeface="Arial" panose="020B0604020202020204" pitchFamily="34" charset="0"/>
              <a:buChar char="•"/>
            </a:pPr>
            <a:r>
              <a:rPr lang="en-US" sz="2000" dirty="0">
                <a:solidFill>
                  <a:schemeClr val="bg1"/>
                </a:solidFill>
                <a:latin typeface="IBM Plex Sans" panose="020B0503050203000203" pitchFamily="34" charset="0"/>
                <a:cs typeface="Calibri"/>
                <a:sym typeface="Calibri"/>
              </a:rPr>
              <a:t>Data Exfiltration Occurred</a:t>
            </a:r>
          </a:p>
          <a:p>
            <a:pPr marL="342900" marR="0" lvl="0" indent="-342900" algn="l" rtl="0">
              <a:spcBef>
                <a:spcPts val="600"/>
              </a:spcBef>
              <a:spcAft>
                <a:spcPts val="0"/>
              </a:spcAft>
              <a:buClr>
                <a:schemeClr val="bg1"/>
              </a:buClr>
              <a:buSzPct val="100000"/>
              <a:buFont typeface="Arial" panose="020B0604020202020204" pitchFamily="34" charset="0"/>
              <a:buChar char="•"/>
            </a:pPr>
            <a:r>
              <a:rPr lang="en-US" sz="2000" dirty="0">
                <a:solidFill>
                  <a:schemeClr val="bg1"/>
                </a:solidFill>
                <a:latin typeface="IBM Plex Sans" panose="020B0503050203000203" pitchFamily="34" charset="0"/>
                <a:cs typeface="Calibri"/>
                <a:sym typeface="Calibri"/>
              </a:rPr>
              <a:t>Ransom Payment: Zero</a:t>
            </a:r>
          </a:p>
          <a:p>
            <a:pPr marL="342900" marR="0" lvl="0" indent="-342900" algn="l" rtl="0">
              <a:spcBef>
                <a:spcPts val="600"/>
              </a:spcBef>
              <a:spcAft>
                <a:spcPts val="0"/>
              </a:spcAft>
              <a:buClr>
                <a:schemeClr val="bg1"/>
              </a:buClr>
              <a:buSzPct val="100000"/>
              <a:buFont typeface="Arial" panose="020B0604020202020204" pitchFamily="34" charset="0"/>
              <a:buChar char="•"/>
            </a:pPr>
            <a:r>
              <a:rPr lang="en-US" sz="2000" dirty="0">
                <a:solidFill>
                  <a:schemeClr val="bg1"/>
                </a:solidFill>
                <a:latin typeface="IBM Plex Sans" panose="020B0503050203000203" pitchFamily="34" charset="0"/>
                <a:cs typeface="Calibri"/>
                <a:sym typeface="Calibri"/>
              </a:rPr>
              <a:t>Attacker claimed they “decided” not to encrypt</a:t>
            </a:r>
          </a:p>
          <a:p>
            <a:pPr marL="342900" marR="0" lvl="0" indent="-342900" algn="l" rtl="0">
              <a:spcBef>
                <a:spcPts val="600"/>
              </a:spcBef>
              <a:spcAft>
                <a:spcPts val="0"/>
              </a:spcAft>
              <a:buClr>
                <a:schemeClr val="bg1"/>
              </a:buClr>
              <a:buSzPct val="100000"/>
              <a:buFont typeface="Arial" panose="020B0604020202020204" pitchFamily="34" charset="0"/>
              <a:buChar char="•"/>
            </a:pPr>
            <a:r>
              <a:rPr lang="en-US" sz="2000" dirty="0">
                <a:solidFill>
                  <a:schemeClr val="bg1"/>
                </a:solidFill>
                <a:latin typeface="IBM Plex Sans" panose="020B0503050203000203" pitchFamily="34" charset="0"/>
                <a:cs typeface="Calibri"/>
                <a:sym typeface="Calibri"/>
              </a:rPr>
              <a:t>Data posted to </a:t>
            </a:r>
            <a:r>
              <a:rPr lang="en-US" sz="2000" dirty="0" err="1">
                <a:solidFill>
                  <a:schemeClr val="bg1"/>
                </a:solidFill>
                <a:latin typeface="IBM Plex Sans" panose="020B0503050203000203" pitchFamily="34" charset="0"/>
                <a:cs typeface="Calibri"/>
                <a:sym typeface="Calibri"/>
              </a:rPr>
              <a:t>breached.to</a:t>
            </a:r>
            <a:r>
              <a:rPr lang="en-US" sz="2000" dirty="0">
                <a:solidFill>
                  <a:schemeClr val="bg1"/>
                </a:solidFill>
                <a:latin typeface="IBM Plex Sans" panose="020B0503050203000203" pitchFamily="34" charset="0"/>
                <a:cs typeface="Calibri"/>
                <a:sym typeface="Calibri"/>
              </a:rPr>
              <a:t> anonymously</a:t>
            </a:r>
            <a:endParaRPr lang="en-US" sz="2000" dirty="0">
              <a:solidFill>
                <a:schemeClr val="bg1"/>
              </a:solidFill>
              <a:latin typeface="IBM Plex Sans" panose="020B0503050203000203" pitchFamily="34" charset="0"/>
            </a:endParaRPr>
          </a:p>
          <a:p>
            <a:pPr marL="285750" indent="-285750">
              <a:buFont typeface="Arial" panose="020B0604020202020204" pitchFamily="34" charset="0"/>
              <a:buChar char="•"/>
            </a:pPr>
            <a:endParaRPr lang="en-US" dirty="0">
              <a:solidFill>
                <a:schemeClr val="bg1"/>
              </a:solidFill>
              <a:latin typeface="IBM Plex Sans Medium" panose="020B0503050203000203" pitchFamily="34" charset="0"/>
            </a:endParaRPr>
          </a:p>
          <a:p>
            <a:pPr marL="742950" lvl="1" indent="-285750">
              <a:buFont typeface="Arial" panose="020B0604020202020204" pitchFamily="34" charset="0"/>
              <a:buChar char="•"/>
            </a:pPr>
            <a:endParaRPr lang="en-US" dirty="0">
              <a:solidFill>
                <a:schemeClr val="bg1"/>
              </a:solidFill>
              <a:latin typeface="IBM Plex Sans Medium" panose="020B0503050203000203" pitchFamily="34" charset="0"/>
            </a:endParaRPr>
          </a:p>
        </p:txBody>
      </p:sp>
      <p:pic>
        <p:nvPicPr>
          <p:cNvPr id="2" name="Picture 2">
            <a:extLst>
              <a:ext uri="{FF2B5EF4-FFF2-40B4-BE49-F238E27FC236}">
                <a16:creationId xmlns:a16="http://schemas.microsoft.com/office/drawing/2014/main" id="{A2997938-837E-1432-0BC4-C473DB14F4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52" y="2614716"/>
            <a:ext cx="1677992" cy="3071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062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4B8446-06C3-FD40-9D84-0130D350F762}"/>
              </a:ext>
            </a:extLst>
          </p:cNvPr>
          <p:cNvSpPr>
            <a:spLocks noGrp="1"/>
          </p:cNvSpPr>
          <p:nvPr>
            <p:ph type="body" sz="quarter" idx="10"/>
          </p:nvPr>
        </p:nvSpPr>
        <p:spPr>
          <a:xfrm>
            <a:off x="854557" y="3074670"/>
            <a:ext cx="9417599" cy="1119370"/>
          </a:xfrm>
        </p:spPr>
        <p:txBody>
          <a:bodyPr/>
          <a:lstStyle/>
          <a:p>
            <a:r>
              <a:rPr lang="en-US" dirty="0"/>
              <a:t>What to do?</a:t>
            </a:r>
          </a:p>
          <a:p>
            <a:endParaRPr lang="en-US" dirty="0"/>
          </a:p>
        </p:txBody>
      </p:sp>
    </p:spTree>
    <p:extLst>
      <p:ext uri="{BB962C8B-B14F-4D97-AF65-F5344CB8AC3E}">
        <p14:creationId xmlns:p14="http://schemas.microsoft.com/office/powerpoint/2010/main" val="226957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60" descr="Logo&#10;&#10;Description automatically generated"/>
          <p:cNvPicPr preferRelativeResize="0"/>
          <p:nvPr/>
        </p:nvPicPr>
        <p:blipFill rotWithShape="1">
          <a:blip r:embed="rId3">
            <a:alphaModFix/>
          </a:blip>
          <a:srcRect/>
          <a:stretch/>
        </p:blipFill>
        <p:spPr>
          <a:xfrm>
            <a:off x="7191935" y="1716985"/>
            <a:ext cx="4324352" cy="3709839"/>
          </a:xfrm>
          <a:prstGeom prst="rect">
            <a:avLst/>
          </a:prstGeom>
          <a:noFill/>
          <a:ln>
            <a:noFill/>
          </a:ln>
        </p:spPr>
      </p:pic>
      <p:sp>
        <p:nvSpPr>
          <p:cNvPr id="311" name="Google Shape;311;p60"/>
          <p:cNvSpPr txBox="1">
            <a:spLocks noGrp="1"/>
          </p:cNvSpPr>
          <p:nvPr>
            <p:ph type="body" idx="1"/>
          </p:nvPr>
        </p:nvSpPr>
        <p:spPr>
          <a:xfrm>
            <a:off x="970325" y="2575124"/>
            <a:ext cx="5031600" cy="35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r>
              <a:rPr lang="en-US" sz="1600">
                <a:solidFill>
                  <a:schemeClr val="dk1"/>
                </a:solidFill>
                <a:latin typeface="IBM Plex Sans"/>
                <a:ea typeface="IBM Plex Sans"/>
                <a:cs typeface="IBM Plex Sans"/>
                <a:sym typeface="IBM Plex Sans"/>
              </a:rPr>
              <a:t>Focusing on cyber security fundamentals mitigates many exploitation scenarios commonly used by ransomware threat groups</a:t>
            </a:r>
            <a:endParaRPr/>
          </a:p>
          <a:p>
            <a:pPr marL="0" lvl="0" indent="0" algn="l" rtl="0">
              <a:lnSpc>
                <a:spcPct val="100000"/>
              </a:lnSpc>
              <a:spcBef>
                <a:spcPts val="1200"/>
              </a:spcBef>
              <a:spcAft>
                <a:spcPts val="0"/>
              </a:spcAft>
              <a:buSzPts val="1600"/>
              <a:buNone/>
            </a:pPr>
            <a:r>
              <a:rPr lang="en-US" sz="1600">
                <a:solidFill>
                  <a:schemeClr val="dk1"/>
                </a:solidFill>
                <a:latin typeface="IBM Plex Sans"/>
                <a:ea typeface="IBM Plex Sans"/>
                <a:cs typeface="IBM Plex Sans"/>
                <a:sym typeface="IBM Plex Sans"/>
              </a:rPr>
              <a:t>Threat intelligence teams bridge the gap between emerging attacker trends and detection/prevention capabilities</a:t>
            </a:r>
            <a:endParaRPr/>
          </a:p>
          <a:p>
            <a:pPr marL="0" lvl="0" indent="0" algn="l" rtl="0">
              <a:lnSpc>
                <a:spcPct val="100000"/>
              </a:lnSpc>
              <a:spcBef>
                <a:spcPts val="1200"/>
              </a:spcBef>
              <a:spcAft>
                <a:spcPts val="0"/>
              </a:spcAft>
              <a:buSzPts val="1600"/>
              <a:buNone/>
            </a:pPr>
            <a:r>
              <a:rPr lang="en-US" sz="1600">
                <a:solidFill>
                  <a:schemeClr val="dk1"/>
                </a:solidFill>
                <a:latin typeface="IBM Plex Sans"/>
                <a:ea typeface="IBM Plex Sans"/>
                <a:cs typeface="IBM Plex Sans"/>
                <a:sym typeface="IBM Plex Sans"/>
              </a:rPr>
              <a:t>Having knowledge of assets, applications, and emerging vulnerabilities </a:t>
            </a:r>
            <a:r>
              <a:rPr lang="en-US" sz="1600">
                <a:solidFill>
                  <a:schemeClr val="dk1"/>
                </a:solidFill>
              </a:rPr>
              <a:t>helps to keep </a:t>
            </a:r>
            <a:r>
              <a:rPr lang="en-US" sz="1600">
                <a:solidFill>
                  <a:schemeClr val="dk1"/>
                </a:solidFill>
                <a:latin typeface="IBM Plex Sans"/>
                <a:ea typeface="IBM Plex Sans"/>
                <a:cs typeface="IBM Plex Sans"/>
                <a:sym typeface="IBM Plex Sans"/>
              </a:rPr>
              <a:t>your attack surface as resilient and protected as possible</a:t>
            </a:r>
            <a:endParaRPr/>
          </a:p>
          <a:p>
            <a:pPr marL="0" lvl="0" indent="0" algn="l" rtl="0">
              <a:lnSpc>
                <a:spcPct val="100000"/>
              </a:lnSpc>
              <a:spcBef>
                <a:spcPts val="1200"/>
              </a:spcBef>
              <a:spcAft>
                <a:spcPts val="1200"/>
              </a:spcAft>
              <a:buSzPts val="1600"/>
              <a:buNone/>
            </a:pPr>
            <a:r>
              <a:rPr lang="en-US" sz="1600">
                <a:solidFill>
                  <a:schemeClr val="dk1"/>
                </a:solidFill>
                <a:latin typeface="IBM Plex Sans"/>
                <a:ea typeface="IBM Plex Sans"/>
                <a:cs typeface="IBM Plex Sans"/>
                <a:sym typeface="IBM Plex Sans"/>
              </a:rPr>
              <a:t>Having a plan for ransomware that covers administrative and technical response measures ensures you</a:t>
            </a:r>
            <a:r>
              <a:rPr lang="en-US" sz="1600">
                <a:solidFill>
                  <a:schemeClr val="dk1"/>
                </a:solidFill>
              </a:rPr>
              <a:t>’re</a:t>
            </a:r>
            <a:r>
              <a:rPr lang="en-US" sz="1600">
                <a:solidFill>
                  <a:schemeClr val="dk1"/>
                </a:solidFill>
                <a:latin typeface="IBM Plex Sans"/>
                <a:ea typeface="IBM Plex Sans"/>
                <a:cs typeface="IBM Plex Sans"/>
                <a:sym typeface="IBM Plex Sans"/>
              </a:rPr>
              <a:t> prepared to respond if necessary</a:t>
            </a:r>
            <a:endParaRPr/>
          </a:p>
        </p:txBody>
      </p:sp>
      <p:sp>
        <p:nvSpPr>
          <p:cNvPr id="312" name="Google Shape;312;p60"/>
          <p:cNvSpPr txBox="1">
            <a:spLocks noGrp="1"/>
          </p:cNvSpPr>
          <p:nvPr>
            <p:ph type="body" idx="2"/>
          </p:nvPr>
        </p:nvSpPr>
        <p:spPr>
          <a:xfrm>
            <a:off x="509830" y="1148503"/>
            <a:ext cx="5031549" cy="81116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800"/>
              <a:buFont typeface="IBM Plex Sans Medium"/>
              <a:buNone/>
            </a:pPr>
            <a:r>
              <a:rPr lang="en-US" sz="3600"/>
              <a:t>The Upsides Despite the Doom and Gloom</a:t>
            </a:r>
            <a:endParaRPr/>
          </a:p>
        </p:txBody>
      </p:sp>
      <p:pic>
        <p:nvPicPr>
          <p:cNvPr id="313" name="Google Shape;313;p60" descr="Icon&#10;&#10;Description automatically generated"/>
          <p:cNvPicPr preferRelativeResize="0"/>
          <p:nvPr/>
        </p:nvPicPr>
        <p:blipFill rotWithShape="1">
          <a:blip r:embed="rId4">
            <a:alphaModFix/>
          </a:blip>
          <a:srcRect/>
          <a:stretch/>
        </p:blipFill>
        <p:spPr>
          <a:xfrm>
            <a:off x="509830" y="2575133"/>
            <a:ext cx="460483" cy="460483"/>
          </a:xfrm>
          <a:prstGeom prst="rect">
            <a:avLst/>
          </a:prstGeom>
          <a:noFill/>
          <a:ln>
            <a:noFill/>
          </a:ln>
        </p:spPr>
      </p:pic>
      <p:pic>
        <p:nvPicPr>
          <p:cNvPr id="314" name="Google Shape;314;p60" descr="Icon&#10;&#10;Description automatically generated"/>
          <p:cNvPicPr preferRelativeResize="0"/>
          <p:nvPr/>
        </p:nvPicPr>
        <p:blipFill rotWithShape="1">
          <a:blip r:embed="rId4">
            <a:alphaModFix/>
          </a:blip>
          <a:srcRect/>
          <a:stretch/>
        </p:blipFill>
        <p:spPr>
          <a:xfrm>
            <a:off x="509830" y="3420707"/>
            <a:ext cx="460483" cy="460483"/>
          </a:xfrm>
          <a:prstGeom prst="rect">
            <a:avLst/>
          </a:prstGeom>
          <a:noFill/>
          <a:ln>
            <a:noFill/>
          </a:ln>
        </p:spPr>
      </p:pic>
      <p:pic>
        <p:nvPicPr>
          <p:cNvPr id="315" name="Google Shape;315;p60" descr="Icon&#10;&#10;Description automatically generated"/>
          <p:cNvPicPr preferRelativeResize="0"/>
          <p:nvPr/>
        </p:nvPicPr>
        <p:blipFill rotWithShape="1">
          <a:blip r:embed="rId4">
            <a:alphaModFix/>
          </a:blip>
          <a:srcRect/>
          <a:stretch/>
        </p:blipFill>
        <p:spPr>
          <a:xfrm>
            <a:off x="509830" y="4325275"/>
            <a:ext cx="460483" cy="460483"/>
          </a:xfrm>
          <a:prstGeom prst="rect">
            <a:avLst/>
          </a:prstGeom>
          <a:noFill/>
          <a:ln>
            <a:noFill/>
          </a:ln>
        </p:spPr>
      </p:pic>
      <p:pic>
        <p:nvPicPr>
          <p:cNvPr id="316" name="Google Shape;316;p60" descr="Icon&#10;&#10;Description automatically generated"/>
          <p:cNvPicPr preferRelativeResize="0"/>
          <p:nvPr/>
        </p:nvPicPr>
        <p:blipFill rotWithShape="1">
          <a:blip r:embed="rId4">
            <a:alphaModFix/>
          </a:blip>
          <a:srcRect/>
          <a:stretch/>
        </p:blipFill>
        <p:spPr>
          <a:xfrm>
            <a:off x="509830" y="5227385"/>
            <a:ext cx="460483" cy="460483"/>
          </a:xfrm>
          <a:prstGeom prst="rect">
            <a:avLst/>
          </a:prstGeom>
          <a:noFill/>
          <a:ln>
            <a:noFill/>
          </a:ln>
        </p:spPr>
      </p:pic>
    </p:spTree>
    <p:extLst>
      <p:ext uri="{BB962C8B-B14F-4D97-AF65-F5344CB8AC3E}">
        <p14:creationId xmlns:p14="http://schemas.microsoft.com/office/powerpoint/2010/main" val="2451398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1CB8EE-00CD-ED59-CE93-75EF039E1BE6}"/>
              </a:ext>
            </a:extLst>
          </p:cNvPr>
          <p:cNvSpPr>
            <a:spLocks noGrp="1"/>
          </p:cNvSpPr>
          <p:nvPr>
            <p:ph type="title"/>
          </p:nvPr>
        </p:nvSpPr>
        <p:spPr/>
        <p:txBody>
          <a:bodyPr>
            <a:normAutofit fontScale="90000"/>
          </a:bodyPr>
          <a:lstStyle/>
          <a:p>
            <a:r>
              <a:rPr lang="en-US" dirty="0"/>
              <a:t>Insights from the Field</a:t>
            </a:r>
          </a:p>
        </p:txBody>
      </p:sp>
      <p:sp>
        <p:nvSpPr>
          <p:cNvPr id="4" name="Text Placeholder 3">
            <a:extLst>
              <a:ext uri="{FF2B5EF4-FFF2-40B4-BE49-F238E27FC236}">
                <a16:creationId xmlns:a16="http://schemas.microsoft.com/office/drawing/2014/main" id="{0048BDF5-19A5-9AB9-6DD8-B424E76416C9}"/>
              </a:ext>
            </a:extLst>
          </p:cNvPr>
          <p:cNvSpPr>
            <a:spLocks noGrp="1"/>
          </p:cNvSpPr>
          <p:nvPr>
            <p:ph type="body" sz="half" idx="2"/>
          </p:nvPr>
        </p:nvSpPr>
        <p:spPr>
          <a:xfrm>
            <a:off x="4875269" y="2116668"/>
            <a:ext cx="6518872" cy="4555066"/>
          </a:xfrm>
        </p:spPr>
        <p:txBody>
          <a:bodyPr lIns="91440" tIns="45720" rIns="91440" bIns="45720" anchor="t">
            <a:normAutofit fontScale="92500" lnSpcReduction="10000"/>
          </a:bodyPr>
          <a:lstStyle/>
          <a:p>
            <a:r>
              <a:rPr lang="en-US" sz="2000" dirty="0"/>
              <a:t>At least have the Basics</a:t>
            </a:r>
          </a:p>
          <a:p>
            <a:r>
              <a:rPr lang="en-US" sz="2000" dirty="0"/>
              <a:t>Includes People, Process, and Technology</a:t>
            </a:r>
          </a:p>
          <a:p>
            <a:r>
              <a:rPr lang="en-US" sz="2000" dirty="0"/>
              <a:t>Most Impactful Areas and Solutions</a:t>
            </a:r>
          </a:p>
          <a:p>
            <a:pPr marL="742950" lvl="1" indent="-285750">
              <a:buFont typeface="Arial" panose="020B0604020202020204" pitchFamily="34" charset="0"/>
              <a:buChar char="•"/>
            </a:pPr>
            <a:r>
              <a:rPr lang="en-US" sz="1800" dirty="0"/>
              <a:t>Multi-Factor Authentication (Remote and Privileged Access)</a:t>
            </a:r>
          </a:p>
          <a:p>
            <a:pPr marL="742950" lvl="1" indent="-285750">
              <a:buFont typeface="Arial" panose="020B0604020202020204" pitchFamily="34" charset="0"/>
              <a:buChar char="•"/>
            </a:pPr>
            <a:r>
              <a:rPr lang="en-US" sz="1800" dirty="0"/>
              <a:t>Patching / Vulnerability Management</a:t>
            </a:r>
          </a:p>
          <a:p>
            <a:pPr marL="742950" lvl="1" indent="-285750">
              <a:buFont typeface="Arial" panose="020B0604020202020204" pitchFamily="34" charset="0"/>
              <a:buChar char="•"/>
            </a:pPr>
            <a:r>
              <a:rPr lang="en-US" sz="1800" dirty="0"/>
              <a:t>Vetted / Immutable Backup Solution</a:t>
            </a:r>
          </a:p>
          <a:p>
            <a:pPr marL="742950" lvl="1" indent="-285750">
              <a:buFont typeface="Arial" panose="020B0604020202020204" pitchFamily="34" charset="0"/>
              <a:buChar char="•"/>
            </a:pPr>
            <a:r>
              <a:rPr lang="en-US" sz="1800" dirty="0"/>
              <a:t>Endpoint Detection and Response (EDR)</a:t>
            </a:r>
          </a:p>
          <a:p>
            <a:pPr marL="742950" lvl="1" indent="-285750">
              <a:buFont typeface="Arial" panose="020B0604020202020204" pitchFamily="34" charset="0"/>
              <a:buChar char="•"/>
            </a:pPr>
            <a:r>
              <a:rPr lang="en-US" sz="1800" dirty="0"/>
              <a:t>Privileged Account Management (PAM)</a:t>
            </a:r>
          </a:p>
          <a:p>
            <a:pPr marL="742950" lvl="1" indent="-285750">
              <a:buFont typeface="Arial" panose="020B0604020202020204" pitchFamily="34" charset="0"/>
              <a:buChar char="•"/>
            </a:pPr>
            <a:r>
              <a:rPr lang="en-US" sz="1800" dirty="0"/>
              <a:t>Centralized Logging (SIEM)</a:t>
            </a:r>
          </a:p>
          <a:p>
            <a:pPr marL="742950" lvl="1" indent="-285750">
              <a:buFont typeface="Arial" panose="020B0604020202020204" pitchFamily="34" charset="0"/>
              <a:buChar char="•"/>
            </a:pPr>
            <a:r>
              <a:rPr lang="en-US" sz="1800" dirty="0"/>
              <a:t>Updated Incident Response Plan</a:t>
            </a:r>
          </a:p>
          <a:p>
            <a:pPr marL="742950" lvl="1" indent="-285750">
              <a:buFont typeface="Arial" panose="020B0604020202020204" pitchFamily="34" charset="0"/>
              <a:buChar char="•"/>
            </a:pPr>
            <a:r>
              <a:rPr lang="en-US" sz="1800" dirty="0"/>
              <a:t>Threat-specific Playbooks (Ransomware, BEC)</a:t>
            </a:r>
          </a:p>
          <a:p>
            <a:pPr marL="742950" lvl="1" indent="-285750">
              <a:buFont typeface="Arial" panose="020B0604020202020204" pitchFamily="34" charset="0"/>
              <a:buChar char="•"/>
            </a:pPr>
            <a:r>
              <a:rPr lang="en-US" sz="1800" dirty="0"/>
              <a:t>Periodic IR Tabletop Exercises (Technical, Executive)</a:t>
            </a:r>
          </a:p>
          <a:p>
            <a:pPr marL="742950" lvl="1" indent="-285750">
              <a:buFont typeface="Arial" panose="020B0604020202020204" pitchFamily="34" charset="0"/>
              <a:buChar char="•"/>
            </a:pPr>
            <a:r>
              <a:rPr lang="en-US" sz="1800" dirty="0"/>
              <a:t>User Awareness Training/Testing</a:t>
            </a:r>
          </a:p>
          <a:p>
            <a:pPr lvl="1"/>
            <a:endParaRPr lang="en-US" sz="1800" kern="0" dirty="0"/>
          </a:p>
          <a:p>
            <a:pPr marL="0" indent="274320">
              <a:buClr>
                <a:srgbClr val="0E0F28"/>
              </a:buClr>
            </a:pPr>
            <a:r>
              <a:rPr lang="en-US" sz="1800" b="1" kern="0" dirty="0">
                <a:latin typeface="IBM Plex Sans"/>
              </a:rPr>
              <a:t>Proactive Preparation is Critical!</a:t>
            </a:r>
            <a:endParaRPr lang="en-US" sz="1800" b="1" kern="0" dirty="0"/>
          </a:p>
          <a:p>
            <a:pPr marL="742950" lvl="1" indent="-285750">
              <a:buFont typeface="Arial" panose="020B0604020202020204" pitchFamily="34" charset="0"/>
              <a:buChar char="•"/>
            </a:pPr>
            <a:endParaRPr lang="en-US" sz="1600" dirty="0"/>
          </a:p>
        </p:txBody>
      </p:sp>
      <p:sp>
        <p:nvSpPr>
          <p:cNvPr id="7" name="Text Placeholder 6">
            <a:extLst>
              <a:ext uri="{FF2B5EF4-FFF2-40B4-BE49-F238E27FC236}">
                <a16:creationId xmlns:a16="http://schemas.microsoft.com/office/drawing/2014/main" id="{8A7FB882-4E93-1D9E-FE8D-4934A93E8DE2}"/>
              </a:ext>
            </a:extLst>
          </p:cNvPr>
          <p:cNvSpPr>
            <a:spLocks noGrp="1"/>
          </p:cNvSpPr>
          <p:nvPr>
            <p:ph type="body" sz="quarter" idx="10"/>
          </p:nvPr>
        </p:nvSpPr>
        <p:spPr/>
        <p:txBody>
          <a:bodyPr/>
          <a:lstStyle/>
          <a:p>
            <a:r>
              <a:rPr lang="en-US" dirty="0"/>
              <a:t>Focus Areas</a:t>
            </a:r>
          </a:p>
        </p:txBody>
      </p:sp>
      <p:pic>
        <p:nvPicPr>
          <p:cNvPr id="1028" name="Picture 4" descr="Check Box Icon - Download Check Box Icon 3879 | Noun Project">
            <a:extLst>
              <a:ext uri="{FF2B5EF4-FFF2-40B4-BE49-F238E27FC236}">
                <a16:creationId xmlns:a16="http://schemas.microsoft.com/office/drawing/2014/main" id="{239895F4-7AE0-04C6-DBC0-A896405F3F7A}"/>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2518" r="12518"/>
          <a:stretch>
            <a:fillRect/>
          </a:stretch>
        </p:blipFill>
        <p:spPr bwMode="auto">
          <a:xfrm>
            <a:off x="589886" y="1720850"/>
            <a:ext cx="2788872" cy="3718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263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A6F00-6032-F441-9696-7C90DCC43005}"/>
              </a:ext>
            </a:extLst>
          </p:cNvPr>
          <p:cNvSpPr>
            <a:spLocks noGrp="1"/>
          </p:cNvSpPr>
          <p:nvPr>
            <p:ph type="title"/>
          </p:nvPr>
        </p:nvSpPr>
        <p:spPr>
          <a:xfrm>
            <a:off x="3419183" y="261231"/>
            <a:ext cx="10515600" cy="1325563"/>
          </a:xfrm>
        </p:spPr>
        <p:txBody>
          <a:bodyPr vert="horz" lIns="91440" tIns="45720" rIns="91440" bIns="45720" rtlCol="0" anchor="ctr">
            <a:normAutofit/>
          </a:bodyPr>
          <a:lstStyle/>
          <a:p>
            <a:r>
              <a:rPr lang="en-US" sz="4800" b="1" dirty="0"/>
              <a:t>GPS DFIR Philosophy</a:t>
            </a:r>
            <a:endParaRPr lang="en-US" sz="4800" dirty="0"/>
          </a:p>
        </p:txBody>
      </p:sp>
      <p:pic>
        <p:nvPicPr>
          <p:cNvPr id="4" name="Picture 3">
            <a:extLst>
              <a:ext uri="{FF2B5EF4-FFF2-40B4-BE49-F238E27FC236}">
                <a16:creationId xmlns:a16="http://schemas.microsoft.com/office/drawing/2014/main" id="{6748D058-5513-204B-926F-ECB37613FDE8}"/>
              </a:ext>
            </a:extLst>
          </p:cNvPr>
          <p:cNvPicPr>
            <a:picLocks noChangeAspect="1"/>
          </p:cNvPicPr>
          <p:nvPr/>
        </p:nvPicPr>
        <p:blipFill>
          <a:blip r:embed="rId2"/>
          <a:srcRect/>
          <a:stretch/>
        </p:blipFill>
        <p:spPr>
          <a:xfrm>
            <a:off x="327244" y="261231"/>
            <a:ext cx="2041764" cy="450874"/>
          </a:xfrm>
          <a:prstGeom prst="rect">
            <a:avLst/>
          </a:prstGeom>
        </p:spPr>
      </p:pic>
      <p:sp>
        <p:nvSpPr>
          <p:cNvPr id="7" name="Google Shape;118;p3">
            <a:extLst>
              <a:ext uri="{FF2B5EF4-FFF2-40B4-BE49-F238E27FC236}">
                <a16:creationId xmlns:a16="http://schemas.microsoft.com/office/drawing/2014/main" id="{661A59CF-8B2D-6C77-B4BF-9762DEBE76D3}"/>
              </a:ext>
            </a:extLst>
          </p:cNvPr>
          <p:cNvSpPr txBox="1"/>
          <p:nvPr/>
        </p:nvSpPr>
        <p:spPr>
          <a:xfrm>
            <a:off x="648955" y="864402"/>
            <a:ext cx="10894090" cy="2985418"/>
          </a:xfrm>
          <a:prstGeom prst="rect">
            <a:avLst/>
          </a:prstGeom>
          <a:noFill/>
          <a:ln>
            <a:noFill/>
          </a:ln>
        </p:spPr>
        <p:txBody>
          <a:bodyPr spcFirstLastPara="1" wrap="square" lIns="0" tIns="0" rIns="91425" bIns="91425" anchor="t" anchorCtr="0">
            <a:spAutoFit/>
          </a:bodyPr>
          <a:lstStyle/>
          <a:p>
            <a:pPr marL="0" marR="0" lvl="0" indent="0" algn="l" rtl="0">
              <a:lnSpc>
                <a:spcPct val="100000"/>
              </a:lnSpc>
              <a:spcBef>
                <a:spcPts val="0"/>
              </a:spcBef>
              <a:spcAft>
                <a:spcPts val="0"/>
              </a:spcAft>
              <a:buClr>
                <a:srgbClr val="1B9DD1"/>
              </a:buClr>
              <a:buSzPts val="2400"/>
              <a:buFont typeface="Arial"/>
              <a:buNone/>
            </a:pPr>
            <a:endParaRPr sz="2800" u="none" strike="noStrike" cap="none" dirty="0">
              <a:latin typeface="IBM Plex Sans" panose="020B0503050203000203" pitchFamily="34" charset="0"/>
              <a:sym typeface="Arial"/>
            </a:endParaRPr>
          </a:p>
          <a:p>
            <a:pPr marL="0" marR="0" lvl="0" indent="0" algn="l" rtl="0">
              <a:lnSpc>
                <a:spcPct val="100000"/>
              </a:lnSpc>
              <a:spcBef>
                <a:spcPts val="0"/>
              </a:spcBef>
              <a:spcAft>
                <a:spcPts val="0"/>
              </a:spcAft>
              <a:buClr>
                <a:srgbClr val="1B9DD1"/>
              </a:buClr>
              <a:buSzPts val="2400"/>
              <a:buFont typeface="Arial"/>
              <a:buNone/>
            </a:pPr>
            <a:endParaRPr sz="2000" u="none" strike="noStrike" cap="none" dirty="0">
              <a:latin typeface="IBM Plex Sans" panose="020B0503050203000203" pitchFamily="34" charset="0"/>
              <a:sym typeface="Arial"/>
            </a:endParaRPr>
          </a:p>
          <a:p>
            <a:pPr marL="0" marR="0" lvl="0" indent="0" algn="l" rtl="0">
              <a:lnSpc>
                <a:spcPct val="100000"/>
              </a:lnSpc>
              <a:spcBef>
                <a:spcPts val="0"/>
              </a:spcBef>
              <a:spcAft>
                <a:spcPts val="0"/>
              </a:spcAft>
              <a:buClr>
                <a:srgbClr val="1B9DD1"/>
              </a:buClr>
              <a:buSzPts val="2400"/>
              <a:buFont typeface="Arial"/>
              <a:buNone/>
            </a:pPr>
            <a:r>
              <a:rPr lang="en-US" sz="2800" b="1" dirty="0">
                <a:latin typeface="IBM Plex Sans" panose="020B0503050203000203" pitchFamily="34" charset="0"/>
              </a:rPr>
              <a:t>Prevent</a:t>
            </a:r>
          </a:p>
          <a:p>
            <a:pPr marL="0" marR="0" lvl="0" indent="0" algn="l" rtl="0">
              <a:lnSpc>
                <a:spcPct val="100000"/>
              </a:lnSpc>
              <a:spcBef>
                <a:spcPts val="0"/>
              </a:spcBef>
              <a:spcAft>
                <a:spcPts val="0"/>
              </a:spcAft>
              <a:buClr>
                <a:srgbClr val="1B9DD1"/>
              </a:buClr>
              <a:buSzPts val="2400"/>
              <a:buFont typeface="Arial"/>
              <a:buNone/>
            </a:pPr>
            <a:r>
              <a:rPr lang="en-US" sz="2800" dirty="0">
                <a:latin typeface="IBM Plex Sans" panose="020B0503050203000203" pitchFamily="34" charset="0"/>
              </a:rPr>
              <a:t>Continuously strive to improve and test your network defenses</a:t>
            </a:r>
          </a:p>
          <a:p>
            <a:pPr marL="0" marR="0" lvl="0" indent="0" algn="l" rtl="0">
              <a:lnSpc>
                <a:spcPct val="100000"/>
              </a:lnSpc>
              <a:spcBef>
                <a:spcPts val="0"/>
              </a:spcBef>
              <a:spcAft>
                <a:spcPts val="0"/>
              </a:spcAft>
              <a:buClr>
                <a:srgbClr val="1B9DD1"/>
              </a:buClr>
              <a:buSzPts val="2400"/>
              <a:buFont typeface="Arial"/>
              <a:buNone/>
            </a:pPr>
            <a:endParaRPr lang="en-US" sz="2800" b="1" dirty="0">
              <a:latin typeface="IBM Plex Sans" panose="020B0503050203000203" pitchFamily="34" charset="0"/>
            </a:endParaRPr>
          </a:p>
          <a:p>
            <a:pPr marL="0" marR="0" lvl="0" indent="0" algn="l" rtl="0">
              <a:lnSpc>
                <a:spcPct val="100000"/>
              </a:lnSpc>
              <a:spcBef>
                <a:spcPts val="0"/>
              </a:spcBef>
              <a:spcAft>
                <a:spcPts val="0"/>
              </a:spcAft>
              <a:buClr>
                <a:srgbClr val="1B9DD1"/>
              </a:buClr>
              <a:buSzPts val="2400"/>
              <a:buFont typeface="Arial"/>
              <a:buNone/>
            </a:pPr>
            <a:r>
              <a:rPr lang="en-US" sz="2800" b="1" dirty="0">
                <a:latin typeface="IBM Plex Sans" panose="020B0503050203000203" pitchFamily="34" charset="0"/>
              </a:rPr>
              <a:t>Detect</a:t>
            </a:r>
          </a:p>
          <a:p>
            <a:pPr marL="0" marR="0" lvl="0" indent="0" algn="l" rtl="0">
              <a:lnSpc>
                <a:spcPct val="100000"/>
              </a:lnSpc>
              <a:spcBef>
                <a:spcPts val="0"/>
              </a:spcBef>
              <a:spcAft>
                <a:spcPts val="0"/>
              </a:spcAft>
              <a:buClr>
                <a:srgbClr val="1B9DD1"/>
              </a:buClr>
              <a:buSzPts val="2400"/>
              <a:buFont typeface="Arial"/>
              <a:buNone/>
            </a:pPr>
            <a:r>
              <a:rPr lang="en-US" sz="2800" dirty="0">
                <a:latin typeface="IBM Plex Sans" panose="020B0503050203000203" pitchFamily="34" charset="0"/>
              </a:rPr>
              <a:t>When prevention fails, detect as quickly as possible</a:t>
            </a:r>
            <a:endParaRPr sz="2800" b="1" u="none" strike="noStrike" cap="none" dirty="0">
              <a:latin typeface="IBM Plex Sans" panose="020B0503050203000203" pitchFamily="34" charset="0"/>
              <a:sym typeface="Arial"/>
            </a:endParaRPr>
          </a:p>
        </p:txBody>
      </p:sp>
      <p:sp>
        <p:nvSpPr>
          <p:cNvPr id="8" name="Google Shape;118;p3">
            <a:extLst>
              <a:ext uri="{FF2B5EF4-FFF2-40B4-BE49-F238E27FC236}">
                <a16:creationId xmlns:a16="http://schemas.microsoft.com/office/drawing/2014/main" id="{766AC582-98BC-29CE-1E2E-4B9D3F21BB4A}"/>
              </a:ext>
            </a:extLst>
          </p:cNvPr>
          <p:cNvSpPr txBox="1"/>
          <p:nvPr/>
        </p:nvSpPr>
        <p:spPr>
          <a:xfrm>
            <a:off x="648955" y="3890965"/>
            <a:ext cx="11521273" cy="2123643"/>
          </a:xfrm>
          <a:prstGeom prst="rect">
            <a:avLst/>
          </a:prstGeom>
          <a:noFill/>
          <a:ln>
            <a:noFill/>
          </a:ln>
        </p:spPr>
        <p:txBody>
          <a:bodyPr spcFirstLastPara="1" wrap="square" lIns="0" tIns="0" rIns="91425" bIns="91425" anchor="t" anchorCtr="0">
            <a:spAutoFit/>
          </a:bodyPr>
          <a:lstStyle/>
          <a:p>
            <a:pPr marL="0" marR="0" lvl="0" indent="0" algn="l" rtl="0">
              <a:lnSpc>
                <a:spcPct val="100000"/>
              </a:lnSpc>
              <a:spcBef>
                <a:spcPts val="0"/>
              </a:spcBef>
              <a:spcAft>
                <a:spcPts val="0"/>
              </a:spcAft>
              <a:buClr>
                <a:srgbClr val="1B9DD1"/>
              </a:buClr>
              <a:buSzPts val="2400"/>
              <a:buFont typeface="Arial"/>
              <a:buNone/>
            </a:pPr>
            <a:endParaRPr sz="2800" u="none" strike="noStrike" cap="none" dirty="0">
              <a:latin typeface="IBM Plex Sans" panose="020B0503050203000203" pitchFamily="34" charset="0"/>
              <a:sym typeface="Arial"/>
            </a:endParaRPr>
          </a:p>
          <a:p>
            <a:pPr marL="0" marR="0" lvl="0" indent="0" algn="l" rtl="0">
              <a:lnSpc>
                <a:spcPct val="100000"/>
              </a:lnSpc>
              <a:spcBef>
                <a:spcPts val="0"/>
              </a:spcBef>
              <a:spcAft>
                <a:spcPts val="0"/>
              </a:spcAft>
              <a:buClr>
                <a:srgbClr val="1B9DD1"/>
              </a:buClr>
              <a:buSzPts val="2400"/>
              <a:buFont typeface="Arial"/>
              <a:buNone/>
            </a:pPr>
            <a:endParaRPr sz="2000" u="none" strike="noStrike" cap="none" dirty="0">
              <a:latin typeface="IBM Plex Sans" panose="020B0503050203000203" pitchFamily="34" charset="0"/>
              <a:sym typeface="Arial"/>
            </a:endParaRPr>
          </a:p>
          <a:p>
            <a:pPr marL="0" marR="0" lvl="0" indent="0" algn="l" rtl="0">
              <a:lnSpc>
                <a:spcPct val="100000"/>
              </a:lnSpc>
              <a:spcBef>
                <a:spcPts val="0"/>
              </a:spcBef>
              <a:spcAft>
                <a:spcPts val="0"/>
              </a:spcAft>
              <a:buClr>
                <a:srgbClr val="1B9DD1"/>
              </a:buClr>
              <a:buSzPts val="2400"/>
              <a:buFont typeface="Arial"/>
              <a:buNone/>
            </a:pPr>
            <a:r>
              <a:rPr lang="en-US" sz="2800" i="1" dirty="0">
                <a:latin typeface="IBM Plex Sans" panose="020B0503050203000203" pitchFamily="34" charset="0"/>
              </a:rPr>
              <a:t>Prevention is a worthy goal, but early detection can prevent a “successful” compromise from becoming a “data-theft” or ”data-destruction” compromise.</a:t>
            </a:r>
            <a:endParaRPr sz="2800" i="1" u="none" strike="noStrike" cap="none" dirty="0">
              <a:latin typeface="IBM Plex Sans" panose="020B0503050203000203" pitchFamily="34" charset="0"/>
              <a:sym typeface="Arial"/>
            </a:endParaRPr>
          </a:p>
        </p:txBody>
      </p:sp>
    </p:spTree>
    <p:extLst>
      <p:ext uri="{BB962C8B-B14F-4D97-AF65-F5344CB8AC3E}">
        <p14:creationId xmlns:p14="http://schemas.microsoft.com/office/powerpoint/2010/main" val="3250503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1A75024-2D47-1F4C-B823-6D05B16FDCF3}"/>
              </a:ext>
            </a:extLst>
          </p:cNvPr>
          <p:cNvSpPr>
            <a:spLocks noGrp="1"/>
          </p:cNvSpPr>
          <p:nvPr>
            <p:ph type="body" sz="half" idx="2"/>
          </p:nvPr>
        </p:nvSpPr>
        <p:spPr>
          <a:xfrm>
            <a:off x="765468" y="2934355"/>
            <a:ext cx="5026207" cy="3217326"/>
          </a:xfrm>
        </p:spPr>
        <p:txBody>
          <a:bodyPr vert="horz" lIns="91440" tIns="45720" rIns="91440" bIns="45720" rtlCol="0" anchor="t">
            <a:normAutofit/>
          </a:bodyPr>
          <a:lstStyle/>
          <a:p>
            <a:pPr marL="0" lvl="0">
              <a:lnSpc>
                <a:spcPct val="100000"/>
              </a:lnSpc>
              <a:spcBef>
                <a:spcPts val="600"/>
              </a:spcBef>
              <a:buClr>
                <a:schemeClr val="dk1"/>
              </a:buClr>
              <a:buSzPts val="2400"/>
            </a:pPr>
            <a:r>
              <a:rPr lang="en-US" dirty="0">
                <a:solidFill>
                  <a:schemeClr val="tx1"/>
                </a:solidFill>
                <a:ea typeface="Calibri"/>
                <a:cs typeface="Calibri"/>
                <a:sym typeface="Calibri"/>
              </a:rPr>
              <a:t>The GuidePoint Security DFIR &amp; Threat Intelligence Practices </a:t>
            </a:r>
          </a:p>
          <a:p>
            <a:pPr marL="0">
              <a:lnSpc>
                <a:spcPct val="100000"/>
              </a:lnSpc>
              <a:spcBef>
                <a:spcPts val="600"/>
              </a:spcBef>
              <a:buClr>
                <a:schemeClr val="dk1"/>
              </a:buClr>
              <a:buSzPts val="2400"/>
            </a:pPr>
            <a:endParaRPr lang="en-US" dirty="0">
              <a:solidFill>
                <a:schemeClr val="tx1"/>
              </a:solidFill>
              <a:latin typeface="IBM Plex Sans"/>
              <a:ea typeface="Calibri"/>
              <a:cs typeface="Calibri"/>
            </a:endParaRPr>
          </a:p>
          <a:p>
            <a:pPr marL="0">
              <a:lnSpc>
                <a:spcPct val="100000"/>
              </a:lnSpc>
              <a:spcBef>
                <a:spcPts val="600"/>
              </a:spcBef>
              <a:buClr>
                <a:prstClr val="black"/>
              </a:buClr>
              <a:buSzPts val="2400"/>
            </a:pPr>
            <a:r>
              <a:rPr lang="en-US" b="1" dirty="0">
                <a:solidFill>
                  <a:schemeClr val="tx1"/>
                </a:solidFill>
                <a:latin typeface="IBM Plex Sans"/>
                <a:ea typeface="Calibri"/>
                <a:cs typeface="Calibri"/>
                <a:sym typeface="Calibri"/>
                <a:hlinkClick r:id="rId3"/>
              </a:rPr>
              <a:t>IR@guidepointsecurity.com</a:t>
            </a:r>
            <a:endParaRPr lang="en-US" b="1" dirty="0">
              <a:solidFill>
                <a:schemeClr val="tx1"/>
              </a:solidFill>
              <a:latin typeface="IBM Plex Sans"/>
              <a:ea typeface="Calibri"/>
              <a:cs typeface="Calibri"/>
              <a:sym typeface="Calibri"/>
            </a:endParaRPr>
          </a:p>
          <a:p>
            <a:pPr marL="0">
              <a:lnSpc>
                <a:spcPct val="100000"/>
              </a:lnSpc>
              <a:spcBef>
                <a:spcPts val="600"/>
              </a:spcBef>
              <a:buClr>
                <a:prstClr val="black"/>
              </a:buClr>
              <a:buSzPts val="2400"/>
            </a:pPr>
            <a:r>
              <a:rPr lang="en-US" b="1" dirty="0">
                <a:solidFill>
                  <a:schemeClr val="tx1"/>
                </a:solidFill>
                <a:latin typeface="IBM Plex Sans"/>
                <a:ea typeface="Calibri"/>
                <a:cs typeface="Calibri"/>
                <a:sym typeface="Calibri"/>
                <a:hlinkClick r:id="rId4"/>
              </a:rPr>
              <a:t>GRIT@guidepointsecurity.com</a:t>
            </a:r>
            <a:endParaRPr lang="en-US" b="1" dirty="0">
              <a:solidFill>
                <a:schemeClr val="tx1"/>
              </a:solidFill>
              <a:latin typeface="IBM Plex Sans"/>
              <a:ea typeface="Calibri"/>
              <a:cs typeface="Calibri"/>
              <a:sym typeface="Calibri"/>
            </a:endParaRPr>
          </a:p>
          <a:p>
            <a:pPr marL="0">
              <a:lnSpc>
                <a:spcPct val="100000"/>
              </a:lnSpc>
              <a:spcBef>
                <a:spcPts val="600"/>
              </a:spcBef>
              <a:buClr>
                <a:prstClr val="black"/>
              </a:buClr>
              <a:buSzPts val="2400"/>
            </a:pPr>
            <a:br>
              <a:rPr lang="en-US" b="1" dirty="0">
                <a:ea typeface="Calibri"/>
                <a:cs typeface="Calibri"/>
              </a:rPr>
            </a:br>
            <a:endParaRPr lang="en-US" b="1" dirty="0">
              <a:solidFill>
                <a:schemeClr val="tx1"/>
              </a:solidFill>
              <a:ea typeface="Calibri"/>
              <a:cs typeface="Calibri"/>
              <a:sym typeface="Calibri"/>
            </a:endParaRPr>
          </a:p>
          <a:p>
            <a:pPr>
              <a:lnSpc>
                <a:spcPct val="150000"/>
              </a:lnSpc>
              <a:buClr>
                <a:srgbClr val="8CC850"/>
              </a:buClr>
            </a:pPr>
            <a:endParaRPr lang="en-US" dirty="0">
              <a:solidFill>
                <a:schemeClr val="tx1"/>
              </a:solidFill>
            </a:endParaRPr>
          </a:p>
        </p:txBody>
      </p:sp>
      <p:sp>
        <p:nvSpPr>
          <p:cNvPr id="5" name="Title 4">
            <a:extLst>
              <a:ext uri="{FF2B5EF4-FFF2-40B4-BE49-F238E27FC236}">
                <a16:creationId xmlns:a16="http://schemas.microsoft.com/office/drawing/2014/main" id="{D22271B1-600B-C445-9298-E465BFE0C484}"/>
              </a:ext>
            </a:extLst>
          </p:cNvPr>
          <p:cNvSpPr>
            <a:spLocks noGrp="1"/>
          </p:cNvSpPr>
          <p:nvPr>
            <p:ph type="title"/>
          </p:nvPr>
        </p:nvSpPr>
        <p:spPr/>
        <p:txBody>
          <a:bodyPr>
            <a:normAutofit/>
          </a:bodyPr>
          <a:lstStyle/>
          <a:p>
            <a:r>
              <a:rPr lang="en-US" dirty="0"/>
              <a:t>Questions?</a:t>
            </a:r>
          </a:p>
        </p:txBody>
      </p:sp>
      <p:sp>
        <p:nvSpPr>
          <p:cNvPr id="8" name="Text Placeholder 7">
            <a:extLst>
              <a:ext uri="{FF2B5EF4-FFF2-40B4-BE49-F238E27FC236}">
                <a16:creationId xmlns:a16="http://schemas.microsoft.com/office/drawing/2014/main" id="{FF29CF27-393F-EB4E-AD7B-AF8AE12E1434}"/>
              </a:ext>
            </a:extLst>
          </p:cNvPr>
          <p:cNvSpPr>
            <a:spLocks noGrp="1"/>
          </p:cNvSpPr>
          <p:nvPr>
            <p:ph type="body" sz="quarter" idx="10"/>
          </p:nvPr>
        </p:nvSpPr>
        <p:spPr/>
        <p:txBody>
          <a:bodyPr/>
          <a:lstStyle/>
          <a:p>
            <a:r>
              <a:rPr lang="en-US" dirty="0"/>
              <a:t>Thank You</a:t>
            </a:r>
          </a:p>
        </p:txBody>
      </p:sp>
    </p:spTree>
    <p:extLst>
      <p:ext uri="{BB962C8B-B14F-4D97-AF65-F5344CB8AC3E}">
        <p14:creationId xmlns:p14="http://schemas.microsoft.com/office/powerpoint/2010/main" val="2975384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1AC0EFD-F309-C43E-D5F7-973F5FEAC205}"/>
              </a:ext>
            </a:extLst>
          </p:cNvPr>
          <p:cNvSpPr>
            <a:spLocks noGrp="1"/>
          </p:cNvSpPr>
          <p:nvPr>
            <p:ph type="title"/>
          </p:nvPr>
        </p:nvSpPr>
        <p:spPr>
          <a:xfrm>
            <a:off x="0" y="263911"/>
            <a:ext cx="12192000" cy="672662"/>
          </a:xfrm>
        </p:spPr>
        <p:txBody>
          <a:bodyPr/>
          <a:lstStyle/>
          <a:p>
            <a:r>
              <a:rPr lang="en-US" b="1" dirty="0"/>
              <a:t>Ransomware</a:t>
            </a:r>
            <a:endParaRPr lang="en-US" dirty="0"/>
          </a:p>
        </p:txBody>
      </p:sp>
      <p:pic>
        <p:nvPicPr>
          <p:cNvPr id="1026" name="Picture 2" descr="The Ransomware Threat in 2024 is Growing: Report - SecurityWeek">
            <a:extLst>
              <a:ext uri="{FF2B5EF4-FFF2-40B4-BE49-F238E27FC236}">
                <a16:creationId xmlns:a16="http://schemas.microsoft.com/office/drawing/2014/main" id="{642FDB1A-6408-2714-B371-B5B91901F0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667" t="3593" r="13117" b="8445"/>
          <a:stretch/>
        </p:blipFill>
        <p:spPr bwMode="auto">
          <a:xfrm>
            <a:off x="7640320" y="1987301"/>
            <a:ext cx="4353277" cy="4376504"/>
          </a:xfrm>
          <a:prstGeom prst="ellipse">
            <a:avLst/>
          </a:prstGeom>
          <a:noFill/>
          <a:ln w="25400">
            <a:solidFill>
              <a:schemeClr val="tx2">
                <a:lumMod val="10000"/>
              </a:schemeClr>
            </a:solidFill>
          </a:ln>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41B309A3-DE2A-3CE7-50DB-8F6B8296B71F}"/>
              </a:ext>
            </a:extLst>
          </p:cNvPr>
          <p:cNvSpPr txBox="1">
            <a:spLocks/>
          </p:cNvSpPr>
          <p:nvPr/>
        </p:nvSpPr>
        <p:spPr>
          <a:xfrm>
            <a:off x="285008" y="1596557"/>
            <a:ext cx="7267698" cy="5582075"/>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pPr>
            <a:r>
              <a:rPr lang="en-US" sz="2000" dirty="0">
                <a:latin typeface="IBM Plex Sans" panose="020B0503050203000203" pitchFamily="34" charset="0"/>
              </a:rPr>
              <a:t>Ransomware is a form of cybercrime designed to extort payment – a ransom – from victims through extortive tactics. While ransomware has traditionally referenced the malware used to perform these operations, we have increasingly observed ransomware operations in which no encrypting malware is used.</a:t>
            </a:r>
          </a:p>
          <a:p>
            <a:pPr marL="342900" lvl="1" indent="-342900">
              <a:lnSpc>
                <a:spcPct val="120000"/>
              </a:lnSpc>
              <a:buFont typeface="Arial" panose="020B0604020202020204" pitchFamily="34" charset="0"/>
              <a:buChar char="•"/>
            </a:pPr>
            <a:r>
              <a:rPr lang="en-US" sz="2000" b="1" dirty="0">
                <a:latin typeface="IBM Plex Sans" panose="020B0503050203000203" pitchFamily="34" charset="0"/>
              </a:rPr>
              <a:t>“Traditional” Ransomware</a:t>
            </a:r>
          </a:p>
          <a:p>
            <a:pPr marL="342900" lvl="1" indent="-342900">
              <a:lnSpc>
                <a:spcPct val="120000"/>
              </a:lnSpc>
              <a:buFont typeface="Arial" panose="020B0604020202020204" pitchFamily="34" charset="0"/>
              <a:buChar char="•"/>
            </a:pPr>
            <a:r>
              <a:rPr lang="en-US" sz="2000" b="1" dirty="0">
                <a:latin typeface="IBM Plex Sans" panose="020B0503050203000203" pitchFamily="34" charset="0"/>
              </a:rPr>
              <a:t>“Double Extortion” Ransomware</a:t>
            </a:r>
          </a:p>
          <a:p>
            <a:pPr marL="342900" lvl="1" indent="-342900">
              <a:lnSpc>
                <a:spcPct val="120000"/>
              </a:lnSpc>
              <a:buFont typeface="Arial" panose="020B0604020202020204" pitchFamily="34" charset="0"/>
              <a:buChar char="•"/>
            </a:pPr>
            <a:r>
              <a:rPr lang="en-US" sz="2000" b="1" dirty="0">
                <a:latin typeface="IBM Plex Sans" panose="020B0503050203000203" pitchFamily="34" charset="0"/>
              </a:rPr>
              <a:t>“Multiple Extortion” Ransomware</a:t>
            </a:r>
          </a:p>
          <a:p>
            <a:pPr marL="342900" lvl="1" indent="-342900">
              <a:lnSpc>
                <a:spcPct val="120000"/>
              </a:lnSpc>
              <a:buFont typeface="Arial" panose="020B0604020202020204" pitchFamily="34" charset="0"/>
              <a:buChar char="•"/>
            </a:pPr>
            <a:r>
              <a:rPr lang="en-US" sz="2000" b="1" dirty="0">
                <a:latin typeface="IBM Plex Sans" panose="020B0503050203000203" pitchFamily="34" charset="0"/>
              </a:rPr>
              <a:t>“Exfil Only” Ransomware</a:t>
            </a:r>
          </a:p>
          <a:p>
            <a:pPr marL="0" lvl="1">
              <a:lnSpc>
                <a:spcPct val="120000"/>
              </a:lnSpc>
            </a:pPr>
            <a:endParaRPr lang="en-US" sz="2000" b="1" dirty="0">
              <a:latin typeface="IBM Plex Sans" panose="020B0503050203000203" pitchFamily="34" charset="0"/>
            </a:endParaRPr>
          </a:p>
          <a:p>
            <a:pPr marL="457200" lvl="1" indent="-457200">
              <a:lnSpc>
                <a:spcPct val="120000"/>
              </a:lnSpc>
              <a:buFont typeface="Arial" panose="020B0604020202020204" pitchFamily="34" charset="0"/>
              <a:buChar char="•"/>
            </a:pPr>
            <a:r>
              <a:rPr lang="en-US" sz="2000" b="1" dirty="0">
                <a:latin typeface="IBM Plex Sans" panose="020B0503050203000203" pitchFamily="34" charset="0"/>
              </a:rPr>
              <a:t>Two forms: Insular</a:t>
            </a:r>
            <a:r>
              <a:rPr lang="en-US" sz="2000" dirty="0">
                <a:latin typeface="IBM Plex Sans" panose="020B0503050203000203" pitchFamily="34" charset="0"/>
              </a:rPr>
              <a:t> &amp; </a:t>
            </a:r>
            <a:r>
              <a:rPr lang="en-US" sz="2000" b="1" dirty="0">
                <a:latin typeface="IBM Plex Sans" panose="020B0503050203000203" pitchFamily="34" charset="0"/>
              </a:rPr>
              <a:t>Ransomware-as-a-Service (RaaS)</a:t>
            </a:r>
          </a:p>
        </p:txBody>
      </p:sp>
    </p:spTree>
    <p:extLst>
      <p:ext uri="{BB962C8B-B14F-4D97-AF65-F5344CB8AC3E}">
        <p14:creationId xmlns:p14="http://schemas.microsoft.com/office/powerpoint/2010/main" val="1788455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3B7DA-3ACC-31FC-8023-9CC329251D73}"/>
              </a:ext>
            </a:extLst>
          </p:cNvPr>
          <p:cNvSpPr>
            <a:spLocks noGrp="1"/>
          </p:cNvSpPr>
          <p:nvPr>
            <p:ph type="title"/>
          </p:nvPr>
        </p:nvSpPr>
        <p:spPr/>
        <p:txBody>
          <a:bodyPr/>
          <a:lstStyle/>
          <a:p>
            <a:r>
              <a:rPr lang="en-US" dirty="0"/>
              <a:t>Initial Access Brokers</a:t>
            </a:r>
          </a:p>
        </p:txBody>
      </p:sp>
      <p:pic>
        <p:nvPicPr>
          <p:cNvPr id="4098" name="Picture 2" descr="How initial access brokers (IABs) gain access to organizations">
            <a:extLst>
              <a:ext uri="{FF2B5EF4-FFF2-40B4-BE49-F238E27FC236}">
                <a16:creationId xmlns:a16="http://schemas.microsoft.com/office/drawing/2014/main" id="{E3AF9155-CA4D-274B-2842-9AC47A19FA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56" t="14702" r="8048"/>
          <a:stretch/>
        </p:blipFill>
        <p:spPr bwMode="auto">
          <a:xfrm>
            <a:off x="872013" y="1210370"/>
            <a:ext cx="10626733" cy="56476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D2F9778-1E0E-9EE2-91E4-98F96E884CF1}"/>
              </a:ext>
            </a:extLst>
          </p:cNvPr>
          <p:cNvSpPr txBox="1"/>
          <p:nvPr/>
        </p:nvSpPr>
        <p:spPr>
          <a:xfrm>
            <a:off x="11039120" y="6632192"/>
            <a:ext cx="1152880" cy="261610"/>
          </a:xfrm>
          <a:prstGeom prst="rect">
            <a:avLst/>
          </a:prstGeom>
          <a:noFill/>
        </p:spPr>
        <p:txBody>
          <a:bodyPr wrap="none" rtlCol="0">
            <a:spAutoFit/>
          </a:bodyPr>
          <a:lstStyle/>
          <a:p>
            <a:r>
              <a:rPr lang="en-US" sz="1100" b="1" dirty="0">
                <a:latin typeface="IBM Plex Sans" panose="020B0503050203000203" pitchFamily="34" charset="0"/>
              </a:rPr>
              <a:t>Source: </a:t>
            </a:r>
            <a:r>
              <a:rPr lang="en-US" sz="1100" i="1" dirty="0">
                <a:latin typeface="IBM Plex Sans" panose="020B0503050203000203" pitchFamily="34" charset="0"/>
              </a:rPr>
              <a:t>Qualys</a:t>
            </a:r>
          </a:p>
        </p:txBody>
      </p:sp>
    </p:spTree>
    <p:extLst>
      <p:ext uri="{BB962C8B-B14F-4D97-AF65-F5344CB8AC3E}">
        <p14:creationId xmlns:p14="http://schemas.microsoft.com/office/powerpoint/2010/main" val="3070327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91C92-5D7E-16F3-EE56-EBEF394D49DF}"/>
              </a:ext>
            </a:extLst>
          </p:cNvPr>
          <p:cNvSpPr>
            <a:spLocks noGrp="1"/>
          </p:cNvSpPr>
          <p:nvPr>
            <p:ph type="title"/>
          </p:nvPr>
        </p:nvSpPr>
        <p:spPr/>
        <p:txBody>
          <a:bodyPr/>
          <a:lstStyle/>
          <a:p>
            <a:r>
              <a:rPr lang="en-US" dirty="0"/>
              <a:t>Post-Access</a:t>
            </a:r>
          </a:p>
        </p:txBody>
      </p:sp>
      <p:pic>
        <p:nvPicPr>
          <p:cNvPr id="5122" name="Picture 2" descr="The Secret Life of an Initial Access Broker • KELA Cyber Threat Intelligence">
            <a:extLst>
              <a:ext uri="{FF2B5EF4-FFF2-40B4-BE49-F238E27FC236}">
                <a16:creationId xmlns:a16="http://schemas.microsoft.com/office/drawing/2014/main" id="{EA686B7A-FD59-9D07-8CC2-8C9D2F2C53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795" y="1217964"/>
            <a:ext cx="10553205" cy="30656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28F384F-1A65-6CAE-29B8-BECC32B9050A}"/>
              </a:ext>
            </a:extLst>
          </p:cNvPr>
          <p:cNvSpPr txBox="1"/>
          <p:nvPr/>
        </p:nvSpPr>
        <p:spPr>
          <a:xfrm>
            <a:off x="9548328" y="6418265"/>
            <a:ext cx="2643672" cy="430887"/>
          </a:xfrm>
          <a:prstGeom prst="rect">
            <a:avLst/>
          </a:prstGeom>
          <a:noFill/>
        </p:spPr>
        <p:txBody>
          <a:bodyPr wrap="none" rtlCol="0">
            <a:spAutoFit/>
          </a:bodyPr>
          <a:lstStyle/>
          <a:p>
            <a:r>
              <a:rPr lang="en-US" sz="1100" b="1" dirty="0">
                <a:latin typeface="IBM Plex Sans" panose="020B0503050203000203" pitchFamily="34" charset="0"/>
              </a:rPr>
              <a:t>Source: </a:t>
            </a:r>
            <a:r>
              <a:rPr lang="en-US" sz="1100" i="1" dirty="0">
                <a:latin typeface="IBM Plex Sans" panose="020B0503050203000203" pitchFamily="34" charset="0"/>
              </a:rPr>
              <a:t>KELA Cyber Threat Intelligence</a:t>
            </a:r>
          </a:p>
          <a:p>
            <a:r>
              <a:rPr lang="en-US" sz="1100" b="1" dirty="0">
                <a:latin typeface="IBM Plex Sans" panose="020B0503050203000203" pitchFamily="34" charset="0"/>
              </a:rPr>
              <a:t>Source: </a:t>
            </a:r>
            <a:r>
              <a:rPr lang="en-US" sz="1100" i="1" dirty="0">
                <a:latin typeface="IBM Plex Sans" panose="020B0503050203000203" pitchFamily="34" charset="0"/>
              </a:rPr>
              <a:t>Lockheed Martin</a:t>
            </a:r>
            <a:endParaRPr lang="en-US" sz="1100" b="1" dirty="0">
              <a:latin typeface="IBM Plex Sans" panose="020B0503050203000203" pitchFamily="34" charset="0"/>
            </a:endParaRPr>
          </a:p>
        </p:txBody>
      </p:sp>
      <p:pic>
        <p:nvPicPr>
          <p:cNvPr id="5124" name="Picture 4" descr="Cyber Kill Chain. The Cyber Kill Chain is a framework… | by Ana | Medium">
            <a:extLst>
              <a:ext uri="{FF2B5EF4-FFF2-40B4-BE49-F238E27FC236}">
                <a16:creationId xmlns:a16="http://schemas.microsoft.com/office/drawing/2014/main" id="{29EA6E4F-1306-547E-4EA3-BFFBFD2FE2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634" y="4386557"/>
            <a:ext cx="6360564" cy="250695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a:extLst>
              <a:ext uri="{FF2B5EF4-FFF2-40B4-BE49-F238E27FC236}">
                <a16:creationId xmlns:a16="http://schemas.microsoft.com/office/drawing/2014/main" id="{4223DC77-0FA3-04AE-A05D-4CDF9C1BD973}"/>
              </a:ext>
            </a:extLst>
          </p:cNvPr>
          <p:cNvSpPr/>
          <p:nvPr/>
        </p:nvSpPr>
        <p:spPr>
          <a:xfrm>
            <a:off x="2185060" y="4283616"/>
            <a:ext cx="4730337" cy="2574384"/>
          </a:xfrm>
          <a:prstGeom prst="roundRect">
            <a:avLst/>
          </a:prstGeom>
          <a:solidFill>
            <a:schemeClr val="bg1">
              <a:lumMod val="50000"/>
              <a:alpha val="10058"/>
            </a:schemeClr>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FDDF54BC-0843-186B-9AE3-F36D0A3AC7DF}"/>
              </a:ext>
            </a:extLst>
          </p:cNvPr>
          <p:cNvSpPr/>
          <p:nvPr/>
        </p:nvSpPr>
        <p:spPr>
          <a:xfrm>
            <a:off x="5593278" y="1182450"/>
            <a:ext cx="6598722" cy="3065652"/>
          </a:xfrm>
          <a:prstGeom prst="roundRect">
            <a:avLst/>
          </a:prstGeom>
          <a:solidFill>
            <a:schemeClr val="bg1">
              <a:lumMod val="50000"/>
              <a:alpha val="10000"/>
            </a:schemeClr>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910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3" name="Title 2">
            <a:extLst>
              <a:ext uri="{FF2B5EF4-FFF2-40B4-BE49-F238E27FC236}">
                <a16:creationId xmlns:a16="http://schemas.microsoft.com/office/drawing/2014/main" id="{F36C0765-59D4-7045-BBF1-8A8A1D243FA4}"/>
              </a:ext>
            </a:extLst>
          </p:cNvPr>
          <p:cNvSpPr>
            <a:spLocks noGrp="1"/>
          </p:cNvSpPr>
          <p:nvPr>
            <p:ph type="title"/>
          </p:nvPr>
        </p:nvSpPr>
        <p:spPr/>
        <p:txBody>
          <a:bodyPr/>
          <a:lstStyle/>
          <a:p>
            <a:endParaRPr lang="en-US"/>
          </a:p>
        </p:txBody>
      </p:sp>
      <p:sp>
        <p:nvSpPr>
          <p:cNvPr id="4" name="Google Shape;129;p5">
            <a:extLst>
              <a:ext uri="{FF2B5EF4-FFF2-40B4-BE49-F238E27FC236}">
                <a16:creationId xmlns:a16="http://schemas.microsoft.com/office/drawing/2014/main" id="{435F2F79-3F46-D951-19B5-AD4EB6D2B950}"/>
              </a:ext>
            </a:extLst>
          </p:cNvPr>
          <p:cNvSpPr txBox="1"/>
          <p:nvPr/>
        </p:nvSpPr>
        <p:spPr>
          <a:xfrm>
            <a:off x="7304436" y="278853"/>
            <a:ext cx="4630814" cy="417833"/>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lt1"/>
              </a:buClr>
              <a:buSzPts val="2800"/>
              <a:buFont typeface="Arial"/>
              <a:buNone/>
            </a:pPr>
            <a:r>
              <a:rPr lang="en-US" sz="2800" b="1" dirty="0">
                <a:latin typeface="IBM Plex Sans" panose="020B0503050203000203" pitchFamily="34" charset="0"/>
              </a:rPr>
              <a:t>Typical Intrusion Timeline</a:t>
            </a:r>
            <a:endParaRPr sz="1400" b="1" u="none" strike="noStrike" cap="none" dirty="0">
              <a:latin typeface="IBM Plex Sans" panose="020B0503050203000203" pitchFamily="34" charset="0"/>
              <a:sym typeface="Arial"/>
            </a:endParaRPr>
          </a:p>
        </p:txBody>
      </p:sp>
      <p:sp>
        <p:nvSpPr>
          <p:cNvPr id="6" name="Google Shape;130;p5">
            <a:extLst>
              <a:ext uri="{FF2B5EF4-FFF2-40B4-BE49-F238E27FC236}">
                <a16:creationId xmlns:a16="http://schemas.microsoft.com/office/drawing/2014/main" id="{B3FDAB19-C557-02A3-88A2-AB6051334373}"/>
              </a:ext>
            </a:extLst>
          </p:cNvPr>
          <p:cNvSpPr txBox="1"/>
          <p:nvPr/>
        </p:nvSpPr>
        <p:spPr>
          <a:xfrm>
            <a:off x="446134" y="1648045"/>
            <a:ext cx="30495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200" u="none" strike="noStrike" cap="none" dirty="0">
              <a:solidFill>
                <a:srgbClr val="000000"/>
              </a:solidFill>
              <a:latin typeface="IBM Plex Sans" panose="020B0503050203000203" pitchFamily="34" charset="0"/>
              <a:sym typeface="Arial"/>
            </a:endParaRPr>
          </a:p>
        </p:txBody>
      </p:sp>
      <p:sp>
        <p:nvSpPr>
          <p:cNvPr id="7" name="Google Shape;131;p5">
            <a:extLst>
              <a:ext uri="{FF2B5EF4-FFF2-40B4-BE49-F238E27FC236}">
                <a16:creationId xmlns:a16="http://schemas.microsoft.com/office/drawing/2014/main" id="{FDD0B265-0A48-3E84-95B7-7822D1E771D5}"/>
              </a:ext>
            </a:extLst>
          </p:cNvPr>
          <p:cNvSpPr/>
          <p:nvPr/>
        </p:nvSpPr>
        <p:spPr>
          <a:xfrm>
            <a:off x="446135" y="2556768"/>
            <a:ext cx="2724149" cy="4385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200" u="none" strike="noStrike" cap="none" dirty="0">
              <a:solidFill>
                <a:srgbClr val="000000"/>
              </a:solidFill>
              <a:latin typeface="IBM Plex Sans" panose="020B0503050203000203" pitchFamily="34" charset="0"/>
              <a:sym typeface="Arial"/>
            </a:endParaRPr>
          </a:p>
          <a:p>
            <a:pPr marL="171450" marR="0" lvl="0" indent="-104775" algn="l" rtl="0">
              <a:lnSpc>
                <a:spcPct val="100000"/>
              </a:lnSpc>
              <a:spcBef>
                <a:spcPts val="0"/>
              </a:spcBef>
              <a:spcAft>
                <a:spcPts val="0"/>
              </a:spcAft>
              <a:buClr>
                <a:srgbClr val="000000"/>
              </a:buClr>
              <a:buSzPts val="1050"/>
              <a:buFont typeface="Arial"/>
              <a:buNone/>
            </a:pPr>
            <a:endParaRPr sz="1050" u="none" strike="noStrike" cap="none" dirty="0">
              <a:solidFill>
                <a:srgbClr val="000000"/>
              </a:solidFill>
              <a:latin typeface="IBM Plex Sans" panose="020B0503050203000203" pitchFamily="34" charset="0"/>
              <a:sym typeface="Arial"/>
            </a:endParaRPr>
          </a:p>
        </p:txBody>
      </p:sp>
      <p:sp>
        <p:nvSpPr>
          <p:cNvPr id="18" name="Right Arrow 17">
            <a:extLst>
              <a:ext uri="{FF2B5EF4-FFF2-40B4-BE49-F238E27FC236}">
                <a16:creationId xmlns:a16="http://schemas.microsoft.com/office/drawing/2014/main" id="{6F9E1F08-562F-6766-EF57-523831667F19}"/>
              </a:ext>
            </a:extLst>
          </p:cNvPr>
          <p:cNvSpPr/>
          <p:nvPr/>
        </p:nvSpPr>
        <p:spPr>
          <a:xfrm>
            <a:off x="0" y="1434865"/>
            <a:ext cx="12293418" cy="1152000"/>
          </a:xfrm>
          <a:prstGeom prst="rightArrow">
            <a:avLst/>
          </a:prstGeom>
          <a:gradFill>
            <a:gsLst>
              <a:gs pos="0">
                <a:srgbClr val="FF0000"/>
              </a:gs>
              <a:gs pos="87000">
                <a:schemeClr val="accent2">
                  <a:hueOff val="0"/>
                  <a:satOff val="0"/>
                  <a:lumOff val="0"/>
                  <a:alphaOff val="0"/>
                  <a:tint val="50000"/>
                  <a:shade val="100000"/>
                  <a:satMod val="350000"/>
                </a:schemeClr>
              </a:gs>
            </a:gsLst>
          </a:gra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US" dirty="0"/>
          </a:p>
        </p:txBody>
      </p:sp>
      <p:grpSp>
        <p:nvGrpSpPr>
          <p:cNvPr id="19" name="Group 18">
            <a:extLst>
              <a:ext uri="{FF2B5EF4-FFF2-40B4-BE49-F238E27FC236}">
                <a16:creationId xmlns:a16="http://schemas.microsoft.com/office/drawing/2014/main" id="{85D8FF38-AF95-3307-4EE5-836FACCF00B2}"/>
              </a:ext>
            </a:extLst>
          </p:cNvPr>
          <p:cNvGrpSpPr/>
          <p:nvPr/>
        </p:nvGrpSpPr>
        <p:grpSpPr>
          <a:xfrm>
            <a:off x="-110434" y="1735611"/>
            <a:ext cx="2258334" cy="576000"/>
            <a:chOff x="56195" y="281681"/>
            <a:chExt cx="2258334" cy="576000"/>
          </a:xfrm>
        </p:grpSpPr>
        <p:sp>
          <p:nvSpPr>
            <p:cNvPr id="20" name="Rectangle 19">
              <a:extLst>
                <a:ext uri="{FF2B5EF4-FFF2-40B4-BE49-F238E27FC236}">
                  <a16:creationId xmlns:a16="http://schemas.microsoft.com/office/drawing/2014/main" id="{BC1643D0-CF0E-3B39-CCBA-CE5E2B804ADF}"/>
                </a:ext>
              </a:extLst>
            </p:cNvPr>
            <p:cNvSpPr/>
            <p:nvPr/>
          </p:nvSpPr>
          <p:spPr>
            <a:xfrm>
              <a:off x="56195" y="281681"/>
              <a:ext cx="2258334" cy="576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1" name="TextBox 20">
              <a:extLst>
                <a:ext uri="{FF2B5EF4-FFF2-40B4-BE49-F238E27FC236}">
                  <a16:creationId xmlns:a16="http://schemas.microsoft.com/office/drawing/2014/main" id="{61AE22F7-0D17-C870-4459-F59909E73044}"/>
                </a:ext>
              </a:extLst>
            </p:cNvPr>
            <p:cNvSpPr txBox="1"/>
            <p:nvPr/>
          </p:nvSpPr>
          <p:spPr>
            <a:xfrm>
              <a:off x="56195" y="281681"/>
              <a:ext cx="2258334" cy="576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62560" rIns="0" bIns="162560" numCol="1" spcCol="1270" anchor="ctr" anchorCtr="0">
              <a:noAutofit/>
            </a:bodyPr>
            <a:lstStyle/>
            <a:p>
              <a:pPr marL="0" lvl="0" indent="0" algn="ctr" defTabSz="711200">
                <a:lnSpc>
                  <a:spcPct val="90000"/>
                </a:lnSpc>
                <a:spcBef>
                  <a:spcPct val="0"/>
                </a:spcBef>
                <a:spcAft>
                  <a:spcPct val="35000"/>
                </a:spcAft>
                <a:buNone/>
              </a:pPr>
              <a:r>
                <a:rPr lang="en-US" sz="1600" b="1" kern="1200" dirty="0"/>
                <a:t>Day 0</a:t>
              </a:r>
            </a:p>
          </p:txBody>
        </p:sp>
      </p:grpSp>
      <p:sp>
        <p:nvSpPr>
          <p:cNvPr id="22" name="Google Shape;156;p13">
            <a:extLst>
              <a:ext uri="{FF2B5EF4-FFF2-40B4-BE49-F238E27FC236}">
                <a16:creationId xmlns:a16="http://schemas.microsoft.com/office/drawing/2014/main" id="{87178390-69B8-246C-BC44-FBB8E73E6AE2}"/>
              </a:ext>
            </a:extLst>
          </p:cNvPr>
          <p:cNvSpPr txBox="1">
            <a:spLocks/>
          </p:cNvSpPr>
          <p:nvPr/>
        </p:nvSpPr>
        <p:spPr>
          <a:xfrm>
            <a:off x="-84903" y="3901022"/>
            <a:ext cx="2622887" cy="277970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8600" indent="0">
              <a:buSzPts val="3600"/>
              <a:buNone/>
            </a:pPr>
            <a:r>
              <a:rPr lang="en-US" sz="1800" b="1" dirty="0">
                <a:latin typeface="IBM Plex Sans" panose="020B0503050203000203" pitchFamily="34" charset="0"/>
              </a:rPr>
              <a:t>Attack Vectors</a:t>
            </a:r>
          </a:p>
          <a:p>
            <a:pPr marL="514350" indent="-285750">
              <a:buSzPts val="3600"/>
            </a:pPr>
            <a:r>
              <a:rPr lang="en-US" sz="1800" dirty="0">
                <a:latin typeface="IBM Plex Sans" panose="020B0503050203000203" pitchFamily="34" charset="0"/>
              </a:rPr>
              <a:t>Perimeter breach</a:t>
            </a:r>
          </a:p>
          <a:p>
            <a:pPr marL="514350" indent="-285750">
              <a:buSzPts val="3600"/>
            </a:pPr>
            <a:r>
              <a:rPr lang="en-US" sz="1800" dirty="0">
                <a:latin typeface="IBM Plex Sans" panose="020B0503050203000203" pitchFamily="34" charset="0"/>
              </a:rPr>
              <a:t>Phishing</a:t>
            </a:r>
          </a:p>
          <a:p>
            <a:pPr marL="514350" indent="-285750">
              <a:buSzPts val="3600"/>
            </a:pPr>
            <a:r>
              <a:rPr lang="en-US" sz="1800" dirty="0">
                <a:latin typeface="IBM Plex Sans" panose="020B0503050203000203" pitchFamily="34" charset="0"/>
              </a:rPr>
              <a:t>Drive-by</a:t>
            </a:r>
          </a:p>
          <a:p>
            <a:pPr marL="514350" indent="-285750">
              <a:buSzPts val="3600"/>
            </a:pPr>
            <a:r>
              <a:rPr lang="en-US" sz="1800" dirty="0">
                <a:latin typeface="IBM Plex Sans" panose="020B0503050203000203" pitchFamily="34" charset="0"/>
              </a:rPr>
              <a:t>Third-party</a:t>
            </a:r>
          </a:p>
        </p:txBody>
      </p:sp>
      <p:cxnSp>
        <p:nvCxnSpPr>
          <p:cNvPr id="23" name="Google Shape;145;p13">
            <a:extLst>
              <a:ext uri="{FF2B5EF4-FFF2-40B4-BE49-F238E27FC236}">
                <a16:creationId xmlns:a16="http://schemas.microsoft.com/office/drawing/2014/main" id="{2EEDCB52-3DE4-2836-B3C0-8638FC574FBB}"/>
              </a:ext>
            </a:extLst>
          </p:cNvPr>
          <p:cNvCxnSpPr>
            <a:cxnSpLocks/>
          </p:cNvCxnSpPr>
          <p:nvPr/>
        </p:nvCxnSpPr>
        <p:spPr>
          <a:xfrm>
            <a:off x="2368122" y="1753014"/>
            <a:ext cx="0" cy="4317942"/>
          </a:xfrm>
          <a:prstGeom prst="straightConnector1">
            <a:avLst/>
          </a:prstGeom>
          <a:noFill/>
          <a:ln w="19050" cap="flat" cmpd="sng">
            <a:solidFill>
              <a:schemeClr val="accent1"/>
            </a:solidFill>
            <a:prstDash val="solid"/>
            <a:miter lim="800000"/>
            <a:headEnd type="none" w="sm" len="sm"/>
            <a:tailEnd type="none" w="sm" len="sm"/>
          </a:ln>
        </p:spPr>
      </p:cxnSp>
      <p:sp>
        <p:nvSpPr>
          <p:cNvPr id="24" name="Google Shape;156;p13">
            <a:extLst>
              <a:ext uri="{FF2B5EF4-FFF2-40B4-BE49-F238E27FC236}">
                <a16:creationId xmlns:a16="http://schemas.microsoft.com/office/drawing/2014/main" id="{E0364EC6-2AED-D044-3E8B-DFEB1D417AD3}"/>
              </a:ext>
            </a:extLst>
          </p:cNvPr>
          <p:cNvSpPr txBox="1">
            <a:spLocks/>
          </p:cNvSpPr>
          <p:nvPr/>
        </p:nvSpPr>
        <p:spPr>
          <a:xfrm>
            <a:off x="2368121" y="3919382"/>
            <a:ext cx="2622887" cy="277970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8600" indent="0">
              <a:buSzPts val="3600"/>
              <a:buNone/>
            </a:pPr>
            <a:r>
              <a:rPr lang="en-US" sz="1800" b="1" dirty="0" err="1">
                <a:latin typeface="IBM Plex Sans" panose="020B0503050203000203" pitchFamily="34" charset="0"/>
              </a:rPr>
              <a:t>Veni</a:t>
            </a:r>
            <a:r>
              <a:rPr lang="en-US" sz="1800" b="1" dirty="0">
                <a:latin typeface="IBM Plex Sans" panose="020B0503050203000203" pitchFamily="34" charset="0"/>
              </a:rPr>
              <a:t>, </a:t>
            </a:r>
            <a:r>
              <a:rPr lang="en-US" sz="1800" b="1" dirty="0" err="1">
                <a:latin typeface="IBM Plex Sans" panose="020B0503050203000203" pitchFamily="34" charset="0"/>
              </a:rPr>
              <a:t>Vidi</a:t>
            </a:r>
            <a:r>
              <a:rPr lang="en-US" sz="1800" b="1" dirty="0">
                <a:latin typeface="IBM Plex Sans" panose="020B0503050203000203" pitchFamily="34" charset="0"/>
              </a:rPr>
              <a:t>, Vici</a:t>
            </a:r>
          </a:p>
          <a:p>
            <a:pPr marL="514350" indent="-285750">
              <a:buSzPts val="3600"/>
            </a:pPr>
            <a:r>
              <a:rPr lang="en-US" sz="1800" dirty="0">
                <a:latin typeface="IBM Plex Sans" panose="020B0503050203000203" pitchFamily="34" charset="0"/>
              </a:rPr>
              <a:t>Cred harvesting</a:t>
            </a:r>
          </a:p>
          <a:p>
            <a:pPr marL="514350" indent="-285750">
              <a:buSzPts val="3600"/>
            </a:pPr>
            <a:r>
              <a:rPr lang="en-US" sz="1800" dirty="0">
                <a:latin typeface="IBM Plex Sans" panose="020B0503050203000203" pitchFamily="34" charset="0"/>
              </a:rPr>
              <a:t>Recon</a:t>
            </a:r>
          </a:p>
          <a:p>
            <a:pPr marL="514350" indent="-285750">
              <a:buSzPts val="3600"/>
            </a:pPr>
            <a:r>
              <a:rPr lang="en-US" sz="1800" dirty="0">
                <a:latin typeface="IBM Plex Sans" panose="020B0503050203000203" pitchFamily="34" charset="0"/>
              </a:rPr>
              <a:t>Lateral movement</a:t>
            </a:r>
          </a:p>
          <a:p>
            <a:pPr marL="514350" indent="-285750">
              <a:buSzPts val="3600"/>
            </a:pPr>
            <a:r>
              <a:rPr lang="en-US" sz="1800" dirty="0">
                <a:latin typeface="IBM Plex Sans" panose="020B0503050203000203" pitchFamily="34" charset="0"/>
              </a:rPr>
              <a:t>Persistence </a:t>
            </a:r>
          </a:p>
          <a:p>
            <a:pPr marL="514350" indent="-285750">
              <a:buSzPts val="3600"/>
            </a:pPr>
            <a:endParaRPr lang="en-US" sz="1800" dirty="0">
              <a:latin typeface="IBM Plex Sans" panose="020B0503050203000203" pitchFamily="34" charset="0"/>
            </a:endParaRPr>
          </a:p>
        </p:txBody>
      </p:sp>
      <p:grpSp>
        <p:nvGrpSpPr>
          <p:cNvPr id="25" name="Group 24">
            <a:extLst>
              <a:ext uri="{FF2B5EF4-FFF2-40B4-BE49-F238E27FC236}">
                <a16:creationId xmlns:a16="http://schemas.microsoft.com/office/drawing/2014/main" id="{EF8B3D60-EE94-E6E5-8379-543C293B232A}"/>
              </a:ext>
            </a:extLst>
          </p:cNvPr>
          <p:cNvGrpSpPr/>
          <p:nvPr/>
        </p:nvGrpSpPr>
        <p:grpSpPr>
          <a:xfrm>
            <a:off x="4854015" y="1741785"/>
            <a:ext cx="2258334" cy="576000"/>
            <a:chOff x="2658655" y="294413"/>
            <a:chExt cx="2258334" cy="576000"/>
          </a:xfrm>
        </p:grpSpPr>
        <p:sp>
          <p:nvSpPr>
            <p:cNvPr id="26" name="Rectangle 25">
              <a:extLst>
                <a:ext uri="{FF2B5EF4-FFF2-40B4-BE49-F238E27FC236}">
                  <a16:creationId xmlns:a16="http://schemas.microsoft.com/office/drawing/2014/main" id="{9C47E3E5-495C-81B4-49E6-6D6681B1C728}"/>
                </a:ext>
              </a:extLst>
            </p:cNvPr>
            <p:cNvSpPr/>
            <p:nvPr/>
          </p:nvSpPr>
          <p:spPr>
            <a:xfrm>
              <a:off x="2658655" y="294413"/>
              <a:ext cx="2258334" cy="576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7" name="TextBox 26">
              <a:extLst>
                <a:ext uri="{FF2B5EF4-FFF2-40B4-BE49-F238E27FC236}">
                  <a16:creationId xmlns:a16="http://schemas.microsoft.com/office/drawing/2014/main" id="{B896D9B8-B58F-4409-7AE6-2BE79AF4FDBE}"/>
                </a:ext>
              </a:extLst>
            </p:cNvPr>
            <p:cNvSpPr txBox="1"/>
            <p:nvPr/>
          </p:nvSpPr>
          <p:spPr>
            <a:xfrm>
              <a:off x="2658655" y="294413"/>
              <a:ext cx="2258334" cy="576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62560" rIns="0" bIns="162560" numCol="1" spcCol="1270" anchor="ctr" anchorCtr="0">
              <a:noAutofit/>
            </a:bodyPr>
            <a:lstStyle/>
            <a:p>
              <a:pPr marL="0" lvl="0" indent="0" algn="ctr" defTabSz="711200">
                <a:lnSpc>
                  <a:spcPct val="90000"/>
                </a:lnSpc>
                <a:spcBef>
                  <a:spcPct val="0"/>
                </a:spcBef>
                <a:spcAft>
                  <a:spcPct val="35000"/>
                </a:spcAft>
                <a:buNone/>
              </a:pPr>
              <a:r>
                <a:rPr lang="en-US" sz="1600" b="1" kern="1200" dirty="0"/>
                <a:t>Days 7 - 10</a:t>
              </a:r>
            </a:p>
          </p:txBody>
        </p:sp>
      </p:grpSp>
      <p:cxnSp>
        <p:nvCxnSpPr>
          <p:cNvPr id="28" name="Google Shape;145;p13">
            <a:extLst>
              <a:ext uri="{FF2B5EF4-FFF2-40B4-BE49-F238E27FC236}">
                <a16:creationId xmlns:a16="http://schemas.microsoft.com/office/drawing/2014/main" id="{4ED92D99-5535-07C6-3FBB-16775720BFB7}"/>
              </a:ext>
            </a:extLst>
          </p:cNvPr>
          <p:cNvCxnSpPr>
            <a:cxnSpLocks/>
          </p:cNvCxnSpPr>
          <p:nvPr/>
        </p:nvCxnSpPr>
        <p:spPr>
          <a:xfrm>
            <a:off x="4991008" y="1753014"/>
            <a:ext cx="0" cy="4302287"/>
          </a:xfrm>
          <a:prstGeom prst="straightConnector1">
            <a:avLst/>
          </a:prstGeom>
          <a:noFill/>
          <a:ln w="19050" cap="flat" cmpd="sng">
            <a:solidFill>
              <a:schemeClr val="accent1"/>
            </a:solidFill>
            <a:prstDash val="solid"/>
            <a:miter lim="800000"/>
            <a:headEnd type="none" w="sm" len="sm"/>
            <a:tailEnd type="none" w="sm" len="sm"/>
          </a:ln>
        </p:spPr>
      </p:cxnSp>
      <p:sp>
        <p:nvSpPr>
          <p:cNvPr id="29" name="Google Shape;156;p13">
            <a:extLst>
              <a:ext uri="{FF2B5EF4-FFF2-40B4-BE49-F238E27FC236}">
                <a16:creationId xmlns:a16="http://schemas.microsoft.com/office/drawing/2014/main" id="{CE16E3E2-6D93-0138-0F2B-749D3D243129}"/>
              </a:ext>
            </a:extLst>
          </p:cNvPr>
          <p:cNvSpPr txBox="1">
            <a:spLocks/>
          </p:cNvSpPr>
          <p:nvPr/>
        </p:nvSpPr>
        <p:spPr>
          <a:xfrm>
            <a:off x="5033221" y="3901022"/>
            <a:ext cx="2622887" cy="217642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8600" indent="0">
              <a:buSzPts val="3600"/>
              <a:buNone/>
            </a:pPr>
            <a:r>
              <a:rPr lang="en-US" sz="1800" b="1" dirty="0">
                <a:latin typeface="IBM Plex Sans" panose="020B0503050203000203" pitchFamily="34" charset="0"/>
              </a:rPr>
              <a:t>Data Theft</a:t>
            </a:r>
            <a:endParaRPr lang="en-US" sz="1800" dirty="0">
              <a:latin typeface="IBM Plex Sans" panose="020B0503050203000203" pitchFamily="34" charset="0"/>
            </a:endParaRPr>
          </a:p>
          <a:p>
            <a:pPr marL="514350" indent="-285750">
              <a:buSzPts val="3600"/>
            </a:pPr>
            <a:r>
              <a:rPr lang="en-US" sz="1800" dirty="0">
                <a:latin typeface="IBM Plex Sans" panose="020B0503050203000203" pitchFamily="34" charset="0"/>
              </a:rPr>
              <a:t>Staging</a:t>
            </a:r>
          </a:p>
          <a:p>
            <a:pPr marL="514350" indent="-285750">
              <a:buSzPts val="3600"/>
            </a:pPr>
            <a:r>
              <a:rPr lang="en-US" sz="1800" dirty="0">
                <a:latin typeface="IBM Plex Sans" panose="020B0503050203000203" pitchFamily="34" charset="0"/>
              </a:rPr>
              <a:t>Exfiltration</a:t>
            </a:r>
          </a:p>
          <a:p>
            <a:pPr marL="514350" indent="-285750">
              <a:buSzPts val="3600"/>
            </a:pPr>
            <a:r>
              <a:rPr lang="en-US" sz="1800" dirty="0">
                <a:latin typeface="IBM Plex Sans" panose="020B0503050203000203" pitchFamily="34" charset="0"/>
              </a:rPr>
              <a:t>Documents</a:t>
            </a:r>
          </a:p>
          <a:p>
            <a:pPr marL="514350" indent="-285750">
              <a:buSzPts val="3600"/>
            </a:pPr>
            <a:r>
              <a:rPr lang="en-US" sz="1800" dirty="0">
                <a:latin typeface="IBM Plex Sans" panose="020B0503050203000203" pitchFamily="34" charset="0"/>
              </a:rPr>
              <a:t>Databases</a:t>
            </a:r>
          </a:p>
        </p:txBody>
      </p:sp>
      <p:grpSp>
        <p:nvGrpSpPr>
          <p:cNvPr id="30" name="Group 29">
            <a:extLst>
              <a:ext uri="{FF2B5EF4-FFF2-40B4-BE49-F238E27FC236}">
                <a16:creationId xmlns:a16="http://schemas.microsoft.com/office/drawing/2014/main" id="{18725899-B32C-876C-A5A3-E5D52DE9A7B9}"/>
              </a:ext>
            </a:extLst>
          </p:cNvPr>
          <p:cNvGrpSpPr/>
          <p:nvPr/>
        </p:nvGrpSpPr>
        <p:grpSpPr>
          <a:xfrm>
            <a:off x="7613894" y="1733777"/>
            <a:ext cx="2258334" cy="576000"/>
            <a:chOff x="2658655" y="294413"/>
            <a:chExt cx="2258334" cy="576000"/>
          </a:xfrm>
        </p:grpSpPr>
        <p:sp>
          <p:nvSpPr>
            <p:cNvPr id="37" name="Rectangle 36">
              <a:extLst>
                <a:ext uri="{FF2B5EF4-FFF2-40B4-BE49-F238E27FC236}">
                  <a16:creationId xmlns:a16="http://schemas.microsoft.com/office/drawing/2014/main" id="{9C6ED1D1-F6C5-D0CD-1BA7-7103E6143B5E}"/>
                </a:ext>
              </a:extLst>
            </p:cNvPr>
            <p:cNvSpPr/>
            <p:nvPr/>
          </p:nvSpPr>
          <p:spPr>
            <a:xfrm>
              <a:off x="2658655" y="294413"/>
              <a:ext cx="2258334" cy="576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8" name="TextBox 37">
              <a:extLst>
                <a:ext uri="{FF2B5EF4-FFF2-40B4-BE49-F238E27FC236}">
                  <a16:creationId xmlns:a16="http://schemas.microsoft.com/office/drawing/2014/main" id="{9616CB11-2103-9387-DE71-A09E83A13891}"/>
                </a:ext>
              </a:extLst>
            </p:cNvPr>
            <p:cNvSpPr txBox="1"/>
            <p:nvPr/>
          </p:nvSpPr>
          <p:spPr>
            <a:xfrm>
              <a:off x="2658655" y="294413"/>
              <a:ext cx="2258334" cy="576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62560" rIns="0" bIns="162560" numCol="1" spcCol="1270" anchor="ctr" anchorCtr="0">
              <a:noAutofit/>
            </a:bodyPr>
            <a:lstStyle/>
            <a:p>
              <a:pPr marL="0" lvl="0" indent="0" defTabSz="711200">
                <a:lnSpc>
                  <a:spcPct val="90000"/>
                </a:lnSpc>
                <a:spcBef>
                  <a:spcPct val="0"/>
                </a:spcBef>
                <a:spcAft>
                  <a:spcPct val="35000"/>
                </a:spcAft>
                <a:buNone/>
              </a:pPr>
              <a:r>
                <a:rPr lang="en-US" sz="1600" b="1" kern="1200" dirty="0"/>
                <a:t>Ransomware</a:t>
              </a:r>
            </a:p>
          </p:txBody>
        </p:sp>
      </p:grpSp>
      <p:pic>
        <p:nvPicPr>
          <p:cNvPr id="39" name="Picture 4" descr="Does Paying Ransomware Work? | Ransomware Removal">
            <a:extLst>
              <a:ext uri="{FF2B5EF4-FFF2-40B4-BE49-F238E27FC236}">
                <a16:creationId xmlns:a16="http://schemas.microsoft.com/office/drawing/2014/main" id="{75E48608-D5B5-06EE-E2DA-14EB1141A684}"/>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t="25009"/>
          <a:stretch/>
        </p:blipFill>
        <p:spPr bwMode="auto">
          <a:xfrm>
            <a:off x="7090421" y="2331924"/>
            <a:ext cx="2371494" cy="1293384"/>
          </a:xfrm>
          <a:prstGeom prst="rect">
            <a:avLst/>
          </a:prstGeom>
          <a:noFill/>
          <a:extLst>
            <a:ext uri="{909E8E84-426E-40DD-AFC4-6F175D3DCCD1}">
              <a14:hiddenFill xmlns:a14="http://schemas.microsoft.com/office/drawing/2010/main">
                <a:solidFill>
                  <a:srgbClr val="FFFFFF"/>
                </a:solidFill>
              </a14:hiddenFill>
            </a:ext>
          </a:extLst>
        </p:spPr>
      </p:pic>
      <p:sp>
        <p:nvSpPr>
          <p:cNvPr id="40" name="Google Shape;156;p13">
            <a:extLst>
              <a:ext uri="{FF2B5EF4-FFF2-40B4-BE49-F238E27FC236}">
                <a16:creationId xmlns:a16="http://schemas.microsoft.com/office/drawing/2014/main" id="{9E1B3F1F-2D88-4640-2BBD-E99EAA20DC3A}"/>
              </a:ext>
            </a:extLst>
          </p:cNvPr>
          <p:cNvSpPr txBox="1">
            <a:spLocks/>
          </p:cNvSpPr>
          <p:nvPr/>
        </p:nvSpPr>
        <p:spPr>
          <a:xfrm>
            <a:off x="7077184" y="3893813"/>
            <a:ext cx="2346374" cy="268533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8600" indent="0">
              <a:buSzPts val="3600"/>
              <a:buNone/>
            </a:pPr>
            <a:r>
              <a:rPr lang="en-US" sz="1800" b="1" dirty="0">
                <a:latin typeface="IBM Plex Sans" panose="020B0503050203000203" pitchFamily="34" charset="0"/>
              </a:rPr>
              <a:t>Data Destruction</a:t>
            </a:r>
            <a:endParaRPr lang="en-US" sz="1800" dirty="0">
              <a:latin typeface="IBM Plex Sans" panose="020B0503050203000203" pitchFamily="34" charset="0"/>
            </a:endParaRPr>
          </a:p>
          <a:p>
            <a:pPr marL="514350" indent="-285750">
              <a:buSzPts val="3600"/>
            </a:pPr>
            <a:r>
              <a:rPr lang="en-US" sz="1800" dirty="0">
                <a:latin typeface="IBM Plex Sans" panose="020B0503050203000203" pitchFamily="34" charset="0"/>
              </a:rPr>
              <a:t>Backups</a:t>
            </a:r>
          </a:p>
          <a:p>
            <a:pPr marL="514350" indent="-285750">
              <a:buSzPts val="3600"/>
            </a:pPr>
            <a:r>
              <a:rPr lang="en-US" sz="1800" dirty="0">
                <a:latin typeface="IBM Plex Sans" panose="020B0503050203000203" pitchFamily="34" charset="0"/>
              </a:rPr>
              <a:t>Virtual infrastructure</a:t>
            </a:r>
          </a:p>
          <a:p>
            <a:pPr marL="514350" indent="-285750">
              <a:buSzPts val="3600"/>
            </a:pPr>
            <a:r>
              <a:rPr lang="en-US" sz="1800" dirty="0">
                <a:latin typeface="IBM Plex Sans" panose="020B0503050203000203" pitchFamily="34" charset="0"/>
              </a:rPr>
              <a:t>Servers</a:t>
            </a:r>
          </a:p>
          <a:p>
            <a:pPr marL="514350" indent="-285750">
              <a:buSzPts val="3600"/>
            </a:pPr>
            <a:r>
              <a:rPr lang="en-US" sz="1800" dirty="0">
                <a:latin typeface="IBM Plex Sans" panose="020B0503050203000203" pitchFamily="34" charset="0"/>
              </a:rPr>
              <a:t>Workstations</a:t>
            </a:r>
          </a:p>
          <a:p>
            <a:pPr marL="514350" indent="-285750">
              <a:buSzPts val="3600"/>
            </a:pPr>
            <a:r>
              <a:rPr lang="en-US" sz="1800" dirty="0">
                <a:latin typeface="IBM Plex Sans" panose="020B0503050203000203" pitchFamily="34" charset="0"/>
              </a:rPr>
              <a:t>Network Shares</a:t>
            </a:r>
          </a:p>
        </p:txBody>
      </p:sp>
      <p:cxnSp>
        <p:nvCxnSpPr>
          <p:cNvPr id="41" name="Google Shape;145;p13">
            <a:extLst>
              <a:ext uri="{FF2B5EF4-FFF2-40B4-BE49-F238E27FC236}">
                <a16:creationId xmlns:a16="http://schemas.microsoft.com/office/drawing/2014/main" id="{2AD39247-45B7-E9A1-104B-1DC07A42975A}"/>
              </a:ext>
            </a:extLst>
          </p:cNvPr>
          <p:cNvCxnSpPr>
            <a:cxnSpLocks/>
          </p:cNvCxnSpPr>
          <p:nvPr/>
        </p:nvCxnSpPr>
        <p:spPr>
          <a:xfrm>
            <a:off x="7072500" y="1753014"/>
            <a:ext cx="0" cy="4302286"/>
          </a:xfrm>
          <a:prstGeom prst="straightConnector1">
            <a:avLst/>
          </a:prstGeom>
          <a:noFill/>
          <a:ln w="19050" cap="flat" cmpd="sng">
            <a:solidFill>
              <a:schemeClr val="accent1"/>
            </a:solidFill>
            <a:prstDash val="solid"/>
            <a:miter lim="800000"/>
            <a:headEnd type="none" w="sm" len="sm"/>
            <a:tailEnd type="none" w="sm" len="sm"/>
          </a:ln>
        </p:spPr>
      </p:cxnSp>
      <p:grpSp>
        <p:nvGrpSpPr>
          <p:cNvPr id="42" name="Group 41">
            <a:extLst>
              <a:ext uri="{FF2B5EF4-FFF2-40B4-BE49-F238E27FC236}">
                <a16:creationId xmlns:a16="http://schemas.microsoft.com/office/drawing/2014/main" id="{1E188ADF-4010-7BA0-7819-4EF495D20B66}"/>
              </a:ext>
            </a:extLst>
          </p:cNvPr>
          <p:cNvGrpSpPr/>
          <p:nvPr/>
        </p:nvGrpSpPr>
        <p:grpSpPr>
          <a:xfrm>
            <a:off x="9849582" y="1636945"/>
            <a:ext cx="2554336" cy="692069"/>
            <a:chOff x="2658655" y="294413"/>
            <a:chExt cx="2360444" cy="692069"/>
          </a:xfrm>
        </p:grpSpPr>
        <p:sp>
          <p:nvSpPr>
            <p:cNvPr id="43" name="Rectangle 42">
              <a:extLst>
                <a:ext uri="{FF2B5EF4-FFF2-40B4-BE49-F238E27FC236}">
                  <a16:creationId xmlns:a16="http://schemas.microsoft.com/office/drawing/2014/main" id="{73944356-6637-9197-0361-02729D655F8A}"/>
                </a:ext>
              </a:extLst>
            </p:cNvPr>
            <p:cNvSpPr/>
            <p:nvPr/>
          </p:nvSpPr>
          <p:spPr>
            <a:xfrm>
              <a:off x="2658655" y="294413"/>
              <a:ext cx="2258334" cy="576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4" name="TextBox 43">
              <a:extLst>
                <a:ext uri="{FF2B5EF4-FFF2-40B4-BE49-F238E27FC236}">
                  <a16:creationId xmlns:a16="http://schemas.microsoft.com/office/drawing/2014/main" id="{6CAEB75A-F32A-668D-4377-371B5C3BBA69}"/>
                </a:ext>
              </a:extLst>
            </p:cNvPr>
            <p:cNvSpPr txBox="1"/>
            <p:nvPr/>
          </p:nvSpPr>
          <p:spPr>
            <a:xfrm>
              <a:off x="2760765" y="410482"/>
              <a:ext cx="2258334" cy="576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62560" rIns="0" bIns="162560" numCol="1" spcCol="1270" anchor="ctr" anchorCtr="0">
              <a:noAutofit/>
            </a:bodyPr>
            <a:lstStyle/>
            <a:p>
              <a:pPr marL="0" lvl="0" indent="0" defTabSz="711200">
                <a:lnSpc>
                  <a:spcPct val="90000"/>
                </a:lnSpc>
                <a:spcBef>
                  <a:spcPct val="0"/>
                </a:spcBef>
                <a:spcAft>
                  <a:spcPct val="35000"/>
                </a:spcAft>
                <a:buNone/>
              </a:pPr>
              <a:r>
                <a:rPr lang="en-US" sz="1600" b="1" kern="1200" dirty="0"/>
                <a:t>Nation-state</a:t>
              </a:r>
            </a:p>
            <a:p>
              <a:pPr defTabSz="711200">
                <a:lnSpc>
                  <a:spcPct val="90000"/>
                </a:lnSpc>
                <a:spcBef>
                  <a:spcPct val="0"/>
                </a:spcBef>
                <a:spcAft>
                  <a:spcPct val="35000"/>
                </a:spcAft>
              </a:pPr>
              <a:r>
                <a:rPr lang="en-US" sz="1600" b="1" kern="1200" dirty="0"/>
                <a:t>Days 10 - </a:t>
              </a:r>
              <a:endParaRPr lang="en-US" sz="2000" dirty="0"/>
            </a:p>
          </p:txBody>
        </p:sp>
      </p:grpSp>
      <p:pic>
        <p:nvPicPr>
          <p:cNvPr id="45" name="Picture 44">
            <a:extLst>
              <a:ext uri="{FF2B5EF4-FFF2-40B4-BE49-F238E27FC236}">
                <a16:creationId xmlns:a16="http://schemas.microsoft.com/office/drawing/2014/main" id="{4A501C1E-C964-5A8C-41B3-22BE4E5F4F9D}"/>
              </a:ext>
            </a:extLst>
          </p:cNvPr>
          <p:cNvPicPr>
            <a:picLocks noChangeAspect="1"/>
          </p:cNvPicPr>
          <p:nvPr/>
        </p:nvPicPr>
        <p:blipFill>
          <a:blip r:embed="rId4"/>
          <a:stretch>
            <a:fillRect/>
          </a:stretch>
        </p:blipFill>
        <p:spPr>
          <a:xfrm>
            <a:off x="10873258" y="2071397"/>
            <a:ext cx="285975" cy="193725"/>
          </a:xfrm>
          <a:prstGeom prst="rect">
            <a:avLst/>
          </a:prstGeom>
        </p:spPr>
      </p:pic>
      <p:cxnSp>
        <p:nvCxnSpPr>
          <p:cNvPr id="46" name="Google Shape;145;p13">
            <a:extLst>
              <a:ext uri="{FF2B5EF4-FFF2-40B4-BE49-F238E27FC236}">
                <a16:creationId xmlns:a16="http://schemas.microsoft.com/office/drawing/2014/main" id="{C6DD2687-1F84-C6F8-3FF6-558C6923B036}"/>
              </a:ext>
            </a:extLst>
          </p:cNvPr>
          <p:cNvCxnSpPr>
            <a:cxnSpLocks/>
          </p:cNvCxnSpPr>
          <p:nvPr/>
        </p:nvCxnSpPr>
        <p:spPr>
          <a:xfrm>
            <a:off x="9619843" y="1753014"/>
            <a:ext cx="0" cy="4302286"/>
          </a:xfrm>
          <a:prstGeom prst="straightConnector1">
            <a:avLst/>
          </a:prstGeom>
          <a:noFill/>
          <a:ln w="19050" cap="flat" cmpd="sng">
            <a:solidFill>
              <a:schemeClr val="accent1"/>
            </a:solidFill>
            <a:prstDash val="solid"/>
            <a:miter lim="800000"/>
            <a:headEnd type="none" w="sm" len="sm"/>
            <a:tailEnd type="none" w="sm" len="sm"/>
          </a:ln>
        </p:spPr>
      </p:cxnSp>
      <p:sp>
        <p:nvSpPr>
          <p:cNvPr id="47" name="Google Shape;156;p13">
            <a:extLst>
              <a:ext uri="{FF2B5EF4-FFF2-40B4-BE49-F238E27FC236}">
                <a16:creationId xmlns:a16="http://schemas.microsoft.com/office/drawing/2014/main" id="{DAA815AE-2C60-CD69-3B25-E6502870783C}"/>
              </a:ext>
            </a:extLst>
          </p:cNvPr>
          <p:cNvSpPr txBox="1">
            <a:spLocks/>
          </p:cNvSpPr>
          <p:nvPr/>
        </p:nvSpPr>
        <p:spPr>
          <a:xfrm>
            <a:off x="9700071" y="3893812"/>
            <a:ext cx="2346374" cy="208244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8600" indent="0">
              <a:buSzPts val="3600"/>
              <a:buNone/>
            </a:pPr>
            <a:r>
              <a:rPr lang="en-US" sz="1800" b="1" dirty="0">
                <a:latin typeface="IBM Plex Sans" panose="020B0503050203000203" pitchFamily="34" charset="0"/>
              </a:rPr>
              <a:t>Persist &amp; Steal</a:t>
            </a:r>
          </a:p>
          <a:p>
            <a:pPr marL="514350" indent="-285750">
              <a:buSzPts val="3600"/>
            </a:pPr>
            <a:r>
              <a:rPr lang="en-US" sz="1800" dirty="0">
                <a:latin typeface="IBM Plex Sans" panose="020B0503050203000203" pitchFamily="34" charset="0"/>
              </a:rPr>
              <a:t>Update malware</a:t>
            </a:r>
          </a:p>
          <a:p>
            <a:pPr marL="514350" indent="-285750">
              <a:buSzPts val="3600"/>
            </a:pPr>
            <a:r>
              <a:rPr lang="en-US" sz="1800" dirty="0">
                <a:latin typeface="IBM Plex Sans" panose="020B0503050203000203" pitchFamily="34" charset="0"/>
              </a:rPr>
              <a:t>Cred harvesting</a:t>
            </a:r>
          </a:p>
          <a:p>
            <a:pPr marL="514350" indent="-285750">
              <a:buSzPts val="3600"/>
            </a:pPr>
            <a:r>
              <a:rPr lang="en-US" sz="1800" dirty="0">
                <a:latin typeface="IBM Plex Sans" panose="020B0503050203000203" pitchFamily="34" charset="0"/>
              </a:rPr>
              <a:t>Data theft</a:t>
            </a:r>
          </a:p>
          <a:p>
            <a:pPr marL="514350" indent="-285750">
              <a:buSzPts val="3600"/>
            </a:pPr>
            <a:r>
              <a:rPr lang="en-US" sz="1800" dirty="0">
                <a:latin typeface="IBM Plex Sans" panose="020B0503050203000203" pitchFamily="34" charset="0"/>
              </a:rPr>
              <a:t>Read E-mail</a:t>
            </a:r>
          </a:p>
        </p:txBody>
      </p:sp>
      <p:pic>
        <p:nvPicPr>
          <p:cNvPr id="48" name="Picture 47">
            <a:extLst>
              <a:ext uri="{FF2B5EF4-FFF2-40B4-BE49-F238E27FC236}">
                <a16:creationId xmlns:a16="http://schemas.microsoft.com/office/drawing/2014/main" id="{2E432D1A-B996-90E7-1B60-975DC4F4F06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31469" y="2352512"/>
            <a:ext cx="1826866" cy="1370149"/>
          </a:xfrm>
          <a:prstGeom prst="rect">
            <a:avLst/>
          </a:prstGeom>
          <a:ln>
            <a:solidFill>
              <a:srgbClr val="4F81BD"/>
            </a:solidFill>
          </a:ln>
          <a:effectLst>
            <a:innerShdw blurRad="63500" dist="50800" dir="2700000">
              <a:prstClr val="black">
                <a:alpha val="50000"/>
              </a:prstClr>
            </a:innerShdw>
          </a:effectLst>
        </p:spPr>
      </p:pic>
      <p:grpSp>
        <p:nvGrpSpPr>
          <p:cNvPr id="49" name="Group 48">
            <a:extLst>
              <a:ext uri="{FF2B5EF4-FFF2-40B4-BE49-F238E27FC236}">
                <a16:creationId xmlns:a16="http://schemas.microsoft.com/office/drawing/2014/main" id="{A926C9A2-4EB2-71AD-A740-45EC7DE42B21}"/>
              </a:ext>
            </a:extLst>
          </p:cNvPr>
          <p:cNvGrpSpPr/>
          <p:nvPr/>
        </p:nvGrpSpPr>
        <p:grpSpPr>
          <a:xfrm>
            <a:off x="2480194" y="1741785"/>
            <a:ext cx="2258334" cy="576000"/>
            <a:chOff x="2658655" y="294413"/>
            <a:chExt cx="2258334" cy="576000"/>
          </a:xfrm>
        </p:grpSpPr>
        <p:sp>
          <p:nvSpPr>
            <p:cNvPr id="50" name="Rectangle 49">
              <a:extLst>
                <a:ext uri="{FF2B5EF4-FFF2-40B4-BE49-F238E27FC236}">
                  <a16:creationId xmlns:a16="http://schemas.microsoft.com/office/drawing/2014/main" id="{15DBBFEC-81EE-6797-224E-FA77361DD1D8}"/>
                </a:ext>
              </a:extLst>
            </p:cNvPr>
            <p:cNvSpPr/>
            <p:nvPr/>
          </p:nvSpPr>
          <p:spPr>
            <a:xfrm>
              <a:off x="2658655" y="294413"/>
              <a:ext cx="2258334" cy="576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51" name="TextBox 50">
              <a:extLst>
                <a:ext uri="{FF2B5EF4-FFF2-40B4-BE49-F238E27FC236}">
                  <a16:creationId xmlns:a16="http://schemas.microsoft.com/office/drawing/2014/main" id="{1F9460E5-BCDC-3563-5095-C04AB9D4E441}"/>
                </a:ext>
              </a:extLst>
            </p:cNvPr>
            <p:cNvSpPr txBox="1"/>
            <p:nvPr/>
          </p:nvSpPr>
          <p:spPr>
            <a:xfrm>
              <a:off x="2658655" y="294413"/>
              <a:ext cx="2258334" cy="576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62560" rIns="0" bIns="162560" numCol="1" spcCol="1270" anchor="ctr" anchorCtr="0">
              <a:noAutofit/>
            </a:bodyPr>
            <a:lstStyle/>
            <a:p>
              <a:pPr marL="0" lvl="0" indent="0" algn="ctr" defTabSz="711200">
                <a:lnSpc>
                  <a:spcPct val="90000"/>
                </a:lnSpc>
                <a:spcBef>
                  <a:spcPct val="0"/>
                </a:spcBef>
                <a:spcAft>
                  <a:spcPct val="35000"/>
                </a:spcAft>
                <a:buNone/>
              </a:pPr>
              <a:r>
                <a:rPr lang="en-US" sz="1600" b="1" kern="1200" dirty="0"/>
                <a:t>Days 0 - 7</a:t>
              </a:r>
            </a:p>
          </p:txBody>
        </p:sp>
      </p:grpSp>
      <p:pic>
        <p:nvPicPr>
          <p:cNvPr id="52" name="Picture 51">
            <a:extLst>
              <a:ext uri="{FF2B5EF4-FFF2-40B4-BE49-F238E27FC236}">
                <a16:creationId xmlns:a16="http://schemas.microsoft.com/office/drawing/2014/main" id="{3509D8A4-154D-062A-8EF2-5B6B877343C1}"/>
              </a:ext>
            </a:extLst>
          </p:cNvPr>
          <p:cNvPicPr>
            <a:picLocks noChangeAspect="1"/>
          </p:cNvPicPr>
          <p:nvPr/>
        </p:nvPicPr>
        <p:blipFill>
          <a:blip r:embed="rId6"/>
          <a:stretch>
            <a:fillRect/>
          </a:stretch>
        </p:blipFill>
        <p:spPr>
          <a:xfrm>
            <a:off x="5187294" y="2344094"/>
            <a:ext cx="1513513" cy="1513513"/>
          </a:xfrm>
          <a:prstGeom prst="rect">
            <a:avLst/>
          </a:prstGeom>
        </p:spPr>
      </p:pic>
      <p:pic>
        <p:nvPicPr>
          <p:cNvPr id="53" name="Picture 52" descr="Shape&#10;&#10;Description automatically generated with low confidence">
            <a:extLst>
              <a:ext uri="{FF2B5EF4-FFF2-40B4-BE49-F238E27FC236}">
                <a16:creationId xmlns:a16="http://schemas.microsoft.com/office/drawing/2014/main" id="{D4877F73-E521-DE2A-586A-A8144E49DF43}"/>
              </a:ext>
            </a:extLst>
          </p:cNvPr>
          <p:cNvPicPr>
            <a:picLocks noChangeAspect="1"/>
          </p:cNvPicPr>
          <p:nvPr/>
        </p:nvPicPr>
        <p:blipFill>
          <a:blip r:embed="rId7"/>
          <a:stretch>
            <a:fillRect/>
          </a:stretch>
        </p:blipFill>
        <p:spPr>
          <a:xfrm>
            <a:off x="9890709" y="2253829"/>
            <a:ext cx="1658156" cy="1658156"/>
          </a:xfrm>
          <a:prstGeom prst="rect">
            <a:avLst/>
          </a:prstGeom>
        </p:spPr>
      </p:pic>
      <p:pic>
        <p:nvPicPr>
          <p:cNvPr id="54" name="Picture 53" descr="A screenshot of a video game&#10;&#10;Description automatically generated with medium confidence">
            <a:extLst>
              <a:ext uri="{FF2B5EF4-FFF2-40B4-BE49-F238E27FC236}">
                <a16:creationId xmlns:a16="http://schemas.microsoft.com/office/drawing/2014/main" id="{E7A5CCBE-A1E2-666B-23A0-5AA01F920BF8}"/>
              </a:ext>
            </a:extLst>
          </p:cNvPr>
          <p:cNvPicPr>
            <a:picLocks noChangeAspect="1"/>
          </p:cNvPicPr>
          <p:nvPr/>
        </p:nvPicPr>
        <p:blipFill>
          <a:blip r:embed="rId8"/>
          <a:stretch>
            <a:fillRect/>
          </a:stretch>
        </p:blipFill>
        <p:spPr>
          <a:xfrm>
            <a:off x="2869984" y="2362261"/>
            <a:ext cx="1627149" cy="1557121"/>
          </a:xfrm>
          <a:prstGeom prst="rect">
            <a:avLst/>
          </a:prstGeom>
        </p:spPr>
      </p:pic>
    </p:spTree>
    <p:extLst>
      <p:ext uri="{BB962C8B-B14F-4D97-AF65-F5344CB8AC3E}">
        <p14:creationId xmlns:p14="http://schemas.microsoft.com/office/powerpoint/2010/main" val="507854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7FCDCB-995B-383F-EE94-F63B33FD4876}"/>
              </a:ext>
            </a:extLst>
          </p:cNvPr>
          <p:cNvSpPr>
            <a:spLocks noGrp="1"/>
          </p:cNvSpPr>
          <p:nvPr>
            <p:ph type="title"/>
          </p:nvPr>
        </p:nvSpPr>
        <p:spPr/>
        <p:txBody>
          <a:bodyPr/>
          <a:lstStyle/>
          <a:p>
            <a:r>
              <a:rPr lang="en-US" b="1" dirty="0"/>
              <a:t>Ransomware Impacts</a:t>
            </a:r>
          </a:p>
        </p:txBody>
      </p:sp>
      <p:graphicFrame>
        <p:nvGraphicFramePr>
          <p:cNvPr id="6" name="Diagram 5">
            <a:extLst>
              <a:ext uri="{FF2B5EF4-FFF2-40B4-BE49-F238E27FC236}">
                <a16:creationId xmlns:a16="http://schemas.microsoft.com/office/drawing/2014/main" id="{07159B38-1847-34E9-C165-DC05109917B5}"/>
              </a:ext>
            </a:extLst>
          </p:cNvPr>
          <p:cNvGraphicFramePr/>
          <p:nvPr/>
        </p:nvGraphicFramePr>
        <p:xfrm>
          <a:off x="-935790" y="132703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A9B44721-13DE-837F-EFF8-7ADD93FDB60D}"/>
              </a:ext>
            </a:extLst>
          </p:cNvPr>
          <p:cNvSpPr txBox="1"/>
          <p:nvPr/>
        </p:nvSpPr>
        <p:spPr>
          <a:xfrm>
            <a:off x="6474137" y="1367525"/>
            <a:ext cx="5594588" cy="5109091"/>
          </a:xfrm>
          <a:prstGeom prst="rect">
            <a:avLst/>
          </a:prstGeom>
          <a:noFill/>
        </p:spPr>
        <p:txBody>
          <a:bodyPr wrap="square" rtlCol="0">
            <a:spAutoFit/>
          </a:bodyPr>
          <a:lstStyle/>
          <a:p>
            <a:pPr marL="285750" indent="-285750">
              <a:buFont typeface="Arial" panose="020B0604020202020204" pitchFamily="34" charset="0"/>
              <a:buChar char="•"/>
            </a:pPr>
            <a:endParaRPr lang="en-US" sz="2000" dirty="0">
              <a:latin typeface="IBM Plex Sans" panose="020B0503050203000203" pitchFamily="34" charset="0"/>
            </a:endParaRPr>
          </a:p>
          <a:p>
            <a:pPr marL="285750" indent="-285750">
              <a:buFont typeface="Arial" panose="020B0604020202020204" pitchFamily="34" charset="0"/>
              <a:buChar char="•"/>
            </a:pPr>
            <a:r>
              <a:rPr lang="en-US" sz="1800" dirty="0">
                <a:latin typeface="IBM Plex Sans" panose="020B0503050203000203" pitchFamily="34" charset="0"/>
              </a:rPr>
              <a:t>Downtime ranging from days to months</a:t>
            </a:r>
            <a:br>
              <a:rPr lang="en-US" sz="1800" dirty="0">
                <a:latin typeface="IBM Plex Sans" panose="020B0503050203000203" pitchFamily="34" charset="0"/>
              </a:rPr>
            </a:br>
            <a:endParaRPr lang="en-US" sz="1800" dirty="0">
              <a:latin typeface="IBM Plex Sans" panose="020B0503050203000203" pitchFamily="34" charset="0"/>
            </a:endParaRPr>
          </a:p>
          <a:p>
            <a:pPr marL="285750" lvl="2" indent="-285750">
              <a:buFont typeface="Arial" panose="020B0604020202020204" pitchFamily="34" charset="0"/>
              <a:buChar char="•"/>
            </a:pPr>
            <a:r>
              <a:rPr lang="en-US" sz="1800" dirty="0">
                <a:latin typeface="IBM Plex Sans" panose="020B0503050203000203" pitchFamily="34" charset="0"/>
              </a:rPr>
              <a:t>Severely degraded technology and business operations</a:t>
            </a:r>
            <a:br>
              <a:rPr lang="en-US" sz="1800" dirty="0">
                <a:latin typeface="IBM Plex Sans" panose="020B0503050203000203" pitchFamily="34" charset="0"/>
              </a:rPr>
            </a:br>
            <a:endParaRPr lang="en-US" sz="1800" dirty="0">
              <a:latin typeface="IBM Plex Sans" panose="020B0503050203000203" pitchFamily="34" charset="0"/>
            </a:endParaRPr>
          </a:p>
          <a:p>
            <a:pPr marL="285750" indent="-285750">
              <a:buFont typeface="Arial" panose="020B0604020202020204" pitchFamily="34" charset="0"/>
              <a:buChar char="•"/>
            </a:pPr>
            <a:r>
              <a:rPr lang="en-US" sz="1800" dirty="0">
                <a:latin typeface="IBM Plex Sans" panose="020B0503050203000203" pitchFamily="34" charset="0"/>
              </a:rPr>
              <a:t>Ransomware response is </a:t>
            </a:r>
            <a:r>
              <a:rPr lang="en-US" sz="1800" b="1" dirty="0">
                <a:latin typeface="IBM Plex Sans" panose="020B0503050203000203" pitchFamily="34" charset="0"/>
              </a:rPr>
              <a:t>not </a:t>
            </a:r>
            <a:r>
              <a:rPr lang="en-US" sz="1800" dirty="0">
                <a:latin typeface="IBM Plex Sans" panose="020B0503050203000203" pitchFamily="34" charset="0"/>
              </a:rPr>
              <a:t>just a technical response</a:t>
            </a:r>
          </a:p>
          <a:p>
            <a:pPr marL="285750" indent="-285750">
              <a:buFont typeface="Arial" panose="020B0604020202020204" pitchFamily="34" charset="0"/>
              <a:buChar char="•"/>
            </a:pPr>
            <a:endParaRPr lang="en-US" sz="1800" dirty="0">
              <a:latin typeface="IBM Plex Sans" panose="020B0503050203000203" pitchFamily="34" charset="0"/>
            </a:endParaRPr>
          </a:p>
          <a:p>
            <a:pPr marL="915988" lvl="1" indent="-317500">
              <a:buFont typeface="Arial" panose="020B0604020202020204" pitchFamily="34" charset="0"/>
              <a:buChar char="•"/>
            </a:pPr>
            <a:r>
              <a:rPr lang="en-US" sz="1800" dirty="0">
                <a:latin typeface="IBM Plex Sans" panose="020B0503050203000203" pitchFamily="34" charset="0"/>
              </a:rPr>
              <a:t>Legal and regulatory requirements for disclosure and response</a:t>
            </a:r>
            <a:br>
              <a:rPr lang="en-US" sz="1800" dirty="0">
                <a:latin typeface="IBM Plex Sans" panose="020B0503050203000203" pitchFamily="34" charset="0"/>
              </a:rPr>
            </a:br>
            <a:endParaRPr lang="en-US" sz="1800" dirty="0">
              <a:latin typeface="IBM Plex Sans" panose="020B0503050203000203" pitchFamily="34" charset="0"/>
            </a:endParaRPr>
          </a:p>
          <a:p>
            <a:pPr marL="915988" indent="-317500">
              <a:buFont typeface="Arial" panose="020B0604020202020204" pitchFamily="34" charset="0"/>
              <a:buChar char="•"/>
            </a:pPr>
            <a:r>
              <a:rPr lang="en-US" sz="1800" dirty="0">
                <a:latin typeface="IBM Plex Sans" panose="020B0503050203000203" pitchFamily="34" charset="0"/>
              </a:rPr>
              <a:t>Privacy considerations associated with data</a:t>
            </a:r>
          </a:p>
          <a:p>
            <a:pPr marL="285750" indent="-285750">
              <a:buFont typeface="Arial" panose="020B0604020202020204" pitchFamily="34" charset="0"/>
              <a:buChar char="•"/>
            </a:pPr>
            <a:endParaRPr lang="en-US" sz="1800" dirty="0">
              <a:latin typeface="IBM Plex Sans" panose="020B0503050203000203" pitchFamily="34" charset="0"/>
            </a:endParaRPr>
          </a:p>
          <a:p>
            <a:pPr marL="915988" indent="-317500">
              <a:buFont typeface="Arial" panose="020B0604020202020204" pitchFamily="34" charset="0"/>
              <a:buChar char="•"/>
            </a:pPr>
            <a:r>
              <a:rPr lang="en-US" sz="1800" dirty="0">
                <a:latin typeface="IBM Plex Sans" panose="020B0503050203000203" pitchFamily="34" charset="0"/>
              </a:rPr>
              <a:t>Reputational damage and future business relationships</a:t>
            </a:r>
          </a:p>
          <a:p>
            <a:pPr marL="285750" indent="-285750">
              <a:buFont typeface="Arial" panose="020B0604020202020204" pitchFamily="34" charset="0"/>
              <a:buChar char="•"/>
            </a:pPr>
            <a:endParaRPr lang="en-US" sz="1800" dirty="0">
              <a:latin typeface="IBM Plex Sans" panose="020B0503050203000203" pitchFamily="34" charset="0"/>
            </a:endParaRPr>
          </a:p>
          <a:p>
            <a:pPr marL="915988" indent="-304800">
              <a:buFont typeface="Arial" panose="020B0604020202020204" pitchFamily="34" charset="0"/>
              <a:buChar char="•"/>
            </a:pPr>
            <a:r>
              <a:rPr lang="en-US" sz="1800" dirty="0">
                <a:latin typeface="IBM Plex Sans" panose="020B0503050203000203" pitchFamily="34" charset="0"/>
              </a:rPr>
              <a:t>Legal fallout, including class-action suits</a:t>
            </a:r>
          </a:p>
        </p:txBody>
      </p:sp>
    </p:spTree>
    <p:extLst>
      <p:ext uri="{BB962C8B-B14F-4D97-AF65-F5344CB8AC3E}">
        <p14:creationId xmlns:p14="http://schemas.microsoft.com/office/powerpoint/2010/main" val="350487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cxnSp>
        <p:nvCxnSpPr>
          <p:cNvPr id="210" name="Google Shape;210;p13"/>
          <p:cNvCxnSpPr/>
          <p:nvPr/>
        </p:nvCxnSpPr>
        <p:spPr>
          <a:xfrm>
            <a:off x="2484984" y="289293"/>
            <a:ext cx="0" cy="459938"/>
          </a:xfrm>
          <a:prstGeom prst="straightConnector1">
            <a:avLst/>
          </a:prstGeom>
          <a:noFill/>
          <a:ln w="9525" cap="flat" cmpd="sng">
            <a:solidFill>
              <a:schemeClr val="lt1"/>
            </a:solidFill>
            <a:prstDash val="solid"/>
            <a:round/>
            <a:headEnd type="none" w="sm" len="sm"/>
            <a:tailEnd type="none" w="sm" len="sm"/>
          </a:ln>
        </p:spPr>
      </p:cxnSp>
      <p:sp>
        <p:nvSpPr>
          <p:cNvPr id="2" name="Google Shape;153;p13">
            <a:extLst>
              <a:ext uri="{FF2B5EF4-FFF2-40B4-BE49-F238E27FC236}">
                <a16:creationId xmlns:a16="http://schemas.microsoft.com/office/drawing/2014/main" id="{A9CCF8FA-672F-14E6-9FAA-9BE17C0F9D27}"/>
              </a:ext>
            </a:extLst>
          </p:cNvPr>
          <p:cNvSpPr txBox="1">
            <a:spLocks/>
          </p:cNvSpPr>
          <p:nvPr/>
        </p:nvSpPr>
        <p:spPr>
          <a:xfrm>
            <a:off x="1818932" y="287458"/>
            <a:ext cx="8239467" cy="665400"/>
          </a:xfrm>
          <a:prstGeom prst="rect">
            <a:avLst/>
          </a:prstGeom>
          <a:noFill/>
          <a:ln>
            <a:noFill/>
          </a:ln>
        </p:spPr>
        <p:txBody>
          <a:bodyPr spcFirstLastPara="1" wrap="square" lIns="91425" tIns="45700" rIns="0"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spcBef>
                <a:spcPts val="1000"/>
              </a:spcBef>
              <a:buSzPct val="32828"/>
            </a:pPr>
            <a:r>
              <a:rPr lang="en-US" sz="3600" b="1" dirty="0">
                <a:solidFill>
                  <a:schemeClr val="bg1"/>
                </a:solidFill>
                <a:latin typeface="IBM Plex Sans"/>
              </a:rPr>
              <a:t>Ransomware Response Roles</a:t>
            </a:r>
          </a:p>
        </p:txBody>
      </p:sp>
      <p:sp>
        <p:nvSpPr>
          <p:cNvPr id="10" name="Google Shape;210;p16">
            <a:extLst>
              <a:ext uri="{FF2B5EF4-FFF2-40B4-BE49-F238E27FC236}">
                <a16:creationId xmlns:a16="http://schemas.microsoft.com/office/drawing/2014/main" id="{CBE84A00-81C7-6360-2468-438415925857}"/>
              </a:ext>
            </a:extLst>
          </p:cNvPr>
          <p:cNvSpPr txBox="1"/>
          <p:nvPr/>
        </p:nvSpPr>
        <p:spPr>
          <a:xfrm>
            <a:off x="270630" y="1415816"/>
            <a:ext cx="3222165" cy="5032146"/>
          </a:xfrm>
          <a:prstGeom prst="rect">
            <a:avLst/>
          </a:prstGeom>
          <a:noFill/>
          <a:ln>
            <a:noFill/>
          </a:ln>
        </p:spPr>
        <p:txBody>
          <a:bodyPr spcFirstLastPara="1" wrap="square" lIns="91425" tIns="45700" rIns="91425" bIns="45700" anchor="t" anchorCtr="0">
            <a:normAutofit fontScale="92500" lnSpcReduction="10000"/>
          </a:bodyPr>
          <a:lstStyle/>
          <a:p>
            <a:pPr marR="0" lvl="0" algn="l" rtl="0">
              <a:lnSpc>
                <a:spcPct val="120000"/>
              </a:lnSpc>
              <a:spcBef>
                <a:spcPts val="0"/>
              </a:spcBef>
              <a:spcAft>
                <a:spcPts val="0"/>
              </a:spcAft>
              <a:buClr>
                <a:schemeClr val="tx1"/>
              </a:buClr>
              <a:buSzPct val="100000"/>
            </a:pPr>
            <a:r>
              <a:rPr lang="en-US" sz="2000" b="1" dirty="0">
                <a:solidFill>
                  <a:schemeClr val="tx1"/>
                </a:solidFill>
                <a:latin typeface="IBM Plex Sans" panose="020B0503050203000203" pitchFamily="34" charset="0"/>
                <a:ea typeface="IBM Plex Sans"/>
                <a:cs typeface="IBM Plex Sans"/>
                <a:sym typeface="IBM Plex Sans"/>
              </a:rPr>
              <a:t>Incident Response</a:t>
            </a:r>
            <a:endParaRPr lang="en-US" sz="2000" b="1" dirty="0">
              <a:solidFill>
                <a:schemeClr val="tx1"/>
              </a:solidFill>
              <a:latin typeface="IBM Plex Sans" panose="020B0503050203000203" pitchFamily="34" charset="0"/>
              <a:sym typeface="IBM Plex Sans"/>
            </a:endParaRPr>
          </a:p>
          <a:p>
            <a:pPr marL="342900" indent="-342900">
              <a:lnSpc>
                <a:spcPct val="120000"/>
              </a:lnSpc>
              <a:buClr>
                <a:schemeClr val="tx1"/>
              </a:buClr>
              <a:buSzPct val="100000"/>
              <a:buFont typeface="IBM Plex Sans"/>
              <a:buChar char="•"/>
            </a:pPr>
            <a:r>
              <a:rPr lang="en-US" sz="1600" b="1" i="0" u="none" strike="noStrike" cap="none" dirty="0">
                <a:solidFill>
                  <a:schemeClr val="tx1"/>
                </a:solidFill>
                <a:latin typeface="IBM Plex Sans" panose="020B0503050203000203" pitchFamily="34" charset="0"/>
                <a:ea typeface="IBM Plex Sans"/>
                <a:cs typeface="IBM Plex Sans"/>
                <a:sym typeface="IBM Plex Sans"/>
              </a:rPr>
              <a:t>Role: </a:t>
            </a:r>
            <a:r>
              <a:rPr lang="en-US" sz="1600" b="0" i="0" u="none" strike="noStrike" cap="none" dirty="0">
                <a:solidFill>
                  <a:schemeClr val="tx1"/>
                </a:solidFill>
                <a:latin typeface="IBM Plex Sans" panose="020B0503050203000203" pitchFamily="34" charset="0"/>
                <a:ea typeface="IBM Plex Sans"/>
                <a:cs typeface="IBM Plex Sans"/>
                <a:sym typeface="IBM Plex Sans"/>
              </a:rPr>
              <a:t>IR Service Provider</a:t>
            </a:r>
            <a:endParaRPr sz="1600" dirty="0">
              <a:solidFill>
                <a:schemeClr val="tx1"/>
              </a:solidFill>
              <a:latin typeface="IBM Plex Sans" panose="020B0503050203000203" pitchFamily="34" charset="0"/>
            </a:endParaRPr>
          </a:p>
          <a:p>
            <a:pPr marL="342900" indent="-342900">
              <a:lnSpc>
                <a:spcPct val="120000"/>
              </a:lnSpc>
              <a:buClr>
                <a:schemeClr val="tx1"/>
              </a:buClr>
              <a:buSzPct val="100000"/>
              <a:buFont typeface="IBM Plex Sans"/>
              <a:buChar char="•"/>
            </a:pPr>
            <a:r>
              <a:rPr lang="en-US" sz="1600" b="0" i="0" u="none" strike="noStrike" cap="none" dirty="0">
                <a:solidFill>
                  <a:schemeClr val="tx1"/>
                </a:solidFill>
                <a:latin typeface="IBM Plex Sans" panose="020B0503050203000203" pitchFamily="34" charset="0"/>
                <a:ea typeface="IBM Plex Sans"/>
                <a:cs typeface="IBM Plex Sans"/>
                <a:sym typeface="IBM Plex Sans"/>
              </a:rPr>
              <a:t>Responsibilities: </a:t>
            </a:r>
            <a:endParaRPr lang="en-US" sz="1600" dirty="0">
              <a:solidFill>
                <a:schemeClr val="tx1"/>
              </a:solidFill>
              <a:latin typeface="IBM Plex Sans" panose="020B0503050203000203" pitchFamily="34" charset="0"/>
              <a:ea typeface="IBM Plex Sans"/>
              <a:cs typeface="IBM Plex Sans"/>
              <a:sym typeface="IBM Plex Sans"/>
            </a:endParaRPr>
          </a:p>
          <a:p>
            <a:pPr marL="800100" lvl="1" indent="-342900">
              <a:lnSpc>
                <a:spcPct val="120000"/>
              </a:lnSpc>
              <a:buClr>
                <a:schemeClr val="tx1"/>
              </a:buClr>
              <a:buSzPct val="100000"/>
              <a:buFont typeface="IBM Plex Sans"/>
              <a:buChar char="•"/>
            </a:pPr>
            <a:r>
              <a:rPr lang="en-US" sz="1500" b="0" i="0" u="none" strike="noStrike" cap="none" dirty="0">
                <a:solidFill>
                  <a:schemeClr val="tx1"/>
                </a:solidFill>
                <a:latin typeface="IBM Plex Sans" panose="020B0503050203000203" pitchFamily="34" charset="0"/>
                <a:ea typeface="IBM Plex Sans"/>
                <a:cs typeface="IBM Plex Sans"/>
                <a:sym typeface="IBM Plex Sans"/>
              </a:rPr>
              <a:t>Response Methodology</a:t>
            </a:r>
          </a:p>
          <a:p>
            <a:pPr marL="800100" lvl="1" indent="-342900">
              <a:lnSpc>
                <a:spcPct val="120000"/>
              </a:lnSpc>
              <a:buClr>
                <a:schemeClr val="tx1"/>
              </a:buClr>
              <a:buSzPct val="100000"/>
              <a:buFont typeface="IBM Plex Sans"/>
              <a:buChar char="•"/>
            </a:pPr>
            <a:r>
              <a:rPr lang="en-US" sz="1500" dirty="0">
                <a:solidFill>
                  <a:schemeClr val="tx1"/>
                </a:solidFill>
                <a:latin typeface="IBM Plex Sans" panose="020B0503050203000203" pitchFamily="34" charset="0"/>
                <a:ea typeface="IBM Plex Sans"/>
                <a:cs typeface="IBM Plex Sans"/>
                <a:sym typeface="IBM Plex Sans"/>
              </a:rPr>
              <a:t>Containment</a:t>
            </a:r>
          </a:p>
          <a:p>
            <a:pPr marL="800100" lvl="1" indent="-342900">
              <a:lnSpc>
                <a:spcPct val="120000"/>
              </a:lnSpc>
              <a:buClr>
                <a:schemeClr val="tx1"/>
              </a:buClr>
              <a:buSzPct val="100000"/>
              <a:buFont typeface="IBM Plex Sans"/>
              <a:buChar char="•"/>
            </a:pPr>
            <a:r>
              <a:rPr lang="en-US" sz="1500" b="0" i="0" u="none" strike="noStrike" cap="none" dirty="0">
                <a:solidFill>
                  <a:schemeClr val="tx1"/>
                </a:solidFill>
                <a:latin typeface="IBM Plex Sans" panose="020B0503050203000203" pitchFamily="34" charset="0"/>
                <a:ea typeface="IBM Plex Sans"/>
                <a:cs typeface="IBM Plex Sans"/>
                <a:sym typeface="IBM Plex Sans"/>
              </a:rPr>
              <a:t>Incident Investigation </a:t>
            </a:r>
          </a:p>
          <a:p>
            <a:pPr marL="800100" lvl="1" indent="-342900">
              <a:lnSpc>
                <a:spcPct val="120000"/>
              </a:lnSpc>
              <a:buClr>
                <a:schemeClr val="tx1"/>
              </a:buClr>
              <a:buSzPct val="100000"/>
              <a:buFont typeface="IBM Plex Sans"/>
              <a:buChar char="•"/>
            </a:pPr>
            <a:r>
              <a:rPr lang="en-US" sz="1500" b="0" i="0" u="none" strike="noStrike" cap="none" dirty="0">
                <a:solidFill>
                  <a:schemeClr val="tx1"/>
                </a:solidFill>
                <a:latin typeface="IBM Plex Sans" panose="020B0503050203000203" pitchFamily="34" charset="0"/>
                <a:ea typeface="IBM Plex Sans"/>
                <a:cs typeface="IBM Plex Sans"/>
                <a:sym typeface="IBM Plex Sans"/>
              </a:rPr>
              <a:t>Forensics</a:t>
            </a:r>
          </a:p>
          <a:p>
            <a:pPr marL="800100" lvl="1" indent="-342900">
              <a:lnSpc>
                <a:spcPct val="120000"/>
              </a:lnSpc>
              <a:buClr>
                <a:schemeClr val="tx1"/>
              </a:buClr>
              <a:buSzPct val="100000"/>
              <a:buFont typeface="IBM Plex Sans"/>
              <a:buChar char="•"/>
            </a:pPr>
            <a:r>
              <a:rPr lang="en-US" sz="1500" b="0" i="0" u="none" strike="noStrike" cap="none" dirty="0">
                <a:solidFill>
                  <a:schemeClr val="tx1"/>
                </a:solidFill>
                <a:latin typeface="IBM Plex Sans" panose="020B0503050203000203" pitchFamily="34" charset="0"/>
                <a:ea typeface="IBM Plex Sans"/>
                <a:cs typeface="IBM Plex Sans"/>
                <a:sym typeface="IBM Plex Sans"/>
              </a:rPr>
              <a:t>TA Threat Intelligence</a:t>
            </a:r>
          </a:p>
          <a:p>
            <a:pPr marL="800100" lvl="1" indent="-342900">
              <a:lnSpc>
                <a:spcPct val="120000"/>
              </a:lnSpc>
              <a:buClr>
                <a:schemeClr val="tx1"/>
              </a:buClr>
              <a:buSzPct val="100000"/>
              <a:buFont typeface="IBM Plex Sans"/>
              <a:buChar char="•"/>
            </a:pPr>
            <a:r>
              <a:rPr lang="en-US" sz="1500" b="0" i="0" u="none" strike="noStrike" cap="none" dirty="0">
                <a:solidFill>
                  <a:schemeClr val="tx1"/>
                </a:solidFill>
                <a:latin typeface="IBM Plex Sans" panose="020B0503050203000203" pitchFamily="34" charset="0"/>
                <a:ea typeface="IBM Plex Sans"/>
                <a:cs typeface="IBM Plex Sans"/>
                <a:sym typeface="IBM Plex Sans"/>
              </a:rPr>
              <a:t>Threat Monitoring</a:t>
            </a:r>
            <a:endParaRPr lang="en-US" sz="1500" dirty="0">
              <a:solidFill>
                <a:schemeClr val="tx1"/>
              </a:solidFill>
              <a:latin typeface="IBM Plex Sans" panose="020B0503050203000203" pitchFamily="34" charset="0"/>
              <a:ea typeface="IBM Plex Sans"/>
              <a:cs typeface="IBM Plex Sans"/>
              <a:sym typeface="IBM Plex Sans"/>
            </a:endParaRPr>
          </a:p>
          <a:p>
            <a:pPr marL="800100" lvl="1" indent="-342900">
              <a:lnSpc>
                <a:spcPct val="120000"/>
              </a:lnSpc>
              <a:buClr>
                <a:schemeClr val="tx1"/>
              </a:buClr>
              <a:buSzPct val="100000"/>
              <a:buFont typeface="IBM Plex Sans"/>
              <a:buChar char="•"/>
            </a:pPr>
            <a:r>
              <a:rPr lang="en-US" sz="1500" dirty="0">
                <a:solidFill>
                  <a:schemeClr val="tx1"/>
                </a:solidFill>
                <a:latin typeface="IBM Plex Sans" panose="020B0503050203000203" pitchFamily="34" charset="0"/>
                <a:ea typeface="IBM Plex Sans"/>
                <a:cs typeface="IBM Plex Sans"/>
                <a:sym typeface="IBM Plex Sans"/>
              </a:rPr>
              <a:t>Root Cause Analysis</a:t>
            </a:r>
          </a:p>
          <a:p>
            <a:pPr marL="800100" lvl="1" indent="-342900">
              <a:lnSpc>
                <a:spcPct val="120000"/>
              </a:lnSpc>
              <a:buClr>
                <a:schemeClr val="tx1"/>
              </a:buClr>
              <a:buSzPct val="100000"/>
              <a:buFont typeface="IBM Plex Sans"/>
              <a:buChar char="•"/>
            </a:pPr>
            <a:r>
              <a:rPr lang="en-US" sz="1500" b="0" i="0" u="none" strike="noStrike" cap="none" dirty="0">
                <a:solidFill>
                  <a:schemeClr val="tx1"/>
                </a:solidFill>
                <a:latin typeface="IBM Plex Sans" panose="020B0503050203000203" pitchFamily="34" charset="0"/>
                <a:ea typeface="IBM Plex Sans"/>
                <a:cs typeface="IBM Plex Sans"/>
                <a:sym typeface="IBM Plex Sans"/>
              </a:rPr>
              <a:t>Remediation Strategy</a:t>
            </a:r>
          </a:p>
          <a:p>
            <a:pPr lvl="1">
              <a:lnSpc>
                <a:spcPct val="120000"/>
              </a:lnSpc>
              <a:buClr>
                <a:schemeClr val="bg1"/>
              </a:buClr>
              <a:buSzPct val="100000"/>
            </a:pPr>
            <a:endParaRPr lang="en-US" sz="1400" dirty="0">
              <a:solidFill>
                <a:schemeClr val="tx1"/>
              </a:solidFill>
              <a:latin typeface="IBM Plex Sans" panose="020B0503050203000203" pitchFamily="34" charset="0"/>
              <a:ea typeface="IBM Plex Sans"/>
              <a:cs typeface="IBM Plex Sans"/>
              <a:sym typeface="IBM Plex Sans"/>
            </a:endParaRPr>
          </a:p>
          <a:p>
            <a:pPr>
              <a:lnSpc>
                <a:spcPct val="120000"/>
              </a:lnSpc>
              <a:buClr>
                <a:schemeClr val="bg1"/>
              </a:buClr>
              <a:buSzPct val="100000"/>
            </a:pPr>
            <a:r>
              <a:rPr lang="en-US" sz="2000" b="1" dirty="0">
                <a:solidFill>
                  <a:schemeClr val="tx1"/>
                </a:solidFill>
                <a:latin typeface="IBM Plex Sans" panose="020B0503050203000203" pitchFamily="34" charset="0"/>
                <a:sym typeface="IBM Plex Sans"/>
              </a:rPr>
              <a:t>TA Communications</a:t>
            </a:r>
          </a:p>
          <a:p>
            <a:pPr marL="342900" indent="-342900">
              <a:lnSpc>
                <a:spcPct val="120000"/>
              </a:lnSpc>
              <a:buClr>
                <a:schemeClr val="tx1"/>
              </a:buClr>
              <a:buSzPct val="100000"/>
              <a:buFont typeface="IBM Plex Sans"/>
              <a:buChar char="•"/>
            </a:pPr>
            <a:r>
              <a:rPr lang="en-US" sz="1600" b="1" i="0" u="none" strike="noStrike" cap="none" dirty="0">
                <a:solidFill>
                  <a:schemeClr val="tx1"/>
                </a:solidFill>
                <a:latin typeface="IBM Plex Sans" panose="020B0503050203000203" pitchFamily="34" charset="0"/>
                <a:ea typeface="IBM Plex Sans"/>
                <a:cs typeface="IBM Plex Sans"/>
                <a:sym typeface="IBM Plex Sans"/>
              </a:rPr>
              <a:t>Role: </a:t>
            </a:r>
            <a:r>
              <a:rPr lang="en-US" sz="1600" b="0" i="0" u="none" strike="noStrike" cap="none" dirty="0">
                <a:solidFill>
                  <a:schemeClr val="tx1"/>
                </a:solidFill>
                <a:latin typeface="IBM Plex Sans" panose="020B0503050203000203" pitchFamily="34" charset="0"/>
                <a:ea typeface="IBM Plex Sans"/>
                <a:cs typeface="IBM Plex Sans"/>
                <a:sym typeface="IBM Plex Sans"/>
              </a:rPr>
              <a:t>Negotiation</a:t>
            </a:r>
            <a:endParaRPr lang="en-US" sz="1600" dirty="0">
              <a:solidFill>
                <a:schemeClr val="tx1"/>
              </a:solidFill>
              <a:latin typeface="IBM Plex Sans" panose="020B0503050203000203" pitchFamily="34" charset="0"/>
            </a:endParaRPr>
          </a:p>
          <a:p>
            <a:pPr marL="342900" indent="-342900">
              <a:lnSpc>
                <a:spcPct val="120000"/>
              </a:lnSpc>
              <a:buClr>
                <a:schemeClr val="tx1"/>
              </a:buClr>
              <a:buSzPct val="100000"/>
              <a:buFont typeface="IBM Plex Sans"/>
              <a:buChar char="•"/>
            </a:pPr>
            <a:r>
              <a:rPr lang="en-US" sz="1600" b="0" i="0" u="none" strike="noStrike" cap="none" dirty="0">
                <a:solidFill>
                  <a:schemeClr val="tx1"/>
                </a:solidFill>
                <a:latin typeface="IBM Plex Sans" panose="020B0503050203000203" pitchFamily="34" charset="0"/>
                <a:ea typeface="IBM Plex Sans"/>
                <a:cs typeface="IBM Plex Sans"/>
                <a:sym typeface="IBM Plex Sans"/>
              </a:rPr>
              <a:t>Responsibilities: </a:t>
            </a:r>
            <a:endParaRPr lang="en-US" sz="1600" dirty="0">
              <a:solidFill>
                <a:schemeClr val="tx1"/>
              </a:solidFill>
              <a:latin typeface="IBM Plex Sans" panose="020B0503050203000203" pitchFamily="34" charset="0"/>
              <a:ea typeface="IBM Plex Sans"/>
              <a:cs typeface="IBM Plex Sans"/>
              <a:sym typeface="IBM Plex Sans"/>
            </a:endParaRPr>
          </a:p>
          <a:p>
            <a:pPr marL="800100" lvl="1" indent="-342900">
              <a:lnSpc>
                <a:spcPct val="120000"/>
              </a:lnSpc>
              <a:buClr>
                <a:schemeClr val="tx1"/>
              </a:buClr>
              <a:buSzPct val="100000"/>
              <a:buFont typeface="IBM Plex Sans"/>
              <a:buChar char="•"/>
            </a:pPr>
            <a:r>
              <a:rPr lang="en-US" sz="1500" b="0" i="0" u="none" strike="noStrike" cap="none" dirty="0">
                <a:solidFill>
                  <a:schemeClr val="tx1"/>
                </a:solidFill>
                <a:latin typeface="IBM Plex Sans" panose="020B0503050203000203" pitchFamily="34" charset="0"/>
                <a:ea typeface="IBM Plex Sans"/>
                <a:cs typeface="IBM Plex Sans"/>
                <a:sym typeface="IBM Plex Sans"/>
              </a:rPr>
              <a:t>Initial Contact with TA</a:t>
            </a:r>
          </a:p>
          <a:p>
            <a:pPr marL="800100" lvl="1" indent="-342900">
              <a:lnSpc>
                <a:spcPct val="120000"/>
              </a:lnSpc>
              <a:buClr>
                <a:schemeClr val="tx1"/>
              </a:buClr>
              <a:buSzPct val="100000"/>
              <a:buFont typeface="IBM Plex Sans"/>
              <a:buChar char="•"/>
            </a:pPr>
            <a:r>
              <a:rPr lang="en-US" sz="1500" dirty="0">
                <a:solidFill>
                  <a:schemeClr val="tx1"/>
                </a:solidFill>
                <a:latin typeface="IBM Plex Sans" panose="020B0503050203000203" pitchFamily="34" charset="0"/>
                <a:ea typeface="IBM Plex Sans"/>
                <a:cs typeface="IBM Plex Sans"/>
                <a:sym typeface="IBM Plex Sans"/>
              </a:rPr>
              <a:t>Data Collection from TA</a:t>
            </a:r>
          </a:p>
          <a:p>
            <a:pPr marL="1257300" lvl="2" indent="-342900">
              <a:lnSpc>
                <a:spcPct val="120000"/>
              </a:lnSpc>
              <a:buClr>
                <a:schemeClr val="tx1"/>
              </a:buClr>
              <a:buSzPct val="100000"/>
              <a:buFont typeface="IBM Plex Sans"/>
              <a:buChar char="•"/>
            </a:pPr>
            <a:r>
              <a:rPr lang="en-US" sz="1500" dirty="0">
                <a:solidFill>
                  <a:schemeClr val="tx1"/>
                </a:solidFill>
                <a:latin typeface="IBM Plex Sans" panose="020B0503050203000203" pitchFamily="34" charset="0"/>
                <a:ea typeface="IBM Plex Sans"/>
                <a:cs typeface="IBM Plex Sans"/>
                <a:sym typeface="IBM Plex Sans"/>
              </a:rPr>
              <a:t>File Tree, Ransom Demand, etc.)</a:t>
            </a:r>
          </a:p>
          <a:p>
            <a:pPr marL="800100" lvl="1" indent="-342900">
              <a:lnSpc>
                <a:spcPct val="120000"/>
              </a:lnSpc>
              <a:buClr>
                <a:schemeClr val="tx1"/>
              </a:buClr>
              <a:buSzPct val="100000"/>
              <a:buFont typeface="IBM Plex Sans"/>
              <a:buChar char="•"/>
            </a:pPr>
            <a:r>
              <a:rPr lang="en-US" sz="1500" dirty="0">
                <a:solidFill>
                  <a:schemeClr val="tx1"/>
                </a:solidFill>
                <a:latin typeface="IBM Plex Sans" panose="020B0503050203000203" pitchFamily="34" charset="0"/>
                <a:ea typeface="IBM Plex Sans"/>
                <a:cs typeface="IBM Plex Sans"/>
                <a:sym typeface="IBM Plex Sans"/>
              </a:rPr>
              <a:t>Payment Negotiation</a:t>
            </a:r>
          </a:p>
        </p:txBody>
      </p:sp>
      <p:sp>
        <p:nvSpPr>
          <p:cNvPr id="11" name="Rectangle 10">
            <a:extLst>
              <a:ext uri="{FF2B5EF4-FFF2-40B4-BE49-F238E27FC236}">
                <a16:creationId xmlns:a16="http://schemas.microsoft.com/office/drawing/2014/main" id="{7E64A834-A118-D9F4-172D-0AD3EDA52D0D}"/>
              </a:ext>
            </a:extLst>
          </p:cNvPr>
          <p:cNvSpPr/>
          <p:nvPr/>
        </p:nvSpPr>
        <p:spPr>
          <a:xfrm>
            <a:off x="4136998" y="1420998"/>
            <a:ext cx="3028678" cy="4767844"/>
          </a:xfrm>
          <a:prstGeom prst="rect">
            <a:avLst/>
          </a:prstGeom>
        </p:spPr>
        <p:txBody>
          <a:bodyPr wrap="square">
            <a:spAutoFit/>
          </a:bodyPr>
          <a:lstStyle/>
          <a:p>
            <a:pPr lvl="0">
              <a:lnSpc>
                <a:spcPct val="120000"/>
              </a:lnSpc>
              <a:buClr>
                <a:srgbClr val="003200"/>
              </a:buClr>
              <a:buSzPct val="137142"/>
            </a:pPr>
            <a:r>
              <a:rPr lang="en-US" sz="2000" b="1" dirty="0">
                <a:solidFill>
                  <a:schemeClr val="tx1"/>
                </a:solidFill>
                <a:latin typeface="IBM Plex Sans" panose="020B0503050203000203" pitchFamily="34" charset="0"/>
                <a:ea typeface="IBM Plex Sans"/>
                <a:cs typeface="IBM Plex Sans"/>
                <a:sym typeface="IBM Plex Sans"/>
              </a:rPr>
              <a:t>Cyber Insurance</a:t>
            </a:r>
            <a:endParaRPr lang="en-US" sz="2000" b="1" dirty="0">
              <a:solidFill>
                <a:schemeClr val="tx1"/>
              </a:solidFill>
              <a:latin typeface="IBM Plex Sans" panose="020B0503050203000203" pitchFamily="34" charset="0"/>
            </a:endParaRPr>
          </a:p>
          <a:p>
            <a:pPr marL="342900" indent="-342900">
              <a:lnSpc>
                <a:spcPct val="120000"/>
              </a:lnSpc>
              <a:buClr>
                <a:srgbClr val="003200"/>
              </a:buClr>
              <a:buSzPct val="100000"/>
              <a:buFont typeface="Arial" panose="020B0604020202020204" pitchFamily="34" charset="0"/>
              <a:buChar char="•"/>
            </a:pPr>
            <a:r>
              <a:rPr lang="en-US" sz="1600" b="1" dirty="0">
                <a:solidFill>
                  <a:schemeClr val="tx1"/>
                </a:solidFill>
                <a:latin typeface="IBM Plex Sans" panose="020B0503050203000203" pitchFamily="34" charset="0"/>
                <a:ea typeface="IBM Plex Sans"/>
                <a:cs typeface="IBM Plex Sans"/>
                <a:sym typeface="IBM Plex Sans"/>
              </a:rPr>
              <a:t>Roles:</a:t>
            </a:r>
            <a:r>
              <a:rPr lang="en-US" sz="1600" dirty="0">
                <a:solidFill>
                  <a:schemeClr val="tx1"/>
                </a:solidFill>
                <a:latin typeface="IBM Plex Sans" panose="020B0503050203000203" pitchFamily="34" charset="0"/>
                <a:ea typeface="IBM Plex Sans"/>
                <a:cs typeface="IBM Plex Sans"/>
                <a:sym typeface="IBM Plex Sans"/>
              </a:rPr>
              <a:t> Insurance Carrier, Claims Adjuster</a:t>
            </a:r>
            <a:endParaRPr lang="en-US" sz="1600" dirty="0">
              <a:solidFill>
                <a:schemeClr val="tx1"/>
              </a:solidFill>
              <a:latin typeface="IBM Plex Sans" panose="020B0503050203000203" pitchFamily="34" charset="0"/>
            </a:endParaRPr>
          </a:p>
          <a:p>
            <a:pPr marL="342900" indent="-342900">
              <a:lnSpc>
                <a:spcPct val="120000"/>
              </a:lnSpc>
              <a:buClr>
                <a:srgbClr val="003200"/>
              </a:buClr>
              <a:buSzPct val="100000"/>
              <a:buFont typeface="Arial" panose="020B0604020202020204" pitchFamily="34" charset="0"/>
              <a:buChar char="•"/>
            </a:pPr>
            <a:r>
              <a:rPr lang="en-US" sz="1600" dirty="0">
                <a:solidFill>
                  <a:schemeClr val="tx1"/>
                </a:solidFill>
                <a:latin typeface="IBM Plex Sans" panose="020B0503050203000203" pitchFamily="34" charset="0"/>
                <a:ea typeface="IBM Plex Sans"/>
                <a:cs typeface="IBM Plex Sans"/>
                <a:sym typeface="IBM Plex Sans"/>
              </a:rPr>
              <a:t>Responsibilities: </a:t>
            </a:r>
          </a:p>
          <a:p>
            <a:pPr marL="800100" lvl="1" indent="-342900">
              <a:lnSpc>
                <a:spcPct val="120000"/>
              </a:lnSpc>
              <a:buClr>
                <a:srgbClr val="003200"/>
              </a:buClr>
              <a:buSzPct val="100000"/>
              <a:buFont typeface="Arial" panose="020B0604020202020204" pitchFamily="34" charset="0"/>
              <a:buChar char="•"/>
            </a:pPr>
            <a:r>
              <a:rPr lang="en-US" sz="1400" dirty="0">
                <a:solidFill>
                  <a:schemeClr val="tx1"/>
                </a:solidFill>
                <a:latin typeface="IBM Plex Sans" panose="020B0503050203000203" pitchFamily="34" charset="0"/>
                <a:ea typeface="IBM Plex Sans"/>
                <a:cs typeface="IBM Plex Sans"/>
                <a:sym typeface="IBM Plex Sans"/>
              </a:rPr>
              <a:t>Determine what’s covered</a:t>
            </a:r>
          </a:p>
          <a:p>
            <a:pPr marL="800100" lvl="1" indent="-342900">
              <a:lnSpc>
                <a:spcPct val="120000"/>
              </a:lnSpc>
              <a:buClr>
                <a:srgbClr val="003200"/>
              </a:buClr>
              <a:buSzPct val="100000"/>
              <a:buFont typeface="Arial" panose="020B0604020202020204" pitchFamily="34" charset="0"/>
              <a:buChar char="•"/>
            </a:pPr>
            <a:r>
              <a:rPr lang="en-US" sz="1400" dirty="0">
                <a:solidFill>
                  <a:schemeClr val="tx1"/>
                </a:solidFill>
                <a:latin typeface="IBM Plex Sans" panose="020B0503050203000203" pitchFamily="34" charset="0"/>
                <a:ea typeface="IBM Plex Sans"/>
                <a:cs typeface="IBM Plex Sans"/>
                <a:sym typeface="IBM Plex Sans"/>
              </a:rPr>
              <a:t>Pay the bills</a:t>
            </a:r>
            <a:endParaRPr lang="en-US" sz="1400" dirty="0">
              <a:solidFill>
                <a:schemeClr val="tx1"/>
              </a:solidFill>
              <a:latin typeface="IBM Plex Sans" panose="020B0503050203000203" pitchFamily="34" charset="0"/>
            </a:endParaRPr>
          </a:p>
          <a:p>
            <a:pPr marL="342900" lvl="0" indent="-342900">
              <a:lnSpc>
                <a:spcPct val="120000"/>
              </a:lnSpc>
              <a:buClr>
                <a:srgbClr val="003200"/>
              </a:buClr>
              <a:buSzPct val="137142"/>
              <a:buFont typeface="Arial" panose="020B0604020202020204" pitchFamily="34" charset="0"/>
              <a:buChar char="•"/>
            </a:pPr>
            <a:endParaRPr lang="en-US" sz="1100" dirty="0">
              <a:solidFill>
                <a:schemeClr val="tx1"/>
              </a:solidFill>
              <a:latin typeface="IBM Plex Sans" panose="020B0503050203000203" pitchFamily="34" charset="0"/>
              <a:ea typeface="IBM Plex Sans"/>
              <a:cs typeface="IBM Plex Sans"/>
              <a:sym typeface="IBM Plex Sans"/>
            </a:endParaRPr>
          </a:p>
          <a:p>
            <a:pPr lvl="0">
              <a:lnSpc>
                <a:spcPct val="120000"/>
              </a:lnSpc>
              <a:buClr>
                <a:srgbClr val="003200"/>
              </a:buClr>
              <a:buSzPct val="137142"/>
            </a:pPr>
            <a:r>
              <a:rPr lang="en-US" sz="2000" b="1" dirty="0">
                <a:solidFill>
                  <a:schemeClr val="tx1"/>
                </a:solidFill>
                <a:latin typeface="IBM Plex Sans" panose="020B0503050203000203" pitchFamily="34" charset="0"/>
                <a:ea typeface="IBM Plex Sans"/>
                <a:cs typeface="IBM Plex Sans"/>
                <a:sym typeface="IBM Plex Sans"/>
              </a:rPr>
              <a:t>External Counsel</a:t>
            </a:r>
            <a:endParaRPr lang="en-US" sz="2000" b="1" dirty="0">
              <a:solidFill>
                <a:schemeClr val="tx1"/>
              </a:solidFill>
              <a:latin typeface="IBM Plex Sans" panose="020B0503050203000203" pitchFamily="34" charset="0"/>
            </a:endParaRPr>
          </a:p>
          <a:p>
            <a:pPr marL="342900" indent="-342900">
              <a:lnSpc>
                <a:spcPct val="120000"/>
              </a:lnSpc>
              <a:buClr>
                <a:srgbClr val="003200"/>
              </a:buClr>
              <a:buSzPct val="100000"/>
              <a:buFont typeface="Arial" panose="020B0604020202020204" pitchFamily="34" charset="0"/>
              <a:buChar char="•"/>
            </a:pPr>
            <a:r>
              <a:rPr lang="en-US" sz="1600" b="1" dirty="0">
                <a:solidFill>
                  <a:schemeClr val="tx1"/>
                </a:solidFill>
                <a:latin typeface="IBM Plex Sans" panose="020B0503050203000203" pitchFamily="34" charset="0"/>
                <a:ea typeface="IBM Plex Sans"/>
                <a:cs typeface="IBM Plex Sans"/>
                <a:sym typeface="IBM Plex Sans"/>
              </a:rPr>
              <a:t>Role: </a:t>
            </a:r>
            <a:r>
              <a:rPr lang="en-US" sz="1600" dirty="0">
                <a:solidFill>
                  <a:schemeClr val="tx1"/>
                </a:solidFill>
                <a:latin typeface="IBM Plex Sans" panose="020B0503050203000203" pitchFamily="34" charset="0"/>
                <a:ea typeface="IBM Plex Sans"/>
                <a:cs typeface="IBM Plex Sans"/>
                <a:sym typeface="IBM Plex Sans"/>
              </a:rPr>
              <a:t>Legal Counsel</a:t>
            </a:r>
            <a:endParaRPr lang="en-US" sz="1600" dirty="0">
              <a:solidFill>
                <a:schemeClr val="tx1"/>
              </a:solidFill>
              <a:latin typeface="IBM Plex Sans" panose="020B0503050203000203" pitchFamily="34" charset="0"/>
            </a:endParaRPr>
          </a:p>
          <a:p>
            <a:pPr marL="342900" indent="-342900">
              <a:lnSpc>
                <a:spcPct val="120000"/>
              </a:lnSpc>
              <a:buClr>
                <a:srgbClr val="003200"/>
              </a:buClr>
              <a:buSzPct val="100000"/>
              <a:buFont typeface="Arial" panose="020B0604020202020204" pitchFamily="34" charset="0"/>
              <a:buChar char="•"/>
            </a:pPr>
            <a:r>
              <a:rPr lang="en-US" sz="1600" dirty="0">
                <a:solidFill>
                  <a:schemeClr val="tx1"/>
                </a:solidFill>
                <a:latin typeface="IBM Plex Sans" panose="020B0503050203000203" pitchFamily="34" charset="0"/>
                <a:ea typeface="IBM Plex Sans"/>
                <a:cs typeface="IBM Plex Sans"/>
                <a:sym typeface="IBM Plex Sans"/>
              </a:rPr>
              <a:t>Responsibilities: </a:t>
            </a:r>
          </a:p>
          <a:p>
            <a:pPr marL="800100" lvl="1" indent="-342900">
              <a:lnSpc>
                <a:spcPct val="120000"/>
              </a:lnSpc>
              <a:buClr>
                <a:srgbClr val="003200"/>
              </a:buClr>
              <a:buSzPct val="100000"/>
              <a:buFont typeface="Arial" panose="020B0604020202020204" pitchFamily="34" charset="0"/>
              <a:buChar char="•"/>
            </a:pPr>
            <a:r>
              <a:rPr lang="en-US" dirty="0">
                <a:solidFill>
                  <a:schemeClr val="tx1"/>
                </a:solidFill>
                <a:latin typeface="IBM Plex Sans" panose="020B0503050203000203" pitchFamily="34" charset="0"/>
                <a:ea typeface="IBM Plex Sans"/>
                <a:cs typeface="IBM Plex Sans"/>
                <a:sym typeface="IBM Plex Sans"/>
              </a:rPr>
              <a:t>Receive facts from IR &amp; TA Communication</a:t>
            </a:r>
          </a:p>
          <a:p>
            <a:pPr marL="800100" lvl="1" indent="-342900">
              <a:lnSpc>
                <a:spcPct val="120000"/>
              </a:lnSpc>
              <a:buClr>
                <a:srgbClr val="003200"/>
              </a:buClr>
              <a:buSzPct val="100000"/>
              <a:buFont typeface="Arial" panose="020B0604020202020204" pitchFamily="34" charset="0"/>
              <a:buChar char="•"/>
            </a:pPr>
            <a:r>
              <a:rPr lang="en-US" dirty="0">
                <a:solidFill>
                  <a:schemeClr val="tx1"/>
                </a:solidFill>
                <a:latin typeface="IBM Plex Sans" panose="020B0503050203000203" pitchFamily="34" charset="0"/>
                <a:ea typeface="IBM Plex Sans"/>
                <a:cs typeface="IBM Plex Sans"/>
                <a:sym typeface="IBM Plex Sans"/>
              </a:rPr>
              <a:t>Counsel Client</a:t>
            </a:r>
          </a:p>
          <a:p>
            <a:pPr marL="800100" lvl="1" indent="-342900">
              <a:lnSpc>
                <a:spcPct val="120000"/>
              </a:lnSpc>
              <a:buClr>
                <a:srgbClr val="003200"/>
              </a:buClr>
              <a:buSzPct val="100000"/>
              <a:buFont typeface="Arial" panose="020B0604020202020204" pitchFamily="34" charset="0"/>
              <a:buChar char="•"/>
            </a:pPr>
            <a:r>
              <a:rPr lang="en-US" dirty="0">
                <a:solidFill>
                  <a:schemeClr val="tx1"/>
                </a:solidFill>
                <a:latin typeface="IBM Plex Sans" panose="020B0503050203000203" pitchFamily="34" charset="0"/>
                <a:sym typeface="IBM Plex Sans"/>
              </a:rPr>
              <a:t>Preserve Privilege</a:t>
            </a:r>
          </a:p>
          <a:p>
            <a:pPr marL="800100" lvl="1" indent="-342900">
              <a:lnSpc>
                <a:spcPct val="120000"/>
              </a:lnSpc>
              <a:buClr>
                <a:srgbClr val="003200"/>
              </a:buClr>
              <a:buSzPct val="100000"/>
              <a:buFont typeface="Arial" panose="020B0604020202020204" pitchFamily="34" charset="0"/>
              <a:buChar char="•"/>
            </a:pPr>
            <a:r>
              <a:rPr lang="en-US" dirty="0">
                <a:solidFill>
                  <a:schemeClr val="tx1"/>
                </a:solidFill>
                <a:latin typeface="IBM Plex Sans" panose="020B0503050203000203" pitchFamily="34" charset="0"/>
                <a:sym typeface="IBM Plex Sans"/>
              </a:rPr>
              <a:t>Assess Legal Risk</a:t>
            </a:r>
            <a:endParaRPr lang="en-US" dirty="0">
              <a:solidFill>
                <a:schemeClr val="tx1"/>
              </a:solidFill>
              <a:latin typeface="IBM Plex Sans" panose="020B0503050203000203" pitchFamily="34" charset="0"/>
            </a:endParaRPr>
          </a:p>
          <a:p>
            <a:pPr lvl="1">
              <a:lnSpc>
                <a:spcPct val="120000"/>
              </a:lnSpc>
              <a:buClr>
                <a:schemeClr val="dk1"/>
              </a:buClr>
              <a:buSzPct val="160000"/>
            </a:pPr>
            <a:endParaRPr lang="en-US" sz="1100" dirty="0">
              <a:solidFill>
                <a:schemeClr val="tx1"/>
              </a:solidFill>
              <a:latin typeface="IBM Plex Sans" panose="020B0503050203000203" pitchFamily="34" charset="0"/>
              <a:ea typeface="IBM Plex Sans"/>
              <a:cs typeface="IBM Plex Sans"/>
              <a:sym typeface="IBM Plex Sans"/>
            </a:endParaRPr>
          </a:p>
        </p:txBody>
      </p:sp>
      <p:sp>
        <p:nvSpPr>
          <p:cNvPr id="12" name="Rectangle 11">
            <a:extLst>
              <a:ext uri="{FF2B5EF4-FFF2-40B4-BE49-F238E27FC236}">
                <a16:creationId xmlns:a16="http://schemas.microsoft.com/office/drawing/2014/main" id="{809A7254-DBAA-ADE2-E972-92654C309F29}"/>
              </a:ext>
            </a:extLst>
          </p:cNvPr>
          <p:cNvSpPr/>
          <p:nvPr/>
        </p:nvSpPr>
        <p:spPr>
          <a:xfrm>
            <a:off x="8247665" y="1401595"/>
            <a:ext cx="4333396" cy="5795176"/>
          </a:xfrm>
          <a:prstGeom prst="rect">
            <a:avLst/>
          </a:prstGeom>
        </p:spPr>
        <p:txBody>
          <a:bodyPr wrap="square" lIns="91440" tIns="45720" rIns="91440" bIns="45720" anchor="t">
            <a:spAutoFit/>
          </a:bodyPr>
          <a:lstStyle/>
          <a:p>
            <a:pPr>
              <a:lnSpc>
                <a:spcPct val="120000"/>
              </a:lnSpc>
              <a:buClr>
                <a:schemeClr val="tx1"/>
              </a:buClr>
              <a:buSzPct val="100000"/>
            </a:pPr>
            <a:r>
              <a:rPr lang="en-US" sz="2000" b="1" dirty="0">
                <a:solidFill>
                  <a:schemeClr val="tx1"/>
                </a:solidFill>
                <a:latin typeface="IBM Plex Sans" panose="020B0503050203000203" pitchFamily="34" charset="0"/>
                <a:ea typeface="IBM Plex Sans"/>
                <a:cs typeface="IBM Plex Sans"/>
                <a:sym typeface="IBM Plex Sans"/>
              </a:rPr>
              <a:t>Recovery / Restoration</a:t>
            </a:r>
            <a:endParaRPr lang="en-US" sz="2000" b="1" dirty="0">
              <a:solidFill>
                <a:schemeClr val="tx1"/>
              </a:solidFill>
              <a:latin typeface="IBM Plex Sans" panose="020B0503050203000203" pitchFamily="34" charset="0"/>
            </a:endParaRPr>
          </a:p>
          <a:p>
            <a:pPr marL="342900" indent="-342900">
              <a:lnSpc>
                <a:spcPct val="120000"/>
              </a:lnSpc>
              <a:buClr>
                <a:schemeClr val="tx1"/>
              </a:buClr>
              <a:buSzPct val="100000"/>
              <a:buFont typeface="Arial" panose="020B0604020202020204" pitchFamily="34" charset="0"/>
              <a:buChar char="•"/>
            </a:pPr>
            <a:r>
              <a:rPr lang="en-US" sz="1600" b="1" dirty="0">
                <a:solidFill>
                  <a:schemeClr val="tx1"/>
                </a:solidFill>
                <a:latin typeface="IBM Plex Sans" panose="020B0503050203000203" pitchFamily="34" charset="0"/>
                <a:ea typeface="IBM Plex Sans"/>
                <a:cs typeface="IBM Plex Sans"/>
                <a:sym typeface="IBM Plex Sans"/>
              </a:rPr>
              <a:t>Role: </a:t>
            </a:r>
            <a:r>
              <a:rPr lang="en-US" sz="1600" dirty="0">
                <a:solidFill>
                  <a:schemeClr val="tx1"/>
                </a:solidFill>
                <a:latin typeface="IBM Plex Sans" panose="020B0503050203000203" pitchFamily="34" charset="0"/>
                <a:ea typeface="IBM Plex Sans"/>
                <a:cs typeface="IBM Plex Sans"/>
                <a:sym typeface="IBM Plex Sans"/>
              </a:rPr>
              <a:t>IT Assistance</a:t>
            </a:r>
            <a:endParaRPr lang="en-US" sz="1600" dirty="0">
              <a:solidFill>
                <a:schemeClr val="tx1"/>
              </a:solidFill>
              <a:latin typeface="IBM Plex Sans" panose="020B0503050203000203" pitchFamily="34" charset="0"/>
            </a:endParaRPr>
          </a:p>
          <a:p>
            <a:pPr marL="342900" indent="-342900">
              <a:lnSpc>
                <a:spcPct val="120000"/>
              </a:lnSpc>
              <a:buClr>
                <a:schemeClr val="tx1"/>
              </a:buClr>
              <a:buSzPct val="100000"/>
              <a:buFont typeface="Arial" panose="020B0604020202020204" pitchFamily="34" charset="0"/>
              <a:buChar char="•"/>
            </a:pPr>
            <a:r>
              <a:rPr lang="en-US" sz="1600" dirty="0">
                <a:solidFill>
                  <a:schemeClr val="tx1"/>
                </a:solidFill>
                <a:latin typeface="IBM Plex Sans" panose="020B0503050203000203" pitchFamily="34" charset="0"/>
                <a:ea typeface="IBM Plex Sans"/>
                <a:cs typeface="IBM Plex Sans"/>
                <a:sym typeface="IBM Plex Sans"/>
              </a:rPr>
              <a:t>Responsibilities: Assist customer with hand-on keyboard recovery</a:t>
            </a:r>
            <a:endParaRPr lang="en-US" sz="1600" dirty="0">
              <a:solidFill>
                <a:schemeClr val="tx1"/>
              </a:solidFill>
              <a:latin typeface="IBM Plex Sans" panose="020B0503050203000203" pitchFamily="34" charset="0"/>
            </a:endParaRPr>
          </a:p>
          <a:p>
            <a:pPr marL="285750" indent="-285750">
              <a:lnSpc>
                <a:spcPct val="120000"/>
              </a:lnSpc>
              <a:buClr>
                <a:prstClr val="white"/>
              </a:buClr>
              <a:buSzPct val="100000"/>
              <a:buFont typeface="Arial" panose="020B0604020202020204" pitchFamily="34" charset="0"/>
              <a:buChar char="•"/>
            </a:pPr>
            <a:endParaRPr lang="en-US" sz="1400" dirty="0">
              <a:solidFill>
                <a:schemeClr val="tx1"/>
              </a:solidFill>
              <a:latin typeface="IBM Plex Sans" panose="020B0503050203000203" pitchFamily="34" charset="0"/>
              <a:ea typeface="IBM Plex Sans"/>
              <a:cs typeface="IBM Plex Sans"/>
              <a:sym typeface="IBM Plex Sans"/>
            </a:endParaRPr>
          </a:p>
          <a:p>
            <a:pPr>
              <a:lnSpc>
                <a:spcPct val="120000"/>
              </a:lnSpc>
              <a:buClr>
                <a:schemeClr val="tx1"/>
              </a:buClr>
              <a:buSzPct val="100000"/>
            </a:pPr>
            <a:r>
              <a:rPr lang="en-US" sz="2000" b="1" dirty="0">
                <a:solidFill>
                  <a:schemeClr val="tx1"/>
                </a:solidFill>
                <a:latin typeface="IBM Plex Sans" panose="020B0503050203000203" pitchFamily="34" charset="0"/>
                <a:ea typeface="IBM Plex Sans"/>
                <a:cs typeface="IBM Plex Sans"/>
                <a:sym typeface="IBM Plex Sans"/>
              </a:rPr>
              <a:t>FBI / CISA</a:t>
            </a:r>
          </a:p>
          <a:p>
            <a:pPr marL="285750" indent="-285750">
              <a:lnSpc>
                <a:spcPct val="120000"/>
              </a:lnSpc>
              <a:buClr>
                <a:schemeClr val="tx1"/>
              </a:buClr>
              <a:buSzPct val="100000"/>
              <a:buFont typeface="Arial" panose="020B0604020202020204" pitchFamily="34" charset="0"/>
              <a:buChar char="•"/>
            </a:pPr>
            <a:r>
              <a:rPr lang="en-US" sz="1600" b="1" dirty="0">
                <a:solidFill>
                  <a:schemeClr val="tx1"/>
                </a:solidFill>
                <a:latin typeface="IBM Plex Sans" panose="020B0503050203000203" pitchFamily="34" charset="0"/>
                <a:ea typeface="IBM Plex Sans"/>
                <a:cs typeface="IBM Plex Sans"/>
                <a:sym typeface="IBM Plex Sans"/>
              </a:rPr>
              <a:t>Role: </a:t>
            </a:r>
            <a:r>
              <a:rPr lang="en-US" sz="1600" dirty="0">
                <a:solidFill>
                  <a:schemeClr val="tx1"/>
                </a:solidFill>
                <a:latin typeface="IBM Plex Sans" panose="020B0503050203000203" pitchFamily="34" charset="0"/>
                <a:ea typeface="IBM Plex Sans"/>
                <a:cs typeface="IBM Plex Sans"/>
                <a:sym typeface="IBM Plex Sans"/>
              </a:rPr>
              <a:t>Law Enforcement</a:t>
            </a:r>
          </a:p>
          <a:p>
            <a:pPr marL="342900" indent="-342900">
              <a:lnSpc>
                <a:spcPct val="120000"/>
              </a:lnSpc>
              <a:buClr>
                <a:srgbClr val="003200"/>
              </a:buClr>
              <a:buSzPct val="100000"/>
              <a:buFont typeface="Arial" panose="020B0604020202020204" pitchFamily="34" charset="0"/>
              <a:buChar char="•"/>
            </a:pPr>
            <a:r>
              <a:rPr lang="en-US" sz="1600" dirty="0">
                <a:solidFill>
                  <a:schemeClr val="tx1"/>
                </a:solidFill>
                <a:latin typeface="IBM Plex Sans" panose="020B0503050203000203" pitchFamily="34" charset="0"/>
                <a:ea typeface="IBM Plex Sans"/>
                <a:cs typeface="IBM Plex Sans"/>
                <a:sym typeface="IBM Plex Sans"/>
              </a:rPr>
              <a:t>Duties: </a:t>
            </a:r>
          </a:p>
          <a:p>
            <a:pPr marL="800100" lvl="1" indent="-342900">
              <a:lnSpc>
                <a:spcPct val="120000"/>
              </a:lnSpc>
              <a:buClr>
                <a:srgbClr val="003200"/>
              </a:buClr>
              <a:buSzPct val="100000"/>
              <a:buFont typeface="Arial" panose="020B0604020202020204" pitchFamily="34" charset="0"/>
              <a:buChar char="•"/>
            </a:pPr>
            <a:r>
              <a:rPr lang="en-US" dirty="0">
                <a:solidFill>
                  <a:schemeClr val="tx1"/>
                </a:solidFill>
                <a:latin typeface="IBM Plex Sans" panose="020B0503050203000203" pitchFamily="34" charset="0"/>
                <a:ea typeface="IBM Plex Sans"/>
                <a:cs typeface="IBM Plex Sans"/>
                <a:sym typeface="IBM Plex Sans"/>
              </a:rPr>
              <a:t>Big Picture Investigation</a:t>
            </a:r>
          </a:p>
          <a:p>
            <a:pPr marL="800100" lvl="1" indent="-342900">
              <a:lnSpc>
                <a:spcPct val="120000"/>
              </a:lnSpc>
              <a:buClr>
                <a:srgbClr val="003200"/>
              </a:buClr>
              <a:buSzPct val="100000"/>
              <a:buFont typeface="Arial" panose="020B0604020202020204" pitchFamily="34" charset="0"/>
              <a:buChar char="•"/>
            </a:pPr>
            <a:r>
              <a:rPr lang="en-US" dirty="0">
                <a:solidFill>
                  <a:schemeClr val="tx1"/>
                </a:solidFill>
                <a:latin typeface="IBM Plex Sans" panose="020B0503050203000203" pitchFamily="34" charset="0"/>
                <a:ea typeface="IBM Plex Sans"/>
                <a:cs typeface="IBM Plex Sans"/>
                <a:sym typeface="IBM Plex Sans"/>
              </a:rPr>
              <a:t>Threat Intelligence</a:t>
            </a:r>
          </a:p>
          <a:p>
            <a:pPr marL="800100" lvl="1" indent="-342900">
              <a:lnSpc>
                <a:spcPct val="120000"/>
              </a:lnSpc>
              <a:buClr>
                <a:srgbClr val="003200"/>
              </a:buClr>
              <a:buSzPct val="100000"/>
              <a:buFont typeface="Arial" panose="020B0604020202020204" pitchFamily="34" charset="0"/>
              <a:buChar char="•"/>
            </a:pPr>
            <a:r>
              <a:rPr lang="en-US" dirty="0">
                <a:solidFill>
                  <a:schemeClr val="tx1"/>
                </a:solidFill>
                <a:latin typeface="IBM Plex Sans" panose="020B0503050203000203" pitchFamily="34" charset="0"/>
                <a:ea typeface="IBM Plex Sans"/>
                <a:cs typeface="IBM Plex Sans"/>
                <a:sym typeface="IBM Plex Sans"/>
              </a:rPr>
              <a:t>Decryption Tool (if available)</a:t>
            </a:r>
            <a:endParaRPr lang="en-US" sz="1600" dirty="0">
              <a:solidFill>
                <a:schemeClr val="tx1"/>
              </a:solidFill>
              <a:latin typeface="IBM Plex Sans" panose="020B0503050203000203" pitchFamily="34" charset="0"/>
              <a:ea typeface="IBM Plex Sans"/>
              <a:cs typeface="IBM Plex Sans"/>
              <a:sym typeface="IBM Plex Sans"/>
            </a:endParaRPr>
          </a:p>
          <a:p>
            <a:pPr>
              <a:lnSpc>
                <a:spcPct val="120000"/>
              </a:lnSpc>
              <a:buClr>
                <a:schemeClr val="tx1"/>
              </a:buClr>
              <a:buSzPct val="100000"/>
            </a:pPr>
            <a:endParaRPr lang="en-US" dirty="0">
              <a:solidFill>
                <a:schemeClr val="tx1"/>
              </a:solidFill>
              <a:latin typeface="IBM Plex Sans" panose="020B0503050203000203" pitchFamily="34" charset="0"/>
              <a:ea typeface="IBM Plex Sans"/>
              <a:cs typeface="IBM Plex Sans"/>
              <a:sym typeface="IBM Plex Sans"/>
            </a:endParaRPr>
          </a:p>
          <a:p>
            <a:pPr>
              <a:lnSpc>
                <a:spcPct val="120000"/>
              </a:lnSpc>
              <a:buClr>
                <a:schemeClr val="tx1"/>
              </a:buClr>
              <a:buSzPct val="100000"/>
            </a:pPr>
            <a:r>
              <a:rPr lang="en-US" sz="2000" b="1" dirty="0">
                <a:solidFill>
                  <a:schemeClr val="tx1"/>
                </a:solidFill>
                <a:latin typeface="IBM Plex Sans" panose="020B0503050203000203" pitchFamily="34" charset="0"/>
                <a:ea typeface="IBM Plex Sans"/>
                <a:cs typeface="IBM Plex Sans"/>
                <a:sym typeface="IBM Plex Sans"/>
              </a:rPr>
              <a:t>More…</a:t>
            </a:r>
            <a:endParaRPr lang="en-US" sz="2000" b="1" dirty="0">
              <a:solidFill>
                <a:schemeClr val="tx1"/>
              </a:solidFill>
              <a:latin typeface="IBM Plex Sans" panose="020B0503050203000203" pitchFamily="34" charset="0"/>
            </a:endParaRPr>
          </a:p>
          <a:p>
            <a:pPr marL="342900" indent="-342900">
              <a:lnSpc>
                <a:spcPct val="120000"/>
              </a:lnSpc>
              <a:buClr>
                <a:schemeClr val="tx1"/>
              </a:buClr>
              <a:buSzPct val="100000"/>
              <a:buFont typeface="Arial" panose="020B0604020202020204" pitchFamily="34" charset="0"/>
              <a:buChar char="•"/>
            </a:pPr>
            <a:r>
              <a:rPr lang="en-US" sz="1200" dirty="0">
                <a:solidFill>
                  <a:schemeClr val="tx1"/>
                </a:solidFill>
                <a:latin typeface="IBM Plex Sans"/>
                <a:ea typeface="IBM Plex Sans"/>
                <a:cs typeface="IBM Plex Sans"/>
                <a:sym typeface="IBM Plex Sans"/>
              </a:rPr>
              <a:t>MDR / MSS</a:t>
            </a:r>
            <a:endParaRPr lang="en-US" sz="1200" dirty="0">
              <a:solidFill>
                <a:schemeClr val="tx1"/>
              </a:solidFill>
              <a:latin typeface="IBM Plex Sans"/>
              <a:ea typeface="IBM Plex Sans"/>
              <a:cs typeface="IBM Plex Sans"/>
            </a:endParaRPr>
          </a:p>
          <a:p>
            <a:pPr marL="342900" indent="-342900">
              <a:lnSpc>
                <a:spcPct val="120000"/>
              </a:lnSpc>
              <a:buClr>
                <a:schemeClr val="tx1"/>
              </a:buClr>
              <a:buSzPct val="100000"/>
              <a:buFont typeface="Arial" panose="020B0604020202020204" pitchFamily="34" charset="0"/>
              <a:buChar char="•"/>
            </a:pPr>
            <a:r>
              <a:rPr lang="en-US" sz="1200" dirty="0">
                <a:solidFill>
                  <a:schemeClr val="tx1"/>
                </a:solidFill>
                <a:latin typeface="IBM Plex Sans"/>
                <a:ea typeface="IBM Plex Sans"/>
                <a:cs typeface="IBM Plex Sans"/>
                <a:sym typeface="IBM Plex Sans"/>
              </a:rPr>
              <a:t>Payment Brokerage</a:t>
            </a:r>
            <a:endParaRPr lang="en-US" sz="1200" dirty="0">
              <a:solidFill>
                <a:schemeClr val="tx1"/>
              </a:solidFill>
              <a:latin typeface="IBM Plex Sans"/>
              <a:ea typeface="IBM Plex Sans"/>
              <a:cs typeface="IBM Plex Sans"/>
            </a:endParaRPr>
          </a:p>
          <a:p>
            <a:pPr marL="342900" indent="-342900">
              <a:lnSpc>
                <a:spcPct val="120000"/>
              </a:lnSpc>
              <a:buClr>
                <a:schemeClr val="tx1"/>
              </a:buClr>
              <a:buSzPct val="100000"/>
              <a:buFont typeface="Arial" panose="020B0604020202020204" pitchFamily="34" charset="0"/>
              <a:buChar char="•"/>
            </a:pPr>
            <a:r>
              <a:rPr lang="en-US" sz="1200" dirty="0">
                <a:solidFill>
                  <a:schemeClr val="tx1"/>
                </a:solidFill>
                <a:latin typeface="IBM Plex Sans"/>
                <a:ea typeface="IBM Plex Sans"/>
                <a:cs typeface="IBM Plex Sans"/>
                <a:sym typeface="IBM Plex Sans"/>
              </a:rPr>
              <a:t>Data Mining / Review</a:t>
            </a:r>
            <a:endParaRPr lang="en-US" sz="1200" dirty="0">
              <a:solidFill>
                <a:schemeClr val="tx1"/>
              </a:solidFill>
              <a:latin typeface="IBM Plex Sans"/>
              <a:ea typeface="IBM Plex Sans"/>
              <a:cs typeface="IBM Plex Sans"/>
            </a:endParaRPr>
          </a:p>
          <a:p>
            <a:pPr marL="342900" indent="-342900">
              <a:lnSpc>
                <a:spcPct val="120000"/>
              </a:lnSpc>
              <a:buClr>
                <a:schemeClr val="tx1"/>
              </a:buClr>
              <a:buSzPct val="100000"/>
              <a:buFont typeface="Arial" panose="020B0604020202020204" pitchFamily="34" charset="0"/>
              <a:buChar char="•"/>
            </a:pPr>
            <a:r>
              <a:rPr lang="en-US" sz="1200" dirty="0">
                <a:solidFill>
                  <a:schemeClr val="tx1"/>
                </a:solidFill>
                <a:latin typeface="IBM Plex Sans"/>
                <a:ea typeface="IBM Plex Sans"/>
                <a:cs typeface="IBM Plex Sans"/>
                <a:sym typeface="IBM Plex Sans"/>
              </a:rPr>
              <a:t>Public Relations</a:t>
            </a:r>
            <a:endParaRPr lang="en-US" sz="1200" dirty="0">
              <a:solidFill>
                <a:schemeClr val="tx1"/>
              </a:solidFill>
              <a:latin typeface="IBM Plex Sans"/>
              <a:ea typeface="IBM Plex Sans"/>
              <a:cs typeface="IBM Plex Sans"/>
            </a:endParaRPr>
          </a:p>
          <a:p>
            <a:pPr marL="342900" indent="-342900">
              <a:lnSpc>
                <a:spcPct val="120000"/>
              </a:lnSpc>
              <a:buClr>
                <a:schemeClr val="tx1"/>
              </a:buClr>
              <a:buSzPct val="100000"/>
              <a:buFont typeface="Arial" panose="020B0604020202020204" pitchFamily="34" charset="0"/>
              <a:buChar char="•"/>
            </a:pPr>
            <a:r>
              <a:rPr lang="en-US" sz="1200" dirty="0">
                <a:solidFill>
                  <a:schemeClr val="tx1"/>
                </a:solidFill>
                <a:latin typeface="IBM Plex Sans"/>
                <a:ea typeface="IBM Plex Sans"/>
                <a:cs typeface="IBM Plex Sans"/>
                <a:sym typeface="IBM Plex Sans"/>
              </a:rPr>
              <a:t>Breach Management Services</a:t>
            </a:r>
            <a:endParaRPr lang="en-US" sz="1200" dirty="0">
              <a:solidFill>
                <a:schemeClr val="tx1"/>
              </a:solidFill>
              <a:latin typeface="IBM Plex Sans"/>
              <a:ea typeface="IBM Plex Sans"/>
              <a:cs typeface="IBM Plex Sans"/>
            </a:endParaRPr>
          </a:p>
          <a:p>
            <a:pPr marL="342900" indent="-342900">
              <a:lnSpc>
                <a:spcPct val="120000"/>
              </a:lnSpc>
              <a:buClr>
                <a:schemeClr val="tx1"/>
              </a:buClr>
              <a:buSzPct val="100000"/>
              <a:buFont typeface="Arial" panose="020B0604020202020204" pitchFamily="34" charset="0"/>
              <a:buChar char="•"/>
            </a:pPr>
            <a:r>
              <a:rPr lang="en-US" sz="1200" dirty="0">
                <a:solidFill>
                  <a:schemeClr val="tx1"/>
                </a:solidFill>
                <a:latin typeface="IBM Plex Sans"/>
                <a:ea typeface="IBM Plex Sans"/>
                <a:cs typeface="IBM Plex Sans"/>
                <a:sym typeface="IBM Plex Sans"/>
              </a:rPr>
              <a:t>Post-Breach Engineering Services</a:t>
            </a:r>
            <a:endParaRPr lang="en-US" sz="1200" dirty="0">
              <a:solidFill>
                <a:schemeClr val="tx1"/>
              </a:solidFill>
              <a:latin typeface="IBM Plex Sans"/>
              <a:ea typeface="IBM Plex Sans"/>
              <a:cs typeface="IBM Plex Sans"/>
            </a:endParaRPr>
          </a:p>
          <a:p>
            <a:pPr>
              <a:lnSpc>
                <a:spcPct val="120000"/>
              </a:lnSpc>
              <a:buClr>
                <a:schemeClr val="bg1"/>
              </a:buClr>
              <a:buSzPct val="100000"/>
            </a:pPr>
            <a:endParaRPr lang="en-US" sz="1600" dirty="0">
              <a:solidFill>
                <a:schemeClr val="tx1"/>
              </a:solidFill>
              <a:latin typeface="IBM Plex Sans" panose="020B0503050203000203" pitchFamily="34" charset="0"/>
            </a:endParaRPr>
          </a:p>
        </p:txBody>
      </p:sp>
      <p:pic>
        <p:nvPicPr>
          <p:cNvPr id="16" name="Picture 4">
            <a:extLst>
              <a:ext uri="{FF2B5EF4-FFF2-40B4-BE49-F238E27FC236}">
                <a16:creationId xmlns:a16="http://schemas.microsoft.com/office/drawing/2014/main" id="{60B5D7C4-EB0A-778A-72EF-1FECA2C1FAB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63702" y="4039655"/>
            <a:ext cx="937741" cy="93774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id="{5423CA43-D526-C619-12A3-4BDDB4F1C33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091356" y="1146928"/>
            <a:ext cx="1129667" cy="11296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olice Badge Icon">
            <a:extLst>
              <a:ext uri="{FF2B5EF4-FFF2-40B4-BE49-F238E27FC236}">
                <a16:creationId xmlns:a16="http://schemas.microsoft.com/office/drawing/2014/main" id="{C46FE6C2-2BEE-325D-231A-C63A848D41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91356" y="2811235"/>
            <a:ext cx="930699" cy="9306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5855D9B-969A-BEF0-9A53-B4B4D484B7EF}"/>
              </a:ext>
            </a:extLst>
          </p:cNvPr>
          <p:cNvPicPr>
            <a:picLocks noChangeAspect="1"/>
          </p:cNvPicPr>
          <p:nvPr/>
        </p:nvPicPr>
        <p:blipFill>
          <a:blip r:embed="rId6"/>
          <a:stretch>
            <a:fillRect/>
          </a:stretch>
        </p:blipFill>
        <p:spPr>
          <a:xfrm>
            <a:off x="2963702" y="1360264"/>
            <a:ext cx="937741" cy="795659"/>
          </a:xfrm>
          <a:prstGeom prst="rect">
            <a:avLst/>
          </a:prstGeom>
        </p:spPr>
      </p:pic>
      <p:pic>
        <p:nvPicPr>
          <p:cNvPr id="7" name="Picture 6">
            <a:extLst>
              <a:ext uri="{FF2B5EF4-FFF2-40B4-BE49-F238E27FC236}">
                <a16:creationId xmlns:a16="http://schemas.microsoft.com/office/drawing/2014/main" id="{9AA17D45-90DC-43A2-5058-BEEF410CFC13}"/>
              </a:ext>
            </a:extLst>
          </p:cNvPr>
          <p:cNvPicPr>
            <a:picLocks noChangeAspect="1"/>
          </p:cNvPicPr>
          <p:nvPr/>
        </p:nvPicPr>
        <p:blipFill>
          <a:blip r:embed="rId7"/>
          <a:stretch>
            <a:fillRect/>
          </a:stretch>
        </p:blipFill>
        <p:spPr>
          <a:xfrm>
            <a:off x="6974692" y="3649641"/>
            <a:ext cx="814070" cy="795658"/>
          </a:xfrm>
          <a:prstGeom prst="rect">
            <a:avLst/>
          </a:prstGeom>
        </p:spPr>
      </p:pic>
      <p:pic>
        <p:nvPicPr>
          <p:cNvPr id="8" name="Picture 7">
            <a:extLst>
              <a:ext uri="{FF2B5EF4-FFF2-40B4-BE49-F238E27FC236}">
                <a16:creationId xmlns:a16="http://schemas.microsoft.com/office/drawing/2014/main" id="{AE19C1F3-2A26-B5DC-1368-6A84B25A806A}"/>
              </a:ext>
            </a:extLst>
          </p:cNvPr>
          <p:cNvPicPr>
            <a:picLocks noChangeAspect="1"/>
          </p:cNvPicPr>
          <p:nvPr/>
        </p:nvPicPr>
        <p:blipFill>
          <a:blip r:embed="rId8"/>
          <a:stretch>
            <a:fillRect/>
          </a:stretch>
        </p:blipFill>
        <p:spPr>
          <a:xfrm>
            <a:off x="6974692" y="1380275"/>
            <a:ext cx="737133" cy="795658"/>
          </a:xfrm>
          <a:prstGeom prst="rect">
            <a:avLst/>
          </a:prstGeom>
        </p:spPr>
      </p:pic>
      <p:pic>
        <p:nvPicPr>
          <p:cNvPr id="9" name="Picture 8">
            <a:extLst>
              <a:ext uri="{FF2B5EF4-FFF2-40B4-BE49-F238E27FC236}">
                <a16:creationId xmlns:a16="http://schemas.microsoft.com/office/drawing/2014/main" id="{74FA9FCC-E1C8-C953-DF29-0DF828E5D9EE}"/>
              </a:ext>
            </a:extLst>
          </p:cNvPr>
          <p:cNvPicPr>
            <a:picLocks noChangeAspect="1"/>
          </p:cNvPicPr>
          <p:nvPr/>
        </p:nvPicPr>
        <p:blipFill>
          <a:blip r:embed="rId9"/>
          <a:stretch>
            <a:fillRect/>
          </a:stretch>
        </p:blipFill>
        <p:spPr>
          <a:xfrm>
            <a:off x="11277497" y="5083009"/>
            <a:ext cx="643049" cy="62806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043C64-B766-1096-B312-CD526D2AE95E}"/>
              </a:ext>
            </a:extLst>
          </p:cNvPr>
          <p:cNvSpPr txBox="1"/>
          <p:nvPr/>
        </p:nvSpPr>
        <p:spPr>
          <a:xfrm>
            <a:off x="660400" y="3215640"/>
            <a:ext cx="2551019" cy="1015663"/>
          </a:xfrm>
          <a:prstGeom prst="rect">
            <a:avLst/>
          </a:prstGeom>
          <a:noFill/>
        </p:spPr>
        <p:txBody>
          <a:bodyPr wrap="none" rtlCol="0">
            <a:spAutoFit/>
          </a:bodyPr>
          <a:lstStyle/>
          <a:p>
            <a:r>
              <a:rPr lang="en-US" sz="6000" dirty="0">
                <a:solidFill>
                  <a:schemeClr val="bg1"/>
                </a:solidFill>
              </a:rPr>
              <a:t>Trends</a:t>
            </a:r>
          </a:p>
        </p:txBody>
      </p:sp>
    </p:spTree>
    <p:extLst>
      <p:ext uri="{BB962C8B-B14F-4D97-AF65-F5344CB8AC3E}">
        <p14:creationId xmlns:p14="http://schemas.microsoft.com/office/powerpoint/2010/main" val="5932362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 of the Union + 2021-2022" id="{B055D4EA-D05D-BE44-887D-B0B205E91EAA}" vid="{7E19AF6B-B49F-7C45-A73A-6DCF7E023989}"/>
    </a:ext>
  </a:extLst>
</a:theme>
</file>

<file path=ppt/theme/theme2.xml><?xml version="1.0" encoding="utf-8"?>
<a:theme xmlns:a="http://schemas.openxmlformats.org/drawingml/2006/main" name="Office Theme">
  <a:themeElements>
    <a:clrScheme name="Custom 5">
      <a:dk1>
        <a:srgbClr val="0E0F28"/>
      </a:dk1>
      <a:lt1>
        <a:srgbClr val="FEFFFE"/>
      </a:lt1>
      <a:dk2>
        <a:srgbClr val="0E0F28"/>
      </a:dk2>
      <a:lt2>
        <a:srgbClr val="EEEDFF"/>
      </a:lt2>
      <a:accent1>
        <a:srgbClr val="3333FF"/>
      </a:accent1>
      <a:accent2>
        <a:srgbClr val="0F0F59"/>
      </a:accent2>
      <a:accent3>
        <a:srgbClr val="C3D9FF"/>
      </a:accent3>
      <a:accent4>
        <a:srgbClr val="10BFEA"/>
      </a:accent4>
      <a:accent5>
        <a:srgbClr val="0378A6"/>
      </a:accent5>
      <a:accent6>
        <a:srgbClr val="7FBA49"/>
      </a:accent6>
      <a:hlink>
        <a:srgbClr val="2642DC"/>
      </a:hlink>
      <a:folHlink>
        <a:srgbClr val="37C6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32860</TotalTime>
  <Words>1450</Words>
  <Application>Microsoft Macintosh PowerPoint</Application>
  <PresentationFormat>Widescreen</PresentationFormat>
  <Paragraphs>288</Paragraphs>
  <Slides>25</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Calibri</vt:lpstr>
      <vt:lpstr>Calibri Light</vt:lpstr>
      <vt:lpstr>IBM Plex Sans</vt:lpstr>
      <vt:lpstr>IBM Plex Sans Medium</vt:lpstr>
      <vt:lpstr>Open Sans</vt:lpstr>
      <vt:lpstr>Wingdings</vt:lpstr>
      <vt:lpstr>Office Theme</vt:lpstr>
      <vt:lpstr>Office Theme</vt:lpstr>
      <vt:lpstr>Ransomware – State of the Union</vt:lpstr>
      <vt:lpstr>PowerPoint Presentation</vt:lpstr>
      <vt:lpstr>Ransomware</vt:lpstr>
      <vt:lpstr>Initial Access Brokers</vt:lpstr>
      <vt:lpstr>Post-Access</vt:lpstr>
      <vt:lpstr>PowerPoint Presentation</vt:lpstr>
      <vt:lpstr>Ransomware Impacts</vt:lpstr>
      <vt:lpstr>PowerPoint Presentation</vt:lpstr>
      <vt:lpstr>PowerPoint Presentation</vt:lpstr>
      <vt:lpstr>Rate of Publicly Posted  Ransomware Victims - 2023</vt:lpstr>
      <vt:lpstr>PowerPoint Presentation</vt:lpstr>
      <vt:lpstr>PowerPoint Presentation</vt:lpstr>
      <vt:lpstr>Recent Trends</vt:lpstr>
      <vt:lpstr>PowerPoint Presentation</vt:lpstr>
      <vt:lpstr>Ransomware Case Study: LockBit</vt:lpstr>
      <vt:lpstr>Ransomware Case Study: LockBit</vt:lpstr>
      <vt:lpstr>Ransomware Case Study: Cl0p</vt:lpstr>
      <vt:lpstr>Royal</vt:lpstr>
      <vt:lpstr>BianLian</vt:lpstr>
      <vt:lpstr>Unknown</vt:lpstr>
      <vt:lpstr>PowerPoint Presentation</vt:lpstr>
      <vt:lpstr>PowerPoint Presentation</vt:lpstr>
      <vt:lpstr>Insights from the Field</vt:lpstr>
      <vt:lpstr>GPS DFIR Philosophy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the Union | 2021-2022 Cyber Attacks</dc:title>
  <dc:creator>Tony Cook</dc:creator>
  <cp:lastModifiedBy>Stephen Brzozowski</cp:lastModifiedBy>
  <cp:revision>142</cp:revision>
  <dcterms:created xsi:type="dcterms:W3CDTF">2022-06-21T15:35:07Z</dcterms:created>
  <dcterms:modified xsi:type="dcterms:W3CDTF">2024-03-21T13:35:29Z</dcterms:modified>
</cp:coreProperties>
</file>