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23"/>
  </p:notesMasterIdLst>
  <p:handoutMasterIdLst>
    <p:handoutMasterId r:id="rId24"/>
  </p:handoutMasterIdLst>
  <p:sldIdLst>
    <p:sldId id="293" r:id="rId5"/>
    <p:sldId id="4532" r:id="rId6"/>
    <p:sldId id="4511" r:id="rId7"/>
    <p:sldId id="4533" r:id="rId8"/>
    <p:sldId id="4504" r:id="rId9"/>
    <p:sldId id="1228" r:id="rId10"/>
    <p:sldId id="4528" r:id="rId11"/>
    <p:sldId id="931" r:id="rId12"/>
    <p:sldId id="935" r:id="rId13"/>
    <p:sldId id="4507" r:id="rId14"/>
    <p:sldId id="1235" r:id="rId15"/>
    <p:sldId id="4508" r:id="rId16"/>
    <p:sldId id="4510" r:id="rId17"/>
    <p:sldId id="4509" r:id="rId18"/>
    <p:sldId id="4512" r:id="rId19"/>
    <p:sldId id="1252" r:id="rId20"/>
    <p:sldId id="1112" r:id="rId21"/>
    <p:sldId id="4529"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863"/>
    <a:srgbClr val="5B9BD5"/>
    <a:srgbClr val="0077D0"/>
    <a:srgbClr val="8497B0"/>
    <a:srgbClr val="DA2128"/>
    <a:srgbClr val="004589"/>
    <a:srgbClr val="CED6E0"/>
    <a:srgbClr val="EFF2F5"/>
    <a:srgbClr val="44546A"/>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78F83-ECCF-4CA8-BE7A-89AE017202A3}" v="112" dt="2024-03-28T21:31:35.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43"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18048711901"/>
          <c:y val="2.42375277721672E-2"/>
          <c:w val="0.62300520739310705"/>
          <c:h val="0.95556453241769301"/>
        </c:manualLayout>
      </c:layout>
      <c:pieChart>
        <c:varyColors val="1"/>
        <c:ser>
          <c:idx val="0"/>
          <c:order val="0"/>
          <c:tx>
            <c:strRef>
              <c:f>Sheet1!$B$1</c:f>
              <c:strCache>
                <c:ptCount val="1"/>
                <c:pt idx="0">
                  <c:v>Column1</c:v>
                </c:pt>
              </c:strCache>
            </c:strRef>
          </c:tx>
          <c:explosion val="1"/>
          <c:dPt>
            <c:idx val="0"/>
            <c:bubble3D val="0"/>
            <c:spPr>
              <a:noFill/>
              <a:ln w="19050">
                <a:noFill/>
              </a:ln>
              <a:effectLst/>
            </c:spPr>
            <c:extLst>
              <c:ext xmlns:c16="http://schemas.microsoft.com/office/drawing/2014/chart" uri="{C3380CC4-5D6E-409C-BE32-E72D297353CC}">
                <c16:uniqueId val="{00000001-9332-4118-BE84-6E1976B9E271}"/>
              </c:ext>
            </c:extLst>
          </c:dPt>
          <c:dPt>
            <c:idx val="1"/>
            <c:bubble3D val="0"/>
            <c:spPr>
              <a:solidFill>
                <a:srgbClr val="7E0000"/>
              </a:solidFill>
              <a:ln w="19050">
                <a:solidFill>
                  <a:schemeClr val="lt1"/>
                </a:solidFill>
              </a:ln>
              <a:effectLst>
                <a:outerShdw blurRad="114300" dir="5400000" algn="ctr" rotWithShape="0">
                  <a:srgbClr val="000000">
                    <a:alpha val="43137"/>
                  </a:srgbClr>
                </a:outerShdw>
              </a:effectLst>
            </c:spPr>
            <c:extLst>
              <c:ext xmlns:c16="http://schemas.microsoft.com/office/drawing/2014/chart" uri="{C3380CC4-5D6E-409C-BE32-E72D297353CC}">
                <c16:uniqueId val="{00000003-9332-4118-BE84-6E1976B9E271}"/>
              </c:ext>
            </c:extLst>
          </c:dPt>
          <c:dPt>
            <c:idx val="2"/>
            <c:bubble3D val="0"/>
            <c:spPr>
              <a:solidFill>
                <a:schemeClr val="tx1">
                  <a:lumMod val="65000"/>
                  <a:lumOff val="35000"/>
                </a:schemeClr>
              </a:solidFill>
              <a:ln w="19050">
                <a:solidFill>
                  <a:schemeClr val="lt1"/>
                </a:solidFill>
              </a:ln>
              <a:effectLst>
                <a:outerShdw blurRad="114300" dir="5400000" algn="ctr" rotWithShape="0">
                  <a:srgbClr val="000000">
                    <a:alpha val="43137"/>
                  </a:srgbClr>
                </a:outerShdw>
              </a:effectLst>
            </c:spPr>
            <c:extLst>
              <c:ext xmlns:c16="http://schemas.microsoft.com/office/drawing/2014/chart" uri="{C3380CC4-5D6E-409C-BE32-E72D297353CC}">
                <c16:uniqueId val="{00000005-9332-4118-BE84-6E1976B9E271}"/>
              </c:ext>
            </c:extLst>
          </c:dPt>
          <c:dPt>
            <c:idx val="3"/>
            <c:bubble3D val="0"/>
            <c:spPr>
              <a:solidFill>
                <a:schemeClr val="accent6">
                  <a:lumMod val="75000"/>
                </a:schemeClr>
              </a:solidFill>
              <a:ln w="19050">
                <a:solidFill>
                  <a:schemeClr val="lt1"/>
                </a:solidFill>
              </a:ln>
              <a:effectLst>
                <a:outerShdw blurRad="114300" dir="5400000" algn="ctr" rotWithShape="0">
                  <a:srgbClr val="000000">
                    <a:alpha val="43137"/>
                  </a:srgbClr>
                </a:outerShdw>
              </a:effectLst>
            </c:spPr>
            <c:extLst>
              <c:ext xmlns:c16="http://schemas.microsoft.com/office/drawing/2014/chart" uri="{C3380CC4-5D6E-409C-BE32-E72D297353CC}">
                <c16:uniqueId val="{00000007-9332-4118-BE84-6E1976B9E271}"/>
              </c:ext>
            </c:extLst>
          </c:dPt>
          <c:dPt>
            <c:idx val="4"/>
            <c:bubble3D val="0"/>
            <c:spPr>
              <a:solidFill>
                <a:schemeClr val="tx2">
                  <a:lumMod val="75000"/>
                </a:schemeClr>
              </a:solidFill>
              <a:ln w="19050">
                <a:solidFill>
                  <a:schemeClr val="lt1"/>
                </a:solidFill>
              </a:ln>
              <a:effectLst>
                <a:outerShdw blurRad="114300" dir="5400000" algn="ctr" rotWithShape="0">
                  <a:srgbClr val="000000">
                    <a:alpha val="43137"/>
                  </a:srgbClr>
                </a:outerShdw>
              </a:effectLst>
            </c:spPr>
            <c:extLst>
              <c:ext xmlns:c16="http://schemas.microsoft.com/office/drawing/2014/chart" uri="{C3380CC4-5D6E-409C-BE32-E72D297353CC}">
                <c16:uniqueId val="{00000009-9332-4118-BE84-6E1976B9E271}"/>
              </c:ext>
            </c:extLst>
          </c:dPt>
          <c:dPt>
            <c:idx val="5"/>
            <c:bubble3D val="0"/>
            <c:spPr>
              <a:solidFill>
                <a:srgbClr val="83653F"/>
              </a:solidFill>
              <a:ln w="19050">
                <a:solidFill>
                  <a:schemeClr val="lt1"/>
                </a:solidFill>
              </a:ln>
              <a:effectLst>
                <a:outerShdw blurRad="114300" dir="5400000" algn="ctr" rotWithShape="0">
                  <a:srgbClr val="000000">
                    <a:alpha val="43137"/>
                  </a:srgbClr>
                </a:outerShdw>
              </a:effectLst>
            </c:spPr>
            <c:extLst>
              <c:ext xmlns:c16="http://schemas.microsoft.com/office/drawing/2014/chart" uri="{C3380CC4-5D6E-409C-BE32-E72D297353CC}">
                <c16:uniqueId val="{0000000B-9332-4118-BE84-6E1976B9E271}"/>
              </c:ext>
            </c:extLst>
          </c:dPt>
          <c:dPt>
            <c:idx val="6"/>
            <c:bubble3D val="0"/>
            <c:spPr>
              <a:noFill/>
              <a:ln w="19050">
                <a:noFill/>
              </a:ln>
              <a:effectLst/>
            </c:spPr>
            <c:extLst>
              <c:ext xmlns:c16="http://schemas.microsoft.com/office/drawing/2014/chart" uri="{C3380CC4-5D6E-409C-BE32-E72D297353CC}">
                <c16:uniqueId val="{0000000D-9332-4118-BE84-6E1976B9E271}"/>
              </c:ext>
            </c:extLst>
          </c:dPt>
          <c:cat>
            <c:numRef>
              <c:f>Sheet1!$A$2:$A$8</c:f>
              <c:numCache>
                <c:formatCode>General</c:formatCode>
                <c:ptCount val="7"/>
              </c:numCache>
            </c:numRef>
          </c:cat>
          <c:val>
            <c:numRef>
              <c:f>Sheet1!$B$2:$B$8</c:f>
              <c:numCache>
                <c:formatCode>General</c:formatCode>
                <c:ptCount val="7"/>
                <c:pt idx="0">
                  <c:v>45</c:v>
                </c:pt>
                <c:pt idx="1">
                  <c:v>45</c:v>
                </c:pt>
                <c:pt idx="2">
                  <c:v>45</c:v>
                </c:pt>
                <c:pt idx="3">
                  <c:v>45</c:v>
                </c:pt>
                <c:pt idx="4">
                  <c:v>90</c:v>
                </c:pt>
                <c:pt idx="5">
                  <c:v>45</c:v>
                </c:pt>
                <c:pt idx="6">
                  <c:v>45</c:v>
                </c:pt>
              </c:numCache>
            </c:numRef>
          </c:val>
          <c:extLst>
            <c:ext xmlns:c16="http://schemas.microsoft.com/office/drawing/2014/chart" uri="{C3380CC4-5D6E-409C-BE32-E72D297353CC}">
              <c16:uniqueId val="{0000000E-9332-4118-BE84-6E1976B9E2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DDB98F-4F19-B243-505C-4006DD350E0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9FCB3A-037C-B872-11E0-D8F96BB2F75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58E6E7B-726E-4099-A940-B1C633C8E4DD}" type="datetimeFigureOut">
              <a:rPr lang="en-US" smtClean="0"/>
              <a:t>4/22/2024</a:t>
            </a:fld>
            <a:endParaRPr lang="en-US"/>
          </a:p>
        </p:txBody>
      </p:sp>
      <p:sp>
        <p:nvSpPr>
          <p:cNvPr id="4" name="Footer Placeholder 3">
            <a:extLst>
              <a:ext uri="{FF2B5EF4-FFF2-40B4-BE49-F238E27FC236}">
                <a16:creationId xmlns:a16="http://schemas.microsoft.com/office/drawing/2014/main" id="{A104754F-5B40-8A3F-8F41-BD551CE05887}"/>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B7F329-DF12-9C47-B3AB-CD276B9AD15D}"/>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FF54EFB1-7067-4201-9073-3065EAD96A48}" type="slidenum">
              <a:rPr lang="en-US" smtClean="0"/>
              <a:t>‹#›</a:t>
            </a:fld>
            <a:endParaRPr lang="en-US"/>
          </a:p>
        </p:txBody>
      </p:sp>
    </p:spTree>
    <p:extLst>
      <p:ext uri="{BB962C8B-B14F-4D97-AF65-F5344CB8AC3E}">
        <p14:creationId xmlns:p14="http://schemas.microsoft.com/office/powerpoint/2010/main" val="98329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3241" tIns="46621" rIns="93241" bIns="46621" rtlCol="0"/>
          <a:lstStyle>
            <a:lvl1pPr algn="l">
              <a:defRPr sz="1200"/>
            </a:lvl1pPr>
          </a:lstStyle>
          <a:p>
            <a:endParaRPr lang="en-GB"/>
          </a:p>
        </p:txBody>
      </p:sp>
      <p:sp>
        <p:nvSpPr>
          <p:cNvPr id="3" name="Date Placeholder 2"/>
          <p:cNvSpPr>
            <a:spLocks noGrp="1"/>
          </p:cNvSpPr>
          <p:nvPr>
            <p:ph type="dt" idx="1"/>
          </p:nvPr>
        </p:nvSpPr>
        <p:spPr>
          <a:xfrm>
            <a:off x="4023092" y="0"/>
            <a:ext cx="3077739" cy="471055"/>
          </a:xfrm>
          <a:prstGeom prst="rect">
            <a:avLst/>
          </a:prstGeom>
        </p:spPr>
        <p:txBody>
          <a:bodyPr vert="horz" lIns="93241" tIns="46621" rIns="93241" bIns="46621" rtlCol="0"/>
          <a:lstStyle>
            <a:lvl1pPr algn="r">
              <a:defRPr sz="1200"/>
            </a:lvl1pPr>
          </a:lstStyle>
          <a:p>
            <a:fld id="{7023F2D1-8A2C-4CCB-8FB1-7C7F399EE71F}" type="datetimeFigureOut">
              <a:rPr lang="en-GB" smtClean="0"/>
              <a:t>22/04/2024</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241" tIns="46621" rIns="93241" bIns="46621" rtlCol="0" anchor="ctr"/>
          <a:lstStyle/>
          <a:p>
            <a:endParaRPr lang="en-GB"/>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3241" tIns="46621" rIns="93241" bIns="466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4"/>
          </a:xfrm>
          <a:prstGeom prst="rect">
            <a:avLst/>
          </a:prstGeom>
        </p:spPr>
        <p:txBody>
          <a:bodyPr vert="horz" lIns="93241" tIns="46621" rIns="93241" bIns="46621"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4"/>
          </a:xfrm>
          <a:prstGeom prst="rect">
            <a:avLst/>
          </a:prstGeom>
        </p:spPr>
        <p:txBody>
          <a:bodyPr vert="horz" lIns="93241" tIns="46621" rIns="93241" bIns="46621" rtlCol="0" anchor="b"/>
          <a:lstStyle>
            <a:lvl1pPr algn="r">
              <a:defRPr sz="1200"/>
            </a:lvl1pPr>
          </a:lstStyle>
          <a:p>
            <a:fld id="{8FDF0267-68CF-4A41-AFAB-F08055D4281A}" type="slidenum">
              <a:rPr lang="en-GB" smtClean="0"/>
              <a:t>‹#›</a:t>
            </a:fld>
            <a:endParaRPr lang="en-GB"/>
          </a:p>
        </p:txBody>
      </p:sp>
    </p:spTree>
    <p:extLst>
      <p:ext uri="{BB962C8B-B14F-4D97-AF65-F5344CB8AC3E}">
        <p14:creationId xmlns:p14="http://schemas.microsoft.com/office/powerpoint/2010/main" val="408487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2</a:t>
            </a:fld>
            <a:endParaRPr lang="en-GB"/>
          </a:p>
        </p:txBody>
      </p:sp>
    </p:spTree>
    <p:extLst>
      <p:ext uri="{BB962C8B-B14F-4D97-AF65-F5344CB8AC3E}">
        <p14:creationId xmlns:p14="http://schemas.microsoft.com/office/powerpoint/2010/main" val="238578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11</a:t>
            </a:fld>
            <a:endParaRPr lang="en-GB"/>
          </a:p>
        </p:txBody>
      </p:sp>
    </p:spTree>
    <p:extLst>
      <p:ext uri="{BB962C8B-B14F-4D97-AF65-F5344CB8AC3E}">
        <p14:creationId xmlns:p14="http://schemas.microsoft.com/office/powerpoint/2010/main" val="117517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Data-and-results driven framework to guarantee your source data matches your target data before </a:t>
            </a:r>
            <a:r>
              <a:rPr lang="en-US" err="1"/>
              <a:t>golive</a:t>
            </a:r>
            <a:r>
              <a:rPr lang="en-US"/>
              <a:t> and the audit tool that proves you got it right to your board, shareholders, any and all sorts of audit, compliance, regulators.</a:t>
            </a:r>
          </a:p>
        </p:txBody>
      </p:sp>
      <p:sp>
        <p:nvSpPr>
          <p:cNvPr id="4" name="Slide Number Placeholder 3"/>
          <p:cNvSpPr>
            <a:spLocks noGrp="1"/>
          </p:cNvSpPr>
          <p:nvPr>
            <p:ph type="sldNum" sz="quarter" idx="5"/>
          </p:nvPr>
        </p:nvSpPr>
        <p:spPr/>
        <p:txBody>
          <a:bodyPr/>
          <a:lstStyle/>
          <a:p>
            <a:fld id="{8FDF0267-68CF-4A41-AFAB-F08055D4281A}" type="slidenum">
              <a:rPr lang="en-GB" smtClean="0"/>
              <a:t>12</a:t>
            </a:fld>
            <a:endParaRPr lang="en-GB"/>
          </a:p>
        </p:txBody>
      </p:sp>
    </p:spTree>
    <p:extLst>
      <p:ext uri="{BB962C8B-B14F-4D97-AF65-F5344CB8AC3E}">
        <p14:creationId xmlns:p14="http://schemas.microsoft.com/office/powerpoint/2010/main" val="207251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14">
              <a:defRPr/>
            </a:pPr>
            <a:r>
              <a:rPr lang="en-US"/>
              <a:t>1DataServices - </a:t>
            </a:r>
            <a:r>
              <a:rPr lang="en-US">
                <a:latin typeface="Futura Std Medium" panose="020B0502020204020303" pitchFamily="34" charset="0"/>
              </a:rPr>
              <a:t>Give your business teams X-Ray vision to research, validate and correct data discrepancies across all your enterprise systems - prevent critical issues before they occur </a:t>
            </a:r>
            <a:endParaRPr lang="en-IN">
              <a:latin typeface="Futura Std Medium" panose="020B0502020204020303" pitchFamily="34" charset="0"/>
            </a:endParaRPr>
          </a:p>
        </p:txBody>
      </p:sp>
      <p:sp>
        <p:nvSpPr>
          <p:cNvPr id="4" name="Slide Number Placeholder 3"/>
          <p:cNvSpPr>
            <a:spLocks noGrp="1"/>
          </p:cNvSpPr>
          <p:nvPr>
            <p:ph type="sldNum" sz="quarter" idx="5"/>
          </p:nvPr>
        </p:nvSpPr>
        <p:spPr/>
        <p:txBody>
          <a:bodyPr/>
          <a:lstStyle/>
          <a:p>
            <a:fld id="{8FDF0267-68CF-4A41-AFAB-F08055D4281A}" type="slidenum">
              <a:rPr lang="en-GB" smtClean="0"/>
              <a:t>13</a:t>
            </a:fld>
            <a:endParaRPr lang="en-GB"/>
          </a:p>
        </p:txBody>
      </p:sp>
    </p:spTree>
    <p:extLst>
      <p:ext uri="{BB962C8B-B14F-4D97-AF65-F5344CB8AC3E}">
        <p14:creationId xmlns:p14="http://schemas.microsoft.com/office/powerpoint/2010/main" val="373131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14">
              <a:defRPr/>
            </a:pPr>
            <a:r>
              <a:rPr lang="en-US"/>
              <a:t>TaskiePro - </a:t>
            </a:r>
            <a:r>
              <a:rPr lang="en-US">
                <a:latin typeface="Futura Std Medium" panose="020B0502020204020303" pitchFamily="34" charset="0"/>
              </a:rPr>
              <a:t>Track thousands of tasks and hundreds of people while managing a project or repetitive events. Instantly interpret the tactical status of in-flight projects and events, all in one app</a:t>
            </a:r>
            <a:endParaRPr lang="en-IN">
              <a:latin typeface="Futura Std Medium" panose="020B0502020204020303" pitchFamily="34" charset="0"/>
            </a:endParaRPr>
          </a:p>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14</a:t>
            </a:fld>
            <a:endParaRPr lang="en-GB"/>
          </a:p>
        </p:txBody>
      </p:sp>
    </p:spTree>
    <p:extLst>
      <p:ext uri="{BB962C8B-B14F-4D97-AF65-F5344CB8AC3E}">
        <p14:creationId xmlns:p14="http://schemas.microsoft.com/office/powerpoint/2010/main" val="247648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3</a:t>
            </a:fld>
            <a:endParaRPr lang="en-GB"/>
          </a:p>
        </p:txBody>
      </p:sp>
    </p:spTree>
    <p:extLst>
      <p:ext uri="{BB962C8B-B14F-4D97-AF65-F5344CB8AC3E}">
        <p14:creationId xmlns:p14="http://schemas.microsoft.com/office/powerpoint/2010/main" val="6503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One notable example of a merger and acquisition (M&amp;A) that faced significant challenges due to inadequate technical due diligence (TDD) was the AOL-Time Warner merger in 2000. This deal, valued at $165 billion, is often cited as one of the most significant failures in M&amp;A history. The merger aimed to create a powerhouse by combining traditional media content with internet service delivery. However, the lack of thorough TDD contributed to a failure to recognize the rapid technological changes and the incompatibility of the merging companies' systems and cultures. This oversight led to significant integration problems, ultimately resulting in a massive loss in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25289"/>
                </a:solidFill>
                <a:effectLst/>
                <a:latin typeface="Cabin"/>
              </a:rPr>
              <a:t>Soon after the idea appeared, the two so-called equals Sprint Corporation and Nextel Communications decided to merge into Sprint Nextel Corporation. It might have been perfect. However, due diligence failed to correctly estimate the so-many challenges the new corporation would have had to face, especially market and culture-related, and even technical ones. Firstly, the two networks - iDEN and CDMA - were not compatible, and the series of attempts to ameliorate this particular situation were not too successful. Secondly, Nextel, as a wireless service provider had some conservative approaches, while Sprint, as a telecommunications company, was more customer oriented. Nonetheless, some sources reported certain issues Sprint had with customer service, affecting the sound reputation of Nextel’s representatives. Thirdly, with these and other challenges in mind, it is no surprise that Nextel’s management started to leave the company one by one. This due diligence failure resulted in writing down $29.7 billion of $36 billion that Split had paid for Nextel.</a:t>
            </a:r>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4</a:t>
            </a:fld>
            <a:endParaRPr lang="en-GB"/>
          </a:p>
        </p:txBody>
      </p:sp>
    </p:spTree>
    <p:extLst>
      <p:ext uri="{BB962C8B-B14F-4D97-AF65-F5344CB8AC3E}">
        <p14:creationId xmlns:p14="http://schemas.microsoft.com/office/powerpoint/2010/main" val="223956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deep experiences led us to creating a repeatable, better, faster, quicker, best practice-based proprietary toolset to ensure we are successful and can prove we got It right</a:t>
            </a:r>
          </a:p>
        </p:txBody>
      </p:sp>
      <p:sp>
        <p:nvSpPr>
          <p:cNvPr id="4" name="Slide Number Placeholder 3"/>
          <p:cNvSpPr>
            <a:spLocks noGrp="1"/>
          </p:cNvSpPr>
          <p:nvPr>
            <p:ph type="sldNum" sz="quarter" idx="5"/>
          </p:nvPr>
        </p:nvSpPr>
        <p:spPr/>
        <p:txBody>
          <a:bodyPr/>
          <a:lstStyle/>
          <a:p>
            <a:fld id="{8FDF0267-68CF-4A41-AFAB-F08055D4281A}" type="slidenum">
              <a:rPr lang="en-GB" smtClean="0"/>
              <a:t>5</a:t>
            </a:fld>
            <a:endParaRPr lang="en-GB"/>
          </a:p>
        </p:txBody>
      </p:sp>
    </p:spTree>
    <p:extLst>
      <p:ext uri="{BB962C8B-B14F-4D97-AF65-F5344CB8AC3E}">
        <p14:creationId xmlns:p14="http://schemas.microsoft.com/office/powerpoint/2010/main" val="126470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6</a:t>
            </a:fld>
            <a:endParaRPr lang="en-GB"/>
          </a:p>
        </p:txBody>
      </p:sp>
    </p:spTree>
    <p:extLst>
      <p:ext uri="{BB962C8B-B14F-4D97-AF65-F5344CB8AC3E}">
        <p14:creationId xmlns:p14="http://schemas.microsoft.com/office/powerpoint/2010/main" val="40180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14">
              <a:defRPr/>
            </a:pPr>
            <a:r>
              <a:rPr lang="en-US" err="1"/>
              <a:t>TaskiePro</a:t>
            </a:r>
            <a:r>
              <a:rPr lang="en-US"/>
              <a:t> - </a:t>
            </a:r>
            <a:r>
              <a:rPr lang="en-US">
                <a:latin typeface="Futura Std Medium" panose="020B0502020204020303" pitchFamily="34" charset="0"/>
              </a:rPr>
              <a:t>Track thousands of tasks and hundreds of people while managing a project or repetitive events. Instantly interpret the tactical status of in-flight projects and events, all in one app</a:t>
            </a:r>
            <a:endParaRPr lang="en-IN">
              <a:latin typeface="Futura Std Medium" panose="020B0502020204020303" pitchFamily="34" charset="0"/>
            </a:endParaRPr>
          </a:p>
          <a:p>
            <a:pPr defTabSz="932414">
              <a:defRPr/>
            </a:pPr>
            <a:r>
              <a:rPr lang="en-US"/>
              <a:t>1DataServices - </a:t>
            </a:r>
            <a:r>
              <a:rPr lang="en-US">
                <a:latin typeface="Futura Std Medium" panose="020B0502020204020303" pitchFamily="34" charset="0"/>
              </a:rPr>
              <a:t>Give your business teams X-Ray vision to research, validate and correct data discrepancies across all your enterprise systems - prevent critical issues before they occur </a:t>
            </a:r>
            <a:endParaRPr lang="en-IN">
              <a:latin typeface="Futura Std Medium" panose="020B0502020204020303" pitchFamily="34" charset="0"/>
            </a:endParaRPr>
          </a:p>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7</a:t>
            </a:fld>
            <a:endParaRPr lang="en-GB"/>
          </a:p>
        </p:txBody>
      </p:sp>
    </p:spTree>
    <p:extLst>
      <p:ext uri="{BB962C8B-B14F-4D97-AF65-F5344CB8AC3E}">
        <p14:creationId xmlns:p14="http://schemas.microsoft.com/office/powerpoint/2010/main" val="115934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950BDCD-02DB-4E5C-B6AD-D77051099532}"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150048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9</a:t>
            </a:fld>
            <a:endParaRPr lang="en-GB"/>
          </a:p>
        </p:txBody>
      </p:sp>
    </p:spTree>
    <p:extLst>
      <p:ext uri="{BB962C8B-B14F-4D97-AF65-F5344CB8AC3E}">
        <p14:creationId xmlns:p14="http://schemas.microsoft.com/office/powerpoint/2010/main" val="173213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DF0267-68CF-4A41-AFAB-F08055D4281A}" type="slidenum">
              <a:rPr lang="en-GB" smtClean="0"/>
              <a:t>10</a:t>
            </a:fld>
            <a:endParaRPr lang="en-GB"/>
          </a:p>
        </p:txBody>
      </p:sp>
    </p:spTree>
    <p:extLst>
      <p:ext uri="{BB962C8B-B14F-4D97-AF65-F5344CB8AC3E}">
        <p14:creationId xmlns:p14="http://schemas.microsoft.com/office/powerpoint/2010/main" val="2218908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rgbClr val="FBFBFB"/>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52AC451-B4F4-49CB-86CB-D7EE66E20114}"/>
              </a:ext>
            </a:extLst>
          </p:cNvPr>
          <p:cNvSpPr txBox="1"/>
          <p:nvPr userDrawn="1"/>
        </p:nvSpPr>
        <p:spPr>
          <a:xfrm>
            <a:off x="11464504" y="6499153"/>
            <a:ext cx="414068" cy="261610"/>
          </a:xfrm>
          <a:prstGeom prst="rect">
            <a:avLst/>
          </a:prstGeom>
          <a:noFill/>
        </p:spPr>
        <p:txBody>
          <a:bodyPr wrap="square" rtlCol="0">
            <a:spAutoFit/>
          </a:bodyPr>
          <a:lstStyle/>
          <a:p>
            <a:fld id="{B4607809-5168-4C4D-96E1-F53701CECE7A}" type="slidenum">
              <a:rPr lang="en-GB" sz="1100" smtClean="0">
                <a:solidFill>
                  <a:srgbClr val="58677B"/>
                </a:solidFill>
              </a:rPr>
              <a:pPr/>
              <a:t>‹#›</a:t>
            </a:fld>
            <a:endParaRPr lang="en-GB" sz="1100">
              <a:solidFill>
                <a:srgbClr val="58677B"/>
              </a:solidFill>
            </a:endParaRPr>
          </a:p>
        </p:txBody>
      </p:sp>
      <p:sp>
        <p:nvSpPr>
          <p:cNvPr id="6" name="Rectangle 5">
            <a:extLst>
              <a:ext uri="{FF2B5EF4-FFF2-40B4-BE49-F238E27FC236}">
                <a16:creationId xmlns:a16="http://schemas.microsoft.com/office/drawing/2014/main" id="{513F611B-4BDA-4D37-8E8F-C55D8D499213}"/>
              </a:ext>
            </a:extLst>
          </p:cNvPr>
          <p:cNvSpPr/>
          <p:nvPr userDrawn="1"/>
        </p:nvSpPr>
        <p:spPr>
          <a:xfrm>
            <a:off x="0" y="171546"/>
            <a:ext cx="388189" cy="56934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 Placeholder 8">
            <a:extLst>
              <a:ext uri="{FF2B5EF4-FFF2-40B4-BE49-F238E27FC236}">
                <a16:creationId xmlns:a16="http://schemas.microsoft.com/office/drawing/2014/main" id="{7DE68C8C-CF8C-4BB4-9530-D1A1843F37CD}"/>
              </a:ext>
            </a:extLst>
          </p:cNvPr>
          <p:cNvSpPr>
            <a:spLocks noGrp="1"/>
          </p:cNvSpPr>
          <p:nvPr>
            <p:ph type="body" sz="quarter" idx="10"/>
          </p:nvPr>
        </p:nvSpPr>
        <p:spPr>
          <a:xfrm>
            <a:off x="388189" y="215661"/>
            <a:ext cx="11803811" cy="499349"/>
          </a:xfrm>
        </p:spPr>
        <p:txBody>
          <a:bodyPr/>
          <a:lstStyle>
            <a:lvl1pPr marL="0" indent="0">
              <a:buNone/>
              <a:defRPr b="1">
                <a:solidFill>
                  <a:schemeClr val="tx1">
                    <a:lumMod val="65000"/>
                    <a:lumOff val="35000"/>
                  </a:schemeClr>
                </a:solidFill>
              </a:defRPr>
            </a:lvl1pPr>
          </a:lstStyle>
          <a:p>
            <a:pPr lvl="0"/>
            <a:endParaRPr lang="en-US"/>
          </a:p>
        </p:txBody>
      </p:sp>
      <p:pic>
        <p:nvPicPr>
          <p:cNvPr id="7" name="Picture 6">
            <a:extLst>
              <a:ext uri="{FF2B5EF4-FFF2-40B4-BE49-F238E27FC236}">
                <a16:creationId xmlns:a16="http://schemas.microsoft.com/office/drawing/2014/main" id="{0819BA2D-94DD-A10B-EE53-7FF0828E1B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276" y="6530551"/>
            <a:ext cx="284512" cy="1988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
    <p:bg>
      <p:bgPr>
        <a:solidFill>
          <a:srgbClr val="FBFBFB"/>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52AC451-B4F4-49CB-86CB-D7EE66E20114}"/>
              </a:ext>
            </a:extLst>
          </p:cNvPr>
          <p:cNvSpPr txBox="1"/>
          <p:nvPr userDrawn="1"/>
        </p:nvSpPr>
        <p:spPr>
          <a:xfrm>
            <a:off x="11464504" y="6430592"/>
            <a:ext cx="414068" cy="261610"/>
          </a:xfrm>
          <a:prstGeom prst="rect">
            <a:avLst/>
          </a:prstGeom>
          <a:noFill/>
        </p:spPr>
        <p:txBody>
          <a:bodyPr wrap="square" rtlCol="0">
            <a:spAutoFit/>
          </a:bodyPr>
          <a:lstStyle/>
          <a:p>
            <a:fld id="{B4607809-5168-4C4D-96E1-F53701CECE7A}" type="slidenum">
              <a:rPr lang="en-GB" sz="1100" smtClean="0">
                <a:solidFill>
                  <a:srgbClr val="58677B"/>
                </a:solidFill>
              </a:rPr>
              <a:t>‹#›</a:t>
            </a:fld>
            <a:endParaRPr lang="en-GB" sz="1100">
              <a:solidFill>
                <a:srgbClr val="58677B"/>
              </a:solidFill>
            </a:endParaRPr>
          </a:p>
        </p:txBody>
      </p:sp>
      <p:sp>
        <p:nvSpPr>
          <p:cNvPr id="6" name="Rectangle 5">
            <a:extLst>
              <a:ext uri="{FF2B5EF4-FFF2-40B4-BE49-F238E27FC236}">
                <a16:creationId xmlns:a16="http://schemas.microsoft.com/office/drawing/2014/main" id="{513F611B-4BDA-4D37-8E8F-C55D8D499213}"/>
              </a:ext>
            </a:extLst>
          </p:cNvPr>
          <p:cNvSpPr/>
          <p:nvPr userDrawn="1"/>
        </p:nvSpPr>
        <p:spPr>
          <a:xfrm>
            <a:off x="0" y="171546"/>
            <a:ext cx="388189" cy="56934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7DE68C8C-CF8C-4BB4-9530-D1A1843F37CD}"/>
              </a:ext>
            </a:extLst>
          </p:cNvPr>
          <p:cNvSpPr>
            <a:spLocks noGrp="1"/>
          </p:cNvSpPr>
          <p:nvPr>
            <p:ph type="body" sz="quarter" idx="10"/>
          </p:nvPr>
        </p:nvSpPr>
        <p:spPr>
          <a:xfrm>
            <a:off x="388189" y="215661"/>
            <a:ext cx="11803811" cy="499349"/>
          </a:xfrm>
        </p:spPr>
        <p:txBody>
          <a:bodyPr/>
          <a:lstStyle>
            <a:lvl1pPr marL="0" indent="0">
              <a:buNone/>
              <a:defRPr b="1">
                <a:solidFill>
                  <a:schemeClr val="tx1">
                    <a:lumMod val="65000"/>
                    <a:lumOff val="35000"/>
                  </a:schemeClr>
                </a:solidFill>
              </a:defRPr>
            </a:lvl1pPr>
          </a:lstStyle>
          <a:p>
            <a:pPr lvl="0"/>
            <a:endParaRPr lang="en-US"/>
          </a:p>
        </p:txBody>
      </p:sp>
      <p:pic>
        <p:nvPicPr>
          <p:cNvPr id="2" name="Picture 1">
            <a:extLst>
              <a:ext uri="{FF2B5EF4-FFF2-40B4-BE49-F238E27FC236}">
                <a16:creationId xmlns:a16="http://schemas.microsoft.com/office/drawing/2014/main" id="{D6DE1220-8495-8250-75CA-93574058E7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9114" y="6548239"/>
            <a:ext cx="286537" cy="200230"/>
          </a:xfrm>
          <a:prstGeom prst="rect">
            <a:avLst/>
          </a:prstGeom>
        </p:spPr>
      </p:pic>
    </p:spTree>
    <p:extLst>
      <p:ext uri="{BB962C8B-B14F-4D97-AF65-F5344CB8AC3E}">
        <p14:creationId xmlns:p14="http://schemas.microsoft.com/office/powerpoint/2010/main" val="311731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Standard Slide">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2E2F5F9-723A-49ED-8B3F-EB85717144CF}"/>
              </a:ext>
            </a:extLst>
          </p:cNvPr>
          <p:cNvSpPr txBox="1"/>
          <p:nvPr userDrawn="1"/>
        </p:nvSpPr>
        <p:spPr>
          <a:xfrm>
            <a:off x="11630759" y="6446104"/>
            <a:ext cx="414068" cy="261610"/>
          </a:xfrm>
          <a:prstGeom prst="rect">
            <a:avLst/>
          </a:prstGeom>
          <a:noFill/>
        </p:spPr>
        <p:txBody>
          <a:bodyPr wrap="square" rtlCol="0">
            <a:spAutoFit/>
          </a:bodyPr>
          <a:lstStyle/>
          <a:p>
            <a:fld id="{B4607809-5168-4C4D-96E1-F53701CECE7A}" type="slidenum">
              <a:rPr lang="en-GB" sz="1100" smtClean="0">
                <a:solidFill>
                  <a:srgbClr val="58677B"/>
                </a:solidFill>
              </a:rPr>
              <a:pPr/>
              <a:t>‹#›</a:t>
            </a:fld>
            <a:endParaRPr lang="en-GB" sz="1100">
              <a:solidFill>
                <a:srgbClr val="58677B"/>
              </a:solidFill>
            </a:endParaRPr>
          </a:p>
        </p:txBody>
      </p:sp>
      <p:pic>
        <p:nvPicPr>
          <p:cNvPr id="2" name="Picture 1" descr="Shape&#10;&#10;Description automatically generated with medium confidence">
            <a:extLst>
              <a:ext uri="{FF2B5EF4-FFF2-40B4-BE49-F238E27FC236}">
                <a16:creationId xmlns:a16="http://schemas.microsoft.com/office/drawing/2014/main" id="{952B7ADE-2023-D0DE-E057-EF6AE45559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633" y="6475869"/>
            <a:ext cx="1093889" cy="231845"/>
          </a:xfrm>
          <a:prstGeom prst="rect">
            <a:avLst/>
          </a:prstGeom>
          <a:noFill/>
          <a:ln>
            <a:noFill/>
          </a:ln>
        </p:spPr>
      </p:pic>
      <p:sp>
        <p:nvSpPr>
          <p:cNvPr id="3" name="Rectangle 2">
            <a:extLst>
              <a:ext uri="{FF2B5EF4-FFF2-40B4-BE49-F238E27FC236}">
                <a16:creationId xmlns:a16="http://schemas.microsoft.com/office/drawing/2014/main" id="{8BC66081-5BBD-58AF-EA3D-2E885E6BED8C}"/>
              </a:ext>
            </a:extLst>
          </p:cNvPr>
          <p:cNvSpPr/>
          <p:nvPr userDrawn="1"/>
        </p:nvSpPr>
        <p:spPr>
          <a:xfrm>
            <a:off x="0" y="171546"/>
            <a:ext cx="388189" cy="56934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8">
            <a:extLst>
              <a:ext uri="{FF2B5EF4-FFF2-40B4-BE49-F238E27FC236}">
                <a16:creationId xmlns:a16="http://schemas.microsoft.com/office/drawing/2014/main" id="{31F32DB7-E3FC-4CA4-46E3-E8DF2C8BBED5}"/>
              </a:ext>
            </a:extLst>
          </p:cNvPr>
          <p:cNvSpPr>
            <a:spLocks noGrp="1"/>
          </p:cNvSpPr>
          <p:nvPr>
            <p:ph type="body" sz="quarter" idx="10"/>
          </p:nvPr>
        </p:nvSpPr>
        <p:spPr>
          <a:xfrm>
            <a:off x="388189" y="215661"/>
            <a:ext cx="11803811" cy="499349"/>
          </a:xfrm>
        </p:spPr>
        <p:txBody>
          <a:bodyPr/>
          <a:lstStyle>
            <a:lvl1pPr marL="0" indent="0">
              <a:buNone/>
              <a:defRPr b="1">
                <a:solidFill>
                  <a:schemeClr val="tx1">
                    <a:lumMod val="65000"/>
                    <a:lumOff val="35000"/>
                  </a:schemeClr>
                </a:solidFill>
              </a:defRPr>
            </a:lvl1pPr>
          </a:lstStyle>
          <a:p>
            <a:pPr lvl="0"/>
            <a:endParaRPr lang="en-US"/>
          </a:p>
        </p:txBody>
      </p:sp>
    </p:spTree>
    <p:extLst>
      <p:ext uri="{BB962C8B-B14F-4D97-AF65-F5344CB8AC3E}">
        <p14:creationId xmlns:p14="http://schemas.microsoft.com/office/powerpoint/2010/main" val="5616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6" name="Picture 5" descr="A picture containing sky, outdoor&#10;&#10;Description generated with very high confidence">
            <a:extLst>
              <a:ext uri="{FF2B5EF4-FFF2-40B4-BE49-F238E27FC236}">
                <a16:creationId xmlns:a16="http://schemas.microsoft.com/office/drawing/2014/main" id="{16DD25A5-6060-45A0-A650-6859DCC0052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619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tandard Slide">
    <p:bg>
      <p:bgPr>
        <a:solidFill>
          <a:srgbClr val="FBFBFB"/>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52AC451-B4F4-49CB-86CB-D7EE66E20114}"/>
              </a:ext>
            </a:extLst>
          </p:cNvPr>
          <p:cNvSpPr txBox="1"/>
          <p:nvPr userDrawn="1"/>
        </p:nvSpPr>
        <p:spPr>
          <a:xfrm>
            <a:off x="11464504" y="6430592"/>
            <a:ext cx="414068" cy="261610"/>
          </a:xfrm>
          <a:prstGeom prst="rect">
            <a:avLst/>
          </a:prstGeom>
          <a:noFill/>
        </p:spPr>
        <p:txBody>
          <a:bodyPr wrap="square" rtlCol="0">
            <a:spAutoFit/>
          </a:bodyPr>
          <a:lstStyle/>
          <a:p>
            <a:fld id="{B4607809-5168-4C4D-96E1-F53701CECE7A}" type="slidenum">
              <a:rPr lang="en-GB" sz="1100" smtClean="0">
                <a:solidFill>
                  <a:srgbClr val="58677B"/>
                </a:solidFill>
              </a:rPr>
              <a:pPr/>
              <a:t>‹#›</a:t>
            </a:fld>
            <a:endParaRPr lang="en-GB" sz="1100">
              <a:solidFill>
                <a:srgbClr val="58677B"/>
              </a:solidFill>
            </a:endParaRPr>
          </a:p>
        </p:txBody>
      </p:sp>
      <p:sp>
        <p:nvSpPr>
          <p:cNvPr id="6" name="Rectangle 5">
            <a:extLst>
              <a:ext uri="{FF2B5EF4-FFF2-40B4-BE49-F238E27FC236}">
                <a16:creationId xmlns:a16="http://schemas.microsoft.com/office/drawing/2014/main" id="{513F611B-4BDA-4D37-8E8F-C55D8D499213}"/>
              </a:ext>
            </a:extLst>
          </p:cNvPr>
          <p:cNvSpPr/>
          <p:nvPr userDrawn="1"/>
        </p:nvSpPr>
        <p:spPr>
          <a:xfrm>
            <a:off x="0" y="171546"/>
            <a:ext cx="388189" cy="56934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 Placeholder 8">
            <a:extLst>
              <a:ext uri="{FF2B5EF4-FFF2-40B4-BE49-F238E27FC236}">
                <a16:creationId xmlns:a16="http://schemas.microsoft.com/office/drawing/2014/main" id="{7DE68C8C-CF8C-4BB4-9530-D1A1843F37CD}"/>
              </a:ext>
            </a:extLst>
          </p:cNvPr>
          <p:cNvSpPr>
            <a:spLocks noGrp="1"/>
          </p:cNvSpPr>
          <p:nvPr>
            <p:ph type="body" sz="quarter" idx="10"/>
          </p:nvPr>
        </p:nvSpPr>
        <p:spPr>
          <a:xfrm>
            <a:off x="388189" y="215661"/>
            <a:ext cx="11803811" cy="499349"/>
          </a:xfrm>
        </p:spPr>
        <p:txBody>
          <a:bodyPr/>
          <a:lstStyle>
            <a:lvl1pPr marL="0" indent="0">
              <a:buNone/>
              <a:defRPr b="1">
                <a:solidFill>
                  <a:schemeClr val="tx1">
                    <a:lumMod val="65000"/>
                    <a:lumOff val="35000"/>
                  </a:schemeClr>
                </a:solidFill>
              </a:defRPr>
            </a:lvl1pPr>
          </a:lstStyle>
          <a:p>
            <a:pPr lvl="0"/>
            <a:endParaRPr lang="en-US"/>
          </a:p>
        </p:txBody>
      </p:sp>
      <p:pic>
        <p:nvPicPr>
          <p:cNvPr id="2" name="Picture 1">
            <a:extLst>
              <a:ext uri="{FF2B5EF4-FFF2-40B4-BE49-F238E27FC236}">
                <a16:creationId xmlns:a16="http://schemas.microsoft.com/office/drawing/2014/main" id="{D6631E66-1DCC-4D55-A256-E4989E315F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0064" y="6538897"/>
            <a:ext cx="286537" cy="20023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1E45BD-F0EE-430F-BC03-1F2CEBAF3B7D}"/>
              </a:ext>
            </a:extLst>
          </p:cNvPr>
          <p:cNvSpPr/>
          <p:nvPr userDrawn="1"/>
        </p:nvSpPr>
        <p:spPr>
          <a:xfrm>
            <a:off x="0" y="0"/>
            <a:ext cx="12192000" cy="6858000"/>
          </a:xfrm>
          <a:prstGeom prst="rect">
            <a:avLst/>
          </a:prstGeom>
          <a:solidFill>
            <a:srgbClr val="0C2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A screen shot of an open computer&#10;&#10;Description generated with high confidence">
            <a:extLst>
              <a:ext uri="{FF2B5EF4-FFF2-40B4-BE49-F238E27FC236}">
                <a16:creationId xmlns:a16="http://schemas.microsoft.com/office/drawing/2014/main" id="{B3AC3F77-E68F-40B2-A17D-18C7689834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9244" y="0"/>
            <a:ext cx="10287000" cy="6858000"/>
          </a:xfrm>
          <a:prstGeom prst="rect">
            <a:avLst/>
          </a:prstGeom>
        </p:spPr>
      </p:pic>
      <p:sp>
        <p:nvSpPr>
          <p:cNvPr id="3" name="Text Placeholder 2">
            <a:extLst>
              <a:ext uri="{FF2B5EF4-FFF2-40B4-BE49-F238E27FC236}">
                <a16:creationId xmlns:a16="http://schemas.microsoft.com/office/drawing/2014/main" id="{C2F5174A-3DAD-4D53-B5CE-F2F978568AE2}"/>
              </a:ext>
            </a:extLst>
          </p:cNvPr>
          <p:cNvSpPr>
            <a:spLocks noGrp="1"/>
          </p:cNvSpPr>
          <p:nvPr>
            <p:ph type="body" sz="quarter" idx="10"/>
          </p:nvPr>
        </p:nvSpPr>
        <p:spPr>
          <a:xfrm>
            <a:off x="750855" y="2786063"/>
            <a:ext cx="5505450" cy="1285875"/>
          </a:xfrm>
          <a:ln>
            <a:noFill/>
          </a:ln>
        </p:spPr>
        <p:txBody>
          <a:bodyPr anchor="ctr"/>
          <a:lstStyle>
            <a:lvl1pPr marL="0" indent="0">
              <a:buNone/>
              <a:defRPr sz="2800">
                <a:solidFill>
                  <a:schemeClr val="bg1"/>
                </a:solidFill>
                <a:latin typeface="Futura LT Book"/>
              </a:defRPr>
            </a:lvl1pPr>
            <a:lvl2pPr>
              <a:defRPr/>
            </a:lvl2pPr>
            <a:lvl3pPr>
              <a:defRPr/>
            </a:lvl3pPr>
            <a:lvl4pPr>
              <a:defRPr/>
            </a:lvl4pPr>
            <a:lvl5pPr>
              <a:defRPr/>
            </a:lvl5pPr>
          </a:lstStyle>
          <a:p>
            <a:pPr lvl="0"/>
            <a:r>
              <a:rPr lang="en-US"/>
              <a:t>&lt;Section Break Title&gt;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5" name="Picture 4" descr="A wooden table&#10;&#10;Description generated with high confidence">
            <a:extLst>
              <a:ext uri="{FF2B5EF4-FFF2-40B4-BE49-F238E27FC236}">
                <a16:creationId xmlns:a16="http://schemas.microsoft.com/office/drawing/2014/main" id="{1D9E8E24-61BE-4C71-97C7-0C7F9A51F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2" name="Rectangle 1">
            <a:extLst>
              <a:ext uri="{FF2B5EF4-FFF2-40B4-BE49-F238E27FC236}">
                <a16:creationId xmlns:a16="http://schemas.microsoft.com/office/drawing/2014/main" id="{DB8F2E18-0D5C-47F6-BCB1-20941C7198CF}"/>
              </a:ext>
            </a:extLst>
          </p:cNvPr>
          <p:cNvSpPr/>
          <p:nvPr userDrawn="1"/>
        </p:nvSpPr>
        <p:spPr>
          <a:xfrm>
            <a:off x="224970" y="2021114"/>
            <a:ext cx="6712857" cy="281577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b="1">
              <a:ln>
                <a:solidFill>
                  <a:srgbClr val="C00000"/>
                </a:solidFill>
              </a:ln>
              <a:solidFill>
                <a:prstClr val="black">
                  <a:lumMod val="95000"/>
                  <a:lumOff val="5000"/>
                </a:prstClr>
              </a:solidFill>
              <a:latin typeface="Futura Medium" charset="0"/>
              <a:ea typeface="Futura Medium" charset="0"/>
              <a:cs typeface="Futura Medium" charset="0"/>
            </a:endParaRPr>
          </a:p>
          <a:p>
            <a:r>
              <a:rPr lang="en-GB">
                <a:ln>
                  <a:solidFill>
                    <a:srgbClr val="C00000"/>
                  </a:solidFill>
                </a:ln>
                <a:solidFill>
                  <a:prstClr val="white"/>
                </a:solidFill>
                <a:latin typeface="Futura Medium" charset="0"/>
                <a:ea typeface="Futura Medium" charset="0"/>
                <a:cs typeface="Futura Medium" charset="0"/>
              </a:rPr>
              <a:t> </a:t>
            </a:r>
          </a:p>
          <a:p>
            <a:r>
              <a:rPr lang="en-GB">
                <a:ln>
                  <a:solidFill>
                    <a:srgbClr val="C00000"/>
                  </a:solidFill>
                </a:ln>
                <a:solidFill>
                  <a:prstClr val="white"/>
                </a:solidFill>
                <a:latin typeface="Futura Medium" charset="0"/>
                <a:ea typeface="Futura Medium" charset="0"/>
                <a:cs typeface="Futura Medium" charset="0"/>
              </a:rPr>
              <a:t>   </a:t>
            </a:r>
            <a:endParaRPr lang="en-US" b="1">
              <a:ln>
                <a:solidFill>
                  <a:srgbClr val="C00000"/>
                </a:solidFill>
              </a:ln>
              <a:solidFill>
                <a:prstClr val="white"/>
              </a:solidFill>
              <a:latin typeface="Futura Medium" charset="0"/>
              <a:ea typeface="Futura Medium" charset="0"/>
              <a:cs typeface="Futura Medium" charset="0"/>
            </a:endParaRPr>
          </a:p>
          <a:p>
            <a:endParaRPr lang="en-GB">
              <a:ln>
                <a:solidFill>
                  <a:srgbClr val="C00000"/>
                </a:solidFill>
              </a:ln>
              <a:solidFill>
                <a:prstClr val="white"/>
              </a:solidFill>
              <a:latin typeface="Futura Medium" charset="0"/>
              <a:ea typeface="Futura Medium" charset="0"/>
              <a:cs typeface="Futura Medium" charset="0"/>
            </a:endParaRPr>
          </a:p>
        </p:txBody>
      </p:sp>
      <p:cxnSp>
        <p:nvCxnSpPr>
          <p:cNvPr id="3" name="Straight Connector 2">
            <a:extLst>
              <a:ext uri="{FF2B5EF4-FFF2-40B4-BE49-F238E27FC236}">
                <a16:creationId xmlns:a16="http://schemas.microsoft.com/office/drawing/2014/main" id="{09A92C25-F751-4D91-AEB9-09F7A6F668B1}"/>
              </a:ext>
            </a:extLst>
          </p:cNvPr>
          <p:cNvCxnSpPr>
            <a:cxnSpLocks/>
          </p:cNvCxnSpPr>
          <p:nvPr userDrawn="1"/>
        </p:nvCxnSpPr>
        <p:spPr>
          <a:xfrm>
            <a:off x="331643" y="3373437"/>
            <a:ext cx="2286447" cy="0"/>
          </a:xfrm>
          <a:prstGeom prst="line">
            <a:avLst/>
          </a:prstGeom>
          <a:solidFill>
            <a:schemeClr val="accent1">
              <a:alpha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E1A86625-4889-4B3F-9821-E4F691F678EE}"/>
              </a:ext>
            </a:extLst>
          </p:cNvPr>
          <p:cNvSpPr>
            <a:spLocks noGrp="1"/>
          </p:cNvSpPr>
          <p:nvPr>
            <p:ph type="body" sz="quarter" idx="10" hasCustomPrompt="1"/>
          </p:nvPr>
        </p:nvSpPr>
        <p:spPr>
          <a:xfrm>
            <a:off x="224969" y="2278488"/>
            <a:ext cx="6712857" cy="1053387"/>
          </a:xfrm>
        </p:spPr>
        <p:txBody>
          <a:bodyPr>
            <a:noAutofit/>
          </a:bodyPr>
          <a:lstStyle>
            <a:lvl1pPr marL="0" indent="0">
              <a:buNone/>
              <a:defRPr sz="8000" b="1">
                <a:ln>
                  <a:noFill/>
                </a:ln>
                <a:solidFill>
                  <a:schemeClr val="tx1"/>
                </a:solidFill>
                <a:latin typeface="Futura Medium"/>
              </a:defRPr>
            </a:lvl1pPr>
          </a:lstStyle>
          <a:p>
            <a:pPr lvl="0"/>
            <a:r>
              <a:rPr lang="en-US"/>
              <a:t>DIVIDER #</a:t>
            </a:r>
          </a:p>
        </p:txBody>
      </p:sp>
      <p:sp>
        <p:nvSpPr>
          <p:cNvPr id="7" name="Text Placeholder 8">
            <a:extLst>
              <a:ext uri="{FF2B5EF4-FFF2-40B4-BE49-F238E27FC236}">
                <a16:creationId xmlns:a16="http://schemas.microsoft.com/office/drawing/2014/main" id="{403EA59A-B19D-4BB5-8890-06A33B8EE1A2}"/>
              </a:ext>
            </a:extLst>
          </p:cNvPr>
          <p:cNvSpPr>
            <a:spLocks noGrp="1"/>
          </p:cNvSpPr>
          <p:nvPr>
            <p:ph type="body" sz="quarter" idx="11" hasCustomPrompt="1"/>
          </p:nvPr>
        </p:nvSpPr>
        <p:spPr>
          <a:xfrm>
            <a:off x="218043" y="3409611"/>
            <a:ext cx="6712857" cy="499349"/>
          </a:xfrm>
        </p:spPr>
        <p:txBody>
          <a:bodyPr>
            <a:noAutofit/>
          </a:bodyPr>
          <a:lstStyle>
            <a:lvl1pPr marL="0" indent="0">
              <a:buNone/>
              <a:defRPr sz="2800" b="1">
                <a:solidFill>
                  <a:schemeClr val="bg1"/>
                </a:solidFill>
                <a:latin typeface="Futura Medium"/>
              </a:defRPr>
            </a:lvl1pPr>
          </a:lstStyle>
          <a:p>
            <a:pPr lvl="0"/>
            <a:r>
              <a:rPr lang="en-US"/>
              <a:t>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3DA31-F7E3-43CC-813C-046C3A229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7" y="1"/>
            <a:ext cx="12188386" cy="6857998"/>
          </a:xfrm>
          <a:prstGeom prst="rect">
            <a:avLst/>
          </a:prstGeom>
        </p:spPr>
      </p:pic>
      <p:sp>
        <p:nvSpPr>
          <p:cNvPr id="14" name="Rectangle 13">
            <a:extLst>
              <a:ext uri="{FF2B5EF4-FFF2-40B4-BE49-F238E27FC236}">
                <a16:creationId xmlns:a16="http://schemas.microsoft.com/office/drawing/2014/main" id="{28E13C95-6715-4EA4-B03F-463422BF70AB}"/>
              </a:ext>
            </a:extLst>
          </p:cNvPr>
          <p:cNvSpPr/>
          <p:nvPr userDrawn="1"/>
        </p:nvSpPr>
        <p:spPr>
          <a:xfrm>
            <a:off x="224970" y="2021114"/>
            <a:ext cx="6712857" cy="281577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b="1">
              <a:ln>
                <a:solidFill>
                  <a:srgbClr val="C00000"/>
                </a:solidFill>
              </a:ln>
              <a:solidFill>
                <a:prstClr val="black">
                  <a:lumMod val="95000"/>
                  <a:lumOff val="5000"/>
                </a:prstClr>
              </a:solidFill>
              <a:latin typeface="Futura Medium" charset="0"/>
              <a:ea typeface="Futura Medium" charset="0"/>
              <a:cs typeface="Futura Medium" charset="0"/>
            </a:endParaRPr>
          </a:p>
          <a:p>
            <a:r>
              <a:rPr lang="en-GB">
                <a:ln>
                  <a:solidFill>
                    <a:srgbClr val="C00000"/>
                  </a:solidFill>
                </a:ln>
                <a:solidFill>
                  <a:prstClr val="white"/>
                </a:solidFill>
                <a:latin typeface="Futura Medium" charset="0"/>
                <a:ea typeface="Futura Medium" charset="0"/>
                <a:cs typeface="Futura Medium" charset="0"/>
              </a:rPr>
              <a:t> </a:t>
            </a:r>
          </a:p>
          <a:p>
            <a:r>
              <a:rPr lang="en-GB">
                <a:ln>
                  <a:solidFill>
                    <a:srgbClr val="C00000"/>
                  </a:solidFill>
                </a:ln>
                <a:solidFill>
                  <a:prstClr val="white"/>
                </a:solidFill>
                <a:latin typeface="Futura Medium" charset="0"/>
                <a:ea typeface="Futura Medium" charset="0"/>
                <a:cs typeface="Futura Medium" charset="0"/>
              </a:rPr>
              <a:t>   </a:t>
            </a:r>
            <a:endParaRPr lang="en-US" b="1">
              <a:ln>
                <a:solidFill>
                  <a:srgbClr val="C00000"/>
                </a:solidFill>
              </a:ln>
              <a:solidFill>
                <a:prstClr val="white"/>
              </a:solidFill>
              <a:latin typeface="Futura Medium" charset="0"/>
              <a:ea typeface="Futura Medium" charset="0"/>
              <a:cs typeface="Futura Medium" charset="0"/>
            </a:endParaRPr>
          </a:p>
          <a:p>
            <a:endParaRPr lang="en-GB">
              <a:ln>
                <a:solidFill>
                  <a:srgbClr val="C00000"/>
                </a:solidFill>
              </a:ln>
              <a:solidFill>
                <a:prstClr val="white"/>
              </a:solidFill>
              <a:latin typeface="Futura Medium" charset="0"/>
              <a:ea typeface="Futura Medium" charset="0"/>
              <a:cs typeface="Futura Medium" charset="0"/>
            </a:endParaRPr>
          </a:p>
        </p:txBody>
      </p:sp>
      <p:cxnSp>
        <p:nvCxnSpPr>
          <p:cNvPr id="15" name="Straight Connector 14">
            <a:extLst>
              <a:ext uri="{FF2B5EF4-FFF2-40B4-BE49-F238E27FC236}">
                <a16:creationId xmlns:a16="http://schemas.microsoft.com/office/drawing/2014/main" id="{E3B81416-EF4A-443C-BC62-50A5E232DB1E}"/>
              </a:ext>
            </a:extLst>
          </p:cNvPr>
          <p:cNvCxnSpPr>
            <a:cxnSpLocks/>
          </p:cNvCxnSpPr>
          <p:nvPr userDrawn="1"/>
        </p:nvCxnSpPr>
        <p:spPr>
          <a:xfrm>
            <a:off x="331643" y="3373437"/>
            <a:ext cx="2286447" cy="0"/>
          </a:xfrm>
          <a:prstGeom prst="line">
            <a:avLst/>
          </a:prstGeom>
          <a:solidFill>
            <a:schemeClr val="accent1">
              <a:alpha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9A3720E1-1174-4576-AEB9-C302783A4057}"/>
              </a:ext>
            </a:extLst>
          </p:cNvPr>
          <p:cNvSpPr>
            <a:spLocks noGrp="1"/>
          </p:cNvSpPr>
          <p:nvPr>
            <p:ph type="body" sz="quarter" idx="10" hasCustomPrompt="1"/>
          </p:nvPr>
        </p:nvSpPr>
        <p:spPr>
          <a:xfrm>
            <a:off x="224969" y="2278488"/>
            <a:ext cx="6712857" cy="1053387"/>
          </a:xfrm>
        </p:spPr>
        <p:txBody>
          <a:bodyPr>
            <a:noAutofit/>
          </a:bodyPr>
          <a:lstStyle>
            <a:lvl1pPr marL="0" indent="0">
              <a:buNone/>
              <a:defRPr sz="8000" b="1">
                <a:ln>
                  <a:noFill/>
                </a:ln>
                <a:solidFill>
                  <a:schemeClr val="tx1"/>
                </a:solidFill>
                <a:latin typeface="Futura Medium"/>
              </a:defRPr>
            </a:lvl1pPr>
          </a:lstStyle>
          <a:p>
            <a:pPr lvl="0"/>
            <a:r>
              <a:rPr lang="en-US"/>
              <a:t>DIVIDER #</a:t>
            </a:r>
          </a:p>
        </p:txBody>
      </p:sp>
      <p:sp>
        <p:nvSpPr>
          <p:cNvPr id="17" name="Text Placeholder 8">
            <a:extLst>
              <a:ext uri="{FF2B5EF4-FFF2-40B4-BE49-F238E27FC236}">
                <a16:creationId xmlns:a16="http://schemas.microsoft.com/office/drawing/2014/main" id="{5EA8E57C-E223-451E-9F04-FFDA389A0701}"/>
              </a:ext>
            </a:extLst>
          </p:cNvPr>
          <p:cNvSpPr>
            <a:spLocks noGrp="1"/>
          </p:cNvSpPr>
          <p:nvPr>
            <p:ph type="body" sz="quarter" idx="11" hasCustomPrompt="1"/>
          </p:nvPr>
        </p:nvSpPr>
        <p:spPr>
          <a:xfrm>
            <a:off x="218043" y="3409611"/>
            <a:ext cx="6712857" cy="499349"/>
          </a:xfrm>
        </p:spPr>
        <p:txBody>
          <a:bodyPr>
            <a:noAutofit/>
          </a:bodyPr>
          <a:lstStyle>
            <a:lvl1pPr marL="0" indent="0">
              <a:buNone/>
              <a:defRPr sz="2800" b="1">
                <a:solidFill>
                  <a:schemeClr val="bg1"/>
                </a:solidFill>
                <a:latin typeface="Futura Medium"/>
              </a:defRPr>
            </a:lvl1pPr>
          </a:lstStyle>
          <a:p>
            <a:pPr lvl="0"/>
            <a:r>
              <a:rPr lang="en-US"/>
              <a:t>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Slide">
    <p:bg>
      <p:bgPr>
        <a:solidFill>
          <a:srgbClr val="FBFBF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221E2-246D-B087-75E8-7FE80115D7AB}"/>
              </a:ext>
            </a:extLst>
          </p:cNvPr>
          <p:cNvSpPr/>
          <p:nvPr userDrawn="1"/>
        </p:nvSpPr>
        <p:spPr>
          <a:xfrm>
            <a:off x="0" y="3906982"/>
            <a:ext cx="12192000" cy="2951018"/>
          </a:xfrm>
          <a:prstGeom prst="rect">
            <a:avLst/>
          </a:prstGeom>
          <a:solidFill>
            <a:srgbClr val="213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2AC451-B4F4-49CB-86CB-D7EE66E20114}"/>
              </a:ext>
            </a:extLst>
          </p:cNvPr>
          <p:cNvSpPr txBox="1"/>
          <p:nvPr userDrawn="1"/>
        </p:nvSpPr>
        <p:spPr>
          <a:xfrm>
            <a:off x="11464504" y="6499153"/>
            <a:ext cx="414068" cy="261610"/>
          </a:xfrm>
          <a:prstGeom prst="rect">
            <a:avLst/>
          </a:prstGeom>
          <a:noFill/>
        </p:spPr>
        <p:txBody>
          <a:bodyPr wrap="square" rtlCol="0">
            <a:spAutoFit/>
          </a:bodyPr>
          <a:lstStyle/>
          <a:p>
            <a:fld id="{B4607809-5168-4C4D-96E1-F53701CECE7A}" type="slidenum">
              <a:rPr lang="en-GB" sz="1100" smtClean="0">
                <a:solidFill>
                  <a:schemeClr val="bg1"/>
                </a:solidFill>
              </a:rPr>
              <a:pPr/>
              <a:t>‹#›</a:t>
            </a:fld>
            <a:endParaRPr lang="en-GB" sz="1100">
              <a:solidFill>
                <a:schemeClr val="bg1"/>
              </a:solidFill>
            </a:endParaRPr>
          </a:p>
        </p:txBody>
      </p:sp>
      <p:sp>
        <p:nvSpPr>
          <p:cNvPr id="6" name="Rectangle 5">
            <a:extLst>
              <a:ext uri="{FF2B5EF4-FFF2-40B4-BE49-F238E27FC236}">
                <a16:creationId xmlns:a16="http://schemas.microsoft.com/office/drawing/2014/main" id="{513F611B-4BDA-4D37-8E8F-C55D8D499213}"/>
              </a:ext>
            </a:extLst>
          </p:cNvPr>
          <p:cNvSpPr/>
          <p:nvPr userDrawn="1"/>
        </p:nvSpPr>
        <p:spPr>
          <a:xfrm>
            <a:off x="0" y="171546"/>
            <a:ext cx="388189" cy="56934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 Placeholder 8">
            <a:extLst>
              <a:ext uri="{FF2B5EF4-FFF2-40B4-BE49-F238E27FC236}">
                <a16:creationId xmlns:a16="http://schemas.microsoft.com/office/drawing/2014/main" id="{7DE68C8C-CF8C-4BB4-9530-D1A1843F37CD}"/>
              </a:ext>
            </a:extLst>
          </p:cNvPr>
          <p:cNvSpPr>
            <a:spLocks noGrp="1"/>
          </p:cNvSpPr>
          <p:nvPr>
            <p:ph type="body" sz="quarter" idx="10"/>
          </p:nvPr>
        </p:nvSpPr>
        <p:spPr>
          <a:xfrm>
            <a:off x="388189" y="215661"/>
            <a:ext cx="11803811" cy="499349"/>
          </a:xfrm>
        </p:spPr>
        <p:txBody>
          <a:bodyPr/>
          <a:lstStyle>
            <a:lvl1pPr marL="0" indent="0">
              <a:buNone/>
              <a:defRPr b="1">
                <a:solidFill>
                  <a:schemeClr val="tx1">
                    <a:lumMod val="65000"/>
                    <a:lumOff val="35000"/>
                  </a:schemeClr>
                </a:solidFill>
              </a:defRPr>
            </a:lvl1pPr>
          </a:lstStyle>
          <a:p>
            <a:pPr lvl="0"/>
            <a:endParaRPr lang="en-US"/>
          </a:p>
        </p:txBody>
      </p:sp>
      <p:pic>
        <p:nvPicPr>
          <p:cNvPr id="7" name="Picture 6">
            <a:extLst>
              <a:ext uri="{FF2B5EF4-FFF2-40B4-BE49-F238E27FC236}">
                <a16:creationId xmlns:a16="http://schemas.microsoft.com/office/drawing/2014/main" id="{0819BA2D-94DD-A10B-EE53-7FF0828E1B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276" y="6530551"/>
            <a:ext cx="284512" cy="198815"/>
          </a:xfrm>
          <a:prstGeom prst="rect">
            <a:avLst/>
          </a:prstGeom>
        </p:spPr>
      </p:pic>
    </p:spTree>
    <p:extLst>
      <p:ext uri="{BB962C8B-B14F-4D97-AF65-F5344CB8AC3E}">
        <p14:creationId xmlns:p14="http://schemas.microsoft.com/office/powerpoint/2010/main" val="243067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BFBFB"/>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1E45BD-F0EE-430F-BC03-1F2CEBAF3B7D}"/>
              </a:ext>
            </a:extLst>
          </p:cNvPr>
          <p:cNvSpPr/>
          <p:nvPr userDrawn="1"/>
        </p:nvSpPr>
        <p:spPr>
          <a:xfrm>
            <a:off x="0" y="0"/>
            <a:ext cx="12192000" cy="6858000"/>
          </a:xfrm>
          <a:prstGeom prst="rect">
            <a:avLst/>
          </a:prstGeom>
          <a:solidFill>
            <a:srgbClr val="0C2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A screen shot of an open computer&#10;&#10;Description generated with high confidence">
            <a:extLst>
              <a:ext uri="{FF2B5EF4-FFF2-40B4-BE49-F238E27FC236}">
                <a16:creationId xmlns:a16="http://schemas.microsoft.com/office/drawing/2014/main" id="{B3AC3F77-E68F-40B2-A17D-18C7689834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9244" y="0"/>
            <a:ext cx="10287000" cy="6858000"/>
          </a:xfrm>
          <a:prstGeom prst="rect">
            <a:avLst/>
          </a:prstGeom>
        </p:spPr>
      </p:pic>
      <p:sp>
        <p:nvSpPr>
          <p:cNvPr id="3" name="Text Placeholder 2">
            <a:extLst>
              <a:ext uri="{FF2B5EF4-FFF2-40B4-BE49-F238E27FC236}">
                <a16:creationId xmlns:a16="http://schemas.microsoft.com/office/drawing/2014/main" id="{C2F5174A-3DAD-4D53-B5CE-F2F978568AE2}"/>
              </a:ext>
            </a:extLst>
          </p:cNvPr>
          <p:cNvSpPr>
            <a:spLocks noGrp="1"/>
          </p:cNvSpPr>
          <p:nvPr>
            <p:ph type="body" sz="quarter" idx="10"/>
          </p:nvPr>
        </p:nvSpPr>
        <p:spPr>
          <a:xfrm>
            <a:off x="750855" y="2786063"/>
            <a:ext cx="5505450" cy="1285875"/>
          </a:xfrm>
          <a:ln>
            <a:noFill/>
          </a:ln>
        </p:spPr>
        <p:txBody>
          <a:bodyPr anchor="ctr"/>
          <a:lstStyle>
            <a:lvl1pPr marL="0" indent="0">
              <a:buNone/>
              <a:defRPr sz="2800">
                <a:solidFill>
                  <a:schemeClr val="bg1"/>
                </a:solidFill>
                <a:latin typeface="Futura LT Book"/>
              </a:defRPr>
            </a:lvl1pPr>
            <a:lvl2pPr>
              <a:defRPr/>
            </a:lvl2pPr>
            <a:lvl3pPr>
              <a:defRPr/>
            </a:lvl3pPr>
            <a:lvl4pPr>
              <a:defRPr/>
            </a:lvl4pPr>
            <a:lvl5pPr>
              <a:defRPr/>
            </a:lvl5pPr>
          </a:lstStyle>
          <a:p>
            <a:pPr lvl="0"/>
            <a:r>
              <a:rPr lang="en-US"/>
              <a:t>&lt;Section Break Title&gt;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picture containing sky, outdoor&#10;&#10;Description generated with very high confidence">
            <a:extLst>
              <a:ext uri="{FF2B5EF4-FFF2-40B4-BE49-F238E27FC236}">
                <a16:creationId xmlns:a16="http://schemas.microsoft.com/office/drawing/2014/main" id="{16DD25A5-6060-45A0-A650-6859DCC0052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descr="A wooden table&#10;&#10;Description generated with high confidence">
            <a:extLst>
              <a:ext uri="{FF2B5EF4-FFF2-40B4-BE49-F238E27FC236}">
                <a16:creationId xmlns:a16="http://schemas.microsoft.com/office/drawing/2014/main" id="{1D9E8E24-61BE-4C71-97C7-0C7F9A51F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2" name="Rectangle 1">
            <a:extLst>
              <a:ext uri="{FF2B5EF4-FFF2-40B4-BE49-F238E27FC236}">
                <a16:creationId xmlns:a16="http://schemas.microsoft.com/office/drawing/2014/main" id="{DB8F2E18-0D5C-47F6-BCB1-20941C7198CF}"/>
              </a:ext>
            </a:extLst>
          </p:cNvPr>
          <p:cNvSpPr/>
          <p:nvPr userDrawn="1"/>
        </p:nvSpPr>
        <p:spPr>
          <a:xfrm>
            <a:off x="224970" y="2021114"/>
            <a:ext cx="6712857" cy="281577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b="1">
              <a:ln>
                <a:solidFill>
                  <a:srgbClr val="C00000"/>
                </a:solidFill>
              </a:ln>
              <a:solidFill>
                <a:prstClr val="black">
                  <a:lumMod val="95000"/>
                  <a:lumOff val="5000"/>
                </a:prstClr>
              </a:solidFill>
              <a:latin typeface="Futura Medium" charset="0"/>
              <a:ea typeface="Futura Medium" charset="0"/>
              <a:cs typeface="Futura Medium" charset="0"/>
            </a:endParaRPr>
          </a:p>
          <a:p>
            <a:r>
              <a:rPr lang="en-GB">
                <a:ln>
                  <a:solidFill>
                    <a:srgbClr val="C00000"/>
                  </a:solidFill>
                </a:ln>
                <a:solidFill>
                  <a:prstClr val="white"/>
                </a:solidFill>
                <a:latin typeface="Futura Medium" charset="0"/>
                <a:ea typeface="Futura Medium" charset="0"/>
                <a:cs typeface="Futura Medium" charset="0"/>
              </a:rPr>
              <a:t> </a:t>
            </a:r>
          </a:p>
          <a:p>
            <a:r>
              <a:rPr lang="en-GB">
                <a:ln>
                  <a:solidFill>
                    <a:srgbClr val="C00000"/>
                  </a:solidFill>
                </a:ln>
                <a:solidFill>
                  <a:prstClr val="white"/>
                </a:solidFill>
                <a:latin typeface="Futura Medium" charset="0"/>
                <a:ea typeface="Futura Medium" charset="0"/>
                <a:cs typeface="Futura Medium" charset="0"/>
              </a:rPr>
              <a:t>   </a:t>
            </a:r>
            <a:endParaRPr lang="en-US" b="1">
              <a:ln>
                <a:solidFill>
                  <a:srgbClr val="C00000"/>
                </a:solidFill>
              </a:ln>
              <a:solidFill>
                <a:prstClr val="white"/>
              </a:solidFill>
              <a:latin typeface="Futura Medium" charset="0"/>
              <a:ea typeface="Futura Medium" charset="0"/>
              <a:cs typeface="Futura Medium" charset="0"/>
            </a:endParaRPr>
          </a:p>
          <a:p>
            <a:endParaRPr lang="en-GB">
              <a:ln>
                <a:solidFill>
                  <a:srgbClr val="C00000"/>
                </a:solidFill>
              </a:ln>
              <a:solidFill>
                <a:prstClr val="white"/>
              </a:solidFill>
              <a:latin typeface="Futura Medium" charset="0"/>
              <a:ea typeface="Futura Medium" charset="0"/>
              <a:cs typeface="Futura Medium" charset="0"/>
            </a:endParaRPr>
          </a:p>
        </p:txBody>
      </p:sp>
      <p:cxnSp>
        <p:nvCxnSpPr>
          <p:cNvPr id="3" name="Straight Connector 2">
            <a:extLst>
              <a:ext uri="{FF2B5EF4-FFF2-40B4-BE49-F238E27FC236}">
                <a16:creationId xmlns:a16="http://schemas.microsoft.com/office/drawing/2014/main" id="{09A92C25-F751-4D91-AEB9-09F7A6F668B1}"/>
              </a:ext>
            </a:extLst>
          </p:cNvPr>
          <p:cNvCxnSpPr>
            <a:cxnSpLocks/>
          </p:cNvCxnSpPr>
          <p:nvPr userDrawn="1"/>
        </p:nvCxnSpPr>
        <p:spPr>
          <a:xfrm>
            <a:off x="331643" y="3373437"/>
            <a:ext cx="2286447" cy="0"/>
          </a:xfrm>
          <a:prstGeom prst="line">
            <a:avLst/>
          </a:prstGeom>
          <a:solidFill>
            <a:schemeClr val="accent1">
              <a:alpha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E1A86625-4889-4B3F-9821-E4F691F678EE}"/>
              </a:ext>
            </a:extLst>
          </p:cNvPr>
          <p:cNvSpPr>
            <a:spLocks noGrp="1"/>
          </p:cNvSpPr>
          <p:nvPr>
            <p:ph type="body" sz="quarter" idx="10" hasCustomPrompt="1"/>
          </p:nvPr>
        </p:nvSpPr>
        <p:spPr>
          <a:xfrm>
            <a:off x="224969" y="2278488"/>
            <a:ext cx="6712857" cy="1053387"/>
          </a:xfrm>
        </p:spPr>
        <p:txBody>
          <a:bodyPr>
            <a:noAutofit/>
          </a:bodyPr>
          <a:lstStyle>
            <a:lvl1pPr marL="0" indent="0">
              <a:buNone/>
              <a:defRPr sz="8000" b="1">
                <a:ln>
                  <a:noFill/>
                </a:ln>
                <a:solidFill>
                  <a:schemeClr val="tx1"/>
                </a:solidFill>
                <a:latin typeface="Futura Medium"/>
              </a:defRPr>
            </a:lvl1pPr>
          </a:lstStyle>
          <a:p>
            <a:pPr lvl="0"/>
            <a:r>
              <a:rPr lang="en-US"/>
              <a:t>DIVIDER #</a:t>
            </a:r>
          </a:p>
        </p:txBody>
      </p:sp>
      <p:sp>
        <p:nvSpPr>
          <p:cNvPr id="7" name="Text Placeholder 8">
            <a:extLst>
              <a:ext uri="{FF2B5EF4-FFF2-40B4-BE49-F238E27FC236}">
                <a16:creationId xmlns:a16="http://schemas.microsoft.com/office/drawing/2014/main" id="{403EA59A-B19D-4BB5-8890-06A33B8EE1A2}"/>
              </a:ext>
            </a:extLst>
          </p:cNvPr>
          <p:cNvSpPr>
            <a:spLocks noGrp="1"/>
          </p:cNvSpPr>
          <p:nvPr>
            <p:ph type="body" sz="quarter" idx="11" hasCustomPrompt="1"/>
          </p:nvPr>
        </p:nvSpPr>
        <p:spPr>
          <a:xfrm>
            <a:off x="218043" y="3409611"/>
            <a:ext cx="6712857" cy="499349"/>
          </a:xfrm>
        </p:spPr>
        <p:txBody>
          <a:bodyPr>
            <a:noAutofit/>
          </a:bodyPr>
          <a:lstStyle>
            <a:lvl1pPr marL="0" indent="0">
              <a:buNone/>
              <a:defRPr sz="2800" b="1">
                <a:solidFill>
                  <a:schemeClr val="bg1"/>
                </a:solidFill>
                <a:latin typeface="Futura Medium"/>
              </a:defRPr>
            </a:lvl1pPr>
          </a:lstStyle>
          <a:p>
            <a:pPr lvl="0"/>
            <a:r>
              <a:rPr lang="en-US"/>
              <a:t>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3DA31-F7E3-43CC-813C-046C3A229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7" y="1"/>
            <a:ext cx="12188386" cy="6857998"/>
          </a:xfrm>
          <a:prstGeom prst="rect">
            <a:avLst/>
          </a:prstGeom>
        </p:spPr>
      </p:pic>
      <p:sp>
        <p:nvSpPr>
          <p:cNvPr id="14" name="Rectangle 13">
            <a:extLst>
              <a:ext uri="{FF2B5EF4-FFF2-40B4-BE49-F238E27FC236}">
                <a16:creationId xmlns:a16="http://schemas.microsoft.com/office/drawing/2014/main" id="{28E13C95-6715-4EA4-B03F-463422BF70AB}"/>
              </a:ext>
            </a:extLst>
          </p:cNvPr>
          <p:cNvSpPr/>
          <p:nvPr userDrawn="1"/>
        </p:nvSpPr>
        <p:spPr>
          <a:xfrm>
            <a:off x="224970" y="2021114"/>
            <a:ext cx="6712857" cy="281577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0" b="1">
              <a:ln>
                <a:solidFill>
                  <a:srgbClr val="C00000"/>
                </a:solidFill>
              </a:ln>
              <a:solidFill>
                <a:prstClr val="black">
                  <a:lumMod val="95000"/>
                  <a:lumOff val="5000"/>
                </a:prstClr>
              </a:solidFill>
              <a:latin typeface="Futura Medium" charset="0"/>
              <a:ea typeface="Futura Medium" charset="0"/>
              <a:cs typeface="Futura Medium" charset="0"/>
            </a:endParaRPr>
          </a:p>
          <a:p>
            <a:r>
              <a:rPr lang="en-GB">
                <a:ln>
                  <a:solidFill>
                    <a:srgbClr val="C00000"/>
                  </a:solidFill>
                </a:ln>
                <a:solidFill>
                  <a:prstClr val="white"/>
                </a:solidFill>
                <a:latin typeface="Futura Medium" charset="0"/>
                <a:ea typeface="Futura Medium" charset="0"/>
                <a:cs typeface="Futura Medium" charset="0"/>
              </a:rPr>
              <a:t> </a:t>
            </a:r>
          </a:p>
          <a:p>
            <a:r>
              <a:rPr lang="en-GB">
                <a:ln>
                  <a:solidFill>
                    <a:srgbClr val="C00000"/>
                  </a:solidFill>
                </a:ln>
                <a:solidFill>
                  <a:prstClr val="white"/>
                </a:solidFill>
                <a:latin typeface="Futura Medium" charset="0"/>
                <a:ea typeface="Futura Medium" charset="0"/>
                <a:cs typeface="Futura Medium" charset="0"/>
              </a:rPr>
              <a:t>   </a:t>
            </a:r>
            <a:endParaRPr lang="en-US" b="1">
              <a:ln>
                <a:solidFill>
                  <a:srgbClr val="C00000"/>
                </a:solidFill>
              </a:ln>
              <a:solidFill>
                <a:prstClr val="white"/>
              </a:solidFill>
              <a:latin typeface="Futura Medium" charset="0"/>
              <a:ea typeface="Futura Medium" charset="0"/>
              <a:cs typeface="Futura Medium" charset="0"/>
            </a:endParaRPr>
          </a:p>
          <a:p>
            <a:endParaRPr lang="en-GB">
              <a:ln>
                <a:solidFill>
                  <a:srgbClr val="C00000"/>
                </a:solidFill>
              </a:ln>
              <a:solidFill>
                <a:prstClr val="white"/>
              </a:solidFill>
              <a:latin typeface="Futura Medium" charset="0"/>
              <a:ea typeface="Futura Medium" charset="0"/>
              <a:cs typeface="Futura Medium" charset="0"/>
            </a:endParaRPr>
          </a:p>
        </p:txBody>
      </p:sp>
      <p:cxnSp>
        <p:nvCxnSpPr>
          <p:cNvPr id="15" name="Straight Connector 14">
            <a:extLst>
              <a:ext uri="{FF2B5EF4-FFF2-40B4-BE49-F238E27FC236}">
                <a16:creationId xmlns:a16="http://schemas.microsoft.com/office/drawing/2014/main" id="{E3B81416-EF4A-443C-BC62-50A5E232DB1E}"/>
              </a:ext>
            </a:extLst>
          </p:cNvPr>
          <p:cNvCxnSpPr>
            <a:cxnSpLocks/>
          </p:cNvCxnSpPr>
          <p:nvPr userDrawn="1"/>
        </p:nvCxnSpPr>
        <p:spPr>
          <a:xfrm>
            <a:off x="331643" y="3373437"/>
            <a:ext cx="2286447" cy="0"/>
          </a:xfrm>
          <a:prstGeom prst="line">
            <a:avLst/>
          </a:prstGeom>
          <a:solidFill>
            <a:schemeClr val="accent1">
              <a:alpha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9A3720E1-1174-4576-AEB9-C302783A4057}"/>
              </a:ext>
            </a:extLst>
          </p:cNvPr>
          <p:cNvSpPr>
            <a:spLocks noGrp="1"/>
          </p:cNvSpPr>
          <p:nvPr>
            <p:ph type="body" sz="quarter" idx="10" hasCustomPrompt="1"/>
          </p:nvPr>
        </p:nvSpPr>
        <p:spPr>
          <a:xfrm>
            <a:off x="224969" y="2278488"/>
            <a:ext cx="6712857" cy="1053387"/>
          </a:xfrm>
        </p:spPr>
        <p:txBody>
          <a:bodyPr>
            <a:noAutofit/>
          </a:bodyPr>
          <a:lstStyle>
            <a:lvl1pPr marL="0" indent="0">
              <a:buNone/>
              <a:defRPr sz="8000" b="1">
                <a:ln>
                  <a:noFill/>
                </a:ln>
                <a:solidFill>
                  <a:schemeClr val="tx1"/>
                </a:solidFill>
                <a:latin typeface="Futura Medium"/>
              </a:defRPr>
            </a:lvl1pPr>
          </a:lstStyle>
          <a:p>
            <a:pPr lvl="0"/>
            <a:r>
              <a:rPr lang="en-US"/>
              <a:t>DIVIDER #</a:t>
            </a:r>
          </a:p>
        </p:txBody>
      </p:sp>
      <p:sp>
        <p:nvSpPr>
          <p:cNvPr id="17" name="Text Placeholder 8">
            <a:extLst>
              <a:ext uri="{FF2B5EF4-FFF2-40B4-BE49-F238E27FC236}">
                <a16:creationId xmlns:a16="http://schemas.microsoft.com/office/drawing/2014/main" id="{5EA8E57C-E223-451E-9F04-FFDA389A0701}"/>
              </a:ext>
            </a:extLst>
          </p:cNvPr>
          <p:cNvSpPr>
            <a:spLocks noGrp="1"/>
          </p:cNvSpPr>
          <p:nvPr>
            <p:ph type="body" sz="quarter" idx="11" hasCustomPrompt="1"/>
          </p:nvPr>
        </p:nvSpPr>
        <p:spPr>
          <a:xfrm>
            <a:off x="218043" y="3409611"/>
            <a:ext cx="6712857" cy="499349"/>
          </a:xfrm>
        </p:spPr>
        <p:txBody>
          <a:bodyPr>
            <a:noAutofit/>
          </a:bodyPr>
          <a:lstStyle>
            <a:lvl1pPr marL="0" indent="0">
              <a:buNone/>
              <a:defRPr sz="2800" b="1">
                <a:solidFill>
                  <a:schemeClr val="bg1"/>
                </a:solidFill>
                <a:latin typeface="Futura Medium"/>
              </a:defRPr>
            </a:lvl1pPr>
          </a:lstStyle>
          <a:p>
            <a:pPr lvl="0"/>
            <a:r>
              <a:rPr lang="en-US"/>
              <a:t>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8B290DA-BF60-410F-B81D-0D72182222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
            <a:ext cx="4949482" cy="6852618"/>
          </a:xfrm>
          <a:prstGeom prst="rect">
            <a:avLst/>
          </a:prstGeom>
        </p:spPr>
      </p:pic>
      <p:sp>
        <p:nvSpPr>
          <p:cNvPr id="8" name="Text Placeholder 7">
            <a:extLst>
              <a:ext uri="{FF2B5EF4-FFF2-40B4-BE49-F238E27FC236}">
                <a16:creationId xmlns:a16="http://schemas.microsoft.com/office/drawing/2014/main" id="{55DC47D9-FE98-4FB4-972C-6DB1F2342C59}"/>
              </a:ext>
            </a:extLst>
          </p:cNvPr>
          <p:cNvSpPr>
            <a:spLocks noGrp="1"/>
          </p:cNvSpPr>
          <p:nvPr>
            <p:ph type="body" sz="quarter" idx="10" hasCustomPrompt="1"/>
          </p:nvPr>
        </p:nvSpPr>
        <p:spPr>
          <a:xfrm>
            <a:off x="2584175" y="3167021"/>
            <a:ext cx="9246164" cy="523958"/>
          </a:xfrm>
          <a:prstGeom prst="rect">
            <a:avLst/>
          </a:prstGeom>
        </p:spPr>
        <p:txBody>
          <a:bodyPr/>
          <a:lstStyle>
            <a:lvl1pPr marL="0" indent="0" algn="r">
              <a:buNone/>
              <a:defRPr sz="3600">
                <a:solidFill>
                  <a:srgbClr val="2B4471"/>
                </a:solidFill>
                <a:latin typeface="Futura Medium" panose="020B0602020204020303"/>
              </a:defRPr>
            </a:lvl1pPr>
            <a:lvl2pPr marL="457200" indent="0">
              <a:buNone/>
              <a:defRPr/>
            </a:lvl2pPr>
            <a:lvl3pPr marL="914400" indent="0">
              <a:buNone/>
              <a:defRPr/>
            </a:lvl3pPr>
            <a:lvl4pPr marL="1371600" indent="0">
              <a:buNone/>
              <a:defRPr/>
            </a:lvl4pPr>
            <a:lvl5pPr marL="1828800" indent="0">
              <a:buNone/>
              <a:defRPr/>
            </a:lvl5pPr>
          </a:lstStyle>
          <a:p>
            <a:pPr lvl="0"/>
            <a:r>
              <a:rPr lang="en-IN"/>
              <a:t>Title </a:t>
            </a:r>
          </a:p>
        </p:txBody>
      </p:sp>
      <p:sp>
        <p:nvSpPr>
          <p:cNvPr id="9" name="Text Placeholder 7">
            <a:extLst>
              <a:ext uri="{FF2B5EF4-FFF2-40B4-BE49-F238E27FC236}">
                <a16:creationId xmlns:a16="http://schemas.microsoft.com/office/drawing/2014/main" id="{2F8BBB07-457B-4F11-BB08-270EAD24CE88}"/>
              </a:ext>
            </a:extLst>
          </p:cNvPr>
          <p:cNvSpPr>
            <a:spLocks noGrp="1"/>
          </p:cNvSpPr>
          <p:nvPr>
            <p:ph type="body" sz="quarter" idx="11" hasCustomPrompt="1"/>
          </p:nvPr>
        </p:nvSpPr>
        <p:spPr>
          <a:xfrm>
            <a:off x="10432026" y="3724281"/>
            <a:ext cx="1398312" cy="523958"/>
          </a:xfrm>
          <a:prstGeom prst="rect">
            <a:avLst/>
          </a:prstGeom>
        </p:spPr>
        <p:txBody>
          <a:bodyPr/>
          <a:lstStyle>
            <a:lvl1pPr marL="0" indent="0" algn="r">
              <a:buNone/>
              <a:defRPr sz="1200">
                <a:solidFill>
                  <a:schemeClr val="tx1">
                    <a:lumMod val="75000"/>
                    <a:lumOff val="25000"/>
                  </a:schemeClr>
                </a:solidFill>
                <a:latin typeface="Futura Medium" panose="020B0602020204020303"/>
              </a:defRPr>
            </a:lvl1pPr>
            <a:lvl2pPr marL="457200" indent="0">
              <a:buNone/>
              <a:defRPr/>
            </a:lvl2pPr>
            <a:lvl3pPr marL="914400" indent="0">
              <a:buNone/>
              <a:defRPr/>
            </a:lvl3pPr>
            <a:lvl4pPr marL="1371600" indent="0">
              <a:buNone/>
              <a:defRPr/>
            </a:lvl4pPr>
            <a:lvl5pPr marL="1828800" indent="0">
              <a:buNone/>
              <a:defRPr/>
            </a:lvl5pPr>
          </a:lstStyle>
          <a:p>
            <a:pPr lvl="0"/>
            <a:r>
              <a:rPr lang="en-IN"/>
              <a:t>mm/</a:t>
            </a:r>
            <a:r>
              <a:rPr lang="en-IN" err="1"/>
              <a:t>dd</a:t>
            </a:r>
            <a:r>
              <a:rPr lang="en-IN"/>
              <a:t>/</a:t>
            </a:r>
            <a:r>
              <a:rPr lang="en-IN" err="1"/>
              <a:t>yyyy</a:t>
            </a:r>
            <a:endParaRPr lang="en-IN"/>
          </a:p>
        </p:txBody>
      </p:sp>
      <p:sp>
        <p:nvSpPr>
          <p:cNvPr id="7" name="Picture Placeholder 6">
            <a:extLst>
              <a:ext uri="{FF2B5EF4-FFF2-40B4-BE49-F238E27FC236}">
                <a16:creationId xmlns:a16="http://schemas.microsoft.com/office/drawing/2014/main" id="{218C9B4C-D149-4438-9136-33C174826969}"/>
              </a:ext>
            </a:extLst>
          </p:cNvPr>
          <p:cNvSpPr>
            <a:spLocks noGrp="1"/>
          </p:cNvSpPr>
          <p:nvPr>
            <p:ph type="pic" sz="quarter" idx="13"/>
          </p:nvPr>
        </p:nvSpPr>
        <p:spPr>
          <a:xfrm>
            <a:off x="1182405" y="194697"/>
            <a:ext cx="3088581" cy="989012"/>
          </a:xfrm>
          <a:prstGeom prst="rect">
            <a:avLst/>
          </a:prstGeom>
        </p:spPr>
        <p:txBody>
          <a:bodyPr/>
          <a:lstStyle>
            <a:lvl1pPr marL="0" indent="0">
              <a:buNone/>
              <a:defRPr/>
            </a:lvl1pPr>
          </a:lstStyle>
          <a:p>
            <a:endParaRPr lang="en-IN"/>
          </a:p>
        </p:txBody>
      </p:sp>
      <p:pic>
        <p:nvPicPr>
          <p:cNvPr id="2" name="Picture 1">
            <a:extLst>
              <a:ext uri="{FF2B5EF4-FFF2-40B4-BE49-F238E27FC236}">
                <a16:creationId xmlns:a16="http://schemas.microsoft.com/office/drawing/2014/main" id="{FADA5A39-46F7-D06B-26BB-21113DB24B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23730" y="5774996"/>
            <a:ext cx="2816592" cy="931642"/>
          </a:xfrm>
          <a:prstGeom prst="rect">
            <a:avLst/>
          </a:prstGeom>
        </p:spPr>
      </p:pic>
    </p:spTree>
    <p:extLst>
      <p:ext uri="{BB962C8B-B14F-4D97-AF65-F5344CB8AC3E}">
        <p14:creationId xmlns:p14="http://schemas.microsoft.com/office/powerpoint/2010/main" val="151519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9FC0C-B0B6-E84A-8B74-E30525E3AB8B}"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8A3FFB-9FCB-AB4E-9893-DB3D43A9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4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878CE-B786-450D-99DE-EC09FEE89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1B536A-2B74-45DC-8EA2-00A0AD481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7171B-B019-4987-96AC-97F6862A4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AA52F-9003-49AC-A548-91DD13CEBCB5}" type="datetimeFigureOut">
              <a:rPr lang="en-GB" smtClean="0">
                <a:solidFill>
                  <a:prstClr val="black">
                    <a:tint val="75000"/>
                  </a:prstClr>
                </a:solidFill>
              </a:rPr>
              <a:pPr/>
              <a:t>22/04/2024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A5B7618-B7B4-4C05-8107-59E275635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81AEFA6-7B5B-4B04-80DF-089DD1BB7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B87E7-81F8-44CD-AED3-15F4196EFD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1691166"/>
      </p:ext>
    </p:extLst>
  </p:cSld>
  <p:clrMap bg1="lt1" tx1="dk1" bg2="lt2" tx2="dk2" accent1="accent1" accent2="accent2" accent3="accent3" accent4="accent4" accent5="accent5" accent6="accent6" hlink="hlink" folHlink="folHlink"/>
  <p:sldLayoutIdLst>
    <p:sldLayoutId id="2147483703" r:id="rId1"/>
    <p:sldLayoutId id="2147483712" r:id="rId2"/>
    <p:sldLayoutId id="2147483704" r:id="rId3"/>
    <p:sldLayoutId id="2147483705" r:id="rId4"/>
    <p:sldLayoutId id="2147483709" r:id="rId5"/>
    <p:sldLayoutId id="2147483710" r:id="rId6"/>
    <p:sldLayoutId id="2147483711" r:id="rId7"/>
    <p:sldLayoutId id="2147483744" r:id="rId8"/>
    <p:sldLayoutId id="2147483745" r:id="rId9"/>
    <p:sldLayoutId id="2147483652" r:id="rId10"/>
    <p:sldLayoutId id="2147483742" r:id="rId11"/>
    <p:sldLayoutId id="2147483743" r:id="rId12"/>
    <p:sldLayoutId id="2147483731" r:id="rId13"/>
    <p:sldLayoutId id="2147483733" r:id="rId14"/>
    <p:sldLayoutId id="2147483738" r:id="rId15"/>
    <p:sldLayoutId id="2147483739" r:id="rId16"/>
  </p:sldLayoutIdLst>
  <p:txStyles>
    <p:titleStyle>
      <a:lvl1pPr algn="l" defTabSz="914400" rtl="0" eaLnBrk="1" latinLnBrk="0" hangingPunct="1">
        <a:lnSpc>
          <a:spcPct val="90000"/>
        </a:lnSpc>
        <a:spcBef>
          <a:spcPct val="0"/>
        </a:spcBef>
        <a:buNone/>
        <a:defRPr sz="4400" kern="1200">
          <a:solidFill>
            <a:schemeClr val="tx1"/>
          </a:solidFill>
          <a:latin typeface="Futura LT 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svg"/><Relationship Id="rId4" Type="http://schemas.openxmlformats.org/officeDocument/2006/relationships/image" Target="../media/image108.png"/></Relationships>
</file>

<file path=ppt/slides/_rels/slide1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59.png"/><Relationship Id="rId7"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115.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svg"/><Relationship Id="rId7" Type="http://schemas.openxmlformats.org/officeDocument/2006/relationships/image" Target="../media/image131.svg"/><Relationship Id="rId2"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image" Target="../media/image129.svg"/><Relationship Id="rId4" Type="http://schemas.openxmlformats.org/officeDocument/2006/relationships/image" Target="../media/image128.png"/><Relationship Id="rId9" Type="http://schemas.openxmlformats.org/officeDocument/2006/relationships/image" Target="../media/image133.svg"/></Relationships>
</file>

<file path=ppt/slides/_rels/slide18.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image" Target="../media/image59.png"/><Relationship Id="rId26" Type="http://schemas.openxmlformats.org/officeDocument/2006/relationships/image" Target="../media/image152.png"/><Relationship Id="rId21" Type="http://schemas.openxmlformats.org/officeDocument/2006/relationships/image" Target="../media/image147.svg"/><Relationship Id="rId34" Type="http://schemas.openxmlformats.org/officeDocument/2006/relationships/image" Target="../media/image111.png"/><Relationship Id="rId7" Type="http://schemas.openxmlformats.org/officeDocument/2006/relationships/image" Target="../media/image131.svg"/><Relationship Id="rId12" Type="http://schemas.openxmlformats.org/officeDocument/2006/relationships/image" Target="../media/image140.svg"/><Relationship Id="rId17" Type="http://schemas.openxmlformats.org/officeDocument/2006/relationships/image" Target="../media/image145.png"/><Relationship Id="rId25" Type="http://schemas.openxmlformats.org/officeDocument/2006/relationships/image" Target="../media/image151.svg"/><Relationship Id="rId33" Type="http://schemas.openxmlformats.org/officeDocument/2006/relationships/image" Target="../media/image109.svg"/><Relationship Id="rId38" Type="http://schemas.openxmlformats.org/officeDocument/2006/relationships/image" Target="../media/image125.png"/><Relationship Id="rId2" Type="http://schemas.openxmlformats.org/officeDocument/2006/relationships/image" Target="../media/image128.png"/><Relationship Id="rId16" Type="http://schemas.openxmlformats.org/officeDocument/2006/relationships/image" Target="../media/image144.png"/><Relationship Id="rId20" Type="http://schemas.openxmlformats.org/officeDocument/2006/relationships/image" Target="../media/image146.png"/><Relationship Id="rId29" Type="http://schemas.openxmlformats.org/officeDocument/2006/relationships/image" Target="../media/image155.png"/><Relationship Id="rId1" Type="http://schemas.openxmlformats.org/officeDocument/2006/relationships/slideLayout" Target="../slideLayouts/slideLayout9.xml"/><Relationship Id="rId6" Type="http://schemas.openxmlformats.org/officeDocument/2006/relationships/image" Target="../media/image130.png"/><Relationship Id="rId11" Type="http://schemas.openxmlformats.org/officeDocument/2006/relationships/image" Target="../media/image139.png"/><Relationship Id="rId24" Type="http://schemas.openxmlformats.org/officeDocument/2006/relationships/image" Target="../media/image150.png"/><Relationship Id="rId32" Type="http://schemas.openxmlformats.org/officeDocument/2006/relationships/image" Target="../media/image108.png"/><Relationship Id="rId37" Type="http://schemas.openxmlformats.org/officeDocument/2006/relationships/image" Target="../media/image158.png"/><Relationship Id="rId5" Type="http://schemas.openxmlformats.org/officeDocument/2006/relationships/image" Target="../media/image135.svg"/><Relationship Id="rId15" Type="http://schemas.openxmlformats.org/officeDocument/2006/relationships/image" Target="../media/image143.png"/><Relationship Id="rId23" Type="http://schemas.openxmlformats.org/officeDocument/2006/relationships/image" Target="../media/image149.svg"/><Relationship Id="rId28" Type="http://schemas.openxmlformats.org/officeDocument/2006/relationships/image" Target="../media/image154.png"/><Relationship Id="rId36" Type="http://schemas.openxmlformats.org/officeDocument/2006/relationships/image" Target="../media/image157.png"/><Relationship Id="rId10" Type="http://schemas.openxmlformats.org/officeDocument/2006/relationships/image" Target="../media/image138.png"/><Relationship Id="rId19" Type="http://schemas.openxmlformats.org/officeDocument/2006/relationships/image" Target="../media/image115.png"/><Relationship Id="rId31" Type="http://schemas.openxmlformats.org/officeDocument/2006/relationships/image" Target="../media/image107.png"/><Relationship Id="rId4" Type="http://schemas.openxmlformats.org/officeDocument/2006/relationships/image" Target="../media/image134.png"/><Relationship Id="rId9" Type="http://schemas.openxmlformats.org/officeDocument/2006/relationships/image" Target="../media/image137.png"/><Relationship Id="rId14" Type="http://schemas.openxmlformats.org/officeDocument/2006/relationships/image" Target="../media/image142.svg"/><Relationship Id="rId22" Type="http://schemas.openxmlformats.org/officeDocument/2006/relationships/image" Target="../media/image148.png"/><Relationship Id="rId27" Type="http://schemas.openxmlformats.org/officeDocument/2006/relationships/image" Target="../media/image153.svg"/><Relationship Id="rId30" Type="http://schemas.openxmlformats.org/officeDocument/2006/relationships/image" Target="../media/image156.png"/><Relationship Id="rId35" Type="http://schemas.openxmlformats.org/officeDocument/2006/relationships/image" Target="../media/image113.png"/><Relationship Id="rId8" Type="http://schemas.openxmlformats.org/officeDocument/2006/relationships/image" Target="../media/image136.png"/><Relationship Id="rId3" Type="http://schemas.openxmlformats.org/officeDocument/2006/relationships/image" Target="../media/image129.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svg"/><Relationship Id="rId42" Type="http://schemas.openxmlformats.org/officeDocument/2006/relationships/image" Target="../media/image65.svg"/><Relationship Id="rId47" Type="http://schemas.openxmlformats.org/officeDocument/2006/relationships/image" Target="../media/image70.png"/><Relationship Id="rId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39.sv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32" Type="http://schemas.openxmlformats.org/officeDocument/2006/relationships/image" Target="../media/image55.svg"/><Relationship Id="rId37" Type="http://schemas.openxmlformats.org/officeDocument/2006/relationships/image" Target="../media/image60.png"/><Relationship Id="rId40" Type="http://schemas.openxmlformats.org/officeDocument/2006/relationships/image" Target="../media/image63.svg"/><Relationship Id="rId45" Type="http://schemas.openxmlformats.org/officeDocument/2006/relationships/image" Target="../media/image68.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36" Type="http://schemas.openxmlformats.org/officeDocument/2006/relationships/image" Target="../media/image59.pn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54.png"/><Relationship Id="rId44" Type="http://schemas.openxmlformats.org/officeDocument/2006/relationships/image" Target="../media/image67.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 Id="rId35" Type="http://schemas.openxmlformats.org/officeDocument/2006/relationships/image" Target="../media/image58.emf"/><Relationship Id="rId43" Type="http://schemas.openxmlformats.org/officeDocument/2006/relationships/image" Target="../media/image66.png"/><Relationship Id="rId48" Type="http://schemas.openxmlformats.org/officeDocument/2006/relationships/image" Target="../media/image71.svg"/><Relationship Id="rId8" Type="http://schemas.openxmlformats.org/officeDocument/2006/relationships/image" Target="../media/image31.svg"/><Relationship Id="rId3" Type="http://schemas.openxmlformats.org/officeDocument/2006/relationships/image" Target="../media/image26.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svg"/><Relationship Id="rId46" Type="http://schemas.openxmlformats.org/officeDocument/2006/relationships/image" Target="../media/image69.svg"/><Relationship Id="rId20" Type="http://schemas.openxmlformats.org/officeDocument/2006/relationships/image" Target="../media/image43.svg"/><Relationship Id="rId41"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18" Type="http://schemas.openxmlformats.org/officeDocument/2006/relationships/image" Target="../media/image87.svg"/><Relationship Id="rId26" Type="http://schemas.openxmlformats.org/officeDocument/2006/relationships/image" Target="../media/image95.sv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sv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notesSlide" Target="../notesSlides/notesSlide6.xml"/><Relationship Id="rId16" Type="http://schemas.openxmlformats.org/officeDocument/2006/relationships/image" Target="../media/image85.svg"/><Relationship Id="rId20" Type="http://schemas.openxmlformats.org/officeDocument/2006/relationships/image" Target="../media/image89.svg"/><Relationship Id="rId29" Type="http://schemas.openxmlformats.org/officeDocument/2006/relationships/image" Target="../media/image98.png"/><Relationship Id="rId1" Type="http://schemas.openxmlformats.org/officeDocument/2006/relationships/slideLayout" Target="../slideLayouts/slideLayout1.xml"/><Relationship Id="rId6" Type="http://schemas.openxmlformats.org/officeDocument/2006/relationships/image" Target="../media/image75.svg"/><Relationship Id="rId11" Type="http://schemas.openxmlformats.org/officeDocument/2006/relationships/image" Target="../media/image80.png"/><Relationship Id="rId24" Type="http://schemas.openxmlformats.org/officeDocument/2006/relationships/image" Target="../media/image93.svg"/><Relationship Id="rId32" Type="http://schemas.openxmlformats.org/officeDocument/2006/relationships/image" Target="../media/image101.sv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7.svg"/><Relationship Id="rId10" Type="http://schemas.openxmlformats.org/officeDocument/2006/relationships/image" Target="../media/image79.svg"/><Relationship Id="rId19" Type="http://schemas.openxmlformats.org/officeDocument/2006/relationships/image" Target="../media/image88.png"/><Relationship Id="rId31" Type="http://schemas.openxmlformats.org/officeDocument/2006/relationships/image" Target="../media/image100.pn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3.svg"/><Relationship Id="rId22" Type="http://schemas.openxmlformats.org/officeDocument/2006/relationships/image" Target="../media/image91.svg"/><Relationship Id="rId27" Type="http://schemas.openxmlformats.org/officeDocument/2006/relationships/image" Target="../media/image96.png"/><Relationship Id="rId30" Type="http://schemas.openxmlformats.org/officeDocument/2006/relationships/image" Target="../media/image99.svg"/></Relationships>
</file>

<file path=ppt/slides/_rels/slide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05.png"/><Relationship Id="rId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06B0-F437-4C1C-811B-95D61E2CD863}"/>
              </a:ext>
            </a:extLst>
          </p:cNvPr>
          <p:cNvSpPr>
            <a:spLocks noGrp="1"/>
          </p:cNvSpPr>
          <p:nvPr>
            <p:ph type="body" sz="quarter" idx="10"/>
          </p:nvPr>
        </p:nvSpPr>
        <p:spPr>
          <a:xfrm>
            <a:off x="2200276" y="2556387"/>
            <a:ext cx="9565428" cy="1523700"/>
          </a:xfrm>
        </p:spPr>
        <p:txBody>
          <a:bodyPr>
            <a:normAutofit/>
          </a:bodyPr>
          <a:lstStyle/>
          <a:p>
            <a:r>
              <a:rPr lang="en-IN"/>
              <a:t>Technology M&amp;A Services</a:t>
            </a:r>
          </a:p>
          <a:p>
            <a:r>
              <a:rPr lang="en-IN" sz="2000" i="1"/>
              <a:t>Diligence + Post-Close + Day 2 Optimize</a:t>
            </a:r>
          </a:p>
        </p:txBody>
      </p:sp>
    </p:spTree>
    <p:extLst>
      <p:ext uri="{BB962C8B-B14F-4D97-AF65-F5344CB8AC3E}">
        <p14:creationId xmlns:p14="http://schemas.microsoft.com/office/powerpoint/2010/main" val="19819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4DAEC87A-74B7-D22E-D45F-CB70731B30C6}"/>
              </a:ext>
            </a:extLst>
          </p:cNvPr>
          <p:cNvSpPr txBox="1"/>
          <p:nvPr/>
        </p:nvSpPr>
        <p:spPr>
          <a:xfrm>
            <a:off x="380374" y="743428"/>
            <a:ext cx="11431251" cy="923330"/>
          </a:xfrm>
          <a:prstGeom prst="rect">
            <a:avLst/>
          </a:prstGeom>
          <a:noFill/>
        </p:spPr>
        <p:txBody>
          <a:bodyPr wrap="square">
            <a:spAutoFit/>
          </a:bodyPr>
          <a:lstStyle/>
          <a:p>
            <a:r>
              <a:rPr lang="en-US" i="1">
                <a:latin typeface="Futura LT"/>
              </a:rPr>
              <a:t>Every merger, acquisition, or divestiture is unique and requires specific expertise. 1Rivet’s IT Integration experience with complex transactions provides the right Due Diligence input. We get ‘our hands dirty’ during due diligence, strategy, implementation, go-live, and support.</a:t>
            </a:r>
          </a:p>
        </p:txBody>
      </p:sp>
      <p:sp>
        <p:nvSpPr>
          <p:cNvPr id="19" name="Text Placeholder 18">
            <a:extLst>
              <a:ext uri="{FF2B5EF4-FFF2-40B4-BE49-F238E27FC236}">
                <a16:creationId xmlns:a16="http://schemas.microsoft.com/office/drawing/2014/main" id="{57C36F2F-369E-2918-4127-2EE8542E2AD9}"/>
              </a:ext>
            </a:extLst>
          </p:cNvPr>
          <p:cNvSpPr>
            <a:spLocks noGrp="1"/>
          </p:cNvSpPr>
          <p:nvPr>
            <p:ph type="body" sz="quarter" idx="10"/>
          </p:nvPr>
        </p:nvSpPr>
        <p:spPr/>
        <p:txBody>
          <a:bodyPr vert="horz" lIns="91440" tIns="45720" rIns="91440" bIns="45720" rtlCol="0">
            <a:normAutofit/>
          </a:bodyPr>
          <a:lstStyle/>
          <a:p>
            <a:r>
              <a:rPr lang="en-US" b="0">
                <a:solidFill>
                  <a:srgbClr val="002060"/>
                </a:solidFill>
                <a:latin typeface="Futura Medium" panose="020B0602020204020303"/>
              </a:rPr>
              <a:t>OUR EXPERIENCE</a:t>
            </a:r>
          </a:p>
        </p:txBody>
      </p:sp>
      <p:sp>
        <p:nvSpPr>
          <p:cNvPr id="2" name="Rectangle 1">
            <a:extLst>
              <a:ext uri="{FF2B5EF4-FFF2-40B4-BE49-F238E27FC236}">
                <a16:creationId xmlns:a16="http://schemas.microsoft.com/office/drawing/2014/main" id="{1D7BD27D-B0B5-2978-726F-AB83DE5A108B}"/>
              </a:ext>
            </a:extLst>
          </p:cNvPr>
          <p:cNvSpPr/>
          <p:nvPr/>
        </p:nvSpPr>
        <p:spPr>
          <a:xfrm>
            <a:off x="455136" y="1757206"/>
            <a:ext cx="11246818" cy="1089522"/>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3AD2616B-DCF7-5571-9865-E321A7E7CCBA}"/>
              </a:ext>
            </a:extLst>
          </p:cNvPr>
          <p:cNvSpPr/>
          <p:nvPr/>
        </p:nvSpPr>
        <p:spPr>
          <a:xfrm>
            <a:off x="455136" y="1757206"/>
            <a:ext cx="914400" cy="1089522"/>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CA1DBAC8-A639-1208-11C0-9CABDE05035C}"/>
              </a:ext>
            </a:extLst>
          </p:cNvPr>
          <p:cNvGrpSpPr/>
          <p:nvPr/>
        </p:nvGrpSpPr>
        <p:grpSpPr>
          <a:xfrm>
            <a:off x="1466161" y="1837663"/>
            <a:ext cx="10078702" cy="1149672"/>
            <a:chOff x="1245494" y="3987704"/>
            <a:chExt cx="4924961" cy="1149672"/>
          </a:xfrm>
        </p:grpSpPr>
        <p:sp>
          <p:nvSpPr>
            <p:cNvPr id="5" name="TextBox 4">
              <a:extLst>
                <a:ext uri="{FF2B5EF4-FFF2-40B4-BE49-F238E27FC236}">
                  <a16:creationId xmlns:a16="http://schemas.microsoft.com/office/drawing/2014/main" id="{527B83D7-D40C-BA3D-2BD7-622523E78DDD}"/>
                </a:ext>
              </a:extLst>
            </p:cNvPr>
            <p:cNvSpPr txBox="1"/>
            <p:nvPr/>
          </p:nvSpPr>
          <p:spPr>
            <a:xfrm>
              <a:off x="1245494" y="3987704"/>
              <a:ext cx="2241984" cy="276999"/>
            </a:xfrm>
            <a:prstGeom prst="rect">
              <a:avLst/>
            </a:prstGeom>
            <a:noFill/>
          </p:spPr>
          <p:txBody>
            <a:bodyPr wrap="none" rtlCol="0">
              <a:spAutoFit/>
            </a:bodyPr>
            <a:lstStyle/>
            <a:p>
              <a:r>
                <a:rPr lang="en-IN" sz="1200" b="1">
                  <a:latin typeface="Futura Std Medium" panose="020B0502020204020303" pitchFamily="34" charset="0"/>
                </a:rPr>
                <a:t>TD BANK (FIRST HORIZON) </a:t>
              </a:r>
              <a:r>
                <a:rPr lang="en-IN" sz="1200">
                  <a:latin typeface="Futura Std Medium" panose="020B0502020204020303" pitchFamily="34" charset="0"/>
                </a:rPr>
                <a:t>- </a:t>
              </a:r>
              <a:r>
                <a:rPr lang="en-IN" sz="1200" i="1">
                  <a:latin typeface="Futura Std Medium" panose="020B0502020204020303" pitchFamily="34" charset="0"/>
                </a:rPr>
                <a:t>KEY WORKSTREAM LEAD ROLES</a:t>
              </a:r>
            </a:p>
          </p:txBody>
        </p:sp>
        <p:sp>
          <p:nvSpPr>
            <p:cNvPr id="6" name="TextBox 5">
              <a:extLst>
                <a:ext uri="{FF2B5EF4-FFF2-40B4-BE49-F238E27FC236}">
                  <a16:creationId xmlns:a16="http://schemas.microsoft.com/office/drawing/2014/main" id="{B1F42BBF-7510-58A1-6A4E-E2ABE7E60292}"/>
                </a:ext>
              </a:extLst>
            </p:cNvPr>
            <p:cNvSpPr txBox="1"/>
            <p:nvPr/>
          </p:nvSpPr>
          <p:spPr>
            <a:xfrm>
              <a:off x="1245494" y="4224754"/>
              <a:ext cx="4924961" cy="912622"/>
            </a:xfrm>
            <a:prstGeom prst="rect">
              <a:avLst/>
            </a:prstGeom>
            <a:noFill/>
          </p:spPr>
          <p:txBody>
            <a:bodyPr wrap="square" rtlCol="0">
              <a:spAutoFit/>
            </a:bodyPr>
            <a:lstStyle/>
            <a:p>
              <a:pPr marL="171450" indent="-171450">
                <a:lnSpc>
                  <a:spcPts val="1300"/>
                </a:lnSpc>
                <a:buFont typeface="Arial" panose="020B0604020202020204" pitchFamily="34" charset="0"/>
                <a:buChar char="•"/>
                <a:defRPr/>
              </a:pPr>
              <a:r>
                <a:rPr lang="en-US" sz="1000">
                  <a:latin typeface="Futura Std Medium" panose="020B0502020204020303" pitchFamily="34" charset="0"/>
                </a:rPr>
                <a:t>24+ month timeline to integrate First Horizon (~$90B AUM) - ongoing</a:t>
              </a:r>
            </a:p>
            <a:p>
              <a:pPr marL="171450" indent="-171450">
                <a:lnSpc>
                  <a:spcPts val="1300"/>
                </a:lnSpc>
                <a:buFont typeface="Arial" panose="020B0604020202020204" pitchFamily="34" charset="0"/>
                <a:buChar char="•"/>
                <a:defRPr/>
              </a:pPr>
              <a:r>
                <a:rPr lang="en-US" sz="1000">
                  <a:latin typeface="Futura Std Medium" panose="020B0502020204020303" pitchFamily="34" charset="0"/>
                </a:rPr>
                <a:t>1Rivet staffed into key Workstream Lead positions for Host Core, Distributed Core Data, Wealth &amp; Archive / Decommission </a:t>
              </a:r>
            </a:p>
            <a:p>
              <a:pPr marL="171450" indent="-171450">
                <a:lnSpc>
                  <a:spcPts val="1300"/>
                </a:lnSpc>
                <a:buFont typeface="Arial" panose="020B0604020202020204" pitchFamily="34" charset="0"/>
                <a:buChar char="•"/>
                <a:defRPr/>
              </a:pPr>
              <a:r>
                <a:rPr lang="en-US" sz="1000">
                  <a:latin typeface="Futura Std Medium" panose="020B0502020204020303" pitchFamily="34" charset="0"/>
                </a:rPr>
                <a:t>Leverage accelerators, toolkits and expertise from Commerce Bank / TD </a:t>
              </a:r>
              <a:r>
                <a:rPr lang="en-US" sz="1000" err="1">
                  <a:latin typeface="Futura Std Medium" panose="020B0502020204020303" pitchFamily="34" charset="0"/>
                </a:rPr>
                <a:t>BankNorth</a:t>
              </a:r>
              <a:r>
                <a:rPr lang="en-US" sz="1000">
                  <a:latin typeface="Futura Std Medium" panose="020B0502020204020303" pitchFamily="34" charset="0"/>
                </a:rPr>
                <a:t> migration</a:t>
              </a:r>
            </a:p>
            <a:p>
              <a:pPr marL="171450" indent="-171450">
                <a:lnSpc>
                  <a:spcPts val="1300"/>
                </a:lnSpc>
                <a:buFont typeface="Arial" panose="020B0604020202020204" pitchFamily="34" charset="0"/>
                <a:buChar char="•"/>
                <a:defRPr/>
              </a:pPr>
              <a:r>
                <a:rPr lang="en-US" sz="1000">
                  <a:latin typeface="Futura Std Medium" panose="020B0502020204020303" pitchFamily="34" charset="0"/>
                </a:rPr>
                <a:t>Able to parlay TD technology system knowledge, line of business familiarity &amp; recency experience into Cowen integration</a:t>
              </a:r>
            </a:p>
            <a:p>
              <a:pPr marL="171450" indent="-171450">
                <a:lnSpc>
                  <a:spcPts val="1300"/>
                </a:lnSpc>
                <a:buFont typeface="Arial" panose="020B0604020202020204" pitchFamily="34" charset="0"/>
                <a:buChar char="•"/>
              </a:pPr>
              <a:endParaRPr lang="en-US" sz="1000">
                <a:solidFill>
                  <a:srgbClr val="C00000"/>
                </a:solidFill>
                <a:latin typeface="Futura Std Medium" panose="020B0502020204020303" pitchFamily="34" charset="0"/>
              </a:endParaRPr>
            </a:p>
          </p:txBody>
        </p:sp>
      </p:grpSp>
      <p:pic>
        <p:nvPicPr>
          <p:cNvPr id="27" name="Picture 26">
            <a:extLst>
              <a:ext uri="{FF2B5EF4-FFF2-40B4-BE49-F238E27FC236}">
                <a16:creationId xmlns:a16="http://schemas.microsoft.com/office/drawing/2014/main" id="{B9A986BF-B471-CE80-9D29-AF3721363323}"/>
              </a:ext>
            </a:extLst>
          </p:cNvPr>
          <p:cNvPicPr>
            <a:picLocks noChangeAspect="1"/>
          </p:cNvPicPr>
          <p:nvPr/>
        </p:nvPicPr>
        <p:blipFill>
          <a:blip r:embed="rId3"/>
          <a:stretch>
            <a:fillRect/>
          </a:stretch>
        </p:blipFill>
        <p:spPr>
          <a:xfrm>
            <a:off x="647137" y="2074178"/>
            <a:ext cx="530398" cy="463336"/>
          </a:xfrm>
          <a:prstGeom prst="rect">
            <a:avLst/>
          </a:prstGeom>
        </p:spPr>
      </p:pic>
      <p:grpSp>
        <p:nvGrpSpPr>
          <p:cNvPr id="48" name="Group 47">
            <a:extLst>
              <a:ext uri="{FF2B5EF4-FFF2-40B4-BE49-F238E27FC236}">
                <a16:creationId xmlns:a16="http://schemas.microsoft.com/office/drawing/2014/main" id="{B3120456-3919-966C-4676-6380296AAEEB}"/>
              </a:ext>
            </a:extLst>
          </p:cNvPr>
          <p:cNvGrpSpPr/>
          <p:nvPr/>
        </p:nvGrpSpPr>
        <p:grpSpPr>
          <a:xfrm>
            <a:off x="455136" y="2951587"/>
            <a:ext cx="11342769" cy="1089522"/>
            <a:chOff x="455136" y="2886270"/>
            <a:chExt cx="11342769" cy="1089522"/>
          </a:xfrm>
        </p:grpSpPr>
        <p:sp>
          <p:nvSpPr>
            <p:cNvPr id="28" name="Rectangle 27">
              <a:extLst>
                <a:ext uri="{FF2B5EF4-FFF2-40B4-BE49-F238E27FC236}">
                  <a16:creationId xmlns:a16="http://schemas.microsoft.com/office/drawing/2014/main" id="{384D65DF-4DF0-CA83-0BDD-8A51788B8939}"/>
                </a:ext>
              </a:extLst>
            </p:cNvPr>
            <p:cNvSpPr/>
            <p:nvPr/>
          </p:nvSpPr>
          <p:spPr>
            <a:xfrm>
              <a:off x="455136" y="2886270"/>
              <a:ext cx="11246818" cy="1089522"/>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0598E539-5ECD-B7A7-2F96-51CB71923CA2}"/>
                </a:ext>
              </a:extLst>
            </p:cNvPr>
            <p:cNvSpPr/>
            <p:nvPr/>
          </p:nvSpPr>
          <p:spPr>
            <a:xfrm>
              <a:off x="455136" y="2886270"/>
              <a:ext cx="914400" cy="1087194"/>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 name="Graphic 29">
              <a:extLst>
                <a:ext uri="{FF2B5EF4-FFF2-40B4-BE49-F238E27FC236}">
                  <a16:creationId xmlns:a16="http://schemas.microsoft.com/office/drawing/2014/main" id="{637D04E2-7852-31B2-AAB0-6714260DB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250" y="3185236"/>
              <a:ext cx="528173" cy="499348"/>
            </a:xfrm>
            <a:prstGeom prst="rect">
              <a:avLst/>
            </a:prstGeom>
          </p:spPr>
        </p:pic>
        <p:grpSp>
          <p:nvGrpSpPr>
            <p:cNvPr id="31" name="Group 30">
              <a:extLst>
                <a:ext uri="{FF2B5EF4-FFF2-40B4-BE49-F238E27FC236}">
                  <a16:creationId xmlns:a16="http://schemas.microsoft.com/office/drawing/2014/main" id="{307F300E-7E64-9F31-E1FE-BDDA7A59FD9E}"/>
                </a:ext>
              </a:extLst>
            </p:cNvPr>
            <p:cNvGrpSpPr/>
            <p:nvPr/>
          </p:nvGrpSpPr>
          <p:grpSpPr>
            <a:xfrm>
              <a:off x="1466161" y="2937176"/>
              <a:ext cx="10331744" cy="982960"/>
              <a:chOff x="1245494" y="3987704"/>
              <a:chExt cx="4924961" cy="982960"/>
            </a:xfrm>
          </p:grpSpPr>
          <p:sp>
            <p:nvSpPr>
              <p:cNvPr id="32" name="TextBox 31">
                <a:extLst>
                  <a:ext uri="{FF2B5EF4-FFF2-40B4-BE49-F238E27FC236}">
                    <a16:creationId xmlns:a16="http://schemas.microsoft.com/office/drawing/2014/main" id="{BBB28C5C-1C8B-F621-B440-2DEC3AE8207B}"/>
                  </a:ext>
                </a:extLst>
              </p:cNvPr>
              <p:cNvSpPr txBox="1"/>
              <p:nvPr/>
            </p:nvSpPr>
            <p:spPr>
              <a:xfrm>
                <a:off x="1245494" y="3987704"/>
                <a:ext cx="2876464" cy="276999"/>
              </a:xfrm>
              <a:prstGeom prst="rect">
                <a:avLst/>
              </a:prstGeom>
              <a:noFill/>
            </p:spPr>
            <p:txBody>
              <a:bodyPr wrap="none" rtlCol="0">
                <a:spAutoFit/>
              </a:bodyPr>
              <a:lstStyle/>
              <a:p>
                <a:r>
                  <a:rPr lang="en-IN" sz="1200" b="1">
                    <a:latin typeface="Futura Std Medium" panose="020B0502020204020303" pitchFamily="34" charset="0"/>
                  </a:rPr>
                  <a:t>ANTARES CAPITAL (GE Capital &amp; CPPIB) </a:t>
                </a:r>
                <a:r>
                  <a:rPr lang="mr-IN" sz="1200" b="1">
                    <a:latin typeface="Futura Std Medium" panose="020B0502020204020303" pitchFamily="34" charset="0"/>
                  </a:rPr>
                  <a:t>–</a:t>
                </a:r>
                <a:r>
                  <a:rPr lang="en-IN" sz="1200" b="1">
                    <a:latin typeface="Futura Std Medium" panose="020B0502020204020303" pitchFamily="34" charset="0"/>
                  </a:rPr>
                  <a:t> </a:t>
                </a:r>
                <a:r>
                  <a:rPr lang="en-IN" sz="1200" i="1">
                    <a:latin typeface="Futura Std Medium" panose="020B0502020204020303" pitchFamily="34" charset="0"/>
                  </a:rPr>
                  <a:t>DIVESTITURE &amp; SYSTEMS INTEGRATION</a:t>
                </a:r>
              </a:p>
            </p:txBody>
          </p:sp>
          <p:sp>
            <p:nvSpPr>
              <p:cNvPr id="33" name="TextBox 32">
                <a:extLst>
                  <a:ext uri="{FF2B5EF4-FFF2-40B4-BE49-F238E27FC236}">
                    <a16:creationId xmlns:a16="http://schemas.microsoft.com/office/drawing/2014/main" id="{E1FE07DD-9214-1B68-0A8B-430FBBF3F2E0}"/>
                  </a:ext>
                </a:extLst>
              </p:cNvPr>
              <p:cNvSpPr txBox="1"/>
              <p:nvPr/>
            </p:nvSpPr>
            <p:spPr>
              <a:xfrm>
                <a:off x="1245494" y="4224754"/>
                <a:ext cx="4924961" cy="745910"/>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a:latin typeface="Futura Std Medium" panose="020B0502020204020303" pitchFamily="34" charset="0"/>
                  </a:rPr>
                  <a:t>Migrated all front, middle and back-office processes and data from 30+ legacy GE Capital systems, $120B in syndicated financing deals, on-time in 14 months.</a:t>
                </a:r>
              </a:p>
              <a:p>
                <a:pPr marL="171450" indent="-171450">
                  <a:lnSpc>
                    <a:spcPts val="1300"/>
                  </a:lnSpc>
                  <a:buFont typeface="Arial" panose="020B0604020202020204" pitchFamily="34" charset="0"/>
                  <a:buChar char="•"/>
                </a:pPr>
                <a:r>
                  <a:rPr lang="en-US" sz="1000">
                    <a:latin typeface="Futura Std Medium" panose="020B0502020204020303" pitchFamily="34" charset="0"/>
                  </a:rPr>
                  <a:t>Executive status updates with joint board, Canadian Pension Plan, GE Capital and Antares stakeholders (took over EPMO from Deloitte).</a:t>
                </a:r>
              </a:p>
              <a:p>
                <a:pPr marL="171450" indent="-171450">
                  <a:lnSpc>
                    <a:spcPts val="1300"/>
                  </a:lnSpc>
                  <a:buFont typeface="Arial" panose="020B0604020202020204" pitchFamily="34" charset="0"/>
                  <a:buChar char="•"/>
                </a:pPr>
                <a:r>
                  <a:rPr lang="en-US" sz="1000">
                    <a:latin typeface="Futura Std Medium" panose="020B0502020204020303" pitchFamily="34" charset="0"/>
                  </a:rPr>
                  <a:t>Program Management of all application vendors to install, configure, train employees on 4 new cloud-based applications (CRM, </a:t>
                </a:r>
                <a:r>
                  <a:rPr lang="en-US" sz="1000" err="1">
                    <a:latin typeface="Futura Std Medium" panose="020B0502020204020303" pitchFamily="34" charset="0"/>
                  </a:rPr>
                  <a:t>SubLedger</a:t>
                </a:r>
                <a:r>
                  <a:rPr lang="en-US" sz="1000">
                    <a:latin typeface="Futura Std Medium" panose="020B0502020204020303" pitchFamily="34" charset="0"/>
                  </a:rPr>
                  <a:t>, GL, Payments).</a:t>
                </a:r>
              </a:p>
              <a:p>
                <a:pPr marL="171450" indent="-171450">
                  <a:lnSpc>
                    <a:spcPts val="1300"/>
                  </a:lnSpc>
                  <a:buFont typeface="Arial" panose="020B0604020202020204" pitchFamily="34" charset="0"/>
                  <a:buChar char="•"/>
                </a:pPr>
                <a:r>
                  <a:rPr lang="en-US" sz="1000">
                    <a:latin typeface="Futura Std Medium" panose="020B0502020204020303" pitchFamily="34" charset="0"/>
                  </a:rPr>
                  <a:t>Responsible for all Solution &amp; Integration Architecture, data migration, ETL conversion, interfaces, new enterprise data warehouse, reporting migration to </a:t>
                </a:r>
                <a:r>
                  <a:rPr lang="en-US" sz="1000" err="1">
                    <a:latin typeface="Futura Std Medium" panose="020B0502020204020303" pitchFamily="34" charset="0"/>
                  </a:rPr>
                  <a:t>PowerBI</a:t>
                </a:r>
                <a:r>
                  <a:rPr lang="en-US" sz="1000">
                    <a:latin typeface="Futura Std Medium" panose="020B0502020204020303" pitchFamily="34" charset="0"/>
                  </a:rPr>
                  <a:t>.</a:t>
                </a:r>
              </a:p>
            </p:txBody>
          </p:sp>
        </p:grpSp>
      </p:grpSp>
      <p:grpSp>
        <p:nvGrpSpPr>
          <p:cNvPr id="50" name="Group 49">
            <a:extLst>
              <a:ext uri="{FF2B5EF4-FFF2-40B4-BE49-F238E27FC236}">
                <a16:creationId xmlns:a16="http://schemas.microsoft.com/office/drawing/2014/main" id="{A8A95DA5-090B-EFCF-79E7-5710C8C61736}"/>
              </a:ext>
            </a:extLst>
          </p:cNvPr>
          <p:cNvGrpSpPr/>
          <p:nvPr/>
        </p:nvGrpSpPr>
        <p:grpSpPr>
          <a:xfrm>
            <a:off x="455136" y="4139929"/>
            <a:ext cx="11246818" cy="1089522"/>
            <a:chOff x="455136" y="4195911"/>
            <a:chExt cx="11246818" cy="1089522"/>
          </a:xfrm>
        </p:grpSpPr>
        <p:sp>
          <p:nvSpPr>
            <p:cNvPr id="34" name="Rectangle 33">
              <a:extLst>
                <a:ext uri="{FF2B5EF4-FFF2-40B4-BE49-F238E27FC236}">
                  <a16:creationId xmlns:a16="http://schemas.microsoft.com/office/drawing/2014/main" id="{3FA67C0F-CCC3-9586-5898-23D90D20C818}"/>
                </a:ext>
              </a:extLst>
            </p:cNvPr>
            <p:cNvSpPr/>
            <p:nvPr/>
          </p:nvSpPr>
          <p:spPr>
            <a:xfrm>
              <a:off x="455136" y="4195911"/>
              <a:ext cx="11246818" cy="1089522"/>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D2C41815-EA70-5273-FE20-C5DBC41DA468}"/>
                </a:ext>
              </a:extLst>
            </p:cNvPr>
            <p:cNvSpPr/>
            <p:nvPr/>
          </p:nvSpPr>
          <p:spPr>
            <a:xfrm>
              <a:off x="455136" y="4195911"/>
              <a:ext cx="914400" cy="1089522"/>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6" name="Group 35">
              <a:extLst>
                <a:ext uri="{FF2B5EF4-FFF2-40B4-BE49-F238E27FC236}">
                  <a16:creationId xmlns:a16="http://schemas.microsoft.com/office/drawing/2014/main" id="{EC46FC24-4756-60AE-4DF1-F4473A83484A}"/>
                </a:ext>
              </a:extLst>
            </p:cNvPr>
            <p:cNvGrpSpPr/>
            <p:nvPr/>
          </p:nvGrpSpPr>
          <p:grpSpPr>
            <a:xfrm>
              <a:off x="1466161" y="4270769"/>
              <a:ext cx="10078702" cy="982960"/>
              <a:chOff x="1245494" y="3987704"/>
              <a:chExt cx="4924961" cy="982960"/>
            </a:xfrm>
          </p:grpSpPr>
          <p:sp>
            <p:nvSpPr>
              <p:cNvPr id="37" name="TextBox 36">
                <a:extLst>
                  <a:ext uri="{FF2B5EF4-FFF2-40B4-BE49-F238E27FC236}">
                    <a16:creationId xmlns:a16="http://schemas.microsoft.com/office/drawing/2014/main" id="{A12A19BA-9994-48AC-D60B-76B98D0B2314}"/>
                  </a:ext>
                </a:extLst>
              </p:cNvPr>
              <p:cNvSpPr txBox="1"/>
              <p:nvPr/>
            </p:nvSpPr>
            <p:spPr>
              <a:xfrm>
                <a:off x="1245494" y="3987704"/>
                <a:ext cx="3080124" cy="276999"/>
              </a:xfrm>
              <a:prstGeom prst="rect">
                <a:avLst/>
              </a:prstGeom>
              <a:noFill/>
            </p:spPr>
            <p:txBody>
              <a:bodyPr wrap="none" rtlCol="0">
                <a:spAutoFit/>
              </a:bodyPr>
              <a:lstStyle/>
              <a:p>
                <a:r>
                  <a:rPr lang="en-IN" sz="1200" b="1">
                    <a:latin typeface="Futura Std Medium" panose="020B0502020204020303" pitchFamily="34" charset="0"/>
                  </a:rPr>
                  <a:t>TD BANK (SOUTH FINANCIAL GROUP – TSFG and FDIC ACQUISITION) </a:t>
                </a:r>
                <a:r>
                  <a:rPr lang="mr-IN" sz="1200">
                    <a:latin typeface="Futura Std Medium" panose="020B0502020204020303" pitchFamily="34" charset="0"/>
                  </a:rPr>
                  <a:t>–</a:t>
                </a:r>
                <a:r>
                  <a:rPr lang="en-IN" sz="1200">
                    <a:latin typeface="Futura Std Medium" panose="020B0502020204020303" pitchFamily="34" charset="0"/>
                  </a:rPr>
                  <a:t> </a:t>
                </a:r>
                <a:r>
                  <a:rPr lang="en-IN" sz="1200" i="1">
                    <a:latin typeface="Futura Std Medium" panose="020B0502020204020303" pitchFamily="34" charset="0"/>
                  </a:rPr>
                  <a:t>ACQUISITION</a:t>
                </a:r>
              </a:p>
            </p:txBody>
          </p:sp>
          <p:sp>
            <p:nvSpPr>
              <p:cNvPr id="38" name="TextBox 37">
                <a:extLst>
                  <a:ext uri="{FF2B5EF4-FFF2-40B4-BE49-F238E27FC236}">
                    <a16:creationId xmlns:a16="http://schemas.microsoft.com/office/drawing/2014/main" id="{CD9F0E4F-2F9C-E6CF-66DC-C7DB0C7ADE6F}"/>
                  </a:ext>
                </a:extLst>
              </p:cNvPr>
              <p:cNvSpPr txBox="1"/>
              <p:nvPr/>
            </p:nvSpPr>
            <p:spPr>
              <a:xfrm>
                <a:off x="1245494" y="4224754"/>
                <a:ext cx="4924961" cy="745910"/>
              </a:xfrm>
              <a:prstGeom prst="rect">
                <a:avLst/>
              </a:prstGeom>
              <a:noFill/>
            </p:spPr>
            <p:txBody>
              <a:bodyPr wrap="square" rtlCol="0">
                <a:spAutoFit/>
              </a:bodyPr>
              <a:lstStyle/>
              <a:p>
                <a:pPr marL="171450" marR="0" lvl="0" indent="-171450" fontAlgn="auto">
                  <a:lnSpc>
                    <a:spcPts val="1300"/>
                  </a:lnSpc>
                  <a:spcBef>
                    <a:spcPts val="0"/>
                  </a:spcBef>
                  <a:spcAft>
                    <a:spcPts val="0"/>
                  </a:spcAft>
                  <a:buClrTx/>
                  <a:buSzTx/>
                  <a:buFont typeface="Arial" panose="020B0604020202020204" pitchFamily="34" charset="0"/>
                  <a:buChar char="•"/>
                  <a:tabLst/>
                  <a:defRPr/>
                </a:pPr>
                <a:r>
                  <a:rPr lang="en-US" sz="1000">
                    <a:latin typeface="Futura Std Medium" panose="020B0502020204020303" pitchFamily="34" charset="0"/>
                  </a:rPr>
                  <a:t>18+ month timeline to merge to complete the data conversion and data archival. This included both Carolina First Bank and Mercantile Bank.</a:t>
                </a:r>
              </a:p>
              <a:p>
                <a:pPr marL="171450" marR="0" lvl="0" indent="-171450" fontAlgn="auto">
                  <a:lnSpc>
                    <a:spcPts val="1300"/>
                  </a:lnSpc>
                  <a:spcBef>
                    <a:spcPts val="0"/>
                  </a:spcBef>
                  <a:spcAft>
                    <a:spcPts val="0"/>
                  </a:spcAft>
                  <a:buClrTx/>
                  <a:buSzTx/>
                  <a:buFont typeface="Arial" panose="020B0604020202020204" pitchFamily="34" charset="0"/>
                  <a:buChar char="•"/>
                  <a:tabLst/>
                  <a:defRPr/>
                </a:pPr>
                <a:r>
                  <a:rPr lang="en-US" sz="1000">
                    <a:latin typeface="Futura Std Medium" panose="020B0502020204020303" pitchFamily="34" charset="0"/>
                  </a:rPr>
                  <a:t>This program also included data conversion and data archival for FDIC based acquisition of First Federal Bank of North Florida, AmericanFirst Bank, and Riverside National Bank of Florida</a:t>
                </a:r>
              </a:p>
              <a:p>
                <a:pPr marL="171450" marR="0" lvl="0" indent="-171450" fontAlgn="auto">
                  <a:lnSpc>
                    <a:spcPts val="1300"/>
                  </a:lnSpc>
                  <a:spcBef>
                    <a:spcPts val="0"/>
                  </a:spcBef>
                  <a:spcAft>
                    <a:spcPts val="0"/>
                  </a:spcAft>
                  <a:buClrTx/>
                  <a:buSzTx/>
                  <a:buFont typeface="Arial" panose="020B0604020202020204" pitchFamily="34" charset="0"/>
                  <a:buChar char="•"/>
                  <a:tabLst/>
                  <a:defRPr/>
                </a:pPr>
                <a:r>
                  <a:rPr lang="en-US" sz="1000">
                    <a:latin typeface="Futura Std Medium" panose="020B0502020204020303" pitchFamily="34" charset="0"/>
                  </a:rPr>
                  <a:t>Command center and mock conversion planning, management and execution using proprietary toolkit to prove 100% accuracy to bank and auditors.</a:t>
                </a:r>
              </a:p>
            </p:txBody>
          </p:sp>
        </p:grpSp>
        <p:pic>
          <p:nvPicPr>
            <p:cNvPr id="39" name="Picture 38">
              <a:extLst>
                <a:ext uri="{FF2B5EF4-FFF2-40B4-BE49-F238E27FC236}">
                  <a16:creationId xmlns:a16="http://schemas.microsoft.com/office/drawing/2014/main" id="{DF647586-5C9F-D2FF-B90E-E9B8EEEAE94C}"/>
                </a:ext>
              </a:extLst>
            </p:cNvPr>
            <p:cNvPicPr>
              <a:picLocks noChangeAspect="1"/>
            </p:cNvPicPr>
            <p:nvPr/>
          </p:nvPicPr>
          <p:blipFill>
            <a:blip r:embed="rId6"/>
            <a:stretch>
              <a:fillRect/>
            </a:stretch>
          </p:blipFill>
          <p:spPr>
            <a:xfrm>
              <a:off x="648249" y="4513868"/>
              <a:ext cx="528175" cy="461367"/>
            </a:xfrm>
            <a:prstGeom prst="rect">
              <a:avLst/>
            </a:prstGeom>
          </p:spPr>
        </p:pic>
      </p:grpSp>
      <p:grpSp>
        <p:nvGrpSpPr>
          <p:cNvPr id="51" name="Group 50">
            <a:extLst>
              <a:ext uri="{FF2B5EF4-FFF2-40B4-BE49-F238E27FC236}">
                <a16:creationId xmlns:a16="http://schemas.microsoft.com/office/drawing/2014/main" id="{85C9640D-2A8C-7093-E2B7-FFF3BE9E8752}"/>
              </a:ext>
            </a:extLst>
          </p:cNvPr>
          <p:cNvGrpSpPr/>
          <p:nvPr/>
        </p:nvGrpSpPr>
        <p:grpSpPr>
          <a:xfrm>
            <a:off x="455136" y="5330599"/>
            <a:ext cx="11246818" cy="1089522"/>
            <a:chOff x="455136" y="5414572"/>
            <a:chExt cx="11246818" cy="1089522"/>
          </a:xfrm>
        </p:grpSpPr>
        <p:sp>
          <p:nvSpPr>
            <p:cNvPr id="40" name="Rectangle 39">
              <a:extLst>
                <a:ext uri="{FF2B5EF4-FFF2-40B4-BE49-F238E27FC236}">
                  <a16:creationId xmlns:a16="http://schemas.microsoft.com/office/drawing/2014/main" id="{33CFAE53-EB18-DB96-BD86-0B4DC9555170}"/>
                </a:ext>
              </a:extLst>
            </p:cNvPr>
            <p:cNvSpPr/>
            <p:nvPr/>
          </p:nvSpPr>
          <p:spPr>
            <a:xfrm>
              <a:off x="455136" y="5414572"/>
              <a:ext cx="11246818" cy="1089522"/>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88B3ACE5-1817-38D2-3ED7-AA321EEC57A4}"/>
                </a:ext>
              </a:extLst>
            </p:cNvPr>
            <p:cNvSpPr/>
            <p:nvPr/>
          </p:nvSpPr>
          <p:spPr>
            <a:xfrm>
              <a:off x="455136" y="5414572"/>
              <a:ext cx="914400" cy="1089522"/>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2" name="Group 41">
              <a:extLst>
                <a:ext uri="{FF2B5EF4-FFF2-40B4-BE49-F238E27FC236}">
                  <a16:creationId xmlns:a16="http://schemas.microsoft.com/office/drawing/2014/main" id="{13DD86FE-AF44-DB8C-D131-F5D6D0DAC41E}"/>
                </a:ext>
              </a:extLst>
            </p:cNvPr>
            <p:cNvGrpSpPr/>
            <p:nvPr/>
          </p:nvGrpSpPr>
          <p:grpSpPr>
            <a:xfrm>
              <a:off x="1466161" y="5499700"/>
              <a:ext cx="10078702" cy="816248"/>
              <a:chOff x="1245494" y="3987704"/>
              <a:chExt cx="4924961" cy="816248"/>
            </a:xfrm>
          </p:grpSpPr>
          <p:sp>
            <p:nvSpPr>
              <p:cNvPr id="43" name="TextBox 42">
                <a:extLst>
                  <a:ext uri="{FF2B5EF4-FFF2-40B4-BE49-F238E27FC236}">
                    <a16:creationId xmlns:a16="http://schemas.microsoft.com/office/drawing/2014/main" id="{163EF6F1-D511-BCFE-90A8-7B1F6892CDA3}"/>
                  </a:ext>
                </a:extLst>
              </p:cNvPr>
              <p:cNvSpPr txBox="1"/>
              <p:nvPr/>
            </p:nvSpPr>
            <p:spPr>
              <a:xfrm>
                <a:off x="1245494" y="3987704"/>
                <a:ext cx="3969356" cy="276999"/>
              </a:xfrm>
              <a:prstGeom prst="rect">
                <a:avLst/>
              </a:prstGeom>
              <a:noFill/>
            </p:spPr>
            <p:txBody>
              <a:bodyPr wrap="none" rtlCol="0">
                <a:spAutoFit/>
              </a:bodyPr>
              <a:lstStyle/>
              <a:p>
                <a:r>
                  <a:rPr lang="en-IN" sz="1200" b="1">
                    <a:latin typeface="Futura Std Medium" panose="020B0502020204020303" pitchFamily="34" charset="0"/>
                  </a:rPr>
                  <a:t>FEDERAL HOME LOAN BANK </a:t>
                </a:r>
                <a:r>
                  <a:rPr lang="mr-IN" sz="1200" b="1">
                    <a:latin typeface="Futura Std Medium" panose="020B0502020204020303" pitchFamily="34" charset="0"/>
                  </a:rPr>
                  <a:t>–</a:t>
                </a:r>
                <a:r>
                  <a:rPr lang="en-IN" sz="1200" b="1">
                    <a:latin typeface="Futura Std Medium" panose="020B0502020204020303" pitchFamily="34" charset="0"/>
                  </a:rPr>
                  <a:t> </a:t>
                </a:r>
                <a:r>
                  <a:rPr lang="en-IN" sz="1200" i="1">
                    <a:latin typeface="Futura Std Medium" panose="020B0502020204020303" pitchFamily="34" charset="0"/>
                  </a:rPr>
                  <a:t>MERGER (SEA &amp; DSM)</a:t>
                </a:r>
              </a:p>
            </p:txBody>
          </p:sp>
          <p:sp>
            <p:nvSpPr>
              <p:cNvPr id="44" name="TextBox 43">
                <a:extLst>
                  <a:ext uri="{FF2B5EF4-FFF2-40B4-BE49-F238E27FC236}">
                    <a16:creationId xmlns:a16="http://schemas.microsoft.com/office/drawing/2014/main" id="{9B8025A8-615B-8DDC-45FC-60D615471457}"/>
                  </a:ext>
                </a:extLst>
              </p:cNvPr>
              <p:cNvSpPr txBox="1"/>
              <p:nvPr/>
            </p:nvSpPr>
            <p:spPr>
              <a:xfrm>
                <a:off x="1245494" y="4224754"/>
                <a:ext cx="4924961" cy="579198"/>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a:latin typeface="Futura Std Medium" panose="020B0502020204020303" pitchFamily="34" charset="0"/>
                  </a:rPr>
                  <a:t>Strategy, planning and execution of the first and only successful merger between FHLBs ($30B in assets).</a:t>
                </a:r>
              </a:p>
              <a:p>
                <a:pPr marL="171450" indent="-171450">
                  <a:lnSpc>
                    <a:spcPts val="1300"/>
                  </a:lnSpc>
                  <a:buFont typeface="Arial" panose="020B0604020202020204" pitchFamily="34" charset="0"/>
                  <a:buChar char="•"/>
                </a:pPr>
                <a:r>
                  <a:rPr lang="en-US" sz="1000">
                    <a:latin typeface="Futura Std Medium" panose="020B0502020204020303" pitchFamily="34" charset="0"/>
                  </a:rPr>
                  <a:t>Migrated all business data and processes, on time, in less than 7 months - high visibility with auditors, federal regulators.</a:t>
                </a:r>
              </a:p>
              <a:p>
                <a:pPr marL="171450" indent="-171450">
                  <a:lnSpc>
                    <a:spcPts val="1300"/>
                  </a:lnSpc>
                  <a:buFont typeface="Arial" panose="020B0604020202020204" pitchFamily="34" charset="0"/>
                  <a:buChar char="•"/>
                </a:pPr>
                <a:r>
                  <a:rPr lang="en-US" sz="1000">
                    <a:latin typeface="Futura Std Medium" panose="020B0502020204020303" pitchFamily="34" charset="0"/>
                  </a:rPr>
                  <a:t>Leveraged proprietary tools/accelerators to prove that all customers, accounts, complex derivatives data was moved with 100% success on GoLive weekend. </a:t>
                </a:r>
              </a:p>
            </p:txBody>
          </p:sp>
        </p:grpSp>
        <p:pic>
          <p:nvPicPr>
            <p:cNvPr id="45" name="Picture 44" descr="Antares">
              <a:extLst>
                <a:ext uri="{FF2B5EF4-FFF2-40B4-BE49-F238E27FC236}">
                  <a16:creationId xmlns:a16="http://schemas.microsoft.com/office/drawing/2014/main" id="{6562EC3C-8078-9865-A64D-4E318D0047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018" y="5673613"/>
              <a:ext cx="612636" cy="579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609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18FB2EC6-DCDE-2F26-AE89-BF2DA8204BB6}"/>
              </a:ext>
            </a:extLst>
          </p:cNvPr>
          <p:cNvSpPr txBox="1"/>
          <p:nvPr/>
        </p:nvSpPr>
        <p:spPr>
          <a:xfrm>
            <a:off x="372557" y="940162"/>
            <a:ext cx="11431251" cy="369332"/>
          </a:xfrm>
          <a:prstGeom prst="rect">
            <a:avLst/>
          </a:prstGeom>
          <a:noFill/>
        </p:spPr>
        <p:txBody>
          <a:bodyPr wrap="square">
            <a:spAutoFit/>
          </a:bodyPr>
          <a:lstStyle/>
          <a:p>
            <a:r>
              <a:rPr lang="en-US" i="1">
                <a:latin typeface="Futura LT"/>
              </a:rPr>
              <a:t>Client Success Stories continued… </a:t>
            </a:r>
          </a:p>
        </p:txBody>
      </p:sp>
      <p:sp>
        <p:nvSpPr>
          <p:cNvPr id="5" name="Text Placeholder 4">
            <a:extLst>
              <a:ext uri="{FF2B5EF4-FFF2-40B4-BE49-F238E27FC236}">
                <a16:creationId xmlns:a16="http://schemas.microsoft.com/office/drawing/2014/main" id="{36D45F46-970F-0401-A3C3-5B803F24111C}"/>
              </a:ext>
            </a:extLst>
          </p:cNvPr>
          <p:cNvSpPr>
            <a:spLocks noGrp="1"/>
          </p:cNvSpPr>
          <p:nvPr>
            <p:ph type="body" sz="quarter" idx="10"/>
          </p:nvPr>
        </p:nvSpPr>
        <p:spPr>
          <a:xfrm>
            <a:off x="388189" y="207272"/>
            <a:ext cx="11803811" cy="499349"/>
          </a:xfrm>
        </p:spPr>
        <p:txBody>
          <a:bodyPr vert="horz" lIns="91440" tIns="45720" rIns="91440" bIns="45720" rtlCol="0">
            <a:normAutofit/>
          </a:bodyPr>
          <a:lstStyle/>
          <a:p>
            <a:r>
              <a:rPr lang="en-US" b="0">
                <a:solidFill>
                  <a:srgbClr val="002060"/>
                </a:solidFill>
                <a:latin typeface="Futura Medium" panose="020B0602020204020303"/>
              </a:rPr>
              <a:t>OUR EXPERIENCE</a:t>
            </a:r>
          </a:p>
        </p:txBody>
      </p:sp>
      <p:sp>
        <p:nvSpPr>
          <p:cNvPr id="2" name="Rectangle 1">
            <a:extLst>
              <a:ext uri="{FF2B5EF4-FFF2-40B4-BE49-F238E27FC236}">
                <a16:creationId xmlns:a16="http://schemas.microsoft.com/office/drawing/2014/main" id="{DFB47B41-6207-8B44-AAAA-F913C1D2710C}"/>
              </a:ext>
            </a:extLst>
          </p:cNvPr>
          <p:cNvSpPr/>
          <p:nvPr/>
        </p:nvSpPr>
        <p:spPr>
          <a:xfrm>
            <a:off x="455136" y="1486005"/>
            <a:ext cx="11246818" cy="1089522"/>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2F978207-706D-C8A6-3A4A-98B0A35714C3}"/>
              </a:ext>
            </a:extLst>
          </p:cNvPr>
          <p:cNvSpPr/>
          <p:nvPr/>
        </p:nvSpPr>
        <p:spPr>
          <a:xfrm>
            <a:off x="455136" y="1486005"/>
            <a:ext cx="914400" cy="1089522"/>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B23879D7-7273-2597-B4BF-4260D50210A7}"/>
              </a:ext>
            </a:extLst>
          </p:cNvPr>
          <p:cNvGrpSpPr/>
          <p:nvPr/>
        </p:nvGrpSpPr>
        <p:grpSpPr>
          <a:xfrm>
            <a:off x="1491313" y="1610807"/>
            <a:ext cx="10078702" cy="816248"/>
            <a:chOff x="1245494" y="3987704"/>
            <a:chExt cx="4924961" cy="816248"/>
          </a:xfrm>
        </p:grpSpPr>
        <p:sp>
          <p:nvSpPr>
            <p:cNvPr id="47" name="TextBox 46">
              <a:extLst>
                <a:ext uri="{FF2B5EF4-FFF2-40B4-BE49-F238E27FC236}">
                  <a16:creationId xmlns:a16="http://schemas.microsoft.com/office/drawing/2014/main" id="{A9E1E5EB-61A1-AEF2-31A3-D3827C3D9932}"/>
                </a:ext>
              </a:extLst>
            </p:cNvPr>
            <p:cNvSpPr txBox="1"/>
            <p:nvPr/>
          </p:nvSpPr>
          <p:spPr>
            <a:xfrm>
              <a:off x="1245494" y="3987704"/>
              <a:ext cx="1919261" cy="276999"/>
            </a:xfrm>
            <a:prstGeom prst="rect">
              <a:avLst/>
            </a:prstGeom>
            <a:noFill/>
          </p:spPr>
          <p:txBody>
            <a:bodyPr wrap="none" rtlCol="0">
              <a:spAutoFit/>
            </a:bodyPr>
            <a:lstStyle/>
            <a:p>
              <a:r>
                <a:rPr lang="en-IN" sz="1200" b="1">
                  <a:latin typeface="Futura Std Medium" panose="020B0502020204020303" pitchFamily="34" charset="0"/>
                </a:rPr>
                <a:t>ARIEL INVESTMENTS </a:t>
              </a:r>
              <a:r>
                <a:rPr lang="mr-IN" sz="1200">
                  <a:latin typeface="Futura Std Medium" panose="020B0502020204020303" pitchFamily="34" charset="0"/>
                </a:rPr>
                <a:t>–</a:t>
              </a:r>
              <a:r>
                <a:rPr lang="en-US" sz="1200" b="1">
                  <a:latin typeface="Futura Std Medium" panose="020B0502020204020303" pitchFamily="34" charset="0"/>
                </a:rPr>
                <a:t> </a:t>
              </a:r>
              <a:r>
                <a:rPr lang="en-IN" sz="1200" i="1">
                  <a:latin typeface="Futura Std Medium" panose="020B0502020204020303" pitchFamily="34" charset="0"/>
                </a:rPr>
                <a:t>TRANSFORMATION INITIATIVES</a:t>
              </a:r>
            </a:p>
          </p:txBody>
        </p:sp>
        <p:sp>
          <p:nvSpPr>
            <p:cNvPr id="48" name="TextBox 47">
              <a:extLst>
                <a:ext uri="{FF2B5EF4-FFF2-40B4-BE49-F238E27FC236}">
                  <a16:creationId xmlns:a16="http://schemas.microsoft.com/office/drawing/2014/main" id="{70B835A4-54E4-88D2-7038-6889A6D54F7F}"/>
                </a:ext>
              </a:extLst>
            </p:cNvPr>
            <p:cNvSpPr txBox="1"/>
            <p:nvPr/>
          </p:nvSpPr>
          <p:spPr>
            <a:xfrm>
              <a:off x="1245494" y="4224754"/>
              <a:ext cx="4924961" cy="579198"/>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a:latin typeface="Futura Std Medium" panose="020B0502020204020303" pitchFamily="34" charset="0"/>
                </a:rPr>
                <a:t>Trading Platform Migration (2020-2022) – Program management of a complex conversion to ‘best-in-</a:t>
              </a:r>
              <a:r>
                <a:rPr lang="en-US" sz="1000" err="1">
                  <a:latin typeface="Futura Std Medium" panose="020B0502020204020303" pitchFamily="34" charset="0"/>
                </a:rPr>
                <a:t>class’</a:t>
              </a:r>
              <a:r>
                <a:rPr lang="en-US" sz="1000">
                  <a:latin typeface="Futura Std Medium" panose="020B0502020204020303" pitchFamily="34" charset="0"/>
                </a:rPr>
                <a:t> trading platform (Charles River) </a:t>
              </a:r>
            </a:p>
            <a:p>
              <a:pPr marL="171450" indent="-171450">
                <a:lnSpc>
                  <a:spcPts val="1300"/>
                </a:lnSpc>
                <a:buFont typeface="Arial" panose="020B0604020202020204" pitchFamily="34" charset="0"/>
                <a:buChar char="•"/>
              </a:pPr>
              <a:r>
                <a:rPr lang="en-US" sz="1000">
                  <a:latin typeface="Futura Std Medium" panose="020B0502020204020303" pitchFamily="34" charset="0"/>
                </a:rPr>
                <a:t>Client Investor Reporting (2022)– Migration and automation (dynamic data feeds) of client monthly, quarterly, year-end client services reporting</a:t>
              </a:r>
            </a:p>
            <a:p>
              <a:pPr marL="171450" indent="-171450">
                <a:lnSpc>
                  <a:spcPts val="1300"/>
                </a:lnSpc>
                <a:buFont typeface="Arial" panose="020B0604020202020204" pitchFamily="34" charset="0"/>
                <a:buChar char="•"/>
              </a:pPr>
              <a:r>
                <a:rPr lang="en-US" sz="1000">
                  <a:latin typeface="Futura Std Medium" panose="020B0502020204020303" pitchFamily="34" charset="0"/>
                </a:rPr>
                <a:t>CRM Replacement (2023) – Program management, configuration and data migration of a legacy CRM system into Dynamics CRM.</a:t>
              </a:r>
            </a:p>
          </p:txBody>
        </p:sp>
      </p:grpSp>
      <p:pic>
        <p:nvPicPr>
          <p:cNvPr id="49" name="Picture 48">
            <a:extLst>
              <a:ext uri="{FF2B5EF4-FFF2-40B4-BE49-F238E27FC236}">
                <a16:creationId xmlns:a16="http://schemas.microsoft.com/office/drawing/2014/main" id="{C8B5853E-0896-906B-A164-36A4263A00D2}"/>
              </a:ext>
            </a:extLst>
          </p:cNvPr>
          <p:cNvPicPr>
            <a:picLocks noChangeAspect="1"/>
          </p:cNvPicPr>
          <p:nvPr/>
        </p:nvPicPr>
        <p:blipFill>
          <a:blip r:embed="rId3"/>
          <a:stretch>
            <a:fillRect/>
          </a:stretch>
        </p:blipFill>
        <p:spPr>
          <a:xfrm>
            <a:off x="647297" y="1765727"/>
            <a:ext cx="530079" cy="530079"/>
          </a:xfrm>
          <a:prstGeom prst="rect">
            <a:avLst/>
          </a:prstGeom>
        </p:spPr>
      </p:pic>
      <p:sp>
        <p:nvSpPr>
          <p:cNvPr id="6" name="Rectangle 5">
            <a:extLst>
              <a:ext uri="{FF2B5EF4-FFF2-40B4-BE49-F238E27FC236}">
                <a16:creationId xmlns:a16="http://schemas.microsoft.com/office/drawing/2014/main" id="{2E935EBF-9F00-9AAD-63C4-BF3810C91A40}"/>
              </a:ext>
            </a:extLst>
          </p:cNvPr>
          <p:cNvSpPr/>
          <p:nvPr/>
        </p:nvSpPr>
        <p:spPr>
          <a:xfrm>
            <a:off x="455136" y="2673677"/>
            <a:ext cx="11246818" cy="1188720"/>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95B249FA-26C4-95FF-B76C-0C1F211418C4}"/>
              </a:ext>
            </a:extLst>
          </p:cNvPr>
          <p:cNvSpPr/>
          <p:nvPr/>
        </p:nvSpPr>
        <p:spPr>
          <a:xfrm>
            <a:off x="455136" y="2673677"/>
            <a:ext cx="914400" cy="1188720"/>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a:extLst>
              <a:ext uri="{FF2B5EF4-FFF2-40B4-BE49-F238E27FC236}">
                <a16:creationId xmlns:a16="http://schemas.microsoft.com/office/drawing/2014/main" id="{C50F187B-0187-6186-B1C3-328CE4F9849A}"/>
              </a:ext>
            </a:extLst>
          </p:cNvPr>
          <p:cNvGrpSpPr/>
          <p:nvPr/>
        </p:nvGrpSpPr>
        <p:grpSpPr>
          <a:xfrm>
            <a:off x="1491313" y="2775784"/>
            <a:ext cx="10331742" cy="982960"/>
            <a:chOff x="1245494" y="3987704"/>
            <a:chExt cx="4924961" cy="982960"/>
          </a:xfrm>
        </p:grpSpPr>
        <p:sp>
          <p:nvSpPr>
            <p:cNvPr id="12" name="TextBox 11">
              <a:extLst>
                <a:ext uri="{FF2B5EF4-FFF2-40B4-BE49-F238E27FC236}">
                  <a16:creationId xmlns:a16="http://schemas.microsoft.com/office/drawing/2014/main" id="{B20395DD-6D9C-0C9D-92A6-EDC22E6A364B}"/>
                </a:ext>
              </a:extLst>
            </p:cNvPr>
            <p:cNvSpPr txBox="1"/>
            <p:nvPr/>
          </p:nvSpPr>
          <p:spPr>
            <a:xfrm>
              <a:off x="1245494" y="3987704"/>
              <a:ext cx="2219168" cy="276999"/>
            </a:xfrm>
            <a:prstGeom prst="rect">
              <a:avLst/>
            </a:prstGeom>
            <a:noFill/>
          </p:spPr>
          <p:txBody>
            <a:bodyPr wrap="none" rtlCol="0">
              <a:spAutoFit/>
            </a:bodyPr>
            <a:lstStyle/>
            <a:p>
              <a:r>
                <a:rPr lang="en-IN" sz="1200" b="1">
                  <a:latin typeface="Futura Std Medium" panose="020B0502020204020303" pitchFamily="34" charset="0"/>
                </a:rPr>
                <a:t>TD BANK (Commerce &amp; BankNorth) </a:t>
              </a:r>
              <a:r>
                <a:rPr lang="mr-IN" sz="1200">
                  <a:latin typeface="Futura Std Medium" panose="020B0502020204020303" pitchFamily="34" charset="0"/>
                </a:rPr>
                <a:t>–</a:t>
              </a:r>
              <a:r>
                <a:rPr lang="en-IN" sz="1200">
                  <a:latin typeface="Futura Std Medium" panose="020B0502020204020303" pitchFamily="34" charset="0"/>
                </a:rPr>
                <a:t> </a:t>
              </a:r>
              <a:r>
                <a:rPr lang="en-IN" sz="1200" i="1">
                  <a:latin typeface="Futura Std Medium" panose="020B0502020204020303" pitchFamily="34" charset="0"/>
                </a:rPr>
                <a:t>ACQUISITION &amp; MERGE</a:t>
              </a:r>
            </a:p>
          </p:txBody>
        </p:sp>
        <p:sp>
          <p:nvSpPr>
            <p:cNvPr id="15" name="TextBox 14">
              <a:extLst>
                <a:ext uri="{FF2B5EF4-FFF2-40B4-BE49-F238E27FC236}">
                  <a16:creationId xmlns:a16="http://schemas.microsoft.com/office/drawing/2014/main" id="{1A4FDE1B-17D8-E734-7681-EC714013BFB0}"/>
                </a:ext>
              </a:extLst>
            </p:cNvPr>
            <p:cNvSpPr txBox="1"/>
            <p:nvPr/>
          </p:nvSpPr>
          <p:spPr>
            <a:xfrm>
              <a:off x="1245494" y="4224754"/>
              <a:ext cx="4924961" cy="745910"/>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a:latin typeface="Futura Std Medium" panose="020B0502020204020303" pitchFamily="34" charset="0"/>
                </a:rPr>
                <a:t>Distributed Systems Data Conversion – Strategy, full SDLC implementation to convert all structure and unstructured data from distributed systems.</a:t>
              </a:r>
            </a:p>
            <a:p>
              <a:pPr marL="171450" indent="-171450">
                <a:lnSpc>
                  <a:spcPts val="1300"/>
                </a:lnSpc>
                <a:buFont typeface="Arial" panose="020B0604020202020204" pitchFamily="34" charset="0"/>
                <a:buChar char="•"/>
              </a:pPr>
              <a:r>
                <a:rPr lang="en-US" sz="1000">
                  <a:latin typeface="Futura Std Medium" panose="020B0502020204020303" pitchFamily="34" charset="0"/>
                </a:rPr>
                <a:t>Command center and mock conversion planning, management and execution using proprietary toolkit to prove 100% accuracy to bank and auditors.</a:t>
              </a:r>
            </a:p>
            <a:p>
              <a:pPr marL="171450" indent="-171450">
                <a:lnSpc>
                  <a:spcPts val="1300"/>
                </a:lnSpc>
                <a:buFont typeface="Arial" panose="020B0604020202020204" pitchFamily="34" charset="0"/>
                <a:buChar char="•"/>
              </a:pPr>
              <a:r>
                <a:rPr lang="en-US" sz="1000">
                  <a:latin typeface="Futura Std Medium" panose="020B0502020204020303" pitchFamily="34" charset="0"/>
                </a:rPr>
                <a:t>Analyzed around 10TB of data and archived required data based on retention policies</a:t>
              </a:r>
            </a:p>
            <a:p>
              <a:pPr marL="171450" indent="-171450">
                <a:lnSpc>
                  <a:spcPts val="1300"/>
                </a:lnSpc>
                <a:buFont typeface="Arial" panose="020B0604020202020204" pitchFamily="34" charset="0"/>
                <a:buChar char="•"/>
              </a:pPr>
              <a:r>
                <a:rPr lang="en-US" sz="1000">
                  <a:latin typeface="Futura Std Medium" panose="020B0502020204020303" pitchFamily="34" charset="0"/>
                </a:rPr>
                <a:t>Implemented e-discovery solution for archived data to handle legal holds and data destruction based on retention policies.</a:t>
              </a:r>
            </a:p>
          </p:txBody>
        </p:sp>
      </p:grpSp>
      <p:pic>
        <p:nvPicPr>
          <p:cNvPr id="23" name="Picture 22">
            <a:extLst>
              <a:ext uri="{FF2B5EF4-FFF2-40B4-BE49-F238E27FC236}">
                <a16:creationId xmlns:a16="http://schemas.microsoft.com/office/drawing/2014/main" id="{27D15992-AB87-D4CC-D28F-001D2769426D}"/>
              </a:ext>
            </a:extLst>
          </p:cNvPr>
          <p:cNvPicPr>
            <a:picLocks noChangeAspect="1"/>
          </p:cNvPicPr>
          <p:nvPr/>
        </p:nvPicPr>
        <p:blipFill>
          <a:blip r:embed="rId4"/>
          <a:stretch>
            <a:fillRect/>
          </a:stretch>
        </p:blipFill>
        <p:spPr>
          <a:xfrm>
            <a:off x="648249" y="3037354"/>
            <a:ext cx="528175" cy="461367"/>
          </a:xfrm>
          <a:prstGeom prst="rect">
            <a:avLst/>
          </a:prstGeom>
        </p:spPr>
      </p:pic>
      <p:sp>
        <p:nvSpPr>
          <p:cNvPr id="24" name="Rectangle 23">
            <a:extLst>
              <a:ext uri="{FF2B5EF4-FFF2-40B4-BE49-F238E27FC236}">
                <a16:creationId xmlns:a16="http://schemas.microsoft.com/office/drawing/2014/main" id="{79A63F78-E545-589C-ED73-9BEFD4F8F4AB}"/>
              </a:ext>
            </a:extLst>
          </p:cNvPr>
          <p:cNvSpPr/>
          <p:nvPr/>
        </p:nvSpPr>
        <p:spPr>
          <a:xfrm>
            <a:off x="455136" y="3959054"/>
            <a:ext cx="11246818" cy="1188720"/>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D55C0B49-979A-5BEF-72BE-ADF69196A843}"/>
              </a:ext>
            </a:extLst>
          </p:cNvPr>
          <p:cNvSpPr/>
          <p:nvPr/>
        </p:nvSpPr>
        <p:spPr>
          <a:xfrm>
            <a:off x="455136" y="3959054"/>
            <a:ext cx="914400" cy="1188720"/>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103D110-E35B-B553-1BAB-97CE6C5D458C}"/>
              </a:ext>
            </a:extLst>
          </p:cNvPr>
          <p:cNvGrpSpPr/>
          <p:nvPr/>
        </p:nvGrpSpPr>
        <p:grpSpPr>
          <a:xfrm>
            <a:off x="1491313" y="4012590"/>
            <a:ext cx="10078702" cy="1149672"/>
            <a:chOff x="1245494" y="3987704"/>
            <a:chExt cx="4924961" cy="1149672"/>
          </a:xfrm>
        </p:grpSpPr>
        <p:sp>
          <p:nvSpPr>
            <p:cNvPr id="27" name="TextBox 26">
              <a:extLst>
                <a:ext uri="{FF2B5EF4-FFF2-40B4-BE49-F238E27FC236}">
                  <a16:creationId xmlns:a16="http://schemas.microsoft.com/office/drawing/2014/main" id="{A61458EC-F563-6FFA-DCB0-10D54A29A23B}"/>
                </a:ext>
              </a:extLst>
            </p:cNvPr>
            <p:cNvSpPr txBox="1"/>
            <p:nvPr/>
          </p:nvSpPr>
          <p:spPr>
            <a:xfrm>
              <a:off x="1245494" y="3987704"/>
              <a:ext cx="1927877" cy="276999"/>
            </a:xfrm>
            <a:prstGeom prst="rect">
              <a:avLst/>
            </a:prstGeom>
            <a:noFill/>
          </p:spPr>
          <p:txBody>
            <a:bodyPr wrap="none" rtlCol="0">
              <a:spAutoFit/>
            </a:bodyPr>
            <a:lstStyle/>
            <a:p>
              <a:r>
                <a:rPr lang="en-IN" sz="1200" b="1">
                  <a:latin typeface="Futura Std Medium" panose="020B0502020204020303" pitchFamily="34" charset="0"/>
                </a:rPr>
                <a:t>CONSTELLATION </a:t>
              </a:r>
              <a:r>
                <a:rPr lang="mr-IN" sz="1200">
                  <a:latin typeface="Futura Std Medium" panose="020B0502020204020303" pitchFamily="34" charset="0"/>
                </a:rPr>
                <a:t>–</a:t>
              </a:r>
              <a:r>
                <a:rPr lang="en-US" sz="1200" b="1">
                  <a:latin typeface="Futura Std Medium" panose="020B0502020204020303" pitchFamily="34" charset="0"/>
                </a:rPr>
                <a:t> </a:t>
              </a:r>
              <a:r>
                <a:rPr lang="en-US" sz="1200" i="1">
                  <a:latin typeface="Futura Std Medium" panose="020B0502020204020303" pitchFamily="34" charset="0"/>
                </a:rPr>
                <a:t>MULTPLE GLOBAL ACQUISITIONS</a:t>
              </a:r>
              <a:endParaRPr lang="en-IN" sz="1200" i="1">
                <a:latin typeface="Futura Std Medium" panose="020B0502020204020303" pitchFamily="34" charset="0"/>
              </a:endParaRPr>
            </a:p>
          </p:txBody>
        </p:sp>
        <p:sp>
          <p:nvSpPr>
            <p:cNvPr id="28" name="TextBox 27">
              <a:extLst>
                <a:ext uri="{FF2B5EF4-FFF2-40B4-BE49-F238E27FC236}">
                  <a16:creationId xmlns:a16="http://schemas.microsoft.com/office/drawing/2014/main" id="{FE9AE6C0-9D52-35D3-B2FB-8593A2A2AE5F}"/>
                </a:ext>
              </a:extLst>
            </p:cNvPr>
            <p:cNvSpPr txBox="1"/>
            <p:nvPr/>
          </p:nvSpPr>
          <p:spPr>
            <a:xfrm>
              <a:off x="1245494" y="4224754"/>
              <a:ext cx="4924961" cy="912622"/>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a:latin typeface="Futura Std Medium" panose="020B0502020204020303" pitchFamily="34" charset="0"/>
                </a:rPr>
                <a:t>IT Due Diligence and Trading &amp; Risk Management system migrations.  Delivered Trading &amp; Risk Management application data conversions and business process consolidation.  </a:t>
              </a:r>
            </a:p>
            <a:p>
              <a:pPr marL="171450" indent="-171450">
                <a:lnSpc>
                  <a:spcPts val="1300"/>
                </a:lnSpc>
                <a:buFont typeface="Arial" panose="020B0604020202020204" pitchFamily="34" charset="0"/>
                <a:buChar char="•"/>
              </a:pPr>
              <a:r>
                <a:rPr lang="en-US" sz="1000">
                  <a:latin typeface="Futura Std Medium" panose="020B0502020204020303" pitchFamily="34" charset="0"/>
                </a:rPr>
                <a:t>Designed and built custom P&amp;L application to incorporate multiple trading business units and support the CFO’s organization for financial reporting. Built interfaces to the corporate ERP system. </a:t>
              </a:r>
            </a:p>
            <a:p>
              <a:pPr marL="171450" indent="-171450">
                <a:lnSpc>
                  <a:spcPts val="1300"/>
                </a:lnSpc>
                <a:buFont typeface="Arial" panose="020B0604020202020204" pitchFamily="34" charset="0"/>
                <a:buChar char="•"/>
              </a:pPr>
              <a:r>
                <a:rPr lang="en-US" sz="1000">
                  <a:latin typeface="Futura Std Medium" panose="020B0502020204020303" pitchFamily="34" charset="0"/>
                </a:rPr>
                <a:t>Led data conversion, testing and go-live efforts on multiple mission critical projects.  </a:t>
              </a:r>
            </a:p>
          </p:txBody>
        </p:sp>
      </p:grpSp>
      <p:pic>
        <p:nvPicPr>
          <p:cNvPr id="29" name="Picture 28">
            <a:extLst>
              <a:ext uri="{FF2B5EF4-FFF2-40B4-BE49-F238E27FC236}">
                <a16:creationId xmlns:a16="http://schemas.microsoft.com/office/drawing/2014/main" id="{C619C167-9678-0072-EE48-F13E813E14BF}"/>
              </a:ext>
            </a:extLst>
          </p:cNvPr>
          <p:cNvPicPr>
            <a:picLocks noChangeAspect="1"/>
          </p:cNvPicPr>
          <p:nvPr/>
        </p:nvPicPr>
        <p:blipFill>
          <a:blip r:embed="rId5"/>
          <a:stretch>
            <a:fillRect/>
          </a:stretch>
        </p:blipFill>
        <p:spPr>
          <a:xfrm>
            <a:off x="544576" y="4327100"/>
            <a:ext cx="735521" cy="452628"/>
          </a:xfrm>
          <a:prstGeom prst="rect">
            <a:avLst/>
          </a:prstGeom>
        </p:spPr>
      </p:pic>
      <p:sp>
        <p:nvSpPr>
          <p:cNvPr id="30" name="Rectangle 29">
            <a:extLst>
              <a:ext uri="{FF2B5EF4-FFF2-40B4-BE49-F238E27FC236}">
                <a16:creationId xmlns:a16="http://schemas.microsoft.com/office/drawing/2014/main" id="{EC451970-5E3A-9AD5-B2A4-893F7B1E26DA}"/>
              </a:ext>
            </a:extLst>
          </p:cNvPr>
          <p:cNvSpPr/>
          <p:nvPr/>
        </p:nvSpPr>
        <p:spPr>
          <a:xfrm>
            <a:off x="455136" y="5244431"/>
            <a:ext cx="11246818" cy="1089522"/>
          </a:xfrm>
          <a:prstGeom prst="rect">
            <a:avLst/>
          </a:prstGeom>
          <a:solidFill>
            <a:srgbClr val="EFF2F5"/>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16AB1C17-F27D-C885-7F5F-ABB2367BDDBE}"/>
              </a:ext>
            </a:extLst>
          </p:cNvPr>
          <p:cNvSpPr/>
          <p:nvPr/>
        </p:nvSpPr>
        <p:spPr>
          <a:xfrm>
            <a:off x="455136" y="5244431"/>
            <a:ext cx="914400" cy="1089522"/>
          </a:xfrm>
          <a:prstGeom prst="rect">
            <a:avLst/>
          </a:prstGeom>
          <a:solidFill>
            <a:schemeClr val="bg1"/>
          </a:solidFill>
          <a:ln>
            <a:solidFill>
              <a:srgbClr val="CED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2" name="Group 31">
            <a:extLst>
              <a:ext uri="{FF2B5EF4-FFF2-40B4-BE49-F238E27FC236}">
                <a16:creationId xmlns:a16="http://schemas.microsoft.com/office/drawing/2014/main" id="{D030AC4D-0103-46C7-46EA-02F79D8AC05E}"/>
              </a:ext>
            </a:extLst>
          </p:cNvPr>
          <p:cNvGrpSpPr/>
          <p:nvPr/>
        </p:nvGrpSpPr>
        <p:grpSpPr>
          <a:xfrm>
            <a:off x="1491313" y="5373817"/>
            <a:ext cx="10078702" cy="646714"/>
            <a:chOff x="1245494" y="3987704"/>
            <a:chExt cx="4924961" cy="646714"/>
          </a:xfrm>
        </p:grpSpPr>
        <p:sp>
          <p:nvSpPr>
            <p:cNvPr id="33" name="TextBox 32">
              <a:extLst>
                <a:ext uri="{FF2B5EF4-FFF2-40B4-BE49-F238E27FC236}">
                  <a16:creationId xmlns:a16="http://schemas.microsoft.com/office/drawing/2014/main" id="{31D08546-E819-A03B-242C-C0409E93AB0A}"/>
                </a:ext>
              </a:extLst>
            </p:cNvPr>
            <p:cNvSpPr txBox="1"/>
            <p:nvPr/>
          </p:nvSpPr>
          <p:spPr>
            <a:xfrm>
              <a:off x="1245494" y="3987704"/>
              <a:ext cx="1593405" cy="276999"/>
            </a:xfrm>
            <a:prstGeom prst="rect">
              <a:avLst/>
            </a:prstGeom>
            <a:noFill/>
          </p:spPr>
          <p:txBody>
            <a:bodyPr wrap="none" rtlCol="0">
              <a:spAutoFit/>
            </a:bodyPr>
            <a:lstStyle/>
            <a:p>
              <a:r>
                <a:rPr lang="en-IN" sz="1200" b="1">
                  <a:latin typeface="Futura Std Medium" panose="020B0502020204020303" pitchFamily="34" charset="0"/>
                </a:rPr>
                <a:t>BROADRIDGE FINANCIAL </a:t>
              </a:r>
              <a:r>
                <a:rPr lang="mr-IN" sz="1200">
                  <a:latin typeface="Futura Std Medium" panose="020B0502020204020303" pitchFamily="34" charset="0"/>
                </a:rPr>
                <a:t>–</a:t>
              </a:r>
              <a:r>
                <a:rPr lang="en-IN" sz="1200">
                  <a:latin typeface="Futura Std Medium" panose="020B0502020204020303" pitchFamily="34" charset="0"/>
                </a:rPr>
                <a:t> </a:t>
              </a:r>
              <a:r>
                <a:rPr lang="en-IN" sz="1200" i="1">
                  <a:latin typeface="Futura Std Medium" panose="020B0502020204020303" pitchFamily="34" charset="0"/>
                </a:rPr>
                <a:t>UNDISCLOSED </a:t>
              </a:r>
            </a:p>
          </p:txBody>
        </p:sp>
        <p:sp>
          <p:nvSpPr>
            <p:cNvPr id="34" name="TextBox 33">
              <a:extLst>
                <a:ext uri="{FF2B5EF4-FFF2-40B4-BE49-F238E27FC236}">
                  <a16:creationId xmlns:a16="http://schemas.microsoft.com/office/drawing/2014/main" id="{8B6692F5-2DF0-CC33-0662-E4453BA738BA}"/>
                </a:ext>
              </a:extLst>
            </p:cNvPr>
            <p:cNvSpPr txBox="1"/>
            <p:nvPr/>
          </p:nvSpPr>
          <p:spPr>
            <a:xfrm>
              <a:off x="1245494" y="4224754"/>
              <a:ext cx="4924961" cy="409664"/>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a:latin typeface="Futura Std Medium" panose="020B0502020204020303" pitchFamily="34" charset="0"/>
                </a:rPr>
                <a:t>Newly hired CTO Asset Management is a ‘change agent’ with specific expertise in large, complex, transformative projects </a:t>
              </a:r>
            </a:p>
            <a:p>
              <a:pPr marL="171450" indent="-171450">
                <a:lnSpc>
                  <a:spcPts val="1300"/>
                </a:lnSpc>
                <a:buFont typeface="Arial" panose="020B0604020202020204" pitchFamily="34" charset="0"/>
                <a:buChar char="•"/>
              </a:pPr>
              <a:r>
                <a:rPr lang="en-US" sz="1000">
                  <a:latin typeface="Futura Std Medium" panose="020B0502020204020303" pitchFamily="34" charset="0"/>
                </a:rPr>
                <a:t>1Rivet has partnered with this CTO across multiple initiatives in the past and has been approached for assistance in 2023 </a:t>
              </a:r>
            </a:p>
          </p:txBody>
        </p:sp>
      </p:grpSp>
      <p:pic>
        <p:nvPicPr>
          <p:cNvPr id="35" name="Picture 34">
            <a:extLst>
              <a:ext uri="{FF2B5EF4-FFF2-40B4-BE49-F238E27FC236}">
                <a16:creationId xmlns:a16="http://schemas.microsoft.com/office/drawing/2014/main" id="{FC03A0B0-0D9C-EEA3-ABC0-18FCB454F0EE}"/>
              </a:ext>
            </a:extLst>
          </p:cNvPr>
          <p:cNvPicPr>
            <a:picLocks noChangeAspect="1"/>
          </p:cNvPicPr>
          <p:nvPr/>
        </p:nvPicPr>
        <p:blipFill>
          <a:blip r:embed="rId6"/>
          <a:stretch>
            <a:fillRect/>
          </a:stretch>
        </p:blipFill>
        <p:spPr>
          <a:xfrm>
            <a:off x="648249" y="5533908"/>
            <a:ext cx="528175" cy="510569"/>
          </a:xfrm>
          <a:prstGeom prst="rect">
            <a:avLst/>
          </a:prstGeom>
        </p:spPr>
      </p:pic>
    </p:spTree>
    <p:extLst>
      <p:ext uri="{BB962C8B-B14F-4D97-AF65-F5344CB8AC3E}">
        <p14:creationId xmlns:p14="http://schemas.microsoft.com/office/powerpoint/2010/main" val="210104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2018D2-C84A-4B00-9A6F-95A6C82C55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1633" y="6265344"/>
            <a:ext cx="1980059" cy="352324"/>
          </a:xfrm>
          <a:prstGeom prst="rect">
            <a:avLst/>
          </a:prstGeom>
        </p:spPr>
      </p:pic>
      <p:pic>
        <p:nvPicPr>
          <p:cNvPr id="16" name="Picture 2" descr="Taskiepro">
            <a:extLst>
              <a:ext uri="{FF2B5EF4-FFF2-40B4-BE49-F238E27FC236}">
                <a16:creationId xmlns:a16="http://schemas.microsoft.com/office/drawing/2014/main" id="{C9653286-F7B0-438C-BB48-3AE1BD99EE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38280" y="6289407"/>
            <a:ext cx="1466850" cy="29527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a:off x="388189" y="6244540"/>
            <a:ext cx="5386969" cy="0"/>
          </a:xfrm>
          <a:prstGeom prst="straightConnector1">
            <a:avLst/>
          </a:prstGeom>
          <a:ln w="1905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78220" y="6244540"/>
            <a:ext cx="5386969" cy="0"/>
          </a:xfrm>
          <a:prstGeom prst="straightConnector1">
            <a:avLst/>
          </a:prstGeom>
          <a:ln w="1905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64049" y="5948259"/>
            <a:ext cx="2398542" cy="276999"/>
          </a:xfrm>
          <a:prstGeom prst="rect">
            <a:avLst/>
          </a:prstGeom>
        </p:spPr>
        <p:txBody>
          <a:bodyPr wrap="none">
            <a:spAutoFit/>
          </a:bodyPr>
          <a:lstStyle/>
          <a:p>
            <a:r>
              <a:rPr lang="en-US" sz="1200" b="1" i="1">
                <a:solidFill>
                  <a:srgbClr val="C00000"/>
                </a:solidFill>
                <a:latin typeface="Futura Medium" charset="0"/>
                <a:ea typeface="Futura Medium" charset="0"/>
                <a:cs typeface="Futura Medium" charset="0"/>
              </a:rPr>
              <a:t>1</a:t>
            </a:r>
            <a:r>
              <a:rPr lang="en-US" sz="1200" b="1" i="1">
                <a:solidFill>
                  <a:prstClr val="black"/>
                </a:solidFill>
                <a:latin typeface="Futura Medium" charset="0"/>
                <a:ea typeface="Futura Medium" charset="0"/>
                <a:cs typeface="Futura Medium" charset="0"/>
              </a:rPr>
              <a:t>Rivet Proprietary Accelerators</a:t>
            </a:r>
            <a:endParaRPr lang="en-US" sz="1200">
              <a:solidFill>
                <a:prstClr val="black"/>
              </a:solidFill>
            </a:endParaRPr>
          </a:p>
        </p:txBody>
      </p:sp>
      <p:sp>
        <p:nvSpPr>
          <p:cNvPr id="4" name="Text Placeholder 3">
            <a:extLst>
              <a:ext uri="{FF2B5EF4-FFF2-40B4-BE49-F238E27FC236}">
                <a16:creationId xmlns:a16="http://schemas.microsoft.com/office/drawing/2014/main" id="{8AAE7943-5D74-2D44-DA35-829A47E9CD37}"/>
              </a:ext>
            </a:extLst>
          </p:cNvPr>
          <p:cNvSpPr>
            <a:spLocks noGrp="1"/>
          </p:cNvSpPr>
          <p:nvPr>
            <p:ph type="body" sz="quarter" idx="10"/>
          </p:nvPr>
        </p:nvSpPr>
        <p:spPr/>
        <p:txBody>
          <a:bodyPr/>
          <a:lstStyle/>
          <a:p>
            <a:r>
              <a:rPr lang="en-US" b="0">
                <a:solidFill>
                  <a:srgbClr val="002060"/>
                </a:solidFill>
                <a:latin typeface="Futura Medium" panose="020B0602020204020303"/>
              </a:rPr>
              <a:t>OUR PROVEN, ACCELERATOR-DRIVEN APPROACH</a:t>
            </a:r>
          </a:p>
        </p:txBody>
      </p:sp>
      <p:sp>
        <p:nvSpPr>
          <p:cNvPr id="6" name="AutoShape 2" descr="blob:https://web.whatsapp.com/349909f3-2d62-4ae5-8c21-50432f6dfa1b">
            <a:extLst>
              <a:ext uri="{FF2B5EF4-FFF2-40B4-BE49-F238E27FC236}">
                <a16:creationId xmlns:a16="http://schemas.microsoft.com/office/drawing/2014/main" id="{CEC5979E-3F12-414B-8A73-7569B806D7F1}"/>
              </a:ext>
            </a:extLst>
          </p:cNvPr>
          <p:cNvSpPr>
            <a:spLocks noChangeAspect="1" noChangeArrowheads="1"/>
          </p:cNvSpPr>
          <p:nvPr/>
        </p:nvSpPr>
        <p:spPr bwMode="auto">
          <a:xfrm>
            <a:off x="5867597" y="285978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Futura Medium" charset="0"/>
              <a:ea typeface="Futura Medium" charset="0"/>
              <a:cs typeface="Futura Medium" charset="0"/>
            </a:endParaRPr>
          </a:p>
        </p:txBody>
      </p:sp>
      <p:sp>
        <p:nvSpPr>
          <p:cNvPr id="2" name="Rectangle: Rounded Corners 1">
            <a:extLst>
              <a:ext uri="{FF2B5EF4-FFF2-40B4-BE49-F238E27FC236}">
                <a16:creationId xmlns:a16="http://schemas.microsoft.com/office/drawing/2014/main" id="{134C1AE4-8621-7B8A-8A0C-AB625C2AE185}"/>
              </a:ext>
            </a:extLst>
          </p:cNvPr>
          <p:cNvSpPr/>
          <p:nvPr/>
        </p:nvSpPr>
        <p:spPr>
          <a:xfrm>
            <a:off x="380804" y="1507624"/>
            <a:ext cx="2743200" cy="4297680"/>
          </a:xfrm>
          <a:prstGeom prst="roundRect">
            <a:avLst>
              <a:gd name="adj" fmla="val 5392"/>
            </a:avLst>
          </a:prstGeom>
          <a:noFill/>
          <a:ln w="28575">
            <a:solidFill>
              <a:srgbClr val="213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91BAE974-EC21-1E04-09B3-232E2DCAA45D}"/>
              </a:ext>
            </a:extLst>
          </p:cNvPr>
          <p:cNvGrpSpPr/>
          <p:nvPr/>
        </p:nvGrpSpPr>
        <p:grpSpPr>
          <a:xfrm>
            <a:off x="1203764" y="958984"/>
            <a:ext cx="1097280" cy="1097280"/>
            <a:chOff x="10246259" y="3996285"/>
            <a:chExt cx="885674" cy="885675"/>
          </a:xfrm>
        </p:grpSpPr>
        <p:sp>
          <p:nvSpPr>
            <p:cNvPr id="50" name="Freeform: Shape 49">
              <a:extLst>
                <a:ext uri="{FF2B5EF4-FFF2-40B4-BE49-F238E27FC236}">
                  <a16:creationId xmlns:a16="http://schemas.microsoft.com/office/drawing/2014/main" id="{00B0EDE5-5233-2E2E-C79E-E27A3327780B}"/>
                </a:ext>
              </a:extLst>
            </p:cNvPr>
            <p:cNvSpPr/>
            <p:nvPr/>
          </p:nvSpPr>
          <p:spPr>
            <a:xfrm>
              <a:off x="10246259" y="3996285"/>
              <a:ext cx="885674" cy="885675"/>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139E3A7-55A2-DC3F-420B-EE0FCCB56EB7}"/>
                </a:ext>
              </a:extLst>
            </p:cNvPr>
            <p:cNvSpPr/>
            <p:nvPr/>
          </p:nvSpPr>
          <p:spPr>
            <a:xfrm>
              <a:off x="10311308" y="4061337"/>
              <a:ext cx="755572" cy="755572"/>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28" name="Rectangle: Rounded Corners 27">
            <a:extLst>
              <a:ext uri="{FF2B5EF4-FFF2-40B4-BE49-F238E27FC236}">
                <a16:creationId xmlns:a16="http://schemas.microsoft.com/office/drawing/2014/main" id="{33AB4F30-4A9D-F0C0-FAC0-743B47188661}"/>
              </a:ext>
            </a:extLst>
          </p:cNvPr>
          <p:cNvSpPr/>
          <p:nvPr/>
        </p:nvSpPr>
        <p:spPr>
          <a:xfrm>
            <a:off x="3276535" y="1507624"/>
            <a:ext cx="2743200" cy="4297680"/>
          </a:xfrm>
          <a:prstGeom prst="roundRect">
            <a:avLst>
              <a:gd name="adj" fmla="val 5392"/>
            </a:avLst>
          </a:prstGeom>
          <a:noFill/>
          <a:ln w="285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62BFC991-D84F-D725-2ED4-73A3768AF0BA}"/>
              </a:ext>
            </a:extLst>
          </p:cNvPr>
          <p:cNvGrpSpPr/>
          <p:nvPr/>
        </p:nvGrpSpPr>
        <p:grpSpPr>
          <a:xfrm>
            <a:off x="4099495" y="958984"/>
            <a:ext cx="1097280" cy="1097280"/>
            <a:chOff x="10246259" y="3996285"/>
            <a:chExt cx="885674" cy="885675"/>
          </a:xfrm>
        </p:grpSpPr>
        <p:sp>
          <p:nvSpPr>
            <p:cNvPr id="53" name="Freeform: Shape 52">
              <a:extLst>
                <a:ext uri="{FF2B5EF4-FFF2-40B4-BE49-F238E27FC236}">
                  <a16:creationId xmlns:a16="http://schemas.microsoft.com/office/drawing/2014/main" id="{DCA38831-D327-E76E-0606-C404480B2723}"/>
                </a:ext>
              </a:extLst>
            </p:cNvPr>
            <p:cNvSpPr/>
            <p:nvPr/>
          </p:nvSpPr>
          <p:spPr>
            <a:xfrm>
              <a:off x="10246259" y="3996285"/>
              <a:ext cx="885674" cy="885675"/>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004589"/>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42F3D09-2D01-2079-BD12-88B37E9CBADC}"/>
                </a:ext>
              </a:extLst>
            </p:cNvPr>
            <p:cNvSpPr/>
            <p:nvPr/>
          </p:nvSpPr>
          <p:spPr>
            <a:xfrm>
              <a:off x="10311308" y="4061337"/>
              <a:ext cx="755572" cy="755572"/>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34" name="Rectangle: Rounded Corners 33">
            <a:extLst>
              <a:ext uri="{FF2B5EF4-FFF2-40B4-BE49-F238E27FC236}">
                <a16:creationId xmlns:a16="http://schemas.microsoft.com/office/drawing/2014/main" id="{B1F52121-30A9-3CBC-9930-17245CEC7C98}"/>
              </a:ext>
            </a:extLst>
          </p:cNvPr>
          <p:cNvSpPr/>
          <p:nvPr/>
        </p:nvSpPr>
        <p:spPr>
          <a:xfrm>
            <a:off x="6172266" y="1507624"/>
            <a:ext cx="2743200" cy="4297680"/>
          </a:xfrm>
          <a:prstGeom prst="roundRect">
            <a:avLst>
              <a:gd name="adj" fmla="val 5392"/>
            </a:avLst>
          </a:prstGeom>
          <a:noFill/>
          <a:ln w="28575">
            <a:solidFill>
              <a:srgbClr val="007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6EFD5703-7926-9C10-E77D-60D205A1E2BC}"/>
              </a:ext>
            </a:extLst>
          </p:cNvPr>
          <p:cNvGrpSpPr/>
          <p:nvPr/>
        </p:nvGrpSpPr>
        <p:grpSpPr>
          <a:xfrm>
            <a:off x="6995226" y="958984"/>
            <a:ext cx="1097280" cy="1097280"/>
            <a:chOff x="10246259" y="3996285"/>
            <a:chExt cx="885674" cy="885675"/>
          </a:xfrm>
        </p:grpSpPr>
        <p:sp>
          <p:nvSpPr>
            <p:cNvPr id="56" name="Freeform: Shape 55">
              <a:extLst>
                <a:ext uri="{FF2B5EF4-FFF2-40B4-BE49-F238E27FC236}">
                  <a16:creationId xmlns:a16="http://schemas.microsoft.com/office/drawing/2014/main" id="{726470EC-F275-C6B6-018D-CE1CFAFD2ED3}"/>
                </a:ext>
              </a:extLst>
            </p:cNvPr>
            <p:cNvSpPr/>
            <p:nvPr/>
          </p:nvSpPr>
          <p:spPr>
            <a:xfrm>
              <a:off x="10246259" y="3996285"/>
              <a:ext cx="885674" cy="885675"/>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0077D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B5CFD33-614A-3037-6108-9C2F87C08696}"/>
                </a:ext>
              </a:extLst>
            </p:cNvPr>
            <p:cNvSpPr/>
            <p:nvPr/>
          </p:nvSpPr>
          <p:spPr>
            <a:xfrm>
              <a:off x="10311308" y="4061337"/>
              <a:ext cx="755572" cy="755572"/>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36" name="Rectangle: Rounded Corners 35">
            <a:extLst>
              <a:ext uri="{FF2B5EF4-FFF2-40B4-BE49-F238E27FC236}">
                <a16:creationId xmlns:a16="http://schemas.microsoft.com/office/drawing/2014/main" id="{C62052D7-25FB-043B-7386-14E4C9AE6319}"/>
              </a:ext>
            </a:extLst>
          </p:cNvPr>
          <p:cNvSpPr/>
          <p:nvPr/>
        </p:nvSpPr>
        <p:spPr>
          <a:xfrm>
            <a:off x="9067997" y="1507624"/>
            <a:ext cx="2743200" cy="4297680"/>
          </a:xfrm>
          <a:prstGeom prst="roundRect">
            <a:avLst>
              <a:gd name="adj" fmla="val 5392"/>
            </a:avLst>
          </a:prstGeom>
          <a:noFill/>
          <a:ln w="28575">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620F45E-B03B-D796-28C8-571B0D26C9AC}"/>
              </a:ext>
            </a:extLst>
          </p:cNvPr>
          <p:cNvGrpSpPr/>
          <p:nvPr/>
        </p:nvGrpSpPr>
        <p:grpSpPr>
          <a:xfrm>
            <a:off x="9890957" y="958984"/>
            <a:ext cx="1097280" cy="1097280"/>
            <a:chOff x="10246259" y="3996285"/>
            <a:chExt cx="885674" cy="885675"/>
          </a:xfrm>
        </p:grpSpPr>
        <p:sp>
          <p:nvSpPr>
            <p:cNvPr id="59" name="Freeform: Shape 58">
              <a:extLst>
                <a:ext uri="{FF2B5EF4-FFF2-40B4-BE49-F238E27FC236}">
                  <a16:creationId xmlns:a16="http://schemas.microsoft.com/office/drawing/2014/main" id="{42FAB3B7-29E1-E3A8-003B-FD6418CA4BFF}"/>
                </a:ext>
              </a:extLst>
            </p:cNvPr>
            <p:cNvSpPr/>
            <p:nvPr/>
          </p:nvSpPr>
          <p:spPr>
            <a:xfrm>
              <a:off x="10246259" y="3996285"/>
              <a:ext cx="885674" cy="885675"/>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8497B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F6679C3-D3C4-262A-64C0-D2F301C8FF8D}"/>
                </a:ext>
              </a:extLst>
            </p:cNvPr>
            <p:cNvSpPr/>
            <p:nvPr/>
          </p:nvSpPr>
          <p:spPr>
            <a:xfrm>
              <a:off x="10311308" y="4061337"/>
              <a:ext cx="755572" cy="755572"/>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65" name="TextBox 64">
            <a:extLst>
              <a:ext uri="{FF2B5EF4-FFF2-40B4-BE49-F238E27FC236}">
                <a16:creationId xmlns:a16="http://schemas.microsoft.com/office/drawing/2014/main" id="{FA764F79-482D-B520-AE8A-5730A7EA657F}"/>
              </a:ext>
            </a:extLst>
          </p:cNvPr>
          <p:cNvSpPr txBox="1"/>
          <p:nvPr/>
        </p:nvSpPr>
        <p:spPr>
          <a:xfrm>
            <a:off x="468451" y="2232754"/>
            <a:ext cx="2567907" cy="3447098"/>
          </a:xfrm>
          <a:prstGeom prst="rect">
            <a:avLst/>
          </a:prstGeom>
          <a:noFill/>
        </p:spPr>
        <p:txBody>
          <a:bodyPr wrap="square" rtlCol="0">
            <a:spAutoFit/>
          </a:bodyPr>
          <a:lstStyle/>
          <a:p>
            <a:pPr algn="ctr"/>
            <a:r>
              <a:rPr lang="en-US" b="1">
                <a:latin typeface="Futura Medium" charset="0"/>
                <a:ea typeface="Futura Medium" charset="0"/>
                <a:cs typeface="Futura Medium" charset="0"/>
              </a:rPr>
              <a:t>Extract &amp; Transform</a:t>
            </a:r>
          </a:p>
          <a:p>
            <a:pPr algn="ctr"/>
            <a:endParaRPr lang="en-US" sz="800">
              <a:solidFill>
                <a:prstClr val="black"/>
              </a:solidFill>
              <a:latin typeface="Futura Medium" charset="0"/>
              <a:ea typeface="Futura Medium" charset="0"/>
              <a:cs typeface="Futura Medium" charset="0"/>
            </a:endParaRPr>
          </a:p>
          <a:p>
            <a:pPr algn="ctr"/>
            <a:r>
              <a:rPr lang="en-US" sz="1600" b="1" i="1">
                <a:solidFill>
                  <a:srgbClr val="0077D0"/>
                </a:solidFill>
                <a:latin typeface="Futura Medium" charset="0"/>
                <a:ea typeface="Futura Medium" charset="0"/>
                <a:cs typeface="Futura Medium" charset="0"/>
              </a:rPr>
              <a:t>Accurately</a:t>
            </a:r>
            <a:r>
              <a:rPr lang="en-US" sz="1600">
                <a:solidFill>
                  <a:prstClr val="black"/>
                </a:solidFill>
                <a:latin typeface="Futura Medium" charset="0"/>
                <a:ea typeface="Futura Medium" charset="0"/>
                <a:cs typeface="Futura Medium" charset="0"/>
              </a:rPr>
              <a:t> </a:t>
            </a:r>
            <a:r>
              <a:rPr lang="en-US" sz="1600">
                <a:solidFill>
                  <a:schemeClr val="tx1">
                    <a:lumMod val="85000"/>
                    <a:lumOff val="15000"/>
                  </a:schemeClr>
                </a:solidFill>
                <a:latin typeface="Futura Medium" charset="0"/>
                <a:ea typeface="Futura Medium" charset="0"/>
                <a:cs typeface="Futura Medium" charset="0"/>
              </a:rPr>
              <a:t>pull legacy data &amp; transform to target</a:t>
            </a:r>
          </a:p>
          <a:p>
            <a:pPr algn="ctr"/>
            <a:endParaRPr lang="en-US">
              <a:solidFill>
                <a:srgbClr val="595959"/>
              </a:solidFill>
              <a:latin typeface="Futura Medium" charset="0"/>
              <a:ea typeface="Futura Medium" charset="0"/>
              <a:cs typeface="Futura Medium" charset="0"/>
            </a:endParaRP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Test the end-to-end automation processes</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Enrichment </a:t>
            </a:r>
            <a:r>
              <a:rPr lang="mr-IN" sz="1400">
                <a:solidFill>
                  <a:schemeClr val="tx1">
                    <a:lumMod val="85000"/>
                    <a:lumOff val="15000"/>
                  </a:schemeClr>
                </a:solidFill>
                <a:latin typeface="Futura Medium" charset="0"/>
                <a:ea typeface="Futura Medium" charset="0"/>
                <a:cs typeface="Futura Medium" charset="0"/>
              </a:rPr>
              <a:t>–</a:t>
            </a:r>
            <a:r>
              <a:rPr lang="en-US" sz="1400">
                <a:solidFill>
                  <a:schemeClr val="tx1">
                    <a:lumMod val="85000"/>
                    <a:lumOff val="15000"/>
                  </a:schemeClr>
                </a:solidFill>
                <a:latin typeface="Futura Medium" charset="0"/>
                <a:ea typeface="Futura Medium" charset="0"/>
                <a:cs typeface="Futura Medium" charset="0"/>
              </a:rPr>
              <a:t> identifying and correcting bad data</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Resolving automation errors</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Pull the right data every time</a:t>
            </a:r>
          </a:p>
        </p:txBody>
      </p:sp>
      <p:sp>
        <p:nvSpPr>
          <p:cNvPr id="66" name="TextBox 65">
            <a:extLst>
              <a:ext uri="{FF2B5EF4-FFF2-40B4-BE49-F238E27FC236}">
                <a16:creationId xmlns:a16="http://schemas.microsoft.com/office/drawing/2014/main" id="{93DFE793-E69D-666C-3198-288F1C1D4E63}"/>
              </a:ext>
            </a:extLst>
          </p:cNvPr>
          <p:cNvSpPr txBox="1"/>
          <p:nvPr/>
        </p:nvSpPr>
        <p:spPr>
          <a:xfrm>
            <a:off x="3364182" y="2232754"/>
            <a:ext cx="2567907" cy="2769989"/>
          </a:xfrm>
          <a:prstGeom prst="rect">
            <a:avLst/>
          </a:prstGeom>
          <a:noFill/>
        </p:spPr>
        <p:txBody>
          <a:bodyPr wrap="square" rtlCol="0">
            <a:spAutoFit/>
          </a:bodyPr>
          <a:lstStyle/>
          <a:p>
            <a:pPr algn="ctr"/>
            <a:r>
              <a:rPr lang="en-US" b="1">
                <a:latin typeface="Futura Medium" charset="0"/>
                <a:ea typeface="Futura Medium" charset="0"/>
                <a:cs typeface="Futura Medium" charset="0"/>
              </a:rPr>
              <a:t>Validation</a:t>
            </a:r>
            <a:br>
              <a:rPr lang="en-US" b="1">
                <a:latin typeface="Futura Medium" charset="0"/>
                <a:ea typeface="Futura Medium" charset="0"/>
                <a:cs typeface="Futura Medium" charset="0"/>
              </a:rPr>
            </a:br>
            <a:endParaRPr lang="en-US" sz="800">
              <a:solidFill>
                <a:prstClr val="black"/>
              </a:solidFill>
              <a:latin typeface="Futura Medium" charset="0"/>
              <a:ea typeface="Futura Medium" charset="0"/>
              <a:cs typeface="Futura Medium" charset="0"/>
            </a:endParaRPr>
          </a:p>
          <a:p>
            <a:pPr algn="ctr"/>
            <a:r>
              <a:rPr lang="en-US" sz="1600">
                <a:solidFill>
                  <a:schemeClr val="tx1">
                    <a:lumMod val="85000"/>
                    <a:lumOff val="15000"/>
                  </a:schemeClr>
                </a:solidFill>
                <a:latin typeface="Futura Medium" charset="0"/>
                <a:ea typeface="Futura Medium" charset="0"/>
                <a:cs typeface="Futura Medium" charset="0"/>
              </a:rPr>
              <a:t>Continue to </a:t>
            </a:r>
            <a:r>
              <a:rPr lang="en-US" sz="1600" b="1" i="1">
                <a:solidFill>
                  <a:srgbClr val="0077D0"/>
                </a:solidFill>
                <a:latin typeface="Futura Medium" charset="0"/>
                <a:ea typeface="Futura Medium" charset="0"/>
                <a:cs typeface="Futura Medium" charset="0"/>
              </a:rPr>
              <a:t>Test </a:t>
            </a:r>
            <a:r>
              <a:rPr lang="en-US" sz="1600">
                <a:solidFill>
                  <a:schemeClr val="tx1">
                    <a:lumMod val="85000"/>
                    <a:lumOff val="15000"/>
                  </a:schemeClr>
                </a:solidFill>
                <a:latin typeface="Futura Medium" charset="0"/>
                <a:ea typeface="Futura Medium" charset="0"/>
                <a:cs typeface="Futura Medium" charset="0"/>
              </a:rPr>
              <a:t>and</a:t>
            </a:r>
          </a:p>
          <a:p>
            <a:pPr algn="ctr"/>
            <a:r>
              <a:rPr lang="en-US" sz="1600" b="1" i="1">
                <a:solidFill>
                  <a:srgbClr val="0077D0"/>
                </a:solidFill>
                <a:latin typeface="Futura Medium" charset="0"/>
                <a:ea typeface="Futura Medium" charset="0"/>
                <a:cs typeface="Futura Medium" charset="0"/>
              </a:rPr>
              <a:t>Validate </a:t>
            </a:r>
            <a:r>
              <a:rPr lang="en-US" sz="1600">
                <a:solidFill>
                  <a:schemeClr val="tx1">
                    <a:lumMod val="85000"/>
                    <a:lumOff val="15000"/>
                  </a:schemeClr>
                </a:solidFill>
                <a:latin typeface="Futura Medium" charset="0"/>
                <a:ea typeface="Futura Medium" charset="0"/>
                <a:cs typeface="Futura Medium" charset="0"/>
              </a:rPr>
              <a:t>data</a:t>
            </a:r>
            <a:r>
              <a:rPr lang="en-US" sz="1600" b="1" i="1">
                <a:solidFill>
                  <a:schemeClr val="tx1">
                    <a:lumMod val="85000"/>
                    <a:lumOff val="15000"/>
                  </a:schemeClr>
                </a:solidFill>
                <a:latin typeface="Futura Medium" charset="0"/>
                <a:ea typeface="Futura Medium" charset="0"/>
                <a:cs typeface="Futura Medium" charset="0"/>
              </a:rPr>
              <a:t> </a:t>
            </a:r>
            <a:r>
              <a:rPr lang="en-US" sz="1600">
                <a:solidFill>
                  <a:schemeClr val="tx1">
                    <a:lumMod val="85000"/>
                    <a:lumOff val="15000"/>
                  </a:schemeClr>
                </a:solidFill>
                <a:latin typeface="Futura Medium" charset="0"/>
                <a:ea typeface="Futura Medium" charset="0"/>
                <a:cs typeface="Futura Medium" charset="0"/>
              </a:rPr>
              <a:t> </a:t>
            </a:r>
          </a:p>
          <a:p>
            <a:pPr algn="ctr"/>
            <a:endParaRPr lang="en-US">
              <a:solidFill>
                <a:srgbClr val="595959"/>
              </a:solidFill>
              <a:latin typeface="Futura Medium" charset="0"/>
              <a:ea typeface="Futura Medium" charset="0"/>
              <a:cs typeface="Futura Medium" charset="0"/>
            </a:endParaRP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Bank to Bank Reconciliation</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Ensure data is accurate</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Testing of converted data</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Comfortable with old data in new systems</a:t>
            </a:r>
          </a:p>
        </p:txBody>
      </p:sp>
      <p:sp>
        <p:nvSpPr>
          <p:cNvPr id="67" name="TextBox 66">
            <a:extLst>
              <a:ext uri="{FF2B5EF4-FFF2-40B4-BE49-F238E27FC236}">
                <a16:creationId xmlns:a16="http://schemas.microsoft.com/office/drawing/2014/main" id="{9E426203-EB82-66D6-38D2-A0264ED680A0}"/>
              </a:ext>
            </a:extLst>
          </p:cNvPr>
          <p:cNvSpPr txBox="1"/>
          <p:nvPr/>
        </p:nvSpPr>
        <p:spPr>
          <a:xfrm>
            <a:off x="6259913" y="2232754"/>
            <a:ext cx="2567907" cy="3046988"/>
          </a:xfrm>
          <a:prstGeom prst="rect">
            <a:avLst/>
          </a:prstGeom>
          <a:noFill/>
        </p:spPr>
        <p:txBody>
          <a:bodyPr wrap="square" rtlCol="0">
            <a:spAutoFit/>
          </a:bodyPr>
          <a:lstStyle/>
          <a:p>
            <a:pPr algn="ctr"/>
            <a:r>
              <a:rPr lang="en-US" sz="1800" b="1">
                <a:latin typeface="Futura Medium" charset="0"/>
                <a:ea typeface="Futura Medium" charset="0"/>
                <a:cs typeface="Futura Medium" charset="0"/>
              </a:rPr>
              <a:t>Checklist</a:t>
            </a:r>
            <a:br>
              <a:rPr lang="en-US" sz="1800" b="1">
                <a:solidFill>
                  <a:srgbClr val="D32028"/>
                </a:solidFill>
                <a:latin typeface="Futura Medium" charset="0"/>
                <a:ea typeface="Futura Medium" charset="0"/>
                <a:cs typeface="Futura Medium" charset="0"/>
              </a:rPr>
            </a:br>
            <a:endParaRPr lang="en-US" sz="800">
              <a:solidFill>
                <a:prstClr val="black"/>
              </a:solidFill>
              <a:latin typeface="Futura Medium" charset="0"/>
              <a:ea typeface="Futura Medium" charset="0"/>
              <a:cs typeface="Futura Medium" charset="0"/>
            </a:endParaRPr>
          </a:p>
          <a:p>
            <a:pPr algn="ctr"/>
            <a:r>
              <a:rPr lang="en-US" sz="1600">
                <a:solidFill>
                  <a:srgbClr val="595959"/>
                </a:solidFill>
                <a:latin typeface="Futura Medium" charset="0"/>
                <a:ea typeface="Futura Medium" charset="0"/>
                <a:cs typeface="Futura Medium" charset="0"/>
              </a:rPr>
              <a:t>Document </a:t>
            </a:r>
            <a:r>
              <a:rPr lang="en-US" sz="1600" b="1" i="1">
                <a:solidFill>
                  <a:srgbClr val="0077D0"/>
                </a:solidFill>
                <a:latin typeface="Futura Medium" charset="0"/>
                <a:ea typeface="Futura Medium" charset="0"/>
                <a:cs typeface="Futura Medium" charset="0"/>
              </a:rPr>
              <a:t>All Tasks </a:t>
            </a:r>
            <a:r>
              <a:rPr lang="en-US" sz="1600">
                <a:solidFill>
                  <a:srgbClr val="595959"/>
                </a:solidFill>
                <a:latin typeface="Futura Medium" charset="0"/>
                <a:ea typeface="Futura Medium" charset="0"/>
                <a:cs typeface="Futura Medium" charset="0"/>
              </a:rPr>
              <a:t>both business and technology</a:t>
            </a:r>
          </a:p>
          <a:p>
            <a:pPr algn="ctr"/>
            <a:endParaRPr lang="en-US" sz="1600">
              <a:solidFill>
                <a:schemeClr val="tx1">
                  <a:lumMod val="85000"/>
                  <a:lumOff val="15000"/>
                </a:schemeClr>
              </a:solidFill>
              <a:latin typeface="Futura Medium" charset="0"/>
              <a:ea typeface="Futura Medium" charset="0"/>
              <a:cs typeface="Futura Medium" charset="0"/>
            </a:endParaRPr>
          </a:p>
          <a:p>
            <a:pPr algn="ctr"/>
            <a:endParaRPr lang="en-US">
              <a:solidFill>
                <a:srgbClr val="595959"/>
              </a:solidFill>
              <a:latin typeface="Futura Medium" charset="0"/>
              <a:ea typeface="Futura Medium" charset="0"/>
              <a:cs typeface="Futura Medium" charset="0"/>
            </a:endParaRP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Capture all needed tasks and owners</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Determine timings and dependencies</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Readiness criteria met</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Contingency planning</a:t>
            </a:r>
          </a:p>
        </p:txBody>
      </p:sp>
      <p:sp>
        <p:nvSpPr>
          <p:cNvPr id="68" name="TextBox 67">
            <a:extLst>
              <a:ext uri="{FF2B5EF4-FFF2-40B4-BE49-F238E27FC236}">
                <a16:creationId xmlns:a16="http://schemas.microsoft.com/office/drawing/2014/main" id="{E73DA4B8-F12D-48FF-2E26-16BBCF28A0CD}"/>
              </a:ext>
            </a:extLst>
          </p:cNvPr>
          <p:cNvSpPr txBox="1"/>
          <p:nvPr/>
        </p:nvSpPr>
        <p:spPr>
          <a:xfrm>
            <a:off x="9155644" y="2232754"/>
            <a:ext cx="2567907" cy="3447098"/>
          </a:xfrm>
          <a:prstGeom prst="rect">
            <a:avLst/>
          </a:prstGeom>
          <a:noFill/>
        </p:spPr>
        <p:txBody>
          <a:bodyPr wrap="square" rtlCol="0">
            <a:spAutoFit/>
          </a:bodyPr>
          <a:lstStyle/>
          <a:p>
            <a:pPr algn="ctr"/>
            <a:r>
              <a:rPr lang="en-US" b="1">
                <a:latin typeface="Futura Medium" charset="0"/>
                <a:ea typeface="Futura Medium" charset="0"/>
                <a:cs typeface="Futura Medium" charset="0"/>
              </a:rPr>
              <a:t>Repeat</a:t>
            </a:r>
            <a:br>
              <a:rPr lang="en-US" b="1">
                <a:latin typeface="Futura Medium" charset="0"/>
                <a:ea typeface="Futura Medium" charset="0"/>
                <a:cs typeface="Futura Medium" charset="0"/>
              </a:rPr>
            </a:br>
            <a:endParaRPr lang="en-US" sz="800">
              <a:solidFill>
                <a:prstClr val="black"/>
              </a:solidFill>
              <a:latin typeface="Futura Medium" charset="0"/>
              <a:ea typeface="Futura Medium" charset="0"/>
              <a:cs typeface="Futura Medium" charset="0"/>
            </a:endParaRPr>
          </a:p>
          <a:p>
            <a:pPr algn="ctr"/>
            <a:r>
              <a:rPr lang="en-US" sz="1600" b="1" i="1">
                <a:solidFill>
                  <a:srgbClr val="0077D0"/>
                </a:solidFill>
                <a:latin typeface="Futura Medium" charset="0"/>
                <a:ea typeface="Futura Medium" charset="0"/>
                <a:cs typeface="Futura Medium" charset="0"/>
              </a:rPr>
              <a:t>Practice, Practice</a:t>
            </a:r>
          </a:p>
          <a:p>
            <a:pPr algn="ctr"/>
            <a:r>
              <a:rPr lang="en-US" sz="1600">
                <a:solidFill>
                  <a:schemeClr val="tx1">
                    <a:lumMod val="85000"/>
                    <a:lumOff val="15000"/>
                  </a:schemeClr>
                </a:solidFill>
                <a:latin typeface="Futura Medium" charset="0"/>
                <a:ea typeface="Futura Medium" charset="0"/>
                <a:cs typeface="Futura Medium" charset="0"/>
              </a:rPr>
              <a:t>.. and learn from mistakes</a:t>
            </a:r>
            <a:br>
              <a:rPr lang="en-US" sz="1600">
                <a:solidFill>
                  <a:schemeClr val="tx1">
                    <a:lumMod val="85000"/>
                    <a:lumOff val="15000"/>
                  </a:schemeClr>
                </a:solidFill>
                <a:latin typeface="Futura Medium" charset="0"/>
                <a:ea typeface="Futura Medium" charset="0"/>
                <a:cs typeface="Futura Medium" charset="0"/>
              </a:rPr>
            </a:br>
            <a:endParaRPr lang="en-US">
              <a:solidFill>
                <a:srgbClr val="595959"/>
              </a:solidFill>
              <a:latin typeface="Futura Medium" charset="0"/>
              <a:ea typeface="Futura Medium" charset="0"/>
              <a:cs typeface="Futura Medium" charset="0"/>
            </a:endParaRP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Practice all tasks and timings over and over</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Each mock improves on the previous (lessons learned)</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Know our expected results</a:t>
            </a:r>
          </a:p>
          <a:p>
            <a:pPr marL="285750" indent="-285750">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Assess and mitigate Risks for go-live</a:t>
            </a:r>
          </a:p>
        </p:txBody>
      </p:sp>
      <p:sp>
        <p:nvSpPr>
          <p:cNvPr id="72" name="Graphic 70">
            <a:extLst>
              <a:ext uri="{FF2B5EF4-FFF2-40B4-BE49-F238E27FC236}">
                <a16:creationId xmlns:a16="http://schemas.microsoft.com/office/drawing/2014/main" id="{33FAE33B-31C1-4916-5708-A324EA1EED03}"/>
              </a:ext>
            </a:extLst>
          </p:cNvPr>
          <p:cNvSpPr>
            <a:spLocks noChangeAspect="1"/>
          </p:cNvSpPr>
          <p:nvPr/>
        </p:nvSpPr>
        <p:spPr>
          <a:xfrm>
            <a:off x="1523804" y="1241593"/>
            <a:ext cx="457200" cy="532063"/>
          </a:xfrm>
          <a:custGeom>
            <a:avLst/>
            <a:gdLst>
              <a:gd name="connsiteX0" fmla="*/ 2946540 w 5893079"/>
              <a:gd name="connsiteY0" fmla="*/ 0 h 6858000"/>
              <a:gd name="connsiteX1" fmla="*/ 0 w 5893079"/>
              <a:gd name="connsiteY1" fmla="*/ 1102081 h 6858000"/>
              <a:gd name="connsiteX2" fmla="*/ 0 w 5893079"/>
              <a:gd name="connsiteY2" fmla="*/ 5755919 h 6858000"/>
              <a:gd name="connsiteX3" fmla="*/ 2946540 w 5893079"/>
              <a:gd name="connsiteY3" fmla="*/ 6858000 h 6858000"/>
              <a:gd name="connsiteX4" fmla="*/ 5893079 w 5893079"/>
              <a:gd name="connsiteY4" fmla="*/ 5755919 h 6858000"/>
              <a:gd name="connsiteX5" fmla="*/ 5893079 w 5893079"/>
              <a:gd name="connsiteY5" fmla="*/ 1102081 h 6858000"/>
              <a:gd name="connsiteX6" fmla="*/ 2946540 w 5893079"/>
              <a:gd name="connsiteY6" fmla="*/ 0 h 6858000"/>
              <a:gd name="connsiteX7" fmla="*/ 5618759 w 5893079"/>
              <a:gd name="connsiteY7" fmla="*/ 4204640 h 6858000"/>
              <a:gd name="connsiteX8" fmla="*/ 2946540 w 5893079"/>
              <a:gd name="connsiteY8" fmla="*/ 5032401 h 6858000"/>
              <a:gd name="connsiteX9" fmla="*/ 274320 w 5893079"/>
              <a:gd name="connsiteY9" fmla="*/ 4204640 h 6858000"/>
              <a:gd name="connsiteX10" fmla="*/ 274320 w 5893079"/>
              <a:gd name="connsiteY10" fmla="*/ 3139078 h 6858000"/>
              <a:gd name="connsiteX11" fmla="*/ 2946540 w 5893079"/>
              <a:gd name="connsiteY11" fmla="*/ 3755555 h 6858000"/>
              <a:gd name="connsiteX12" fmla="*/ 5618759 w 5893079"/>
              <a:gd name="connsiteY12" fmla="*/ 3139078 h 6858000"/>
              <a:gd name="connsiteX13" fmla="*/ 5618759 w 5893079"/>
              <a:gd name="connsiteY13" fmla="*/ 2653360 h 6858000"/>
              <a:gd name="connsiteX14" fmla="*/ 2946540 w 5893079"/>
              <a:gd name="connsiteY14" fmla="*/ 3481178 h 6858000"/>
              <a:gd name="connsiteX15" fmla="*/ 274320 w 5893079"/>
              <a:gd name="connsiteY15" fmla="*/ 2653360 h 6858000"/>
              <a:gd name="connsiteX16" fmla="*/ 274320 w 5893079"/>
              <a:gd name="connsiteY16" fmla="*/ 1587741 h 6858000"/>
              <a:gd name="connsiteX17" fmla="*/ 2946540 w 5893079"/>
              <a:gd name="connsiteY17" fmla="*/ 2204218 h 6858000"/>
              <a:gd name="connsiteX18" fmla="*/ 5618759 w 5893079"/>
              <a:gd name="connsiteY18" fmla="*/ 1587741 h 6858000"/>
              <a:gd name="connsiteX19" fmla="*/ 2946540 w 5893079"/>
              <a:gd name="connsiteY19" fmla="*/ 274320 h 6858000"/>
              <a:gd name="connsiteX20" fmla="*/ 5618759 w 5893079"/>
              <a:gd name="connsiteY20" fmla="*/ 1102081 h 6858000"/>
              <a:gd name="connsiteX21" fmla="*/ 2946540 w 5893079"/>
              <a:gd name="connsiteY21" fmla="*/ 1929898 h 6858000"/>
              <a:gd name="connsiteX22" fmla="*/ 274320 w 5893079"/>
              <a:gd name="connsiteY22" fmla="*/ 1102081 h 6858000"/>
              <a:gd name="connsiteX23" fmla="*/ 2946540 w 5893079"/>
              <a:gd name="connsiteY23" fmla="*/ 274320 h 6858000"/>
              <a:gd name="connsiteX24" fmla="*/ 2946540 w 5893079"/>
              <a:gd name="connsiteY24" fmla="*/ 6583680 h 6858000"/>
              <a:gd name="connsiteX25" fmla="*/ 274320 w 5893079"/>
              <a:gd name="connsiteY25" fmla="*/ 5755919 h 6858000"/>
              <a:gd name="connsiteX26" fmla="*/ 274320 w 5893079"/>
              <a:gd name="connsiteY26" fmla="*/ 4690301 h 6858000"/>
              <a:gd name="connsiteX27" fmla="*/ 2946540 w 5893079"/>
              <a:gd name="connsiteY27" fmla="*/ 5306721 h 6858000"/>
              <a:gd name="connsiteX28" fmla="*/ 5618759 w 5893079"/>
              <a:gd name="connsiteY28" fmla="*/ 4690301 h 6858000"/>
              <a:gd name="connsiteX29" fmla="*/ 5618759 w 5893079"/>
              <a:gd name="connsiteY29" fmla="*/ 5755919 h 6858000"/>
              <a:gd name="connsiteX30" fmla="*/ 2946540 w 5893079"/>
              <a:gd name="connsiteY30" fmla="*/ 65836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93079" h="6858000">
                <a:moveTo>
                  <a:pt x="2946540" y="0"/>
                </a:moveTo>
                <a:cubicBezTo>
                  <a:pt x="1518133" y="0"/>
                  <a:pt x="0" y="386254"/>
                  <a:pt x="0" y="1102081"/>
                </a:cubicBezTo>
                <a:lnTo>
                  <a:pt x="0" y="5755919"/>
                </a:lnTo>
                <a:cubicBezTo>
                  <a:pt x="0" y="6471724"/>
                  <a:pt x="1518133" y="6858000"/>
                  <a:pt x="2946540" y="6858000"/>
                </a:cubicBezTo>
                <a:cubicBezTo>
                  <a:pt x="4374947" y="6858000"/>
                  <a:pt x="5893079" y="6471724"/>
                  <a:pt x="5893079" y="5755919"/>
                </a:cubicBezTo>
                <a:lnTo>
                  <a:pt x="5893079" y="1102081"/>
                </a:lnTo>
                <a:cubicBezTo>
                  <a:pt x="5893079" y="386277"/>
                  <a:pt x="4374947" y="0"/>
                  <a:pt x="2946540" y="0"/>
                </a:cubicBezTo>
                <a:close/>
                <a:moveTo>
                  <a:pt x="5618759" y="4204640"/>
                </a:moveTo>
                <a:cubicBezTo>
                  <a:pt x="5618759" y="4596163"/>
                  <a:pt x="4521365" y="5032401"/>
                  <a:pt x="2946540" y="5032401"/>
                </a:cubicBezTo>
                <a:cubicBezTo>
                  <a:pt x="1371829" y="5032401"/>
                  <a:pt x="274320" y="4596163"/>
                  <a:pt x="274320" y="4204640"/>
                </a:cubicBezTo>
                <a:lnTo>
                  <a:pt x="274320" y="3139078"/>
                </a:lnTo>
                <a:cubicBezTo>
                  <a:pt x="775274" y="3542117"/>
                  <a:pt x="1885379" y="3755555"/>
                  <a:pt x="2946540" y="3755555"/>
                </a:cubicBezTo>
                <a:cubicBezTo>
                  <a:pt x="4007701" y="3755555"/>
                  <a:pt x="5117783" y="3542203"/>
                  <a:pt x="5618759" y="3139078"/>
                </a:cubicBezTo>
                <a:close/>
                <a:moveTo>
                  <a:pt x="5618759" y="2653360"/>
                </a:moveTo>
                <a:cubicBezTo>
                  <a:pt x="5618759" y="3044884"/>
                  <a:pt x="4521365" y="3481178"/>
                  <a:pt x="2946540" y="3481178"/>
                </a:cubicBezTo>
                <a:cubicBezTo>
                  <a:pt x="1371829" y="3481178"/>
                  <a:pt x="274320" y="3044941"/>
                  <a:pt x="274320" y="2653360"/>
                </a:cubicBezTo>
                <a:lnTo>
                  <a:pt x="274320" y="1587741"/>
                </a:lnTo>
                <a:cubicBezTo>
                  <a:pt x="775274" y="1990849"/>
                  <a:pt x="1885379" y="2204218"/>
                  <a:pt x="2946540" y="2204218"/>
                </a:cubicBezTo>
                <a:cubicBezTo>
                  <a:pt x="4007701" y="2204218"/>
                  <a:pt x="5117783" y="1990866"/>
                  <a:pt x="5618759" y="1587741"/>
                </a:cubicBezTo>
                <a:close/>
                <a:moveTo>
                  <a:pt x="2946540" y="274320"/>
                </a:moveTo>
                <a:cubicBezTo>
                  <a:pt x="4521308" y="274320"/>
                  <a:pt x="5618759" y="710557"/>
                  <a:pt x="5618759" y="1102081"/>
                </a:cubicBezTo>
                <a:cubicBezTo>
                  <a:pt x="5618759" y="1493604"/>
                  <a:pt x="4521365" y="1929898"/>
                  <a:pt x="2946540" y="1929898"/>
                </a:cubicBezTo>
                <a:cubicBezTo>
                  <a:pt x="1371829" y="1929898"/>
                  <a:pt x="274320" y="1493661"/>
                  <a:pt x="274320" y="1102081"/>
                </a:cubicBezTo>
                <a:cubicBezTo>
                  <a:pt x="274320" y="710557"/>
                  <a:pt x="1371829" y="274320"/>
                  <a:pt x="2946540" y="274320"/>
                </a:cubicBezTo>
                <a:close/>
                <a:moveTo>
                  <a:pt x="2946540" y="6583680"/>
                </a:moveTo>
                <a:cubicBezTo>
                  <a:pt x="1371829" y="6583680"/>
                  <a:pt x="274320" y="6147455"/>
                  <a:pt x="274320" y="5755919"/>
                </a:cubicBezTo>
                <a:lnTo>
                  <a:pt x="274320" y="4690301"/>
                </a:lnTo>
                <a:cubicBezTo>
                  <a:pt x="775274" y="5093408"/>
                  <a:pt x="1885379" y="5306721"/>
                  <a:pt x="2946540" y="5306721"/>
                </a:cubicBezTo>
                <a:cubicBezTo>
                  <a:pt x="4007701" y="5306721"/>
                  <a:pt x="5117783" y="5093437"/>
                  <a:pt x="5618759" y="4690301"/>
                </a:cubicBezTo>
                <a:lnTo>
                  <a:pt x="5618759" y="5755919"/>
                </a:lnTo>
                <a:cubicBezTo>
                  <a:pt x="5618759" y="6147455"/>
                  <a:pt x="4521365" y="6583680"/>
                  <a:pt x="2946540" y="6583680"/>
                </a:cubicBezTo>
                <a:close/>
              </a:path>
            </a:pathLst>
          </a:custGeom>
          <a:solidFill>
            <a:srgbClr val="213863"/>
          </a:solidFill>
          <a:ln w="5715" cap="flat">
            <a:noFill/>
            <a:prstDash val="solid"/>
            <a:miter/>
          </a:ln>
        </p:spPr>
        <p:txBody>
          <a:bodyPr rtlCol="0" anchor="ctr"/>
          <a:lstStyle/>
          <a:p>
            <a:endParaRPr lang="en-US"/>
          </a:p>
        </p:txBody>
      </p:sp>
      <p:pic>
        <p:nvPicPr>
          <p:cNvPr id="73" name="Graphic 9">
            <a:extLst>
              <a:ext uri="{FF2B5EF4-FFF2-40B4-BE49-F238E27FC236}">
                <a16:creationId xmlns:a16="http://schemas.microsoft.com/office/drawing/2014/main" id="{6C161E1A-5680-9FA4-0D34-1D058199D1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4484" y="1187584"/>
            <a:ext cx="640080" cy="640080"/>
          </a:xfrm>
          <a:prstGeom prst="rect">
            <a:avLst/>
          </a:prstGeom>
        </p:spPr>
      </p:pic>
      <p:pic>
        <p:nvPicPr>
          <p:cNvPr id="74" name="Graphic 11">
            <a:extLst>
              <a:ext uri="{FF2B5EF4-FFF2-40B4-BE49-F238E27FC236}">
                <a16:creationId xmlns:a16="http://schemas.microsoft.com/office/drawing/2014/main" id="{D8C46AA4-762E-F995-D316-3AA540C59F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9546" y="1233304"/>
            <a:ext cx="548640" cy="548640"/>
          </a:xfrm>
          <a:prstGeom prst="rect">
            <a:avLst/>
          </a:prstGeom>
        </p:spPr>
      </p:pic>
      <p:grpSp>
        <p:nvGrpSpPr>
          <p:cNvPr id="77" name="Graphic 75">
            <a:extLst>
              <a:ext uri="{FF2B5EF4-FFF2-40B4-BE49-F238E27FC236}">
                <a16:creationId xmlns:a16="http://schemas.microsoft.com/office/drawing/2014/main" id="{41FDCFCC-0164-CBE0-ECD9-4AEF5E705F40}"/>
              </a:ext>
            </a:extLst>
          </p:cNvPr>
          <p:cNvGrpSpPr>
            <a:grpSpLocks noChangeAspect="1"/>
          </p:cNvGrpSpPr>
          <p:nvPr/>
        </p:nvGrpSpPr>
        <p:grpSpPr>
          <a:xfrm>
            <a:off x="10119557" y="1187663"/>
            <a:ext cx="640080" cy="639923"/>
            <a:chOff x="2665600" y="1672"/>
            <a:chExt cx="6858105" cy="6856403"/>
          </a:xfrm>
          <a:solidFill>
            <a:srgbClr val="8497B0"/>
          </a:solidFill>
        </p:grpSpPr>
        <p:sp>
          <p:nvSpPr>
            <p:cNvPr id="78" name="Freeform: Shape 77">
              <a:extLst>
                <a:ext uri="{FF2B5EF4-FFF2-40B4-BE49-F238E27FC236}">
                  <a16:creationId xmlns:a16="http://schemas.microsoft.com/office/drawing/2014/main" id="{F2241D1A-F110-DA0B-094D-5AC88C262E35}"/>
                </a:ext>
              </a:extLst>
            </p:cNvPr>
            <p:cNvSpPr/>
            <p:nvPr/>
          </p:nvSpPr>
          <p:spPr>
            <a:xfrm>
              <a:off x="3631451" y="1500028"/>
              <a:ext cx="4816063" cy="4393507"/>
            </a:xfrm>
            <a:custGeom>
              <a:avLst/>
              <a:gdLst>
                <a:gd name="connsiteX0" fmla="*/ 4115840 w 4816063"/>
                <a:gd name="connsiteY0" fmla="*/ 9245 h 4393507"/>
                <a:gd name="connsiteX1" fmla="*/ 4055541 w 4816063"/>
                <a:gd name="connsiteY1" fmla="*/ 1319 h 4393507"/>
                <a:gd name="connsiteX2" fmla="*/ 4000649 w 4816063"/>
                <a:gd name="connsiteY2" fmla="*/ 27459 h 4393507"/>
                <a:gd name="connsiteX3" fmla="*/ 1928790 w 4816063"/>
                <a:gd name="connsiteY3" fmla="*/ 857392 h 4393507"/>
                <a:gd name="connsiteX4" fmla="*/ 964383 w 4816063"/>
                <a:gd name="connsiteY4" fmla="*/ 857392 h 4393507"/>
                <a:gd name="connsiteX5" fmla="*/ 282470 w 4816063"/>
                <a:gd name="connsiteY5" fmla="*/ 1139861 h 4393507"/>
                <a:gd name="connsiteX6" fmla="*/ 0 w 4816063"/>
                <a:gd name="connsiteY6" fmla="*/ 1821781 h 4393507"/>
                <a:gd name="connsiteX7" fmla="*/ 282470 w 4816063"/>
                <a:gd name="connsiteY7" fmla="*/ 2503689 h 4393507"/>
                <a:gd name="connsiteX8" fmla="*/ 964383 w 4816063"/>
                <a:gd name="connsiteY8" fmla="*/ 2786164 h 4393507"/>
                <a:gd name="connsiteX9" fmla="*/ 1178696 w 4816063"/>
                <a:gd name="connsiteY9" fmla="*/ 2786164 h 4393507"/>
                <a:gd name="connsiteX10" fmla="*/ 1178696 w 4816063"/>
                <a:gd name="connsiteY10" fmla="*/ 4125646 h 4393507"/>
                <a:gd name="connsiteX11" fmla="*/ 1500165 w 4816063"/>
                <a:gd name="connsiteY11" fmla="*/ 4393508 h 4393507"/>
                <a:gd name="connsiteX12" fmla="*/ 2035940 w 4816063"/>
                <a:gd name="connsiteY12" fmla="*/ 3804206 h 4393507"/>
                <a:gd name="connsiteX13" fmla="*/ 2035940 w 4816063"/>
                <a:gd name="connsiteY13" fmla="*/ 2789450 h 4393507"/>
                <a:gd name="connsiteX14" fmla="*/ 4000649 w 4816063"/>
                <a:gd name="connsiteY14" fmla="*/ 3616176 h 4393507"/>
                <a:gd name="connsiteX15" fmla="*/ 4075972 w 4816063"/>
                <a:gd name="connsiteY15" fmla="*/ 3643237 h 4393507"/>
                <a:gd name="connsiteX16" fmla="*/ 4149033 w 4816063"/>
                <a:gd name="connsiteY16" fmla="*/ 3610530 h 4393507"/>
                <a:gd name="connsiteX17" fmla="*/ 4179060 w 4816063"/>
                <a:gd name="connsiteY17" fmla="*/ 3536349 h 4393507"/>
                <a:gd name="connsiteX18" fmla="*/ 4179060 w 4816063"/>
                <a:gd name="connsiteY18" fmla="*/ 2563370 h 4393507"/>
                <a:gd name="connsiteX19" fmla="*/ 4733660 w 4816063"/>
                <a:gd name="connsiteY19" fmla="*/ 2163658 h 4393507"/>
                <a:gd name="connsiteX20" fmla="*/ 4733660 w 4816063"/>
                <a:gd name="connsiteY20" fmla="*/ 1480029 h 4393507"/>
                <a:gd name="connsiteX21" fmla="*/ 4179060 w 4816063"/>
                <a:gd name="connsiteY21" fmla="*/ 1080317 h 4393507"/>
                <a:gd name="connsiteX22" fmla="*/ 4179060 w 4816063"/>
                <a:gd name="connsiteY22" fmla="*/ 107338 h 4393507"/>
                <a:gd name="connsiteX23" fmla="*/ 4161960 w 4816063"/>
                <a:gd name="connsiteY23" fmla="*/ 48959 h 4393507"/>
                <a:gd name="connsiteX24" fmla="*/ 4115840 w 4816063"/>
                <a:gd name="connsiteY24" fmla="*/ 9291 h 4393507"/>
                <a:gd name="connsiteX25" fmla="*/ 214267 w 4816063"/>
                <a:gd name="connsiteY25" fmla="*/ 1821815 h 4393507"/>
                <a:gd name="connsiteX26" fmla="*/ 439518 w 4816063"/>
                <a:gd name="connsiteY26" fmla="*/ 1296972 h 4393507"/>
                <a:gd name="connsiteX27" fmla="*/ 964361 w 4816063"/>
                <a:gd name="connsiteY27" fmla="*/ 1071721 h 4393507"/>
                <a:gd name="connsiteX28" fmla="*/ 1178673 w 4816063"/>
                <a:gd name="connsiteY28" fmla="*/ 1071721 h 4393507"/>
                <a:gd name="connsiteX29" fmla="*/ 1178673 w 4816063"/>
                <a:gd name="connsiteY29" fmla="*/ 2571909 h 4393507"/>
                <a:gd name="connsiteX30" fmla="*/ 964361 w 4816063"/>
                <a:gd name="connsiteY30" fmla="*/ 2571909 h 4393507"/>
                <a:gd name="connsiteX31" fmla="*/ 439518 w 4816063"/>
                <a:gd name="connsiteY31" fmla="*/ 2346658 h 4393507"/>
                <a:gd name="connsiteX32" fmla="*/ 214267 w 4816063"/>
                <a:gd name="connsiteY32" fmla="*/ 1821815 h 4393507"/>
                <a:gd name="connsiteX33" fmla="*/ 1500142 w 4816063"/>
                <a:gd name="connsiteY33" fmla="*/ 4179253 h 4393507"/>
                <a:gd name="connsiteX34" fmla="*/ 1392986 w 4816063"/>
                <a:gd name="connsiteY34" fmla="*/ 4125674 h 4393507"/>
                <a:gd name="connsiteX35" fmla="*/ 1392986 w 4816063"/>
                <a:gd name="connsiteY35" fmla="*/ 2786193 h 4393507"/>
                <a:gd name="connsiteX36" fmla="*/ 1821611 w 4816063"/>
                <a:gd name="connsiteY36" fmla="*/ 2786193 h 4393507"/>
                <a:gd name="connsiteX37" fmla="*/ 1821611 w 4816063"/>
                <a:gd name="connsiteY37" fmla="*/ 3804148 h 4393507"/>
                <a:gd name="connsiteX38" fmla="*/ 1500142 w 4816063"/>
                <a:gd name="connsiteY38" fmla="*/ 4179195 h 4393507"/>
                <a:gd name="connsiteX39" fmla="*/ 3964736 w 4816063"/>
                <a:gd name="connsiteY39" fmla="*/ 3308058 h 4393507"/>
                <a:gd name="connsiteX40" fmla="*/ 1928767 w 4816063"/>
                <a:gd name="connsiteY40" fmla="*/ 2571909 h 4393507"/>
                <a:gd name="connsiteX41" fmla="*/ 1392986 w 4816063"/>
                <a:gd name="connsiteY41" fmla="*/ 2571909 h 4393507"/>
                <a:gd name="connsiteX42" fmla="*/ 1392986 w 4816063"/>
                <a:gd name="connsiteY42" fmla="*/ 1071721 h 4393507"/>
                <a:gd name="connsiteX43" fmla="*/ 1928767 w 4816063"/>
                <a:gd name="connsiteY43" fmla="*/ 1071721 h 4393507"/>
                <a:gd name="connsiteX44" fmla="*/ 3964736 w 4816063"/>
                <a:gd name="connsiteY44" fmla="*/ 335572 h 4393507"/>
                <a:gd name="connsiteX45" fmla="*/ 4607673 w 4816063"/>
                <a:gd name="connsiteY45" fmla="*/ 1821815 h 4393507"/>
                <a:gd name="connsiteX46" fmla="*/ 4484892 w 4816063"/>
                <a:gd name="connsiteY46" fmla="*/ 2158869 h 4393507"/>
                <a:gd name="connsiteX47" fmla="*/ 4179048 w 4816063"/>
                <a:gd name="connsiteY47" fmla="*/ 2346349 h 4393507"/>
                <a:gd name="connsiteX48" fmla="*/ 4179048 w 4816063"/>
                <a:gd name="connsiteY48" fmla="*/ 1297304 h 4393507"/>
                <a:gd name="connsiteX49" fmla="*/ 4484892 w 4816063"/>
                <a:gd name="connsiteY49" fmla="*/ 1484784 h 4393507"/>
                <a:gd name="connsiteX50" fmla="*/ 4607673 w 4816063"/>
                <a:gd name="connsiteY50" fmla="*/ 1821838 h 439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816063" h="4393507">
                  <a:moveTo>
                    <a:pt x="4115840" y="9245"/>
                  </a:moveTo>
                  <a:cubicBezTo>
                    <a:pt x="4096929" y="827"/>
                    <a:pt x="4075989" y="-1916"/>
                    <a:pt x="4055541" y="1319"/>
                  </a:cubicBezTo>
                  <a:cubicBezTo>
                    <a:pt x="4035116" y="4536"/>
                    <a:pt x="4016028" y="13623"/>
                    <a:pt x="4000649" y="27459"/>
                  </a:cubicBezTo>
                  <a:cubicBezTo>
                    <a:pt x="3437544" y="531631"/>
                    <a:pt x="2625271" y="857392"/>
                    <a:pt x="1928790" y="857392"/>
                  </a:cubicBezTo>
                  <a:lnTo>
                    <a:pt x="964383" y="857392"/>
                  </a:lnTo>
                  <a:cubicBezTo>
                    <a:pt x="708614" y="857392"/>
                    <a:pt x="463309" y="958993"/>
                    <a:pt x="282470" y="1139861"/>
                  </a:cubicBezTo>
                  <a:cubicBezTo>
                    <a:pt x="101601" y="1320735"/>
                    <a:pt x="0" y="1566035"/>
                    <a:pt x="0" y="1821781"/>
                  </a:cubicBezTo>
                  <a:cubicBezTo>
                    <a:pt x="0" y="2077527"/>
                    <a:pt x="101596" y="2322843"/>
                    <a:pt x="282470" y="2503689"/>
                  </a:cubicBezTo>
                  <a:cubicBezTo>
                    <a:pt x="463332" y="2684557"/>
                    <a:pt x="708637" y="2786164"/>
                    <a:pt x="964383" y="2786164"/>
                  </a:cubicBezTo>
                  <a:lnTo>
                    <a:pt x="1178696" y="2786164"/>
                  </a:lnTo>
                  <a:lnTo>
                    <a:pt x="1178696" y="4125646"/>
                  </a:lnTo>
                  <a:cubicBezTo>
                    <a:pt x="1178696" y="4293324"/>
                    <a:pt x="1342111" y="4393508"/>
                    <a:pt x="1500165" y="4393508"/>
                  </a:cubicBezTo>
                  <a:cubicBezTo>
                    <a:pt x="1805557" y="4393508"/>
                    <a:pt x="2035940" y="4140111"/>
                    <a:pt x="2035940" y="3804206"/>
                  </a:cubicBezTo>
                  <a:lnTo>
                    <a:pt x="2035940" y="2789450"/>
                  </a:lnTo>
                  <a:cubicBezTo>
                    <a:pt x="2706767" y="2820523"/>
                    <a:pt x="3465953" y="3137711"/>
                    <a:pt x="4000649" y="3616176"/>
                  </a:cubicBezTo>
                  <a:cubicBezTo>
                    <a:pt x="4021320" y="3634596"/>
                    <a:pt x="4048306" y="3644289"/>
                    <a:pt x="4075972" y="3643237"/>
                  </a:cubicBezTo>
                  <a:cubicBezTo>
                    <a:pt x="4103627" y="3642186"/>
                    <a:pt x="4129814" y="3630464"/>
                    <a:pt x="4149033" y="3610530"/>
                  </a:cubicBezTo>
                  <a:cubicBezTo>
                    <a:pt x="4168258" y="3590619"/>
                    <a:pt x="4179020" y="3564027"/>
                    <a:pt x="4179060" y="3536349"/>
                  </a:cubicBezTo>
                  <a:lnTo>
                    <a:pt x="4179060" y="2563370"/>
                  </a:lnTo>
                  <a:cubicBezTo>
                    <a:pt x="4417438" y="2527029"/>
                    <a:pt x="4623778" y="2378302"/>
                    <a:pt x="4733660" y="2163658"/>
                  </a:cubicBezTo>
                  <a:cubicBezTo>
                    <a:pt x="4843531" y="1949031"/>
                    <a:pt x="4843531" y="1694673"/>
                    <a:pt x="4733660" y="1480029"/>
                  </a:cubicBezTo>
                  <a:cubicBezTo>
                    <a:pt x="4623778" y="1265380"/>
                    <a:pt x="4417438" y="1116658"/>
                    <a:pt x="4179060" y="1080317"/>
                  </a:cubicBezTo>
                  <a:lnTo>
                    <a:pt x="4179060" y="107338"/>
                  </a:lnTo>
                  <a:cubicBezTo>
                    <a:pt x="4179128" y="86644"/>
                    <a:pt x="4173190" y="66350"/>
                    <a:pt x="4161960" y="48959"/>
                  </a:cubicBezTo>
                  <a:cubicBezTo>
                    <a:pt x="4150753" y="31545"/>
                    <a:pt x="4134728" y="17772"/>
                    <a:pt x="4115840" y="9291"/>
                  </a:cubicBezTo>
                  <a:close/>
                  <a:moveTo>
                    <a:pt x="214267" y="1821815"/>
                  </a:moveTo>
                  <a:cubicBezTo>
                    <a:pt x="219290" y="1624470"/>
                    <a:pt x="299923" y="1436567"/>
                    <a:pt x="439518" y="1296972"/>
                  </a:cubicBezTo>
                  <a:cubicBezTo>
                    <a:pt x="579112" y="1157378"/>
                    <a:pt x="767016" y="1076745"/>
                    <a:pt x="964361" y="1071721"/>
                  </a:cubicBezTo>
                  <a:lnTo>
                    <a:pt x="1178673" y="1071721"/>
                  </a:lnTo>
                  <a:lnTo>
                    <a:pt x="1178673" y="2571909"/>
                  </a:lnTo>
                  <a:lnTo>
                    <a:pt x="964361" y="2571909"/>
                  </a:lnTo>
                  <a:cubicBezTo>
                    <a:pt x="767016" y="2566885"/>
                    <a:pt x="579112" y="2486253"/>
                    <a:pt x="439518" y="2346658"/>
                  </a:cubicBezTo>
                  <a:cubicBezTo>
                    <a:pt x="299923" y="2207063"/>
                    <a:pt x="219290" y="2019160"/>
                    <a:pt x="214267" y="1821815"/>
                  </a:cubicBezTo>
                  <a:close/>
                  <a:moveTo>
                    <a:pt x="1500142" y="4179253"/>
                  </a:moveTo>
                  <a:cubicBezTo>
                    <a:pt x="1446564" y="4179253"/>
                    <a:pt x="1392986" y="4151929"/>
                    <a:pt x="1392986" y="4125674"/>
                  </a:cubicBezTo>
                  <a:lnTo>
                    <a:pt x="1392986" y="2786193"/>
                  </a:lnTo>
                  <a:lnTo>
                    <a:pt x="1821611" y="2786193"/>
                  </a:lnTo>
                  <a:lnTo>
                    <a:pt x="1821611" y="3804148"/>
                  </a:lnTo>
                  <a:cubicBezTo>
                    <a:pt x="1821611" y="3984708"/>
                    <a:pt x="1720884" y="4179195"/>
                    <a:pt x="1500142" y="4179195"/>
                  </a:cubicBezTo>
                  <a:close/>
                  <a:moveTo>
                    <a:pt x="3964736" y="3308058"/>
                  </a:moveTo>
                  <a:cubicBezTo>
                    <a:pt x="3378605" y="2855859"/>
                    <a:pt x="2602794" y="2571909"/>
                    <a:pt x="1928767" y="2571909"/>
                  </a:cubicBezTo>
                  <a:lnTo>
                    <a:pt x="1392986" y="2571909"/>
                  </a:lnTo>
                  <a:lnTo>
                    <a:pt x="1392986" y="1071721"/>
                  </a:lnTo>
                  <a:lnTo>
                    <a:pt x="1928767" y="1071721"/>
                  </a:lnTo>
                  <a:cubicBezTo>
                    <a:pt x="2602794" y="1071721"/>
                    <a:pt x="3378605" y="787754"/>
                    <a:pt x="3964736" y="335572"/>
                  </a:cubicBezTo>
                  <a:close/>
                  <a:moveTo>
                    <a:pt x="4607673" y="1821815"/>
                  </a:moveTo>
                  <a:cubicBezTo>
                    <a:pt x="4605999" y="1944819"/>
                    <a:pt x="4562713" y="2063628"/>
                    <a:pt x="4484892" y="2158869"/>
                  </a:cubicBezTo>
                  <a:cubicBezTo>
                    <a:pt x="4407048" y="2254126"/>
                    <a:pt x="4299246" y="2320203"/>
                    <a:pt x="4179048" y="2346349"/>
                  </a:cubicBezTo>
                  <a:lnTo>
                    <a:pt x="4179048" y="1297304"/>
                  </a:lnTo>
                  <a:cubicBezTo>
                    <a:pt x="4299241" y="1323444"/>
                    <a:pt x="4407048" y="1389527"/>
                    <a:pt x="4484892" y="1484784"/>
                  </a:cubicBezTo>
                  <a:cubicBezTo>
                    <a:pt x="4562713" y="1580019"/>
                    <a:pt x="4605999" y="1698828"/>
                    <a:pt x="4607673" y="1821838"/>
                  </a:cubicBezTo>
                  <a:close/>
                </a:path>
              </a:pathLst>
            </a:custGeom>
            <a:grpFill/>
            <a:ln w="571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53F3D37-206D-E1B6-6319-D8454FF78B00}"/>
                </a:ext>
              </a:extLst>
            </p:cNvPr>
            <p:cNvSpPr/>
            <p:nvPr/>
          </p:nvSpPr>
          <p:spPr>
            <a:xfrm>
              <a:off x="2665600" y="1672"/>
              <a:ext cx="6858105" cy="6856403"/>
            </a:xfrm>
            <a:custGeom>
              <a:avLst/>
              <a:gdLst>
                <a:gd name="connsiteX0" fmla="*/ 4622492 w 6858105"/>
                <a:gd name="connsiteY0" fmla="*/ 212640 h 6856403"/>
                <a:gd name="connsiteX1" fmla="*/ 4518193 w 6858105"/>
                <a:gd name="connsiteY1" fmla="*/ 231704 h 6856403"/>
                <a:gd name="connsiteX2" fmla="*/ 4481360 w 6858105"/>
                <a:gd name="connsiteY2" fmla="*/ 331117 h 6856403"/>
                <a:gd name="connsiteX3" fmla="*/ 4548020 w 6858105"/>
                <a:gd name="connsiteY3" fmla="*/ 413561 h 6856403"/>
                <a:gd name="connsiteX4" fmla="*/ 6210976 w 6858105"/>
                <a:gd name="connsiteY4" fmla="*/ 1813223 h 6856403"/>
                <a:gd name="connsiteX5" fmla="*/ 6603197 w 6858105"/>
                <a:gd name="connsiteY5" fmla="*/ 3951147 h 6856403"/>
                <a:gd name="connsiteX6" fmla="*/ 5545281 w 6858105"/>
                <a:gd name="connsiteY6" fmla="*/ 5849973 h 6856403"/>
                <a:gd name="connsiteX7" fmla="*/ 3520971 w 6858105"/>
                <a:gd name="connsiteY7" fmla="*/ 6641615 h 6856403"/>
                <a:gd name="connsiteX8" fmla="*/ 1455684 w 6858105"/>
                <a:gd name="connsiteY8" fmla="*/ 5964159 h 6856403"/>
                <a:gd name="connsiteX9" fmla="*/ 293537 w 6858105"/>
                <a:gd name="connsiteY9" fmla="*/ 4127283 h 6856403"/>
                <a:gd name="connsiteX10" fmla="*/ 565892 w 6858105"/>
                <a:gd name="connsiteY10" fmla="*/ 1970842 h 6856403"/>
                <a:gd name="connsiteX11" fmla="*/ 2148205 w 6858105"/>
                <a:gd name="connsiteY11" fmla="*/ 480655 h 6856403"/>
                <a:gd name="connsiteX12" fmla="*/ 2014794 w 6858105"/>
                <a:gd name="connsiteY12" fmla="*/ 914642 h 6856403"/>
                <a:gd name="connsiteX13" fmla="*/ 2019726 w 6858105"/>
                <a:gd name="connsiteY13" fmla="*/ 998938 h 6856403"/>
                <a:gd name="connsiteX14" fmla="*/ 2084197 w 6858105"/>
                <a:gd name="connsiteY14" fmla="*/ 1053476 h 6856403"/>
                <a:gd name="connsiteX15" fmla="*/ 2168157 w 6858105"/>
                <a:gd name="connsiteY15" fmla="*/ 1044389 h 6856403"/>
                <a:gd name="connsiteX16" fmla="*/ 2219460 w 6858105"/>
                <a:gd name="connsiteY16" fmla="*/ 977330 h 6856403"/>
                <a:gd name="connsiteX17" fmla="*/ 2416627 w 6858105"/>
                <a:gd name="connsiteY17" fmla="*/ 334393 h 6856403"/>
                <a:gd name="connsiteX18" fmla="*/ 2408786 w 6858105"/>
                <a:gd name="connsiteY18" fmla="*/ 252640 h 6856403"/>
                <a:gd name="connsiteX19" fmla="*/ 2345361 w 6858105"/>
                <a:gd name="connsiteY19" fmla="*/ 200446 h 6856403"/>
                <a:gd name="connsiteX20" fmla="*/ 1702424 w 6858105"/>
                <a:gd name="connsiteY20" fmla="*/ 3278 h 6856403"/>
                <a:gd name="connsiteX21" fmla="*/ 1601811 w 6858105"/>
                <a:gd name="connsiteY21" fmla="*/ 29956 h 6856403"/>
                <a:gd name="connsiteX22" fmla="*/ 1571322 w 6858105"/>
                <a:gd name="connsiteY22" fmla="*/ 129500 h 6856403"/>
                <a:gd name="connsiteX23" fmla="*/ 1639747 w 6858105"/>
                <a:gd name="connsiteY23" fmla="*/ 207949 h 6856403"/>
                <a:gd name="connsiteX24" fmla="*/ 1989614 w 6858105"/>
                <a:gd name="connsiteY24" fmla="*/ 315106 h 6856403"/>
                <a:gd name="connsiteX25" fmla="*/ 342549 w 6858105"/>
                <a:gd name="connsiteY25" fmla="*/ 1933421 h 6856403"/>
                <a:gd name="connsiteX26" fmla="*/ 95061 w 6858105"/>
                <a:gd name="connsiteY26" fmla="*/ 4229193 h 6856403"/>
                <a:gd name="connsiteX27" fmla="*/ 1359392 w 6858105"/>
                <a:gd name="connsiteY27" fmla="*/ 6161384 h 6856403"/>
                <a:gd name="connsiteX28" fmla="*/ 3562239 w 6858105"/>
                <a:gd name="connsiteY28" fmla="*/ 6853813 h 6856403"/>
                <a:gd name="connsiteX29" fmla="*/ 5704678 w 6858105"/>
                <a:gd name="connsiteY29" fmla="*/ 5992505 h 6856403"/>
                <a:gd name="connsiteX30" fmla="*/ 6815223 w 6858105"/>
                <a:gd name="connsiteY30" fmla="*/ 3968018 h 6856403"/>
                <a:gd name="connsiteX31" fmla="*/ 6390256 w 6858105"/>
                <a:gd name="connsiteY31" fmla="*/ 1698363 h 6856403"/>
                <a:gd name="connsiteX32" fmla="*/ 4622572 w 6858105"/>
                <a:gd name="connsiteY32" fmla="*/ 212750 h 685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58105" h="6856403">
                  <a:moveTo>
                    <a:pt x="4622492" y="212640"/>
                  </a:moveTo>
                  <a:cubicBezTo>
                    <a:pt x="4586796" y="200160"/>
                    <a:pt x="4547168" y="207393"/>
                    <a:pt x="4518193" y="231704"/>
                  </a:cubicBezTo>
                  <a:cubicBezTo>
                    <a:pt x="4489241" y="256015"/>
                    <a:pt x="4475239" y="293809"/>
                    <a:pt x="4481360" y="331117"/>
                  </a:cubicBezTo>
                  <a:cubicBezTo>
                    <a:pt x="4487475" y="368443"/>
                    <a:pt x="4512815" y="399765"/>
                    <a:pt x="4548020" y="413561"/>
                  </a:cubicBezTo>
                  <a:cubicBezTo>
                    <a:pt x="5248050" y="672880"/>
                    <a:pt x="5836015" y="1167713"/>
                    <a:pt x="6210976" y="1813223"/>
                  </a:cubicBezTo>
                  <a:cubicBezTo>
                    <a:pt x="6585995" y="2458732"/>
                    <a:pt x="6724641" y="3214598"/>
                    <a:pt x="6603197" y="3951147"/>
                  </a:cubicBezTo>
                  <a:cubicBezTo>
                    <a:pt x="6481696" y="4687696"/>
                    <a:pt x="6107706" y="5359038"/>
                    <a:pt x="5545281" y="5849973"/>
                  </a:cubicBezTo>
                  <a:cubicBezTo>
                    <a:pt x="4982914" y="6340835"/>
                    <a:pt x="4267179" y="6620755"/>
                    <a:pt x="3520971" y="6641615"/>
                  </a:cubicBezTo>
                  <a:cubicBezTo>
                    <a:pt x="2774764" y="6662417"/>
                    <a:pt x="2044558" y="6422902"/>
                    <a:pt x="1455684" y="5964159"/>
                  </a:cubicBezTo>
                  <a:cubicBezTo>
                    <a:pt x="866811" y="5505359"/>
                    <a:pt x="455901" y="4855946"/>
                    <a:pt x="293537" y="4127283"/>
                  </a:cubicBezTo>
                  <a:cubicBezTo>
                    <a:pt x="131197" y="3398621"/>
                    <a:pt x="227478" y="2636240"/>
                    <a:pt x="565892" y="1970842"/>
                  </a:cubicBezTo>
                  <a:cubicBezTo>
                    <a:pt x="904307" y="1305445"/>
                    <a:pt x="1463777" y="778579"/>
                    <a:pt x="2148205" y="480655"/>
                  </a:cubicBezTo>
                  <a:lnTo>
                    <a:pt x="2014794" y="914642"/>
                  </a:lnTo>
                  <a:cubicBezTo>
                    <a:pt x="2004833" y="942234"/>
                    <a:pt x="2006622" y="972706"/>
                    <a:pt x="2019726" y="998938"/>
                  </a:cubicBezTo>
                  <a:cubicBezTo>
                    <a:pt x="2032854" y="1025170"/>
                    <a:pt x="2056159" y="1044881"/>
                    <a:pt x="2084197" y="1053476"/>
                  </a:cubicBezTo>
                  <a:cubicBezTo>
                    <a:pt x="2112258" y="1062072"/>
                    <a:pt x="2142599" y="1058791"/>
                    <a:pt x="2168157" y="1044389"/>
                  </a:cubicBezTo>
                  <a:cubicBezTo>
                    <a:pt x="2193720" y="1030016"/>
                    <a:pt x="2212248" y="1005767"/>
                    <a:pt x="2219460" y="977330"/>
                  </a:cubicBezTo>
                  <a:lnTo>
                    <a:pt x="2416627" y="334393"/>
                  </a:lnTo>
                  <a:cubicBezTo>
                    <a:pt x="2424971" y="307180"/>
                    <a:pt x="2422160" y="277756"/>
                    <a:pt x="2408786" y="252640"/>
                  </a:cubicBezTo>
                  <a:cubicBezTo>
                    <a:pt x="2395419" y="227503"/>
                    <a:pt x="2372599" y="208728"/>
                    <a:pt x="2345361" y="200446"/>
                  </a:cubicBezTo>
                  <a:lnTo>
                    <a:pt x="1702424" y="3278"/>
                  </a:lnTo>
                  <a:cubicBezTo>
                    <a:pt x="1666528" y="-5808"/>
                    <a:pt x="1628483" y="4283"/>
                    <a:pt x="1601811" y="29956"/>
                  </a:cubicBezTo>
                  <a:cubicBezTo>
                    <a:pt x="1575134" y="55651"/>
                    <a:pt x="1563595" y="93266"/>
                    <a:pt x="1571322" y="129500"/>
                  </a:cubicBezTo>
                  <a:cubicBezTo>
                    <a:pt x="1579043" y="165709"/>
                    <a:pt x="1604914" y="195376"/>
                    <a:pt x="1639747" y="207949"/>
                  </a:cubicBezTo>
                  <a:lnTo>
                    <a:pt x="1989614" y="315106"/>
                  </a:lnTo>
                  <a:cubicBezTo>
                    <a:pt x="1270038" y="647911"/>
                    <a:pt x="687966" y="1219789"/>
                    <a:pt x="342549" y="1933421"/>
                  </a:cubicBezTo>
                  <a:cubicBezTo>
                    <a:pt x="-2872" y="2647053"/>
                    <a:pt x="-90317" y="3458297"/>
                    <a:pt x="95061" y="4229193"/>
                  </a:cubicBezTo>
                  <a:cubicBezTo>
                    <a:pt x="280461" y="5000033"/>
                    <a:pt x="727256" y="5682861"/>
                    <a:pt x="1359392" y="6161384"/>
                  </a:cubicBezTo>
                  <a:cubicBezTo>
                    <a:pt x="1991529" y="6639900"/>
                    <a:pt x="2769969" y="6884616"/>
                    <a:pt x="3562239" y="6853813"/>
                  </a:cubicBezTo>
                  <a:cubicBezTo>
                    <a:pt x="4354453" y="6823009"/>
                    <a:pt x="5111576" y="6518628"/>
                    <a:pt x="5704678" y="5992505"/>
                  </a:cubicBezTo>
                  <a:cubicBezTo>
                    <a:pt x="6297787" y="5466365"/>
                    <a:pt x="6690236" y="4750916"/>
                    <a:pt x="6815223" y="3968018"/>
                  </a:cubicBezTo>
                  <a:cubicBezTo>
                    <a:pt x="6940210" y="3185063"/>
                    <a:pt x="6790020" y="2383020"/>
                    <a:pt x="6390256" y="1698363"/>
                  </a:cubicBezTo>
                  <a:cubicBezTo>
                    <a:pt x="5990491" y="1013706"/>
                    <a:pt x="5365808" y="488727"/>
                    <a:pt x="4622572" y="212750"/>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74305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018D2-C84A-4B00-9A6F-95A6C82C55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47393" y="289173"/>
            <a:ext cx="1980059" cy="352324"/>
          </a:xfrm>
          <a:prstGeom prst="rect">
            <a:avLst/>
          </a:prstGeom>
        </p:spPr>
      </p:pic>
      <p:sp>
        <p:nvSpPr>
          <p:cNvPr id="9" name="Text Placeholder 8">
            <a:extLst>
              <a:ext uri="{FF2B5EF4-FFF2-40B4-BE49-F238E27FC236}">
                <a16:creationId xmlns:a16="http://schemas.microsoft.com/office/drawing/2014/main" id="{0015CB2F-C2E9-2DF2-0C72-A38035C9136C}"/>
              </a:ext>
            </a:extLst>
          </p:cNvPr>
          <p:cNvSpPr>
            <a:spLocks noGrp="1"/>
          </p:cNvSpPr>
          <p:nvPr>
            <p:ph type="body" sz="quarter" idx="10"/>
          </p:nvPr>
        </p:nvSpPr>
        <p:spPr/>
        <p:txBody>
          <a:bodyPr vert="horz" lIns="91440" tIns="45720" rIns="91440" bIns="45720" rtlCol="0">
            <a:normAutofit/>
          </a:bodyPr>
          <a:lstStyle/>
          <a:p>
            <a:r>
              <a:rPr lang="en-US">
                <a:solidFill>
                  <a:srgbClr val="C00000"/>
                </a:solidFill>
                <a:latin typeface="Futura Medium" panose="020B0602020204020303"/>
              </a:rPr>
              <a:t>1</a:t>
            </a:r>
            <a:r>
              <a:rPr lang="en-US" b="0">
                <a:solidFill>
                  <a:srgbClr val="213863"/>
                </a:solidFill>
                <a:latin typeface="Futura Medium" panose="020B0602020204020303"/>
              </a:rPr>
              <a:t>DATASERVICES</a:t>
            </a:r>
          </a:p>
        </p:txBody>
      </p:sp>
      <p:sp>
        <p:nvSpPr>
          <p:cNvPr id="8" name="TextBox 7">
            <a:extLst>
              <a:ext uri="{FF2B5EF4-FFF2-40B4-BE49-F238E27FC236}">
                <a16:creationId xmlns:a16="http://schemas.microsoft.com/office/drawing/2014/main" id="{9CE9EE8A-9B3E-BA14-9316-C9BAAC56AF15}"/>
              </a:ext>
            </a:extLst>
          </p:cNvPr>
          <p:cNvSpPr txBox="1"/>
          <p:nvPr/>
        </p:nvSpPr>
        <p:spPr>
          <a:xfrm rot="16200000">
            <a:off x="-1097518" y="5021170"/>
            <a:ext cx="2971416" cy="430887"/>
          </a:xfrm>
          <a:prstGeom prst="rect">
            <a:avLst/>
          </a:prstGeom>
          <a:noFill/>
        </p:spPr>
        <p:txBody>
          <a:bodyPr wrap="square" rtlCol="0">
            <a:spAutoFit/>
          </a:bodyPr>
          <a:lstStyle/>
          <a:p>
            <a:pPr algn="ctr" defTabSz="1089959"/>
            <a:r>
              <a:rPr lang="en-GB" sz="2200" b="1">
                <a:solidFill>
                  <a:srgbClr val="8497B0"/>
                </a:solidFill>
                <a:latin typeface="Futura Medium" charset="0"/>
                <a:ea typeface="Futura Medium" charset="0"/>
                <a:cs typeface="Futura Medium" charset="0"/>
              </a:rPr>
              <a:t> CORE FEATURES</a:t>
            </a:r>
          </a:p>
        </p:txBody>
      </p:sp>
      <p:sp>
        <p:nvSpPr>
          <p:cNvPr id="42" name="TextBox 41">
            <a:extLst>
              <a:ext uri="{FF2B5EF4-FFF2-40B4-BE49-F238E27FC236}">
                <a16:creationId xmlns:a16="http://schemas.microsoft.com/office/drawing/2014/main" id="{F98FA3EA-CAF2-2C4E-FB95-5FBC977E26FA}"/>
              </a:ext>
            </a:extLst>
          </p:cNvPr>
          <p:cNvSpPr txBox="1"/>
          <p:nvPr/>
        </p:nvSpPr>
        <p:spPr>
          <a:xfrm>
            <a:off x="978540" y="4572742"/>
            <a:ext cx="2247232" cy="584775"/>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Data </a:t>
            </a:r>
            <a:br>
              <a:rPr lang="en-GB" sz="1600" b="1">
                <a:solidFill>
                  <a:schemeClr val="bg1"/>
                </a:solidFill>
                <a:latin typeface="Futura Medium" charset="0"/>
                <a:ea typeface="Futura Medium" charset="0"/>
                <a:cs typeface="Futura Medium" charset="0"/>
              </a:rPr>
            </a:br>
            <a:r>
              <a:rPr lang="en-GB" sz="1600" b="1">
                <a:solidFill>
                  <a:schemeClr val="bg1"/>
                </a:solidFill>
                <a:latin typeface="Futura Medium" charset="0"/>
                <a:ea typeface="Futura Medium" charset="0"/>
                <a:cs typeface="Futura Medium" charset="0"/>
              </a:rPr>
              <a:t>Reconciliation</a:t>
            </a:r>
          </a:p>
        </p:txBody>
      </p:sp>
      <p:sp>
        <p:nvSpPr>
          <p:cNvPr id="43" name="TextBox 42">
            <a:extLst>
              <a:ext uri="{FF2B5EF4-FFF2-40B4-BE49-F238E27FC236}">
                <a16:creationId xmlns:a16="http://schemas.microsoft.com/office/drawing/2014/main" id="{EA654B0F-B1FA-5886-D855-0C41B7110542}"/>
              </a:ext>
            </a:extLst>
          </p:cNvPr>
          <p:cNvSpPr txBox="1"/>
          <p:nvPr/>
        </p:nvSpPr>
        <p:spPr>
          <a:xfrm>
            <a:off x="883659" y="5266690"/>
            <a:ext cx="2436994" cy="965649"/>
          </a:xfrm>
          <a:prstGeom prst="rect">
            <a:avLst/>
          </a:prstGeom>
          <a:noFill/>
        </p:spPr>
        <p:txBody>
          <a:bodyPr wrap="square" rtlCol="0">
            <a:spAutoFit/>
          </a:bodyPr>
          <a:lstStyle/>
          <a:p>
            <a:pPr algn="ctr"/>
            <a:r>
              <a:rPr lang="en-GB" sz="1135">
                <a:solidFill>
                  <a:srgbClr val="DA2128"/>
                </a:solidFill>
                <a:latin typeface="Futura Medium" charset="0"/>
                <a:ea typeface="Futura Medium" charset="0"/>
                <a:cs typeface="Futura Medium" charset="0"/>
              </a:rPr>
              <a:t>1</a:t>
            </a:r>
            <a:r>
              <a:rPr lang="en-GB" sz="1135">
                <a:solidFill>
                  <a:schemeClr val="bg1"/>
                </a:solidFill>
                <a:latin typeface="Futura Medium" charset="0"/>
                <a:ea typeface="Futura Medium" charset="0"/>
                <a:cs typeface="Futura Medium" charset="0"/>
              </a:rPr>
              <a:t>DataServices saves time and money by running programs during parallel testing, mergers, system conversions, migrations and divestitures </a:t>
            </a:r>
          </a:p>
        </p:txBody>
      </p:sp>
      <p:sp>
        <p:nvSpPr>
          <p:cNvPr id="49" name="TextBox 48">
            <a:extLst>
              <a:ext uri="{FF2B5EF4-FFF2-40B4-BE49-F238E27FC236}">
                <a16:creationId xmlns:a16="http://schemas.microsoft.com/office/drawing/2014/main" id="{6ADD7DB1-BB49-8AD5-B4DA-746139AA81C8}"/>
              </a:ext>
            </a:extLst>
          </p:cNvPr>
          <p:cNvSpPr txBox="1"/>
          <p:nvPr/>
        </p:nvSpPr>
        <p:spPr>
          <a:xfrm>
            <a:off x="3797117" y="4695852"/>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Accountability</a:t>
            </a:r>
          </a:p>
        </p:txBody>
      </p:sp>
      <p:sp>
        <p:nvSpPr>
          <p:cNvPr id="50" name="TextBox 49">
            <a:extLst>
              <a:ext uri="{FF2B5EF4-FFF2-40B4-BE49-F238E27FC236}">
                <a16:creationId xmlns:a16="http://schemas.microsoft.com/office/drawing/2014/main" id="{13963E83-3788-F69C-4F5B-676CEB29AE3D}"/>
              </a:ext>
            </a:extLst>
          </p:cNvPr>
          <p:cNvSpPr txBox="1"/>
          <p:nvPr/>
        </p:nvSpPr>
        <p:spPr>
          <a:xfrm>
            <a:off x="3571295" y="5173988"/>
            <a:ext cx="2698876" cy="1664302"/>
          </a:xfrm>
          <a:prstGeom prst="rect">
            <a:avLst/>
          </a:prstGeom>
          <a:noFill/>
        </p:spPr>
        <p:txBody>
          <a:bodyPr wrap="square" rtlCol="0">
            <a:spAutoFit/>
          </a:bodyPr>
          <a:lstStyle/>
          <a:p>
            <a:pPr algn="ctr"/>
            <a:r>
              <a:rPr lang="en-US" sz="1135">
                <a:solidFill>
                  <a:srgbClr val="DA2128"/>
                </a:solidFill>
                <a:latin typeface="Futura Medium" charset="0"/>
                <a:ea typeface="Futura Medium" charset="0"/>
                <a:cs typeface="Futura Medium" charset="0"/>
              </a:rPr>
              <a:t>1</a:t>
            </a:r>
            <a:r>
              <a:rPr lang="en-US" sz="1135">
                <a:solidFill>
                  <a:schemeClr val="bg1"/>
                </a:solidFill>
                <a:latin typeface="Futura Medium" charset="0"/>
                <a:ea typeface="Futura Medium" charset="0"/>
                <a:cs typeface="Futura Medium" charset="0"/>
              </a:rPr>
              <a:t>DataServices gives users an X-ray vision into data discrepancies and variances between and across systems. It creates an automatic system history and audit trail to show compliance, accounting and that financial colleagues’ data transferred properly with nothing left behind</a:t>
            </a:r>
            <a:endParaRPr lang="en-GB" sz="1135">
              <a:solidFill>
                <a:schemeClr val="bg1"/>
              </a:solidFill>
              <a:latin typeface="Futura Medium" charset="0"/>
              <a:ea typeface="Futura Medium" charset="0"/>
              <a:cs typeface="Futura Medium" charset="0"/>
            </a:endParaRPr>
          </a:p>
        </p:txBody>
      </p:sp>
      <p:sp>
        <p:nvSpPr>
          <p:cNvPr id="56" name="TextBox 55">
            <a:extLst>
              <a:ext uri="{FF2B5EF4-FFF2-40B4-BE49-F238E27FC236}">
                <a16:creationId xmlns:a16="http://schemas.microsoft.com/office/drawing/2014/main" id="{DA3FBB5A-669E-0414-75E0-B4EADA5FF712}"/>
              </a:ext>
            </a:extLst>
          </p:cNvPr>
          <p:cNvSpPr txBox="1"/>
          <p:nvPr/>
        </p:nvSpPr>
        <p:spPr>
          <a:xfrm>
            <a:off x="6615694" y="4695852"/>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Data Migration</a:t>
            </a:r>
          </a:p>
        </p:txBody>
      </p:sp>
      <p:sp>
        <p:nvSpPr>
          <p:cNvPr id="57" name="TextBox 56">
            <a:extLst>
              <a:ext uri="{FF2B5EF4-FFF2-40B4-BE49-F238E27FC236}">
                <a16:creationId xmlns:a16="http://schemas.microsoft.com/office/drawing/2014/main" id="{6872BBAE-4065-A32B-96F9-ED1C88BC1826}"/>
              </a:ext>
            </a:extLst>
          </p:cNvPr>
          <p:cNvSpPr txBox="1"/>
          <p:nvPr/>
        </p:nvSpPr>
        <p:spPr>
          <a:xfrm>
            <a:off x="6520813" y="5266690"/>
            <a:ext cx="2436994" cy="790986"/>
          </a:xfrm>
          <a:prstGeom prst="rect">
            <a:avLst/>
          </a:prstGeom>
          <a:noFill/>
        </p:spPr>
        <p:txBody>
          <a:bodyPr wrap="square" rtlCol="0">
            <a:spAutoFit/>
          </a:bodyPr>
          <a:lstStyle/>
          <a:p>
            <a:pPr algn="ctr"/>
            <a:r>
              <a:rPr lang="en-GB" sz="1135">
                <a:solidFill>
                  <a:srgbClr val="DA2128"/>
                </a:solidFill>
                <a:latin typeface="Futura Medium" charset="0"/>
                <a:ea typeface="Futura Medium" charset="0"/>
                <a:cs typeface="Futura Medium" charset="0"/>
              </a:rPr>
              <a:t>1</a:t>
            </a:r>
            <a:r>
              <a:rPr lang="en-GB" sz="1135">
                <a:solidFill>
                  <a:schemeClr val="bg1"/>
                </a:solidFill>
                <a:latin typeface="Futura Medium" charset="0"/>
                <a:ea typeface="Futura Medium" charset="0"/>
                <a:cs typeface="Futura Medium" charset="0"/>
              </a:rPr>
              <a:t>DataServices </a:t>
            </a:r>
            <a:r>
              <a:rPr lang="en-US" sz="1135">
                <a:solidFill>
                  <a:schemeClr val="bg1"/>
                </a:solidFill>
                <a:latin typeface="Futura Medium" charset="0"/>
                <a:ea typeface="Futura Medium" charset="0"/>
                <a:cs typeface="Futura Medium" charset="0"/>
              </a:rPr>
              <a:t>avails automatic data migration functionality. It directly eliminates incorporation of data migration team </a:t>
            </a:r>
            <a:endParaRPr lang="en-GB" sz="1135">
              <a:solidFill>
                <a:schemeClr val="bg1"/>
              </a:solidFill>
              <a:latin typeface="Futura Medium" charset="0"/>
              <a:ea typeface="Futura Medium" charset="0"/>
              <a:cs typeface="Futura Medium" charset="0"/>
            </a:endParaRPr>
          </a:p>
        </p:txBody>
      </p:sp>
      <p:sp>
        <p:nvSpPr>
          <p:cNvPr id="70" name="TextBox 69">
            <a:extLst>
              <a:ext uri="{FF2B5EF4-FFF2-40B4-BE49-F238E27FC236}">
                <a16:creationId xmlns:a16="http://schemas.microsoft.com/office/drawing/2014/main" id="{920C0693-3F16-8C5A-F495-DA9772E76206}"/>
              </a:ext>
            </a:extLst>
          </p:cNvPr>
          <p:cNvSpPr txBox="1"/>
          <p:nvPr/>
        </p:nvSpPr>
        <p:spPr>
          <a:xfrm>
            <a:off x="9434272" y="4695852"/>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Webservices</a:t>
            </a:r>
          </a:p>
        </p:txBody>
      </p:sp>
      <p:sp>
        <p:nvSpPr>
          <p:cNvPr id="71" name="TextBox 70">
            <a:extLst>
              <a:ext uri="{FF2B5EF4-FFF2-40B4-BE49-F238E27FC236}">
                <a16:creationId xmlns:a16="http://schemas.microsoft.com/office/drawing/2014/main" id="{F26C5016-50D5-7297-C670-B7C49ECA8687}"/>
              </a:ext>
            </a:extLst>
          </p:cNvPr>
          <p:cNvSpPr txBox="1"/>
          <p:nvPr/>
        </p:nvSpPr>
        <p:spPr>
          <a:xfrm>
            <a:off x="9188324" y="5266690"/>
            <a:ext cx="2739128" cy="1140312"/>
          </a:xfrm>
          <a:prstGeom prst="rect">
            <a:avLst/>
          </a:prstGeom>
          <a:noFill/>
        </p:spPr>
        <p:txBody>
          <a:bodyPr wrap="square" rtlCol="0">
            <a:spAutoFit/>
          </a:bodyPr>
          <a:lstStyle/>
          <a:p>
            <a:pPr algn="ctr"/>
            <a:r>
              <a:rPr lang="en-GB" sz="1135">
                <a:solidFill>
                  <a:srgbClr val="DA2128"/>
                </a:solidFill>
                <a:latin typeface="Futura Medium" charset="0"/>
                <a:ea typeface="Futura Medium" charset="0"/>
                <a:cs typeface="Futura Medium" charset="0"/>
              </a:rPr>
              <a:t>1</a:t>
            </a:r>
            <a:r>
              <a:rPr lang="en-GB" sz="1135">
                <a:solidFill>
                  <a:schemeClr val="bg1"/>
                </a:solidFill>
                <a:latin typeface="Futura Medium" charset="0"/>
                <a:ea typeface="Futura Medium" charset="0"/>
                <a:cs typeface="Futura Medium" charset="0"/>
              </a:rPr>
              <a:t>DataServices </a:t>
            </a:r>
            <a:r>
              <a:rPr lang="en-US" sz="1135">
                <a:solidFill>
                  <a:schemeClr val="bg1"/>
                </a:solidFill>
                <a:latin typeface="Futura Medium" charset="0"/>
                <a:ea typeface="Futura Medium" charset="0"/>
                <a:cs typeface="Futura Medium" charset="0"/>
              </a:rPr>
              <a:t>allow user to gathered data from different data sources in the form of end-points with allowing users to perform various operations(Insert, Update, Delete) on it.</a:t>
            </a:r>
            <a:endParaRPr lang="en-GB" sz="1135">
              <a:solidFill>
                <a:schemeClr val="bg1"/>
              </a:solidFill>
              <a:latin typeface="Futura Medium" charset="0"/>
              <a:ea typeface="Futura Medium" charset="0"/>
              <a:cs typeface="Futura Medium" charset="0"/>
            </a:endParaRPr>
          </a:p>
        </p:txBody>
      </p:sp>
      <p:grpSp>
        <p:nvGrpSpPr>
          <p:cNvPr id="116" name="Group 115">
            <a:extLst>
              <a:ext uri="{FF2B5EF4-FFF2-40B4-BE49-F238E27FC236}">
                <a16:creationId xmlns:a16="http://schemas.microsoft.com/office/drawing/2014/main" id="{753E4F75-BB91-BE28-1A4A-D29E8CBF66BA}"/>
              </a:ext>
            </a:extLst>
          </p:cNvPr>
          <p:cNvGrpSpPr/>
          <p:nvPr/>
        </p:nvGrpSpPr>
        <p:grpSpPr>
          <a:xfrm>
            <a:off x="1592899" y="3424335"/>
            <a:ext cx="1018514" cy="1018514"/>
            <a:chOff x="1592899" y="3424335"/>
            <a:chExt cx="1018514" cy="1018514"/>
          </a:xfrm>
        </p:grpSpPr>
        <p:grpSp>
          <p:nvGrpSpPr>
            <p:cNvPr id="84" name="Group 83">
              <a:extLst>
                <a:ext uri="{FF2B5EF4-FFF2-40B4-BE49-F238E27FC236}">
                  <a16:creationId xmlns:a16="http://schemas.microsoft.com/office/drawing/2014/main" id="{E766D0CF-8F6B-F318-0035-5C94E8F35B32}"/>
                </a:ext>
              </a:extLst>
            </p:cNvPr>
            <p:cNvGrpSpPr/>
            <p:nvPr/>
          </p:nvGrpSpPr>
          <p:grpSpPr>
            <a:xfrm>
              <a:off x="1592899" y="3424335"/>
              <a:ext cx="1018514" cy="1018514"/>
              <a:chOff x="1553516" y="3384952"/>
              <a:chExt cx="1097280" cy="1097280"/>
            </a:xfrm>
          </p:grpSpPr>
          <p:sp>
            <p:nvSpPr>
              <p:cNvPr id="28" name="Freeform: Shape 27">
                <a:extLst>
                  <a:ext uri="{FF2B5EF4-FFF2-40B4-BE49-F238E27FC236}">
                    <a16:creationId xmlns:a16="http://schemas.microsoft.com/office/drawing/2014/main" id="{618FC66B-B878-05BA-8BEF-589F45C4073D}"/>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8B20278-211D-E2AF-57E8-A0C15C4CA432}"/>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87" name="Graphic 85">
              <a:extLst>
                <a:ext uri="{FF2B5EF4-FFF2-40B4-BE49-F238E27FC236}">
                  <a16:creationId xmlns:a16="http://schemas.microsoft.com/office/drawing/2014/main" id="{23F62939-7FBA-85D0-B91A-14536711FDBF}"/>
                </a:ext>
              </a:extLst>
            </p:cNvPr>
            <p:cNvSpPr>
              <a:spLocks noChangeAspect="1"/>
            </p:cNvSpPr>
            <p:nvPr/>
          </p:nvSpPr>
          <p:spPr>
            <a:xfrm>
              <a:off x="1873556" y="3704173"/>
              <a:ext cx="457200" cy="458838"/>
            </a:xfrm>
            <a:custGeom>
              <a:avLst/>
              <a:gdLst>
                <a:gd name="connsiteX0" fmla="*/ 5926244 w 6433049"/>
                <a:gd name="connsiteY0" fmla="*/ 4043111 h 6456098"/>
                <a:gd name="connsiteX1" fmla="*/ 5077166 w 6433049"/>
                <a:gd name="connsiteY1" fmla="*/ 3744525 h 6456098"/>
                <a:gd name="connsiteX2" fmla="*/ 4765584 w 6433049"/>
                <a:gd name="connsiteY2" fmla="*/ 3744525 h 6456098"/>
                <a:gd name="connsiteX3" fmla="*/ 4765584 w 6433049"/>
                <a:gd name="connsiteY3" fmla="*/ 2711653 h 6456098"/>
                <a:gd name="connsiteX4" fmla="*/ 5077143 w 6433049"/>
                <a:gd name="connsiteY4" fmla="*/ 2711653 h 6456098"/>
                <a:gd name="connsiteX5" fmla="*/ 5926244 w 6433049"/>
                <a:gd name="connsiteY5" fmla="*/ 2412913 h 6456098"/>
                <a:gd name="connsiteX6" fmla="*/ 6134213 w 6433049"/>
                <a:gd name="connsiteY6" fmla="*/ 2204984 h 6456098"/>
                <a:gd name="connsiteX7" fmla="*/ 6433050 w 6433049"/>
                <a:gd name="connsiteY7" fmla="*/ 1355907 h 6456098"/>
                <a:gd name="connsiteX8" fmla="*/ 6134213 w 6433049"/>
                <a:gd name="connsiteY8" fmla="*/ 506829 h 6456098"/>
                <a:gd name="connsiteX9" fmla="*/ 5926244 w 6433049"/>
                <a:gd name="connsiteY9" fmla="*/ 298900 h 6456098"/>
                <a:gd name="connsiteX10" fmla="*/ 5077143 w 6433049"/>
                <a:gd name="connsiteY10" fmla="*/ 0 h 6456098"/>
                <a:gd name="connsiteX11" fmla="*/ 4228351 w 6433049"/>
                <a:gd name="connsiteY11" fmla="*/ 298740 h 6456098"/>
                <a:gd name="connsiteX12" fmla="*/ 4020354 w 6433049"/>
                <a:gd name="connsiteY12" fmla="*/ 506669 h 6456098"/>
                <a:gd name="connsiteX13" fmla="*/ 3721614 w 6433049"/>
                <a:gd name="connsiteY13" fmla="*/ 1355747 h 6456098"/>
                <a:gd name="connsiteX14" fmla="*/ 3721614 w 6433049"/>
                <a:gd name="connsiteY14" fmla="*/ 1734857 h 6456098"/>
                <a:gd name="connsiteX15" fmla="*/ 2711602 w 6433049"/>
                <a:gd name="connsiteY15" fmla="*/ 1734857 h 6456098"/>
                <a:gd name="connsiteX16" fmla="*/ 2711602 w 6433049"/>
                <a:gd name="connsiteY16" fmla="*/ 1355815 h 6456098"/>
                <a:gd name="connsiteX17" fmla="*/ 2412793 w 6433049"/>
                <a:gd name="connsiteY17" fmla="*/ 506738 h 6456098"/>
                <a:gd name="connsiteX18" fmla="*/ 2204864 w 6433049"/>
                <a:gd name="connsiteY18" fmla="*/ 298809 h 6456098"/>
                <a:gd name="connsiteX19" fmla="*/ 1355844 w 6433049"/>
                <a:gd name="connsiteY19" fmla="*/ 0 h 6456098"/>
                <a:gd name="connsiteX20" fmla="*/ 506823 w 6433049"/>
                <a:gd name="connsiteY20" fmla="*/ 298740 h 6456098"/>
                <a:gd name="connsiteX21" fmla="*/ 298740 w 6433049"/>
                <a:gd name="connsiteY21" fmla="*/ 506669 h 6456098"/>
                <a:gd name="connsiteX22" fmla="*/ 0 w 6433049"/>
                <a:gd name="connsiteY22" fmla="*/ 1355747 h 6456098"/>
                <a:gd name="connsiteX23" fmla="*/ 298740 w 6433049"/>
                <a:gd name="connsiteY23" fmla="*/ 2204824 h 6456098"/>
                <a:gd name="connsiteX24" fmla="*/ 506801 w 6433049"/>
                <a:gd name="connsiteY24" fmla="*/ 2412753 h 6456098"/>
                <a:gd name="connsiteX25" fmla="*/ 1355821 w 6433049"/>
                <a:gd name="connsiteY25" fmla="*/ 2711493 h 6456098"/>
                <a:gd name="connsiteX26" fmla="*/ 1667534 w 6433049"/>
                <a:gd name="connsiteY26" fmla="*/ 2711493 h 6456098"/>
                <a:gd name="connsiteX27" fmla="*/ 1667534 w 6433049"/>
                <a:gd name="connsiteY27" fmla="*/ 3744365 h 6456098"/>
                <a:gd name="connsiteX28" fmla="*/ 1355844 w 6433049"/>
                <a:gd name="connsiteY28" fmla="*/ 3744365 h 6456098"/>
                <a:gd name="connsiteX29" fmla="*/ 506823 w 6433049"/>
                <a:gd name="connsiteY29" fmla="*/ 4042951 h 6456098"/>
                <a:gd name="connsiteX30" fmla="*/ 298763 w 6433049"/>
                <a:gd name="connsiteY30" fmla="*/ 4251103 h 6456098"/>
                <a:gd name="connsiteX31" fmla="*/ 23 w 6433049"/>
                <a:gd name="connsiteY31" fmla="*/ 5100066 h 6456098"/>
                <a:gd name="connsiteX32" fmla="*/ 298763 w 6433049"/>
                <a:gd name="connsiteY32" fmla="*/ 5949121 h 6456098"/>
                <a:gd name="connsiteX33" fmla="*/ 506823 w 6433049"/>
                <a:gd name="connsiteY33" fmla="*/ 6157033 h 6456098"/>
                <a:gd name="connsiteX34" fmla="*/ 1355844 w 6433049"/>
                <a:gd name="connsiteY34" fmla="*/ 6455870 h 6456098"/>
                <a:gd name="connsiteX35" fmla="*/ 2204807 w 6433049"/>
                <a:gd name="connsiteY35" fmla="*/ 6157033 h 6456098"/>
                <a:gd name="connsiteX36" fmla="*/ 2412736 w 6433049"/>
                <a:gd name="connsiteY36" fmla="*/ 5949121 h 6456098"/>
                <a:gd name="connsiteX37" fmla="*/ 2711545 w 6433049"/>
                <a:gd name="connsiteY37" fmla="*/ 5100066 h 6456098"/>
                <a:gd name="connsiteX38" fmla="*/ 2711545 w 6433049"/>
                <a:gd name="connsiteY38" fmla="*/ 4721156 h 6456098"/>
                <a:gd name="connsiteX39" fmla="*/ 3721557 w 6433049"/>
                <a:gd name="connsiteY39" fmla="*/ 4721156 h 6456098"/>
                <a:gd name="connsiteX40" fmla="*/ 3721557 w 6433049"/>
                <a:gd name="connsiteY40" fmla="*/ 5100198 h 6456098"/>
                <a:gd name="connsiteX41" fmla="*/ 4020297 w 6433049"/>
                <a:gd name="connsiteY41" fmla="*/ 5949293 h 6456098"/>
                <a:gd name="connsiteX42" fmla="*/ 4228294 w 6433049"/>
                <a:gd name="connsiteY42" fmla="*/ 6157147 h 6456098"/>
                <a:gd name="connsiteX43" fmla="*/ 5077086 w 6433049"/>
                <a:gd name="connsiteY43" fmla="*/ 6456098 h 6456098"/>
                <a:gd name="connsiteX44" fmla="*/ 5926186 w 6433049"/>
                <a:gd name="connsiteY44" fmla="*/ 6157147 h 6456098"/>
                <a:gd name="connsiteX45" fmla="*/ 6134155 w 6433049"/>
                <a:gd name="connsiteY45" fmla="*/ 5949293 h 6456098"/>
                <a:gd name="connsiteX46" fmla="*/ 6432879 w 6433049"/>
                <a:gd name="connsiteY46" fmla="*/ 5100198 h 6456098"/>
                <a:gd name="connsiteX47" fmla="*/ 6134155 w 6433049"/>
                <a:gd name="connsiteY47" fmla="*/ 4251234 h 6456098"/>
                <a:gd name="connsiteX48" fmla="*/ 5926244 w 6433049"/>
                <a:gd name="connsiteY48" fmla="*/ 4043106 h 6456098"/>
                <a:gd name="connsiteX49" fmla="*/ 4020348 w 6433049"/>
                <a:gd name="connsiteY49" fmla="*/ 2711631 h 6456098"/>
                <a:gd name="connsiteX50" fmla="*/ 4020348 w 6433049"/>
                <a:gd name="connsiteY50" fmla="*/ 1355690 h 6456098"/>
                <a:gd name="connsiteX51" fmla="*/ 5077166 w 6433049"/>
                <a:gd name="connsiteY51" fmla="*/ 298643 h 6456098"/>
                <a:gd name="connsiteX52" fmla="*/ 6134270 w 6433049"/>
                <a:gd name="connsiteY52" fmla="*/ 1355690 h 6456098"/>
                <a:gd name="connsiteX53" fmla="*/ 5077166 w 6433049"/>
                <a:gd name="connsiteY53" fmla="*/ 2412736 h 6456098"/>
                <a:gd name="connsiteX54" fmla="*/ 4925273 w 6433049"/>
                <a:gd name="connsiteY54" fmla="*/ 2412736 h 6456098"/>
                <a:gd name="connsiteX55" fmla="*/ 4925273 w 6433049"/>
                <a:gd name="connsiteY55" fmla="*/ 2408895 h 6456098"/>
                <a:gd name="connsiteX56" fmla="*/ 4768979 w 6433049"/>
                <a:gd name="connsiteY56" fmla="*/ 2408895 h 6456098"/>
                <a:gd name="connsiteX57" fmla="*/ 4768956 w 6433049"/>
                <a:gd name="connsiteY57" fmla="*/ 2405101 h 6456098"/>
                <a:gd name="connsiteX58" fmla="*/ 4765584 w 6433049"/>
                <a:gd name="connsiteY58" fmla="*/ 2405101 h 6456098"/>
                <a:gd name="connsiteX59" fmla="*/ 4765584 w 6433049"/>
                <a:gd name="connsiteY59" fmla="*/ 2035032 h 6456098"/>
                <a:gd name="connsiteX60" fmla="*/ 5101495 w 6433049"/>
                <a:gd name="connsiteY60" fmla="*/ 2035032 h 6456098"/>
                <a:gd name="connsiteX61" fmla="*/ 5500070 w 6433049"/>
                <a:gd name="connsiteY61" fmla="*/ 1894923 h 6456098"/>
                <a:gd name="connsiteX62" fmla="*/ 5597803 w 6433049"/>
                <a:gd name="connsiteY62" fmla="*/ 1797185 h 6456098"/>
                <a:gd name="connsiteX63" fmla="*/ 5738163 w 6433049"/>
                <a:gd name="connsiteY63" fmla="*/ 1398609 h 6456098"/>
                <a:gd name="connsiteX64" fmla="*/ 5597803 w 6433049"/>
                <a:gd name="connsiteY64" fmla="*/ 1000034 h 6456098"/>
                <a:gd name="connsiteX65" fmla="*/ 5500070 w 6433049"/>
                <a:gd name="connsiteY65" fmla="*/ 902296 h 6456098"/>
                <a:gd name="connsiteX66" fmla="*/ 5101495 w 6433049"/>
                <a:gd name="connsiteY66" fmla="*/ 762055 h 6456098"/>
                <a:gd name="connsiteX67" fmla="*/ 4702919 w 6433049"/>
                <a:gd name="connsiteY67" fmla="*/ 902296 h 6456098"/>
                <a:gd name="connsiteX68" fmla="*/ 4605410 w 6433049"/>
                <a:gd name="connsiteY68" fmla="*/ 1000034 h 6456098"/>
                <a:gd name="connsiteX69" fmla="*/ 4465038 w 6433049"/>
                <a:gd name="connsiteY69" fmla="*/ 1398609 h 6456098"/>
                <a:gd name="connsiteX70" fmla="*/ 4465038 w 6433049"/>
                <a:gd name="connsiteY70" fmla="*/ 3744331 h 6456098"/>
                <a:gd name="connsiteX71" fmla="*/ 4020383 w 6433049"/>
                <a:gd name="connsiteY71" fmla="*/ 3744331 h 6456098"/>
                <a:gd name="connsiteX72" fmla="*/ 4765584 w 6433049"/>
                <a:gd name="connsiteY72" fmla="*/ 1734765 h 6456098"/>
                <a:gd name="connsiteX73" fmla="*/ 4765584 w 6433049"/>
                <a:gd name="connsiteY73" fmla="*/ 1398655 h 6456098"/>
                <a:gd name="connsiteX74" fmla="*/ 5101495 w 6433049"/>
                <a:gd name="connsiteY74" fmla="*/ 1062607 h 6456098"/>
                <a:gd name="connsiteX75" fmla="*/ 5437474 w 6433049"/>
                <a:gd name="connsiteY75" fmla="*/ 1398655 h 6456098"/>
                <a:gd name="connsiteX76" fmla="*/ 5101495 w 6433049"/>
                <a:gd name="connsiteY76" fmla="*/ 1734765 h 6456098"/>
                <a:gd name="connsiteX77" fmla="*/ 2711556 w 6433049"/>
                <a:gd name="connsiteY77" fmla="*/ 2035094 h 6456098"/>
                <a:gd name="connsiteX78" fmla="*/ 3721511 w 6433049"/>
                <a:gd name="connsiteY78" fmla="*/ 2035094 h 6456098"/>
                <a:gd name="connsiteX79" fmla="*/ 3721511 w 6433049"/>
                <a:gd name="connsiteY79" fmla="*/ 2405164 h 6456098"/>
                <a:gd name="connsiteX80" fmla="*/ 2711556 w 6433049"/>
                <a:gd name="connsiteY80" fmla="*/ 2405141 h 6456098"/>
                <a:gd name="connsiteX81" fmla="*/ 2711556 w 6433049"/>
                <a:gd name="connsiteY81" fmla="*/ 2711636 h 6456098"/>
                <a:gd name="connsiteX82" fmla="*/ 3721511 w 6433049"/>
                <a:gd name="connsiteY82" fmla="*/ 2711636 h 6456098"/>
                <a:gd name="connsiteX83" fmla="*/ 3721511 w 6433049"/>
                <a:gd name="connsiteY83" fmla="*/ 3744451 h 6456098"/>
                <a:gd name="connsiteX84" fmla="*/ 2711556 w 6433049"/>
                <a:gd name="connsiteY84" fmla="*/ 3744451 h 6456098"/>
                <a:gd name="connsiteX85" fmla="*/ 1507863 w 6433049"/>
                <a:gd name="connsiteY85" fmla="*/ 2408987 h 6456098"/>
                <a:gd name="connsiteX86" fmla="*/ 1507863 w 6433049"/>
                <a:gd name="connsiteY86" fmla="*/ 2412759 h 6456098"/>
                <a:gd name="connsiteX87" fmla="*/ 1355815 w 6433049"/>
                <a:gd name="connsiteY87" fmla="*/ 2412759 h 6456098"/>
                <a:gd name="connsiteX88" fmla="*/ 298712 w 6433049"/>
                <a:gd name="connsiteY88" fmla="*/ 1355712 h 6456098"/>
                <a:gd name="connsiteX89" fmla="*/ 1355815 w 6433049"/>
                <a:gd name="connsiteY89" fmla="*/ 298724 h 6456098"/>
                <a:gd name="connsiteX90" fmla="*/ 2412690 w 6433049"/>
                <a:gd name="connsiteY90" fmla="*/ 1355770 h 6456098"/>
                <a:gd name="connsiteX91" fmla="*/ 2412690 w 6433049"/>
                <a:gd name="connsiteY91" fmla="*/ 3744411 h 6456098"/>
                <a:gd name="connsiteX92" fmla="*/ 1968012 w 6433049"/>
                <a:gd name="connsiteY92" fmla="*/ 3744411 h 6456098"/>
                <a:gd name="connsiteX93" fmla="*/ 1968012 w 6433049"/>
                <a:gd name="connsiteY93" fmla="*/ 1398804 h 6456098"/>
                <a:gd name="connsiteX94" fmla="*/ 1827703 w 6433049"/>
                <a:gd name="connsiteY94" fmla="*/ 1000228 h 6456098"/>
                <a:gd name="connsiteX95" fmla="*/ 1730125 w 6433049"/>
                <a:gd name="connsiteY95" fmla="*/ 902490 h 6456098"/>
                <a:gd name="connsiteX96" fmla="*/ 1331549 w 6433049"/>
                <a:gd name="connsiteY96" fmla="*/ 762250 h 6456098"/>
                <a:gd name="connsiteX97" fmla="*/ 932974 w 6433049"/>
                <a:gd name="connsiteY97" fmla="*/ 902490 h 6456098"/>
                <a:gd name="connsiteX98" fmla="*/ 835236 w 6433049"/>
                <a:gd name="connsiteY98" fmla="*/ 1000228 h 6456098"/>
                <a:gd name="connsiteX99" fmla="*/ 694995 w 6433049"/>
                <a:gd name="connsiteY99" fmla="*/ 1398804 h 6456098"/>
                <a:gd name="connsiteX100" fmla="*/ 835236 w 6433049"/>
                <a:gd name="connsiteY100" fmla="*/ 1797379 h 6456098"/>
                <a:gd name="connsiteX101" fmla="*/ 932974 w 6433049"/>
                <a:gd name="connsiteY101" fmla="*/ 1895117 h 6456098"/>
                <a:gd name="connsiteX102" fmla="*/ 1331549 w 6433049"/>
                <a:gd name="connsiteY102" fmla="*/ 2035226 h 6456098"/>
                <a:gd name="connsiteX103" fmla="*/ 1667528 w 6433049"/>
                <a:gd name="connsiteY103" fmla="*/ 2035226 h 6456098"/>
                <a:gd name="connsiteX104" fmla="*/ 1667528 w 6433049"/>
                <a:gd name="connsiteY104" fmla="*/ 2409044 h 6456098"/>
                <a:gd name="connsiteX105" fmla="*/ 1507846 w 6433049"/>
                <a:gd name="connsiteY105" fmla="*/ 2409067 h 6456098"/>
                <a:gd name="connsiteX106" fmla="*/ 1667528 w 6433049"/>
                <a:gd name="connsiteY106" fmla="*/ 1398632 h 6456098"/>
                <a:gd name="connsiteX107" fmla="*/ 1667528 w 6433049"/>
                <a:gd name="connsiteY107" fmla="*/ 1734811 h 6456098"/>
                <a:gd name="connsiteX108" fmla="*/ 1331549 w 6433049"/>
                <a:gd name="connsiteY108" fmla="*/ 1734811 h 6456098"/>
                <a:gd name="connsiteX109" fmla="*/ 995439 w 6433049"/>
                <a:gd name="connsiteY109" fmla="*/ 1398701 h 6456098"/>
                <a:gd name="connsiteX110" fmla="*/ 1331549 w 6433049"/>
                <a:gd name="connsiteY110" fmla="*/ 1062653 h 6456098"/>
                <a:gd name="connsiteX111" fmla="*/ 1667528 w 6433049"/>
                <a:gd name="connsiteY111" fmla="*/ 1398632 h 6456098"/>
                <a:gd name="connsiteX112" fmla="*/ 5077155 w 6433049"/>
                <a:gd name="connsiteY112" fmla="*/ 6157090 h 6456098"/>
                <a:gd name="connsiteX113" fmla="*/ 4020337 w 6433049"/>
                <a:gd name="connsiteY113" fmla="*/ 5100123 h 6456098"/>
                <a:gd name="connsiteX114" fmla="*/ 4020337 w 6433049"/>
                <a:gd name="connsiteY114" fmla="*/ 4721082 h 6456098"/>
                <a:gd name="connsiteX115" fmla="*/ 4464993 w 6433049"/>
                <a:gd name="connsiteY115" fmla="*/ 4721082 h 6456098"/>
                <a:gd name="connsiteX116" fmla="*/ 4464993 w 6433049"/>
                <a:gd name="connsiteY116" fmla="*/ 5057261 h 6456098"/>
                <a:gd name="connsiteX117" fmla="*/ 4605364 w 6433049"/>
                <a:gd name="connsiteY117" fmla="*/ 5455996 h 6456098"/>
                <a:gd name="connsiteX118" fmla="*/ 4702874 w 6433049"/>
                <a:gd name="connsiteY118" fmla="*/ 5553643 h 6456098"/>
                <a:gd name="connsiteX119" fmla="*/ 5101449 w 6433049"/>
                <a:gd name="connsiteY119" fmla="*/ 5693774 h 6456098"/>
                <a:gd name="connsiteX120" fmla="*/ 5500025 w 6433049"/>
                <a:gd name="connsiteY120" fmla="*/ 5553643 h 6456098"/>
                <a:gd name="connsiteX121" fmla="*/ 5597746 w 6433049"/>
                <a:gd name="connsiteY121" fmla="*/ 5455996 h 6456098"/>
                <a:gd name="connsiteX122" fmla="*/ 5738163 w 6433049"/>
                <a:gd name="connsiteY122" fmla="*/ 5057261 h 6456098"/>
                <a:gd name="connsiteX123" fmla="*/ 5597746 w 6433049"/>
                <a:gd name="connsiteY123" fmla="*/ 4658754 h 6456098"/>
                <a:gd name="connsiteX124" fmla="*/ 5500025 w 6433049"/>
                <a:gd name="connsiteY124" fmla="*/ 4560885 h 6456098"/>
                <a:gd name="connsiteX125" fmla="*/ 5101449 w 6433049"/>
                <a:gd name="connsiteY125" fmla="*/ 4420776 h 6456098"/>
                <a:gd name="connsiteX126" fmla="*/ 1331607 w 6433049"/>
                <a:gd name="connsiteY126" fmla="*/ 4420776 h 6456098"/>
                <a:gd name="connsiteX127" fmla="*/ 933031 w 6433049"/>
                <a:gd name="connsiteY127" fmla="*/ 4560885 h 6456098"/>
                <a:gd name="connsiteX128" fmla="*/ 835293 w 6433049"/>
                <a:gd name="connsiteY128" fmla="*/ 4658754 h 6456098"/>
                <a:gd name="connsiteX129" fmla="*/ 695053 w 6433049"/>
                <a:gd name="connsiteY129" fmla="*/ 5057261 h 6456098"/>
                <a:gd name="connsiteX130" fmla="*/ 835293 w 6433049"/>
                <a:gd name="connsiteY130" fmla="*/ 5455996 h 6456098"/>
                <a:gd name="connsiteX131" fmla="*/ 933031 w 6433049"/>
                <a:gd name="connsiteY131" fmla="*/ 5553643 h 6456098"/>
                <a:gd name="connsiteX132" fmla="*/ 1331607 w 6433049"/>
                <a:gd name="connsiteY132" fmla="*/ 5693774 h 6456098"/>
                <a:gd name="connsiteX133" fmla="*/ 1730182 w 6433049"/>
                <a:gd name="connsiteY133" fmla="*/ 5553643 h 6456098"/>
                <a:gd name="connsiteX134" fmla="*/ 1827760 w 6433049"/>
                <a:gd name="connsiteY134" fmla="*/ 5455996 h 6456098"/>
                <a:gd name="connsiteX135" fmla="*/ 1968069 w 6433049"/>
                <a:gd name="connsiteY135" fmla="*/ 5057261 h 6456098"/>
                <a:gd name="connsiteX136" fmla="*/ 1968069 w 6433049"/>
                <a:gd name="connsiteY136" fmla="*/ 4721082 h 6456098"/>
                <a:gd name="connsiteX137" fmla="*/ 2412747 w 6433049"/>
                <a:gd name="connsiteY137" fmla="*/ 4721082 h 6456098"/>
                <a:gd name="connsiteX138" fmla="*/ 2412747 w 6433049"/>
                <a:gd name="connsiteY138" fmla="*/ 5100123 h 6456098"/>
                <a:gd name="connsiteX139" fmla="*/ 1355872 w 6433049"/>
                <a:gd name="connsiteY139" fmla="*/ 6157090 h 6456098"/>
                <a:gd name="connsiteX140" fmla="*/ 298769 w 6433049"/>
                <a:gd name="connsiteY140" fmla="*/ 5100123 h 6456098"/>
                <a:gd name="connsiteX141" fmla="*/ 1355872 w 6433049"/>
                <a:gd name="connsiteY141" fmla="*/ 4043020 h 6456098"/>
                <a:gd name="connsiteX142" fmla="*/ 5077481 w 6433049"/>
                <a:gd name="connsiteY142" fmla="*/ 4043020 h 6456098"/>
                <a:gd name="connsiteX143" fmla="*/ 6134327 w 6433049"/>
                <a:gd name="connsiteY143" fmla="*/ 5100123 h 6456098"/>
                <a:gd name="connsiteX144" fmla="*/ 5077195 w 6433049"/>
                <a:gd name="connsiteY144" fmla="*/ 6157090 h 6456098"/>
                <a:gd name="connsiteX145" fmla="*/ 4765596 w 6433049"/>
                <a:gd name="connsiteY145" fmla="*/ 5057147 h 6456098"/>
                <a:gd name="connsiteX146" fmla="*/ 4765596 w 6433049"/>
                <a:gd name="connsiteY146" fmla="*/ 4721036 h 6456098"/>
                <a:gd name="connsiteX147" fmla="*/ 5101506 w 6433049"/>
                <a:gd name="connsiteY147" fmla="*/ 4721036 h 6456098"/>
                <a:gd name="connsiteX148" fmla="*/ 5437486 w 6433049"/>
                <a:gd name="connsiteY148" fmla="*/ 5057015 h 6456098"/>
                <a:gd name="connsiteX149" fmla="*/ 5101506 w 6433049"/>
                <a:gd name="connsiteY149" fmla="*/ 5393194 h 6456098"/>
                <a:gd name="connsiteX150" fmla="*/ 4765596 w 6433049"/>
                <a:gd name="connsiteY150" fmla="*/ 5057147 h 6456098"/>
                <a:gd name="connsiteX151" fmla="*/ 1667494 w 6433049"/>
                <a:gd name="connsiteY151" fmla="*/ 4721053 h 6456098"/>
                <a:gd name="connsiteX152" fmla="*/ 1667494 w 6433049"/>
                <a:gd name="connsiteY152" fmla="*/ 5057164 h 6456098"/>
                <a:gd name="connsiteX153" fmla="*/ 1331515 w 6433049"/>
                <a:gd name="connsiteY153" fmla="*/ 5393343 h 6456098"/>
                <a:gd name="connsiteX154" fmla="*/ 995404 w 6433049"/>
                <a:gd name="connsiteY154" fmla="*/ 5057164 h 6456098"/>
                <a:gd name="connsiteX155" fmla="*/ 1331515 w 6433049"/>
                <a:gd name="connsiteY155" fmla="*/ 4721116 h 6456098"/>
                <a:gd name="connsiteX156" fmla="*/ 1667494 w 6433049"/>
                <a:gd name="connsiteY156" fmla="*/ 4721116 h 64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433049" h="6456098">
                  <a:moveTo>
                    <a:pt x="5926244" y="4043111"/>
                  </a:moveTo>
                  <a:cubicBezTo>
                    <a:pt x="5693815" y="3856236"/>
                    <a:pt x="5398658" y="3744525"/>
                    <a:pt x="5077166" y="3744525"/>
                  </a:cubicBezTo>
                  <a:lnTo>
                    <a:pt x="4765584" y="3744525"/>
                  </a:lnTo>
                  <a:lnTo>
                    <a:pt x="4765584" y="2711653"/>
                  </a:lnTo>
                  <a:lnTo>
                    <a:pt x="5077143" y="2711653"/>
                  </a:lnTo>
                  <a:cubicBezTo>
                    <a:pt x="5398658" y="2711653"/>
                    <a:pt x="5693815" y="2599719"/>
                    <a:pt x="5926244" y="2412913"/>
                  </a:cubicBezTo>
                  <a:cubicBezTo>
                    <a:pt x="6002653" y="2351323"/>
                    <a:pt x="6072490" y="2281582"/>
                    <a:pt x="6134213" y="2204984"/>
                  </a:cubicBezTo>
                  <a:cubicBezTo>
                    <a:pt x="6321207" y="1972567"/>
                    <a:pt x="6433050" y="1677398"/>
                    <a:pt x="6433050" y="1355907"/>
                  </a:cubicBezTo>
                  <a:cubicBezTo>
                    <a:pt x="6433050" y="1034392"/>
                    <a:pt x="6321207" y="739258"/>
                    <a:pt x="6134213" y="506829"/>
                  </a:cubicBezTo>
                  <a:cubicBezTo>
                    <a:pt x="6072490" y="430368"/>
                    <a:pt x="6002653" y="360474"/>
                    <a:pt x="5926244" y="298900"/>
                  </a:cubicBezTo>
                  <a:cubicBezTo>
                    <a:pt x="5693815" y="111911"/>
                    <a:pt x="5398589" y="0"/>
                    <a:pt x="5077143" y="0"/>
                  </a:cubicBezTo>
                  <a:cubicBezTo>
                    <a:pt x="4755920" y="0"/>
                    <a:pt x="4460609" y="112003"/>
                    <a:pt x="4228351" y="298740"/>
                  </a:cubicBezTo>
                  <a:cubicBezTo>
                    <a:pt x="4151599" y="360331"/>
                    <a:pt x="4081790" y="430208"/>
                    <a:pt x="4020354" y="506669"/>
                  </a:cubicBezTo>
                  <a:cubicBezTo>
                    <a:pt x="3833342" y="739087"/>
                    <a:pt x="3721614" y="1034324"/>
                    <a:pt x="3721614" y="1355747"/>
                  </a:cubicBezTo>
                  <a:lnTo>
                    <a:pt x="3721614" y="1734857"/>
                  </a:lnTo>
                  <a:lnTo>
                    <a:pt x="2711602" y="1734857"/>
                  </a:lnTo>
                  <a:lnTo>
                    <a:pt x="2711602" y="1355815"/>
                  </a:lnTo>
                  <a:cubicBezTo>
                    <a:pt x="2711602" y="1034301"/>
                    <a:pt x="2599822" y="739167"/>
                    <a:pt x="2412793" y="506738"/>
                  </a:cubicBezTo>
                  <a:cubicBezTo>
                    <a:pt x="2351202" y="430277"/>
                    <a:pt x="2281594" y="360382"/>
                    <a:pt x="2204864" y="298809"/>
                  </a:cubicBezTo>
                  <a:cubicBezTo>
                    <a:pt x="1972447" y="111934"/>
                    <a:pt x="1677210" y="0"/>
                    <a:pt x="1355844" y="0"/>
                  </a:cubicBezTo>
                  <a:cubicBezTo>
                    <a:pt x="1034329" y="0"/>
                    <a:pt x="739310" y="112003"/>
                    <a:pt x="506823" y="298740"/>
                  </a:cubicBezTo>
                  <a:cubicBezTo>
                    <a:pt x="430139" y="360376"/>
                    <a:pt x="360445" y="430208"/>
                    <a:pt x="298740" y="506669"/>
                  </a:cubicBezTo>
                  <a:cubicBezTo>
                    <a:pt x="111865" y="739087"/>
                    <a:pt x="0" y="1034324"/>
                    <a:pt x="0" y="1355747"/>
                  </a:cubicBezTo>
                  <a:cubicBezTo>
                    <a:pt x="0" y="1677192"/>
                    <a:pt x="111934" y="1972452"/>
                    <a:pt x="298740" y="2204824"/>
                  </a:cubicBezTo>
                  <a:cubicBezTo>
                    <a:pt x="360399" y="2281417"/>
                    <a:pt x="430139" y="2351180"/>
                    <a:pt x="506801" y="2412753"/>
                  </a:cubicBezTo>
                  <a:cubicBezTo>
                    <a:pt x="739287" y="2599696"/>
                    <a:pt x="1034324" y="2711493"/>
                    <a:pt x="1355821" y="2711493"/>
                  </a:cubicBezTo>
                  <a:lnTo>
                    <a:pt x="1667534" y="2711493"/>
                  </a:lnTo>
                  <a:lnTo>
                    <a:pt x="1667534" y="3744365"/>
                  </a:lnTo>
                  <a:lnTo>
                    <a:pt x="1355844" y="3744365"/>
                  </a:lnTo>
                  <a:cubicBezTo>
                    <a:pt x="1034329" y="3744365"/>
                    <a:pt x="739310" y="3856208"/>
                    <a:pt x="506823" y="4042951"/>
                  </a:cubicBezTo>
                  <a:cubicBezTo>
                    <a:pt x="430162" y="4104679"/>
                    <a:pt x="360399" y="4174350"/>
                    <a:pt x="298763" y="4251103"/>
                  </a:cubicBezTo>
                  <a:cubicBezTo>
                    <a:pt x="111888" y="4483452"/>
                    <a:pt x="23" y="4778489"/>
                    <a:pt x="23" y="5100066"/>
                  </a:cubicBezTo>
                  <a:cubicBezTo>
                    <a:pt x="23" y="5421649"/>
                    <a:pt x="111957" y="5716577"/>
                    <a:pt x="298763" y="5949121"/>
                  </a:cubicBezTo>
                  <a:cubicBezTo>
                    <a:pt x="360422" y="6025588"/>
                    <a:pt x="430162" y="6095654"/>
                    <a:pt x="506823" y="6157033"/>
                  </a:cubicBezTo>
                  <a:cubicBezTo>
                    <a:pt x="739310" y="6343970"/>
                    <a:pt x="1034346" y="6455870"/>
                    <a:pt x="1355844" y="6455870"/>
                  </a:cubicBezTo>
                  <a:cubicBezTo>
                    <a:pt x="1677198" y="6455870"/>
                    <a:pt x="1972435" y="6343742"/>
                    <a:pt x="2204807" y="6157033"/>
                  </a:cubicBezTo>
                  <a:cubicBezTo>
                    <a:pt x="2281559" y="6095539"/>
                    <a:pt x="2351163" y="6025588"/>
                    <a:pt x="2412736" y="5949121"/>
                  </a:cubicBezTo>
                  <a:cubicBezTo>
                    <a:pt x="2599811" y="5716577"/>
                    <a:pt x="2711545" y="5421621"/>
                    <a:pt x="2711545" y="5100066"/>
                  </a:cubicBezTo>
                  <a:lnTo>
                    <a:pt x="2711545" y="4721156"/>
                  </a:lnTo>
                  <a:lnTo>
                    <a:pt x="3721557" y="4721156"/>
                  </a:lnTo>
                  <a:lnTo>
                    <a:pt x="3721557" y="5100198"/>
                  </a:lnTo>
                  <a:cubicBezTo>
                    <a:pt x="3721557" y="5421712"/>
                    <a:pt x="3833399" y="5716749"/>
                    <a:pt x="4020297" y="5949293"/>
                  </a:cubicBezTo>
                  <a:cubicBezTo>
                    <a:pt x="4081756" y="6025759"/>
                    <a:pt x="4151565" y="6095711"/>
                    <a:pt x="4228294" y="6157147"/>
                  </a:cubicBezTo>
                  <a:cubicBezTo>
                    <a:pt x="4460643" y="6344027"/>
                    <a:pt x="4755818" y="6456098"/>
                    <a:pt x="5077086" y="6456098"/>
                  </a:cubicBezTo>
                  <a:cubicBezTo>
                    <a:pt x="5398601" y="6456098"/>
                    <a:pt x="5693758" y="6343970"/>
                    <a:pt x="5926186" y="6157147"/>
                  </a:cubicBezTo>
                  <a:cubicBezTo>
                    <a:pt x="6002596" y="6095654"/>
                    <a:pt x="6072490" y="6025759"/>
                    <a:pt x="6134155" y="5949293"/>
                  </a:cubicBezTo>
                  <a:cubicBezTo>
                    <a:pt x="6321207" y="5716749"/>
                    <a:pt x="6432879" y="5421689"/>
                    <a:pt x="6432879" y="5100198"/>
                  </a:cubicBezTo>
                  <a:cubicBezTo>
                    <a:pt x="6432879" y="4778683"/>
                    <a:pt x="6321036" y="4483549"/>
                    <a:pt x="6134155" y="4251234"/>
                  </a:cubicBezTo>
                  <a:cubicBezTo>
                    <a:pt x="6072548" y="4174505"/>
                    <a:pt x="6002710" y="4104833"/>
                    <a:pt x="5926244" y="4043106"/>
                  </a:cubicBezTo>
                  <a:close/>
                  <a:moveTo>
                    <a:pt x="4020348" y="2711631"/>
                  </a:moveTo>
                  <a:lnTo>
                    <a:pt x="4020348" y="1355690"/>
                  </a:lnTo>
                  <a:cubicBezTo>
                    <a:pt x="4020348" y="772817"/>
                    <a:pt x="4494379" y="298643"/>
                    <a:pt x="5077166" y="298643"/>
                  </a:cubicBezTo>
                  <a:cubicBezTo>
                    <a:pt x="5660096" y="298643"/>
                    <a:pt x="6134270" y="772811"/>
                    <a:pt x="6134270" y="1355690"/>
                  </a:cubicBezTo>
                  <a:cubicBezTo>
                    <a:pt x="6134270" y="1938562"/>
                    <a:pt x="5660096" y="2412736"/>
                    <a:pt x="5077166" y="2412736"/>
                  </a:cubicBezTo>
                  <a:lnTo>
                    <a:pt x="4925273" y="2412736"/>
                  </a:lnTo>
                  <a:lnTo>
                    <a:pt x="4925273" y="2408895"/>
                  </a:lnTo>
                  <a:lnTo>
                    <a:pt x="4768979" y="2408895"/>
                  </a:lnTo>
                  <a:lnTo>
                    <a:pt x="4768956" y="2405101"/>
                  </a:lnTo>
                  <a:lnTo>
                    <a:pt x="4765584" y="2405101"/>
                  </a:lnTo>
                  <a:lnTo>
                    <a:pt x="4765584" y="2035032"/>
                  </a:lnTo>
                  <a:lnTo>
                    <a:pt x="5101495" y="2035032"/>
                  </a:lnTo>
                  <a:cubicBezTo>
                    <a:pt x="5252588" y="2035032"/>
                    <a:pt x="5391108" y="1982505"/>
                    <a:pt x="5500070" y="1894923"/>
                  </a:cubicBezTo>
                  <a:cubicBezTo>
                    <a:pt x="5536081" y="1865925"/>
                    <a:pt x="5568942" y="1833195"/>
                    <a:pt x="5597803" y="1797185"/>
                  </a:cubicBezTo>
                  <a:cubicBezTo>
                    <a:pt x="5685585" y="1688000"/>
                    <a:pt x="5738163" y="1549474"/>
                    <a:pt x="5738163" y="1398609"/>
                  </a:cubicBezTo>
                  <a:cubicBezTo>
                    <a:pt x="5738163" y="1247745"/>
                    <a:pt x="5685585" y="1109064"/>
                    <a:pt x="5597803" y="1000034"/>
                  </a:cubicBezTo>
                  <a:cubicBezTo>
                    <a:pt x="5568942" y="964092"/>
                    <a:pt x="5536195" y="931185"/>
                    <a:pt x="5500070" y="902296"/>
                  </a:cubicBezTo>
                  <a:cubicBezTo>
                    <a:pt x="5391040" y="814650"/>
                    <a:pt x="5252628" y="762055"/>
                    <a:pt x="5101495" y="762055"/>
                  </a:cubicBezTo>
                  <a:cubicBezTo>
                    <a:pt x="4950831" y="762055"/>
                    <a:pt x="4812150" y="814650"/>
                    <a:pt x="4702919" y="902296"/>
                  </a:cubicBezTo>
                  <a:cubicBezTo>
                    <a:pt x="4667046" y="931162"/>
                    <a:pt x="4634339" y="963955"/>
                    <a:pt x="4605410" y="1000034"/>
                  </a:cubicBezTo>
                  <a:cubicBezTo>
                    <a:pt x="4517565" y="1109064"/>
                    <a:pt x="4465038" y="1247676"/>
                    <a:pt x="4465038" y="1398609"/>
                  </a:cubicBezTo>
                  <a:lnTo>
                    <a:pt x="4465038" y="3744331"/>
                  </a:lnTo>
                  <a:lnTo>
                    <a:pt x="4020383" y="3744331"/>
                  </a:lnTo>
                  <a:close/>
                  <a:moveTo>
                    <a:pt x="4765584" y="1734765"/>
                  </a:moveTo>
                  <a:lnTo>
                    <a:pt x="4765584" y="1398655"/>
                  </a:lnTo>
                  <a:cubicBezTo>
                    <a:pt x="4765584" y="1213432"/>
                    <a:pt x="4916249" y="1062607"/>
                    <a:pt x="5101495" y="1062607"/>
                  </a:cubicBezTo>
                  <a:cubicBezTo>
                    <a:pt x="5286878" y="1062607"/>
                    <a:pt x="5437474" y="1213409"/>
                    <a:pt x="5437474" y="1398655"/>
                  </a:cubicBezTo>
                  <a:cubicBezTo>
                    <a:pt x="5437474" y="1583969"/>
                    <a:pt x="5286872" y="1734765"/>
                    <a:pt x="5101495" y="1734765"/>
                  </a:cubicBezTo>
                  <a:close/>
                  <a:moveTo>
                    <a:pt x="2711556" y="2035094"/>
                  </a:moveTo>
                  <a:lnTo>
                    <a:pt x="3721511" y="2035094"/>
                  </a:lnTo>
                  <a:lnTo>
                    <a:pt x="3721511" y="2405164"/>
                  </a:lnTo>
                  <a:lnTo>
                    <a:pt x="2711556" y="2405141"/>
                  </a:lnTo>
                  <a:close/>
                  <a:moveTo>
                    <a:pt x="2711556" y="2711636"/>
                  </a:moveTo>
                  <a:lnTo>
                    <a:pt x="3721511" y="2711636"/>
                  </a:lnTo>
                  <a:lnTo>
                    <a:pt x="3721511" y="3744451"/>
                  </a:lnTo>
                  <a:lnTo>
                    <a:pt x="2711556" y="3744451"/>
                  </a:lnTo>
                  <a:close/>
                  <a:moveTo>
                    <a:pt x="1507863" y="2408987"/>
                  </a:moveTo>
                  <a:lnTo>
                    <a:pt x="1507863" y="2412759"/>
                  </a:lnTo>
                  <a:lnTo>
                    <a:pt x="1355815" y="2412759"/>
                  </a:lnTo>
                  <a:cubicBezTo>
                    <a:pt x="772885" y="2412759"/>
                    <a:pt x="298712" y="1938591"/>
                    <a:pt x="298712" y="1355712"/>
                  </a:cubicBezTo>
                  <a:cubicBezTo>
                    <a:pt x="298734" y="772839"/>
                    <a:pt x="772879" y="298724"/>
                    <a:pt x="1355815" y="298724"/>
                  </a:cubicBezTo>
                  <a:cubicBezTo>
                    <a:pt x="1938688" y="298724"/>
                    <a:pt x="2412690" y="772891"/>
                    <a:pt x="2412690" y="1355770"/>
                  </a:cubicBezTo>
                  <a:lnTo>
                    <a:pt x="2412690" y="3744411"/>
                  </a:lnTo>
                  <a:lnTo>
                    <a:pt x="1968012" y="3744411"/>
                  </a:lnTo>
                  <a:lnTo>
                    <a:pt x="1968012" y="1398804"/>
                  </a:lnTo>
                  <a:cubicBezTo>
                    <a:pt x="1968012" y="1247939"/>
                    <a:pt x="1915417" y="1109259"/>
                    <a:pt x="1827703" y="1000228"/>
                  </a:cubicBezTo>
                  <a:cubicBezTo>
                    <a:pt x="1798836" y="964218"/>
                    <a:pt x="1766044" y="931379"/>
                    <a:pt x="1730125" y="902490"/>
                  </a:cubicBezTo>
                  <a:cubicBezTo>
                    <a:pt x="1620871" y="814845"/>
                    <a:pt x="1482351" y="762250"/>
                    <a:pt x="1331549" y="762250"/>
                  </a:cubicBezTo>
                  <a:cubicBezTo>
                    <a:pt x="1180525" y="762250"/>
                    <a:pt x="1042005" y="814845"/>
                    <a:pt x="932974" y="902490"/>
                  </a:cubicBezTo>
                  <a:cubicBezTo>
                    <a:pt x="896964" y="931356"/>
                    <a:pt x="864125" y="964149"/>
                    <a:pt x="835236" y="1000228"/>
                  </a:cubicBezTo>
                  <a:cubicBezTo>
                    <a:pt x="747591" y="1109259"/>
                    <a:pt x="694995" y="1247870"/>
                    <a:pt x="694995" y="1398804"/>
                  </a:cubicBezTo>
                  <a:cubicBezTo>
                    <a:pt x="694995" y="1549737"/>
                    <a:pt x="747591" y="1688280"/>
                    <a:pt x="835236" y="1797379"/>
                  </a:cubicBezTo>
                  <a:cubicBezTo>
                    <a:pt x="864102" y="1833321"/>
                    <a:pt x="896895" y="1866090"/>
                    <a:pt x="932974" y="1895117"/>
                  </a:cubicBezTo>
                  <a:cubicBezTo>
                    <a:pt x="1042096" y="1982694"/>
                    <a:pt x="1180548" y="2035226"/>
                    <a:pt x="1331549" y="2035226"/>
                  </a:cubicBezTo>
                  <a:lnTo>
                    <a:pt x="1667528" y="2035226"/>
                  </a:lnTo>
                  <a:lnTo>
                    <a:pt x="1667528" y="2409044"/>
                  </a:lnTo>
                  <a:lnTo>
                    <a:pt x="1507846" y="2409067"/>
                  </a:lnTo>
                  <a:close/>
                  <a:moveTo>
                    <a:pt x="1667528" y="1398632"/>
                  </a:moveTo>
                  <a:lnTo>
                    <a:pt x="1667528" y="1734811"/>
                  </a:lnTo>
                  <a:lnTo>
                    <a:pt x="1331549" y="1734811"/>
                  </a:lnTo>
                  <a:cubicBezTo>
                    <a:pt x="1146235" y="1734811"/>
                    <a:pt x="995439" y="1584009"/>
                    <a:pt x="995439" y="1398701"/>
                  </a:cubicBezTo>
                  <a:cubicBezTo>
                    <a:pt x="995439" y="1213477"/>
                    <a:pt x="1146240" y="1062653"/>
                    <a:pt x="1331549" y="1062653"/>
                  </a:cubicBezTo>
                  <a:cubicBezTo>
                    <a:pt x="1516772" y="1062607"/>
                    <a:pt x="1667528" y="1213409"/>
                    <a:pt x="1667528" y="1398632"/>
                  </a:cubicBezTo>
                  <a:close/>
                  <a:moveTo>
                    <a:pt x="5077155" y="6157090"/>
                  </a:moveTo>
                  <a:cubicBezTo>
                    <a:pt x="4494339" y="6157090"/>
                    <a:pt x="4020337" y="5682974"/>
                    <a:pt x="4020337" y="5100123"/>
                  </a:cubicBezTo>
                  <a:lnTo>
                    <a:pt x="4020337" y="4721082"/>
                  </a:lnTo>
                  <a:lnTo>
                    <a:pt x="4464993" y="4721082"/>
                  </a:lnTo>
                  <a:lnTo>
                    <a:pt x="4464993" y="5057261"/>
                  </a:lnTo>
                  <a:cubicBezTo>
                    <a:pt x="4464993" y="5208194"/>
                    <a:pt x="4517519" y="5347074"/>
                    <a:pt x="4605364" y="5455996"/>
                  </a:cubicBezTo>
                  <a:cubicBezTo>
                    <a:pt x="4634294" y="5491807"/>
                    <a:pt x="4666955" y="5524554"/>
                    <a:pt x="4702874" y="5553643"/>
                  </a:cubicBezTo>
                  <a:cubicBezTo>
                    <a:pt x="4812196" y="5641311"/>
                    <a:pt x="4950785" y="5693774"/>
                    <a:pt x="5101449" y="5693774"/>
                  </a:cubicBezTo>
                  <a:cubicBezTo>
                    <a:pt x="5252542" y="5693774"/>
                    <a:pt x="5391063" y="5641311"/>
                    <a:pt x="5500025" y="5553643"/>
                  </a:cubicBezTo>
                  <a:cubicBezTo>
                    <a:pt x="5536024" y="5524554"/>
                    <a:pt x="5568885" y="5491938"/>
                    <a:pt x="5597746" y="5455996"/>
                  </a:cubicBezTo>
                  <a:cubicBezTo>
                    <a:pt x="5685528" y="5346874"/>
                    <a:pt x="5738163" y="5208223"/>
                    <a:pt x="5738163" y="5057261"/>
                  </a:cubicBezTo>
                  <a:cubicBezTo>
                    <a:pt x="5738163" y="4906528"/>
                    <a:pt x="5685528" y="4767785"/>
                    <a:pt x="5597746" y="4658754"/>
                  </a:cubicBezTo>
                  <a:cubicBezTo>
                    <a:pt x="5568885" y="4622881"/>
                    <a:pt x="5536195" y="4589837"/>
                    <a:pt x="5500025" y="4560885"/>
                  </a:cubicBezTo>
                  <a:cubicBezTo>
                    <a:pt x="5390994" y="4473376"/>
                    <a:pt x="5252582" y="4420776"/>
                    <a:pt x="5101449" y="4420776"/>
                  </a:cubicBezTo>
                  <a:lnTo>
                    <a:pt x="1331607" y="4420776"/>
                  </a:lnTo>
                  <a:cubicBezTo>
                    <a:pt x="1180582" y="4420776"/>
                    <a:pt x="1042062" y="4473371"/>
                    <a:pt x="933031" y="4560885"/>
                  </a:cubicBezTo>
                  <a:cubicBezTo>
                    <a:pt x="897021" y="4589814"/>
                    <a:pt x="864182" y="4622744"/>
                    <a:pt x="835293" y="4658754"/>
                  </a:cubicBezTo>
                  <a:cubicBezTo>
                    <a:pt x="747648" y="4767785"/>
                    <a:pt x="695053" y="4906328"/>
                    <a:pt x="695053" y="5057261"/>
                  </a:cubicBezTo>
                  <a:cubicBezTo>
                    <a:pt x="695053" y="5208194"/>
                    <a:pt x="747648" y="5347074"/>
                    <a:pt x="835293" y="5455996"/>
                  </a:cubicBezTo>
                  <a:cubicBezTo>
                    <a:pt x="864159" y="5491807"/>
                    <a:pt x="896952" y="5524554"/>
                    <a:pt x="933031" y="5553643"/>
                  </a:cubicBezTo>
                  <a:cubicBezTo>
                    <a:pt x="1042153" y="5641311"/>
                    <a:pt x="1180605" y="5693774"/>
                    <a:pt x="1331607" y="5693774"/>
                  </a:cubicBezTo>
                  <a:cubicBezTo>
                    <a:pt x="1482408" y="5693774"/>
                    <a:pt x="1621020" y="5641311"/>
                    <a:pt x="1730182" y="5553643"/>
                  </a:cubicBezTo>
                  <a:cubicBezTo>
                    <a:pt x="1766055" y="5524554"/>
                    <a:pt x="1798893" y="5491938"/>
                    <a:pt x="1827760" y="5455996"/>
                  </a:cubicBezTo>
                  <a:cubicBezTo>
                    <a:pt x="1915474" y="5346874"/>
                    <a:pt x="1968069" y="5208223"/>
                    <a:pt x="1968069" y="5057261"/>
                  </a:cubicBezTo>
                  <a:lnTo>
                    <a:pt x="1968069" y="4721082"/>
                  </a:lnTo>
                  <a:lnTo>
                    <a:pt x="2412747" y="4721082"/>
                  </a:lnTo>
                  <a:lnTo>
                    <a:pt x="2412747" y="5100123"/>
                  </a:lnTo>
                  <a:cubicBezTo>
                    <a:pt x="2412747" y="5682917"/>
                    <a:pt x="1938717" y="6157090"/>
                    <a:pt x="1355872" y="6157090"/>
                  </a:cubicBezTo>
                  <a:cubicBezTo>
                    <a:pt x="772942" y="6157090"/>
                    <a:pt x="298769" y="5682974"/>
                    <a:pt x="298769" y="5100123"/>
                  </a:cubicBezTo>
                  <a:cubicBezTo>
                    <a:pt x="298769" y="4517193"/>
                    <a:pt x="772937" y="4043020"/>
                    <a:pt x="1355872" y="4043020"/>
                  </a:cubicBezTo>
                  <a:lnTo>
                    <a:pt x="5077481" y="4043020"/>
                  </a:lnTo>
                  <a:cubicBezTo>
                    <a:pt x="5660154" y="4043020"/>
                    <a:pt x="6134327" y="4517188"/>
                    <a:pt x="6134327" y="5100123"/>
                  </a:cubicBezTo>
                  <a:cubicBezTo>
                    <a:pt x="6134270" y="5682917"/>
                    <a:pt x="5660096" y="6157090"/>
                    <a:pt x="5077195" y="6157090"/>
                  </a:cubicBezTo>
                  <a:close/>
                  <a:moveTo>
                    <a:pt x="4765596" y="5057147"/>
                  </a:moveTo>
                  <a:lnTo>
                    <a:pt x="4765596" y="4721036"/>
                  </a:lnTo>
                  <a:lnTo>
                    <a:pt x="5101506" y="4721036"/>
                  </a:lnTo>
                  <a:cubicBezTo>
                    <a:pt x="5286890" y="4721036"/>
                    <a:pt x="5437486" y="4871769"/>
                    <a:pt x="5437486" y="5057015"/>
                  </a:cubicBezTo>
                  <a:cubicBezTo>
                    <a:pt x="5437486" y="5242238"/>
                    <a:pt x="5286884" y="5393194"/>
                    <a:pt x="5101506" y="5393194"/>
                  </a:cubicBezTo>
                  <a:cubicBezTo>
                    <a:pt x="4916283" y="5393326"/>
                    <a:pt x="4765596" y="5242393"/>
                    <a:pt x="4765596" y="5057147"/>
                  </a:cubicBezTo>
                  <a:close/>
                  <a:moveTo>
                    <a:pt x="1667494" y="4721053"/>
                  </a:moveTo>
                  <a:lnTo>
                    <a:pt x="1667494" y="5057164"/>
                  </a:lnTo>
                  <a:cubicBezTo>
                    <a:pt x="1667494" y="5242387"/>
                    <a:pt x="1516761" y="5393343"/>
                    <a:pt x="1331515" y="5393343"/>
                  </a:cubicBezTo>
                  <a:cubicBezTo>
                    <a:pt x="1146200" y="5393343"/>
                    <a:pt x="995404" y="5242410"/>
                    <a:pt x="995404" y="5057164"/>
                  </a:cubicBezTo>
                  <a:cubicBezTo>
                    <a:pt x="995404" y="4871940"/>
                    <a:pt x="1146206" y="4721116"/>
                    <a:pt x="1331515" y="4721116"/>
                  </a:cubicBezTo>
                  <a:lnTo>
                    <a:pt x="1667494" y="4721116"/>
                  </a:lnTo>
                  <a:close/>
                </a:path>
              </a:pathLst>
            </a:custGeom>
            <a:solidFill>
              <a:srgbClr val="213863"/>
            </a:solidFill>
            <a:ln w="5715" cap="flat">
              <a:noFill/>
              <a:prstDash val="solid"/>
              <a:miter/>
            </a:ln>
          </p:spPr>
          <p:txBody>
            <a:bodyPr rtlCol="0" anchor="ctr"/>
            <a:lstStyle/>
            <a:p>
              <a:endParaRPr lang="en-US"/>
            </a:p>
          </p:txBody>
        </p:sp>
      </p:grpSp>
      <p:grpSp>
        <p:nvGrpSpPr>
          <p:cNvPr id="118" name="Group 117">
            <a:extLst>
              <a:ext uri="{FF2B5EF4-FFF2-40B4-BE49-F238E27FC236}">
                <a16:creationId xmlns:a16="http://schemas.microsoft.com/office/drawing/2014/main" id="{D18CF2A7-8E08-095F-2227-B0C303053022}"/>
              </a:ext>
            </a:extLst>
          </p:cNvPr>
          <p:cNvGrpSpPr/>
          <p:nvPr/>
        </p:nvGrpSpPr>
        <p:grpSpPr>
          <a:xfrm>
            <a:off x="7230053" y="3424335"/>
            <a:ext cx="1018514" cy="1018514"/>
            <a:chOff x="7230053" y="3424335"/>
            <a:chExt cx="1018514" cy="1018514"/>
          </a:xfrm>
        </p:grpSpPr>
        <p:grpSp>
          <p:nvGrpSpPr>
            <p:cNvPr id="110" name="Group 109">
              <a:extLst>
                <a:ext uri="{FF2B5EF4-FFF2-40B4-BE49-F238E27FC236}">
                  <a16:creationId xmlns:a16="http://schemas.microsoft.com/office/drawing/2014/main" id="{641CDED4-CA50-7B3A-AEB6-1370A0C81602}"/>
                </a:ext>
              </a:extLst>
            </p:cNvPr>
            <p:cNvGrpSpPr/>
            <p:nvPr/>
          </p:nvGrpSpPr>
          <p:grpSpPr>
            <a:xfrm>
              <a:off x="7230053" y="3424335"/>
              <a:ext cx="1018514" cy="1018514"/>
              <a:chOff x="1553516" y="3384952"/>
              <a:chExt cx="1097280" cy="1097280"/>
            </a:xfrm>
          </p:grpSpPr>
          <p:sp>
            <p:nvSpPr>
              <p:cNvPr id="111" name="Freeform: Shape 110">
                <a:extLst>
                  <a:ext uri="{FF2B5EF4-FFF2-40B4-BE49-F238E27FC236}">
                    <a16:creationId xmlns:a16="http://schemas.microsoft.com/office/drawing/2014/main" id="{8267AD12-BB0F-21CE-B91D-D6C3CD9809F9}"/>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60C24CE-B71F-D568-ED03-72B634ABDBB4}"/>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90" name="Graphic 88">
              <a:extLst>
                <a:ext uri="{FF2B5EF4-FFF2-40B4-BE49-F238E27FC236}">
                  <a16:creationId xmlns:a16="http://schemas.microsoft.com/office/drawing/2014/main" id="{16C4417C-F6EA-7B7C-2593-8616B5D6F19D}"/>
                </a:ext>
              </a:extLst>
            </p:cNvPr>
            <p:cNvSpPr>
              <a:spLocks noChangeAspect="1"/>
            </p:cNvSpPr>
            <p:nvPr/>
          </p:nvSpPr>
          <p:spPr>
            <a:xfrm>
              <a:off x="7464990" y="3659272"/>
              <a:ext cx="548640" cy="548641"/>
            </a:xfrm>
            <a:custGeom>
              <a:avLst/>
              <a:gdLst>
                <a:gd name="connsiteX0" fmla="*/ 3536174 w 6215136"/>
                <a:gd name="connsiteY0" fmla="*/ 5357837 h 6215143"/>
                <a:gd name="connsiteX1" fmla="*/ 3338360 w 6215136"/>
                <a:gd name="connsiteY1" fmla="*/ 5357837 h 6215143"/>
                <a:gd name="connsiteX2" fmla="*/ 2571750 w 6215136"/>
                <a:gd name="connsiteY2" fmla="*/ 4595856 h 6215143"/>
                <a:gd name="connsiteX3" fmla="*/ 3338360 w 6215136"/>
                <a:gd name="connsiteY3" fmla="*/ 3833875 h 6215143"/>
                <a:gd name="connsiteX4" fmla="*/ 3367295 w 6215136"/>
                <a:gd name="connsiteY4" fmla="*/ 3834412 h 6215143"/>
                <a:gd name="connsiteX5" fmla="*/ 3363118 w 6215136"/>
                <a:gd name="connsiteY5" fmla="*/ 3744515 h 6215143"/>
                <a:gd name="connsiteX6" fmla="*/ 4327524 w 6215136"/>
                <a:gd name="connsiteY6" fmla="*/ 2786110 h 6215143"/>
                <a:gd name="connsiteX7" fmla="*/ 5291187 w 6215136"/>
                <a:gd name="connsiteY7" fmla="*/ 3707882 h 6215143"/>
                <a:gd name="connsiteX8" fmla="*/ 5382605 w 6215136"/>
                <a:gd name="connsiteY8" fmla="*/ 3702944 h 6215143"/>
                <a:gd name="connsiteX9" fmla="*/ 6215137 w 6215136"/>
                <a:gd name="connsiteY9" fmla="*/ 4530419 h 6215143"/>
                <a:gd name="connsiteX10" fmla="*/ 5382605 w 6215136"/>
                <a:gd name="connsiteY10" fmla="*/ 5357894 h 6215143"/>
                <a:gd name="connsiteX11" fmla="*/ 5250691 w 6215136"/>
                <a:gd name="connsiteY11" fmla="*/ 5357894 h 6215143"/>
                <a:gd name="connsiteX12" fmla="*/ 5250691 w 6215136"/>
                <a:gd name="connsiteY12" fmla="*/ 6107988 h 6215143"/>
                <a:gd name="connsiteX13" fmla="*/ 5143534 w 6215136"/>
                <a:gd name="connsiteY13" fmla="*/ 6215144 h 6215143"/>
                <a:gd name="connsiteX14" fmla="*/ 3643347 w 6215136"/>
                <a:gd name="connsiteY14" fmla="*/ 6215144 h 6215143"/>
                <a:gd name="connsiteX15" fmla="*/ 3536191 w 6215136"/>
                <a:gd name="connsiteY15" fmla="*/ 6107988 h 6215143"/>
                <a:gd name="connsiteX16" fmla="*/ 5250674 w 6215136"/>
                <a:gd name="connsiteY16" fmla="*/ 5143524 h 6215143"/>
                <a:gd name="connsiteX17" fmla="*/ 5382587 w 6215136"/>
                <a:gd name="connsiteY17" fmla="*/ 5143524 h 6215143"/>
                <a:gd name="connsiteX18" fmla="*/ 6000767 w 6215136"/>
                <a:gd name="connsiteY18" fmla="*/ 4530362 h 6215143"/>
                <a:gd name="connsiteX19" fmla="*/ 5382587 w 6215136"/>
                <a:gd name="connsiteY19" fmla="*/ 3917200 h 6215143"/>
                <a:gd name="connsiteX20" fmla="*/ 5209309 w 6215136"/>
                <a:gd name="connsiteY20" fmla="*/ 3941511 h 6215143"/>
                <a:gd name="connsiteX21" fmla="*/ 5110525 w 6215136"/>
                <a:gd name="connsiteY21" fmla="*/ 3920617 h 6215143"/>
                <a:gd name="connsiteX22" fmla="*/ 5073017 w 6215136"/>
                <a:gd name="connsiteY22" fmla="*/ 3826857 h 6215143"/>
                <a:gd name="connsiteX23" fmla="*/ 5077618 w 6215136"/>
                <a:gd name="connsiteY23" fmla="*/ 3744458 h 6215143"/>
                <a:gd name="connsiteX24" fmla="*/ 4327524 w 6215136"/>
                <a:gd name="connsiteY24" fmla="*/ 3000365 h 6215143"/>
                <a:gd name="connsiteX25" fmla="*/ 3577430 w 6215136"/>
                <a:gd name="connsiteY25" fmla="*/ 3744458 h 6215143"/>
                <a:gd name="connsiteX26" fmla="*/ 3601656 w 6215136"/>
                <a:gd name="connsiteY26" fmla="*/ 3933053 h 6215143"/>
                <a:gd name="connsiteX27" fmla="*/ 3574441 w 6215136"/>
                <a:gd name="connsiteY27" fmla="*/ 4035500 h 6215143"/>
                <a:gd name="connsiteX28" fmla="*/ 3472308 w 6215136"/>
                <a:gd name="connsiteY28" fmla="*/ 4064321 h 6215143"/>
                <a:gd name="connsiteX29" fmla="*/ 3338360 w 6215136"/>
                <a:gd name="connsiteY29" fmla="*/ 4048136 h 6215143"/>
                <a:gd name="connsiteX30" fmla="*/ 2786080 w 6215136"/>
                <a:gd name="connsiteY30" fmla="*/ 4595816 h 6215143"/>
                <a:gd name="connsiteX31" fmla="*/ 3338360 w 6215136"/>
                <a:gd name="connsiteY31" fmla="*/ 5143496 h 6215143"/>
                <a:gd name="connsiteX32" fmla="*/ 3536174 w 6215136"/>
                <a:gd name="connsiteY32" fmla="*/ 5143496 h 6215143"/>
                <a:gd name="connsiteX33" fmla="*/ 3536174 w 6215136"/>
                <a:gd name="connsiteY33" fmla="*/ 4393402 h 6215143"/>
                <a:gd name="connsiteX34" fmla="*/ 3643330 w 6215136"/>
                <a:gd name="connsiteY34" fmla="*/ 4286246 h 6215143"/>
                <a:gd name="connsiteX35" fmla="*/ 4286267 w 6215136"/>
                <a:gd name="connsiteY35" fmla="*/ 4286246 h 6215143"/>
                <a:gd name="connsiteX36" fmla="*/ 4393424 w 6215136"/>
                <a:gd name="connsiteY36" fmla="*/ 4393402 h 6215143"/>
                <a:gd name="connsiteX37" fmla="*/ 4286267 w 6215136"/>
                <a:gd name="connsiteY37" fmla="*/ 4500558 h 6215143"/>
                <a:gd name="connsiteX38" fmla="*/ 3750486 w 6215136"/>
                <a:gd name="connsiteY38" fmla="*/ 4500558 h 6215143"/>
                <a:gd name="connsiteX39" fmla="*/ 3750486 w 6215136"/>
                <a:gd name="connsiteY39" fmla="*/ 5143496 h 6215143"/>
                <a:gd name="connsiteX40" fmla="*/ 5036361 w 6215136"/>
                <a:gd name="connsiteY40" fmla="*/ 5143496 h 6215143"/>
                <a:gd name="connsiteX41" fmla="*/ 5036361 w 6215136"/>
                <a:gd name="connsiteY41" fmla="*/ 4500558 h 6215143"/>
                <a:gd name="connsiteX42" fmla="*/ 4714892 w 6215136"/>
                <a:gd name="connsiteY42" fmla="*/ 4500558 h 6215143"/>
                <a:gd name="connsiteX43" fmla="*/ 4607736 w 6215136"/>
                <a:gd name="connsiteY43" fmla="*/ 4393402 h 6215143"/>
                <a:gd name="connsiteX44" fmla="*/ 4714892 w 6215136"/>
                <a:gd name="connsiteY44" fmla="*/ 4286246 h 6215143"/>
                <a:gd name="connsiteX45" fmla="*/ 5143517 w 6215136"/>
                <a:gd name="connsiteY45" fmla="*/ 4286246 h 6215143"/>
                <a:gd name="connsiteX46" fmla="*/ 5250674 w 6215136"/>
                <a:gd name="connsiteY46" fmla="*/ 4393402 h 6215143"/>
                <a:gd name="connsiteX47" fmla="*/ 3750486 w 6215136"/>
                <a:gd name="connsiteY47" fmla="*/ 5357837 h 6215143"/>
                <a:gd name="connsiteX48" fmla="*/ 3750486 w 6215136"/>
                <a:gd name="connsiteY48" fmla="*/ 6000774 h 6215143"/>
                <a:gd name="connsiteX49" fmla="*/ 5036361 w 6215136"/>
                <a:gd name="connsiteY49" fmla="*/ 6000774 h 6215143"/>
                <a:gd name="connsiteX50" fmla="*/ 5036361 w 6215136"/>
                <a:gd name="connsiteY50" fmla="*/ 5357837 h 6215143"/>
                <a:gd name="connsiteX51" fmla="*/ 4179111 w 6215136"/>
                <a:gd name="connsiteY51" fmla="*/ 5786462 h 6215143"/>
                <a:gd name="connsiteX52" fmla="*/ 4071955 w 6215136"/>
                <a:gd name="connsiteY52" fmla="*/ 5679306 h 6215143"/>
                <a:gd name="connsiteX53" fmla="*/ 4179111 w 6215136"/>
                <a:gd name="connsiteY53" fmla="*/ 5572149 h 6215143"/>
                <a:gd name="connsiteX54" fmla="*/ 4607736 w 6215136"/>
                <a:gd name="connsiteY54" fmla="*/ 5572149 h 6215143"/>
                <a:gd name="connsiteX55" fmla="*/ 4714892 w 6215136"/>
                <a:gd name="connsiteY55" fmla="*/ 5679306 h 6215143"/>
                <a:gd name="connsiteX56" fmla="*/ 4607736 w 6215136"/>
                <a:gd name="connsiteY56" fmla="*/ 5786462 h 6215143"/>
                <a:gd name="connsiteX57" fmla="*/ 4179111 w 6215136"/>
                <a:gd name="connsiteY57" fmla="*/ 4929212 h 6215143"/>
                <a:gd name="connsiteX58" fmla="*/ 4071955 w 6215136"/>
                <a:gd name="connsiteY58" fmla="*/ 4822056 h 6215143"/>
                <a:gd name="connsiteX59" fmla="*/ 4179111 w 6215136"/>
                <a:gd name="connsiteY59" fmla="*/ 4714899 h 6215143"/>
                <a:gd name="connsiteX60" fmla="*/ 4607736 w 6215136"/>
                <a:gd name="connsiteY60" fmla="*/ 4714899 h 6215143"/>
                <a:gd name="connsiteX61" fmla="*/ 4714892 w 6215136"/>
                <a:gd name="connsiteY61" fmla="*/ 4822056 h 6215143"/>
                <a:gd name="connsiteX62" fmla="*/ 4607736 w 6215136"/>
                <a:gd name="connsiteY62" fmla="*/ 4929212 h 6215143"/>
                <a:gd name="connsiteX63" fmla="*/ 964423 w 6215136"/>
                <a:gd name="connsiteY63" fmla="*/ 3107556 h 6215143"/>
                <a:gd name="connsiteX64" fmla="*/ 766610 w 6215136"/>
                <a:gd name="connsiteY64" fmla="*/ 3107556 h 6215143"/>
                <a:gd name="connsiteX65" fmla="*/ 0 w 6215136"/>
                <a:gd name="connsiteY65" fmla="*/ 2345575 h 6215143"/>
                <a:gd name="connsiteX66" fmla="*/ 766610 w 6215136"/>
                <a:gd name="connsiteY66" fmla="*/ 1583594 h 6215143"/>
                <a:gd name="connsiteX67" fmla="*/ 795539 w 6215136"/>
                <a:gd name="connsiteY67" fmla="*/ 1584131 h 6215143"/>
                <a:gd name="connsiteX68" fmla="*/ 791367 w 6215136"/>
                <a:gd name="connsiteY68" fmla="*/ 1494234 h 6215143"/>
                <a:gd name="connsiteX69" fmla="*/ 1755774 w 6215136"/>
                <a:gd name="connsiteY69" fmla="*/ 535828 h 6215143"/>
                <a:gd name="connsiteX70" fmla="*/ 2719894 w 6215136"/>
                <a:gd name="connsiteY70" fmla="*/ 1470860 h 6215143"/>
                <a:gd name="connsiteX71" fmla="*/ 2787491 w 6215136"/>
                <a:gd name="connsiteY71" fmla="*/ 1552298 h 6215143"/>
                <a:gd name="connsiteX72" fmla="*/ 2700806 w 6215136"/>
                <a:gd name="connsiteY72" fmla="*/ 1676600 h 6215143"/>
                <a:gd name="connsiteX73" fmla="*/ 2637587 w 6215136"/>
                <a:gd name="connsiteY73" fmla="*/ 1691264 h 6215143"/>
                <a:gd name="connsiteX74" fmla="*/ 2538803 w 6215136"/>
                <a:gd name="connsiteY74" fmla="*/ 1670370 h 6215143"/>
                <a:gd name="connsiteX75" fmla="*/ 2501301 w 6215136"/>
                <a:gd name="connsiteY75" fmla="*/ 1576610 h 6215143"/>
                <a:gd name="connsiteX76" fmla="*/ 2505896 w 6215136"/>
                <a:gd name="connsiteY76" fmla="*/ 1494211 h 6215143"/>
                <a:gd name="connsiteX77" fmla="*/ 1755802 w 6215136"/>
                <a:gd name="connsiteY77" fmla="*/ 750118 h 6215143"/>
                <a:gd name="connsiteX78" fmla="*/ 1005709 w 6215136"/>
                <a:gd name="connsiteY78" fmla="*/ 1494211 h 6215143"/>
                <a:gd name="connsiteX79" fmla="*/ 1029934 w 6215136"/>
                <a:gd name="connsiteY79" fmla="*/ 1682806 h 6215143"/>
                <a:gd name="connsiteX80" fmla="*/ 1002720 w 6215136"/>
                <a:gd name="connsiteY80" fmla="*/ 1785253 h 6215143"/>
                <a:gd name="connsiteX81" fmla="*/ 900587 w 6215136"/>
                <a:gd name="connsiteY81" fmla="*/ 1814074 h 6215143"/>
                <a:gd name="connsiteX82" fmla="*/ 766639 w 6215136"/>
                <a:gd name="connsiteY82" fmla="*/ 1797889 h 6215143"/>
                <a:gd name="connsiteX83" fmla="*/ 214357 w 6215136"/>
                <a:gd name="connsiteY83" fmla="*/ 2345569 h 6215143"/>
                <a:gd name="connsiteX84" fmla="*/ 766639 w 6215136"/>
                <a:gd name="connsiteY84" fmla="*/ 2893249 h 6215143"/>
                <a:gd name="connsiteX85" fmla="*/ 964452 w 6215136"/>
                <a:gd name="connsiteY85" fmla="*/ 2893249 h 6215143"/>
                <a:gd name="connsiteX86" fmla="*/ 964452 w 6215136"/>
                <a:gd name="connsiteY86" fmla="*/ 2143155 h 6215143"/>
                <a:gd name="connsiteX87" fmla="*/ 1071608 w 6215136"/>
                <a:gd name="connsiteY87" fmla="*/ 2035999 h 6215143"/>
                <a:gd name="connsiteX88" fmla="*/ 2571796 w 6215136"/>
                <a:gd name="connsiteY88" fmla="*/ 2035999 h 6215143"/>
                <a:gd name="connsiteX89" fmla="*/ 2678952 w 6215136"/>
                <a:gd name="connsiteY89" fmla="*/ 2143155 h 6215143"/>
                <a:gd name="connsiteX90" fmla="*/ 2678952 w 6215136"/>
                <a:gd name="connsiteY90" fmla="*/ 2893249 h 6215143"/>
                <a:gd name="connsiteX91" fmla="*/ 2810866 w 6215136"/>
                <a:gd name="connsiteY91" fmla="*/ 2893249 h 6215143"/>
                <a:gd name="connsiteX92" fmla="*/ 3429057 w 6215136"/>
                <a:gd name="connsiteY92" fmla="*/ 2280086 h 6215143"/>
                <a:gd name="connsiteX93" fmla="*/ 3063429 w 6215136"/>
                <a:gd name="connsiteY93" fmla="*/ 1720308 h 6215143"/>
                <a:gd name="connsiteX94" fmla="*/ 3009222 w 6215136"/>
                <a:gd name="connsiteY94" fmla="*/ 1578862 h 6215143"/>
                <a:gd name="connsiteX95" fmla="*/ 3150668 w 6215136"/>
                <a:gd name="connsiteY95" fmla="*/ 1524546 h 6215143"/>
                <a:gd name="connsiteX96" fmla="*/ 3643364 w 6215136"/>
                <a:gd name="connsiteY96" fmla="*/ 2280069 h 6215143"/>
                <a:gd name="connsiteX97" fmla="*/ 2810860 w 6215136"/>
                <a:gd name="connsiteY97" fmla="*/ 3107544 h 6215143"/>
                <a:gd name="connsiteX98" fmla="*/ 2678947 w 6215136"/>
                <a:gd name="connsiteY98" fmla="*/ 3107544 h 6215143"/>
                <a:gd name="connsiteX99" fmla="*/ 2678947 w 6215136"/>
                <a:gd name="connsiteY99" fmla="*/ 3857638 h 6215143"/>
                <a:gd name="connsiteX100" fmla="*/ 2571790 w 6215136"/>
                <a:gd name="connsiteY100" fmla="*/ 3964794 h 6215143"/>
                <a:gd name="connsiteX101" fmla="*/ 1071603 w 6215136"/>
                <a:gd name="connsiteY101" fmla="*/ 3964794 h 6215143"/>
                <a:gd name="connsiteX102" fmla="*/ 964446 w 6215136"/>
                <a:gd name="connsiteY102" fmla="*/ 3857638 h 6215143"/>
                <a:gd name="connsiteX103" fmla="*/ 2464611 w 6215136"/>
                <a:gd name="connsiteY103" fmla="*/ 2893243 h 6215143"/>
                <a:gd name="connsiteX104" fmla="*/ 2464611 w 6215136"/>
                <a:gd name="connsiteY104" fmla="*/ 2250306 h 6215143"/>
                <a:gd name="connsiteX105" fmla="*/ 1178736 w 6215136"/>
                <a:gd name="connsiteY105" fmla="*/ 2250306 h 6215143"/>
                <a:gd name="connsiteX106" fmla="*/ 1178736 w 6215136"/>
                <a:gd name="connsiteY106" fmla="*/ 2893243 h 6215143"/>
                <a:gd name="connsiteX107" fmla="*/ 1178736 w 6215136"/>
                <a:gd name="connsiteY107" fmla="*/ 3107556 h 6215143"/>
                <a:gd name="connsiteX108" fmla="*/ 1178736 w 6215136"/>
                <a:gd name="connsiteY108" fmla="*/ 3750493 h 6215143"/>
                <a:gd name="connsiteX109" fmla="*/ 2464611 w 6215136"/>
                <a:gd name="connsiteY109" fmla="*/ 3750493 h 6215143"/>
                <a:gd name="connsiteX110" fmla="*/ 2464611 w 6215136"/>
                <a:gd name="connsiteY110" fmla="*/ 3107556 h 6215143"/>
                <a:gd name="connsiteX111" fmla="*/ 1607361 w 6215136"/>
                <a:gd name="connsiteY111" fmla="*/ 3536181 h 6215143"/>
                <a:gd name="connsiteX112" fmla="*/ 1500205 w 6215136"/>
                <a:gd name="connsiteY112" fmla="*/ 3429024 h 6215143"/>
                <a:gd name="connsiteX113" fmla="*/ 1607361 w 6215136"/>
                <a:gd name="connsiteY113" fmla="*/ 3321868 h 6215143"/>
                <a:gd name="connsiteX114" fmla="*/ 2035986 w 6215136"/>
                <a:gd name="connsiteY114" fmla="*/ 3321868 h 6215143"/>
                <a:gd name="connsiteX115" fmla="*/ 2143142 w 6215136"/>
                <a:gd name="connsiteY115" fmla="*/ 3429024 h 6215143"/>
                <a:gd name="connsiteX116" fmla="*/ 2035986 w 6215136"/>
                <a:gd name="connsiteY116" fmla="*/ 3536181 h 6215143"/>
                <a:gd name="connsiteX117" fmla="*/ 1607361 w 6215136"/>
                <a:gd name="connsiteY117" fmla="*/ 2678931 h 6215143"/>
                <a:gd name="connsiteX118" fmla="*/ 1500205 w 6215136"/>
                <a:gd name="connsiteY118" fmla="*/ 2571774 h 6215143"/>
                <a:gd name="connsiteX119" fmla="*/ 1607361 w 6215136"/>
                <a:gd name="connsiteY119" fmla="*/ 2464618 h 6215143"/>
                <a:gd name="connsiteX120" fmla="*/ 2035986 w 6215136"/>
                <a:gd name="connsiteY120" fmla="*/ 2464618 h 6215143"/>
                <a:gd name="connsiteX121" fmla="*/ 2143142 w 6215136"/>
                <a:gd name="connsiteY121" fmla="*/ 2571774 h 6215143"/>
                <a:gd name="connsiteX122" fmla="*/ 2035986 w 6215136"/>
                <a:gd name="connsiteY122" fmla="*/ 2678931 h 6215143"/>
                <a:gd name="connsiteX123" fmla="*/ 6165702 w 6215136"/>
                <a:gd name="connsiteY123" fmla="*/ 2462898 h 6215143"/>
                <a:gd name="connsiteX124" fmla="*/ 5460585 w 6215136"/>
                <a:gd name="connsiteY124" fmla="*/ 2913823 h 6215143"/>
                <a:gd name="connsiteX125" fmla="*/ 5370460 w 6215136"/>
                <a:gd name="connsiteY125" fmla="*/ 2925699 h 6215143"/>
                <a:gd name="connsiteX126" fmla="*/ 5303709 w 6215136"/>
                <a:gd name="connsiteY126" fmla="*/ 2864085 h 6215143"/>
                <a:gd name="connsiteX127" fmla="*/ 4987287 w 6215136"/>
                <a:gd name="connsiteY127" fmla="*/ 2089245 h 6215143"/>
                <a:gd name="connsiteX128" fmla="*/ 5007735 w 6215136"/>
                <a:gd name="connsiteY128" fmla="*/ 1976083 h 6215143"/>
                <a:gd name="connsiteX129" fmla="*/ 5118863 w 6215136"/>
                <a:gd name="connsiteY129" fmla="*/ 1946616 h 6215143"/>
                <a:gd name="connsiteX130" fmla="*/ 5284529 w 6215136"/>
                <a:gd name="connsiteY130" fmla="*/ 1999120 h 6215143"/>
                <a:gd name="connsiteX131" fmla="*/ 5242404 w 6215136"/>
                <a:gd name="connsiteY131" fmla="*/ 1596750 h 6215143"/>
                <a:gd name="connsiteX132" fmla="*/ 4388926 w 6215136"/>
                <a:gd name="connsiteY132" fmla="*/ 703495 h 6215143"/>
                <a:gd name="connsiteX133" fmla="*/ 3174317 w 6215136"/>
                <a:gd name="connsiteY133" fmla="*/ 943748 h 6215143"/>
                <a:gd name="connsiteX134" fmla="*/ 3026664 w 6215136"/>
                <a:gd name="connsiteY134" fmla="*/ 933884 h 6215143"/>
                <a:gd name="connsiteX135" fmla="*/ 2736696 w 6215136"/>
                <a:gd name="connsiteY135" fmla="*/ 617776 h 6215143"/>
                <a:gd name="connsiteX136" fmla="*/ 2708721 w 6215136"/>
                <a:gd name="connsiteY136" fmla="*/ 538794 h 6215143"/>
                <a:gd name="connsiteX137" fmla="*/ 2746138 w 6215136"/>
                <a:gd name="connsiteY137" fmla="*/ 463899 h 6215143"/>
                <a:gd name="connsiteX138" fmla="*/ 4583224 w 6215136"/>
                <a:gd name="connsiteY138" fmla="*/ 90572 h 6215143"/>
                <a:gd name="connsiteX139" fmla="*/ 5916014 w 6215136"/>
                <a:gd name="connsiteY139" fmla="*/ 1703403 h 6215143"/>
                <a:gd name="connsiteX140" fmla="*/ 5910527 w 6215136"/>
                <a:gd name="connsiteY140" fmla="*/ 2197705 h 6215143"/>
                <a:gd name="connsiteX141" fmla="*/ 6140328 w 6215136"/>
                <a:gd name="connsiteY141" fmla="*/ 2270571 h 6215143"/>
                <a:gd name="connsiteX142" fmla="*/ 6214165 w 6215136"/>
                <a:gd name="connsiteY142" fmla="*/ 2358662 h 6215143"/>
                <a:gd name="connsiteX143" fmla="*/ 6165702 w 6215136"/>
                <a:gd name="connsiteY143" fmla="*/ 2462915 h 6215143"/>
                <a:gd name="connsiteX144" fmla="*/ 5857493 w 6215136"/>
                <a:gd name="connsiteY144" fmla="*/ 2405679 h 6215143"/>
                <a:gd name="connsiteX145" fmla="*/ 5757251 w 6215136"/>
                <a:gd name="connsiteY145" fmla="*/ 2373847 h 6215143"/>
                <a:gd name="connsiteX146" fmla="*/ 5684385 w 6215136"/>
                <a:gd name="connsiteY146" fmla="*/ 2251489 h 6215143"/>
                <a:gd name="connsiteX147" fmla="*/ 5703188 w 6215136"/>
                <a:gd name="connsiteY147" fmla="*/ 1728680 h 6215143"/>
                <a:gd name="connsiteX148" fmla="*/ 4518491 w 6215136"/>
                <a:gd name="connsiteY148" fmla="*/ 294901 h 6215143"/>
                <a:gd name="connsiteX149" fmla="*/ 2972126 w 6215136"/>
                <a:gd name="connsiteY149" fmla="*/ 557437 h 6215143"/>
                <a:gd name="connsiteX150" fmla="*/ 3117744 w 6215136"/>
                <a:gd name="connsiteY150" fmla="*/ 716228 h 6215143"/>
                <a:gd name="connsiteX151" fmla="*/ 4453683 w 6215136"/>
                <a:gd name="connsiteY151" fmla="*/ 499127 h 6215143"/>
                <a:gd name="connsiteX152" fmla="*/ 5449327 w 6215136"/>
                <a:gd name="connsiteY152" fmla="*/ 1541143 h 6215143"/>
                <a:gd name="connsiteX153" fmla="*/ 5483217 w 6215136"/>
                <a:gd name="connsiteY153" fmla="*/ 2157391 h 6215143"/>
                <a:gd name="connsiteX154" fmla="*/ 5433725 w 6215136"/>
                <a:gd name="connsiteY154" fmla="*/ 2232086 h 6215143"/>
                <a:gd name="connsiteX155" fmla="*/ 5344874 w 6215136"/>
                <a:gd name="connsiteY155" fmla="*/ 2243110 h 6215143"/>
                <a:gd name="connsiteX156" fmla="*/ 5272230 w 6215136"/>
                <a:gd name="connsiteY156" fmla="*/ 2220073 h 6215143"/>
                <a:gd name="connsiteX157" fmla="*/ 5453442 w 6215136"/>
                <a:gd name="connsiteY157" fmla="*/ 2664037 h 6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215136" h="6215143">
                  <a:moveTo>
                    <a:pt x="3536174" y="5357837"/>
                  </a:moveTo>
                  <a:lnTo>
                    <a:pt x="3338360" y="5357837"/>
                  </a:lnTo>
                  <a:cubicBezTo>
                    <a:pt x="2915096" y="5357837"/>
                    <a:pt x="2571750" y="5016234"/>
                    <a:pt x="2571750" y="4595856"/>
                  </a:cubicBezTo>
                  <a:cubicBezTo>
                    <a:pt x="2571750" y="4175489"/>
                    <a:pt x="2915073" y="3833875"/>
                    <a:pt x="3338360" y="3833875"/>
                  </a:cubicBezTo>
                  <a:cubicBezTo>
                    <a:pt x="3348007" y="3833875"/>
                    <a:pt x="3357648" y="3833989"/>
                    <a:pt x="3367295" y="3834412"/>
                  </a:cubicBezTo>
                  <a:cubicBezTo>
                    <a:pt x="3364501" y="3804854"/>
                    <a:pt x="3363118" y="3774851"/>
                    <a:pt x="3363118" y="3744515"/>
                  </a:cubicBezTo>
                  <a:cubicBezTo>
                    <a:pt x="3363118" y="3215809"/>
                    <a:pt x="3794954" y="2786110"/>
                    <a:pt x="4327524" y="2786110"/>
                  </a:cubicBezTo>
                  <a:cubicBezTo>
                    <a:pt x="4847543" y="2786110"/>
                    <a:pt x="5271813" y="3195984"/>
                    <a:pt x="5291187" y="3707882"/>
                  </a:cubicBezTo>
                  <a:cubicBezTo>
                    <a:pt x="5321191" y="3704556"/>
                    <a:pt x="5351732" y="3702944"/>
                    <a:pt x="5382605" y="3702944"/>
                  </a:cubicBezTo>
                  <a:cubicBezTo>
                    <a:pt x="5842291" y="3702944"/>
                    <a:pt x="6215137" y="4073905"/>
                    <a:pt x="6215137" y="4530419"/>
                  </a:cubicBezTo>
                  <a:cubicBezTo>
                    <a:pt x="6215137" y="4986933"/>
                    <a:pt x="5842348" y="5357894"/>
                    <a:pt x="5382605" y="5357894"/>
                  </a:cubicBezTo>
                  <a:lnTo>
                    <a:pt x="5250691" y="5357894"/>
                  </a:lnTo>
                  <a:lnTo>
                    <a:pt x="5250691" y="6107988"/>
                  </a:lnTo>
                  <a:cubicBezTo>
                    <a:pt x="5250691" y="6167138"/>
                    <a:pt x="5202696" y="6215144"/>
                    <a:pt x="5143534" y="6215144"/>
                  </a:cubicBezTo>
                  <a:lnTo>
                    <a:pt x="3643347" y="6215144"/>
                  </a:lnTo>
                  <a:cubicBezTo>
                    <a:pt x="3584185" y="6215144"/>
                    <a:pt x="3536191" y="6167138"/>
                    <a:pt x="3536191" y="6107988"/>
                  </a:cubicBezTo>
                  <a:close/>
                  <a:moveTo>
                    <a:pt x="5250674" y="5143524"/>
                  </a:moveTo>
                  <a:lnTo>
                    <a:pt x="5382587" y="5143524"/>
                  </a:lnTo>
                  <a:cubicBezTo>
                    <a:pt x="5723533" y="5143524"/>
                    <a:pt x="6000767" y="4868982"/>
                    <a:pt x="6000767" y="4530362"/>
                  </a:cubicBezTo>
                  <a:cubicBezTo>
                    <a:pt x="6000767" y="4191742"/>
                    <a:pt x="5723533" y="3917200"/>
                    <a:pt x="5382587" y="3917200"/>
                  </a:cubicBezTo>
                  <a:cubicBezTo>
                    <a:pt x="5322466" y="3917200"/>
                    <a:pt x="5264292" y="3925664"/>
                    <a:pt x="5209309" y="3941511"/>
                  </a:cubicBezTo>
                  <a:cubicBezTo>
                    <a:pt x="5174904" y="3951490"/>
                    <a:pt x="5137939" y="3943654"/>
                    <a:pt x="5110525" y="3920617"/>
                  </a:cubicBezTo>
                  <a:cubicBezTo>
                    <a:pt x="5083201" y="3897580"/>
                    <a:pt x="5069045" y="3862330"/>
                    <a:pt x="5073017" y="3826857"/>
                  </a:cubicBezTo>
                  <a:cubicBezTo>
                    <a:pt x="5076012" y="3799756"/>
                    <a:pt x="5077618" y="3772318"/>
                    <a:pt x="5077618" y="3744458"/>
                  </a:cubicBezTo>
                  <a:cubicBezTo>
                    <a:pt x="5077618" y="3333624"/>
                    <a:pt x="4741261" y="3000365"/>
                    <a:pt x="4327524" y="3000365"/>
                  </a:cubicBezTo>
                  <a:cubicBezTo>
                    <a:pt x="3913678" y="3000365"/>
                    <a:pt x="3577430" y="3333618"/>
                    <a:pt x="3577430" y="3744458"/>
                  </a:cubicBezTo>
                  <a:cubicBezTo>
                    <a:pt x="3577430" y="3809620"/>
                    <a:pt x="3585780" y="3872845"/>
                    <a:pt x="3601656" y="3933053"/>
                  </a:cubicBezTo>
                  <a:cubicBezTo>
                    <a:pt x="3611297" y="3969595"/>
                    <a:pt x="3601004" y="4008600"/>
                    <a:pt x="3574441" y="4035500"/>
                  </a:cubicBezTo>
                  <a:cubicBezTo>
                    <a:pt x="3547855" y="4062509"/>
                    <a:pt x="3509073" y="4073425"/>
                    <a:pt x="3472308" y="4064321"/>
                  </a:cubicBezTo>
                  <a:cubicBezTo>
                    <a:pt x="3429446" y="4053714"/>
                    <a:pt x="3384554" y="4048136"/>
                    <a:pt x="3338360" y="4048136"/>
                  </a:cubicBezTo>
                  <a:cubicBezTo>
                    <a:pt x="3033722" y="4048136"/>
                    <a:pt x="2786080" y="4293321"/>
                    <a:pt x="2786080" y="4595816"/>
                  </a:cubicBezTo>
                  <a:cubicBezTo>
                    <a:pt x="2786080" y="4898334"/>
                    <a:pt x="3033722" y="5143496"/>
                    <a:pt x="3338360" y="5143496"/>
                  </a:cubicBezTo>
                  <a:lnTo>
                    <a:pt x="3536174" y="5143496"/>
                  </a:lnTo>
                  <a:lnTo>
                    <a:pt x="3536174" y="4393402"/>
                  </a:lnTo>
                  <a:cubicBezTo>
                    <a:pt x="3536174" y="4334240"/>
                    <a:pt x="3584168" y="4286246"/>
                    <a:pt x="3643330" y="4286246"/>
                  </a:cubicBezTo>
                  <a:lnTo>
                    <a:pt x="4286267" y="4286246"/>
                  </a:lnTo>
                  <a:cubicBezTo>
                    <a:pt x="4345429" y="4286246"/>
                    <a:pt x="4393424" y="4334240"/>
                    <a:pt x="4393424" y="4393402"/>
                  </a:cubicBezTo>
                  <a:cubicBezTo>
                    <a:pt x="4393424" y="4452558"/>
                    <a:pt x="4345423" y="4500558"/>
                    <a:pt x="4286267" y="4500558"/>
                  </a:cubicBezTo>
                  <a:lnTo>
                    <a:pt x="3750486" y="4500558"/>
                  </a:lnTo>
                  <a:lnTo>
                    <a:pt x="3750486" y="5143496"/>
                  </a:lnTo>
                  <a:lnTo>
                    <a:pt x="5036361" y="5143496"/>
                  </a:lnTo>
                  <a:lnTo>
                    <a:pt x="5036361" y="4500558"/>
                  </a:lnTo>
                  <a:lnTo>
                    <a:pt x="4714892" y="4500558"/>
                  </a:lnTo>
                  <a:cubicBezTo>
                    <a:pt x="4655731" y="4500558"/>
                    <a:pt x="4607736" y="4452558"/>
                    <a:pt x="4607736" y="4393402"/>
                  </a:cubicBezTo>
                  <a:cubicBezTo>
                    <a:pt x="4607736" y="4334240"/>
                    <a:pt x="4655731" y="4286246"/>
                    <a:pt x="4714892" y="4286246"/>
                  </a:cubicBezTo>
                  <a:lnTo>
                    <a:pt x="5143517" y="4286246"/>
                  </a:lnTo>
                  <a:cubicBezTo>
                    <a:pt x="5202679" y="4286246"/>
                    <a:pt x="5250674" y="4334240"/>
                    <a:pt x="5250674" y="4393402"/>
                  </a:cubicBezTo>
                  <a:close/>
                  <a:moveTo>
                    <a:pt x="3750486" y="5357837"/>
                  </a:moveTo>
                  <a:lnTo>
                    <a:pt x="3750486" y="6000774"/>
                  </a:lnTo>
                  <a:lnTo>
                    <a:pt x="5036361" y="6000774"/>
                  </a:lnTo>
                  <a:lnTo>
                    <a:pt x="5036361" y="5357837"/>
                  </a:lnTo>
                  <a:close/>
                  <a:moveTo>
                    <a:pt x="4179111" y="5786462"/>
                  </a:moveTo>
                  <a:cubicBezTo>
                    <a:pt x="4119949" y="5786462"/>
                    <a:pt x="4071955" y="5738456"/>
                    <a:pt x="4071955" y="5679306"/>
                  </a:cubicBezTo>
                  <a:cubicBezTo>
                    <a:pt x="4071955" y="5620156"/>
                    <a:pt x="4119949" y="5572149"/>
                    <a:pt x="4179111" y="5572149"/>
                  </a:cubicBezTo>
                  <a:lnTo>
                    <a:pt x="4607736" y="5572149"/>
                  </a:lnTo>
                  <a:cubicBezTo>
                    <a:pt x="4666898" y="5572149"/>
                    <a:pt x="4714892" y="5620156"/>
                    <a:pt x="4714892" y="5679306"/>
                  </a:cubicBezTo>
                  <a:cubicBezTo>
                    <a:pt x="4714892" y="5738456"/>
                    <a:pt x="4666898" y="5786462"/>
                    <a:pt x="4607736" y="5786462"/>
                  </a:cubicBezTo>
                  <a:close/>
                  <a:moveTo>
                    <a:pt x="4179111" y="4929212"/>
                  </a:moveTo>
                  <a:cubicBezTo>
                    <a:pt x="4119949" y="4929212"/>
                    <a:pt x="4071955" y="4881217"/>
                    <a:pt x="4071955" y="4822056"/>
                  </a:cubicBezTo>
                  <a:cubicBezTo>
                    <a:pt x="4071955" y="4762894"/>
                    <a:pt x="4119949" y="4714899"/>
                    <a:pt x="4179111" y="4714899"/>
                  </a:cubicBezTo>
                  <a:lnTo>
                    <a:pt x="4607736" y="4714899"/>
                  </a:lnTo>
                  <a:cubicBezTo>
                    <a:pt x="4666898" y="4714899"/>
                    <a:pt x="4714892" y="4762894"/>
                    <a:pt x="4714892" y="4822056"/>
                  </a:cubicBezTo>
                  <a:cubicBezTo>
                    <a:pt x="4714892" y="4881217"/>
                    <a:pt x="4666898" y="4929212"/>
                    <a:pt x="4607736" y="4929212"/>
                  </a:cubicBezTo>
                  <a:close/>
                  <a:moveTo>
                    <a:pt x="964423" y="3107556"/>
                  </a:moveTo>
                  <a:lnTo>
                    <a:pt x="766610" y="3107556"/>
                  </a:lnTo>
                  <a:cubicBezTo>
                    <a:pt x="343346" y="3107556"/>
                    <a:pt x="0" y="2765953"/>
                    <a:pt x="0" y="2345575"/>
                  </a:cubicBezTo>
                  <a:cubicBezTo>
                    <a:pt x="0" y="1925208"/>
                    <a:pt x="343323" y="1583594"/>
                    <a:pt x="766610" y="1583594"/>
                  </a:cubicBezTo>
                  <a:cubicBezTo>
                    <a:pt x="776251" y="1583594"/>
                    <a:pt x="785898" y="1583708"/>
                    <a:pt x="795539" y="1584131"/>
                  </a:cubicBezTo>
                  <a:cubicBezTo>
                    <a:pt x="792751" y="1554573"/>
                    <a:pt x="791367" y="1524569"/>
                    <a:pt x="791367" y="1494234"/>
                  </a:cubicBezTo>
                  <a:cubicBezTo>
                    <a:pt x="791367" y="965528"/>
                    <a:pt x="1223204" y="535828"/>
                    <a:pt x="1755774" y="535828"/>
                  </a:cubicBezTo>
                  <a:cubicBezTo>
                    <a:pt x="2280302" y="535828"/>
                    <a:pt x="2707321" y="952892"/>
                    <a:pt x="2719894" y="1470860"/>
                  </a:cubicBezTo>
                  <a:cubicBezTo>
                    <a:pt x="2753961" y="1483827"/>
                    <a:pt x="2780639" y="1513831"/>
                    <a:pt x="2787491" y="1552298"/>
                  </a:cubicBezTo>
                  <a:cubicBezTo>
                    <a:pt x="2797893" y="1610477"/>
                    <a:pt x="2759008" y="1666198"/>
                    <a:pt x="2700806" y="1676600"/>
                  </a:cubicBezTo>
                  <a:cubicBezTo>
                    <a:pt x="2679375" y="1680463"/>
                    <a:pt x="2658281" y="1685372"/>
                    <a:pt x="2637587" y="1691264"/>
                  </a:cubicBezTo>
                  <a:cubicBezTo>
                    <a:pt x="2603188" y="1701243"/>
                    <a:pt x="2566218" y="1693407"/>
                    <a:pt x="2538803" y="1670370"/>
                  </a:cubicBezTo>
                  <a:cubicBezTo>
                    <a:pt x="2511480" y="1647333"/>
                    <a:pt x="2497324" y="1612083"/>
                    <a:pt x="2501301" y="1576610"/>
                  </a:cubicBezTo>
                  <a:cubicBezTo>
                    <a:pt x="2504290" y="1549509"/>
                    <a:pt x="2505896" y="1522072"/>
                    <a:pt x="2505896" y="1494211"/>
                  </a:cubicBezTo>
                  <a:cubicBezTo>
                    <a:pt x="2505896" y="1083377"/>
                    <a:pt x="2169540" y="750118"/>
                    <a:pt x="1755802" y="750118"/>
                  </a:cubicBezTo>
                  <a:cubicBezTo>
                    <a:pt x="1341956" y="750118"/>
                    <a:pt x="1005709" y="1083371"/>
                    <a:pt x="1005709" y="1494211"/>
                  </a:cubicBezTo>
                  <a:cubicBezTo>
                    <a:pt x="1005709" y="1559373"/>
                    <a:pt x="1014058" y="1622599"/>
                    <a:pt x="1029934" y="1682806"/>
                  </a:cubicBezTo>
                  <a:cubicBezTo>
                    <a:pt x="1039576" y="1719348"/>
                    <a:pt x="1029283" y="1758353"/>
                    <a:pt x="1002720" y="1785253"/>
                  </a:cubicBezTo>
                  <a:cubicBezTo>
                    <a:pt x="976133" y="1812268"/>
                    <a:pt x="937351" y="1823184"/>
                    <a:pt x="900587" y="1814074"/>
                  </a:cubicBezTo>
                  <a:cubicBezTo>
                    <a:pt x="857724" y="1803467"/>
                    <a:pt x="812833" y="1797889"/>
                    <a:pt x="766639" y="1797889"/>
                  </a:cubicBezTo>
                  <a:cubicBezTo>
                    <a:pt x="462001" y="1797889"/>
                    <a:pt x="214357" y="2043074"/>
                    <a:pt x="214357" y="2345569"/>
                  </a:cubicBezTo>
                  <a:cubicBezTo>
                    <a:pt x="214357" y="2648087"/>
                    <a:pt x="462001" y="2893249"/>
                    <a:pt x="766639" y="2893249"/>
                  </a:cubicBezTo>
                  <a:lnTo>
                    <a:pt x="964452" y="2893249"/>
                  </a:lnTo>
                  <a:lnTo>
                    <a:pt x="964452" y="2143155"/>
                  </a:lnTo>
                  <a:cubicBezTo>
                    <a:pt x="964452" y="2083993"/>
                    <a:pt x="1012447" y="2035999"/>
                    <a:pt x="1071608" y="2035999"/>
                  </a:cubicBezTo>
                  <a:lnTo>
                    <a:pt x="2571796" y="2035999"/>
                  </a:lnTo>
                  <a:cubicBezTo>
                    <a:pt x="2630957" y="2035999"/>
                    <a:pt x="2678952" y="2083993"/>
                    <a:pt x="2678952" y="2143155"/>
                  </a:cubicBezTo>
                  <a:lnTo>
                    <a:pt x="2678952" y="2893249"/>
                  </a:lnTo>
                  <a:lnTo>
                    <a:pt x="2810866" y="2893249"/>
                  </a:lnTo>
                  <a:cubicBezTo>
                    <a:pt x="3151737" y="2893249"/>
                    <a:pt x="3429057" y="2618706"/>
                    <a:pt x="3429057" y="2280086"/>
                  </a:cubicBezTo>
                  <a:cubicBezTo>
                    <a:pt x="3429057" y="2030747"/>
                    <a:pt x="3278724" y="1816211"/>
                    <a:pt x="3063429" y="1720308"/>
                  </a:cubicBezTo>
                  <a:cubicBezTo>
                    <a:pt x="3009428" y="1696310"/>
                    <a:pt x="2985116" y="1632863"/>
                    <a:pt x="3009222" y="1578862"/>
                  </a:cubicBezTo>
                  <a:cubicBezTo>
                    <a:pt x="3033225" y="1524860"/>
                    <a:pt x="3096644" y="1500526"/>
                    <a:pt x="3150668" y="1524546"/>
                  </a:cubicBezTo>
                  <a:cubicBezTo>
                    <a:pt x="3441059" y="1653871"/>
                    <a:pt x="3643364" y="1943730"/>
                    <a:pt x="3643364" y="2280069"/>
                  </a:cubicBezTo>
                  <a:cubicBezTo>
                    <a:pt x="3643364" y="2736555"/>
                    <a:pt x="3270575" y="3107544"/>
                    <a:pt x="2810860" y="3107544"/>
                  </a:cubicBezTo>
                  <a:lnTo>
                    <a:pt x="2678947" y="3107544"/>
                  </a:lnTo>
                  <a:lnTo>
                    <a:pt x="2678947" y="3857638"/>
                  </a:lnTo>
                  <a:cubicBezTo>
                    <a:pt x="2678947" y="3916799"/>
                    <a:pt x="2630952" y="3964794"/>
                    <a:pt x="2571790" y="3964794"/>
                  </a:cubicBezTo>
                  <a:lnTo>
                    <a:pt x="1071603" y="3964794"/>
                  </a:lnTo>
                  <a:cubicBezTo>
                    <a:pt x="1012441" y="3964794"/>
                    <a:pt x="964446" y="3916799"/>
                    <a:pt x="964446" y="3857638"/>
                  </a:cubicBezTo>
                  <a:close/>
                  <a:moveTo>
                    <a:pt x="2464611" y="2893243"/>
                  </a:moveTo>
                  <a:lnTo>
                    <a:pt x="2464611" y="2250306"/>
                  </a:lnTo>
                  <a:lnTo>
                    <a:pt x="1178736" y="2250306"/>
                  </a:lnTo>
                  <a:lnTo>
                    <a:pt x="1178736" y="2893243"/>
                  </a:lnTo>
                  <a:close/>
                  <a:moveTo>
                    <a:pt x="1178736" y="3107556"/>
                  </a:moveTo>
                  <a:lnTo>
                    <a:pt x="1178736" y="3750493"/>
                  </a:lnTo>
                  <a:lnTo>
                    <a:pt x="2464611" y="3750493"/>
                  </a:lnTo>
                  <a:lnTo>
                    <a:pt x="2464611" y="3107556"/>
                  </a:lnTo>
                  <a:close/>
                  <a:moveTo>
                    <a:pt x="1607361" y="3536181"/>
                  </a:moveTo>
                  <a:cubicBezTo>
                    <a:pt x="1548199" y="3536181"/>
                    <a:pt x="1500205" y="3488186"/>
                    <a:pt x="1500205" y="3429024"/>
                  </a:cubicBezTo>
                  <a:cubicBezTo>
                    <a:pt x="1500205" y="3369863"/>
                    <a:pt x="1548199" y="3321868"/>
                    <a:pt x="1607361" y="3321868"/>
                  </a:cubicBezTo>
                  <a:lnTo>
                    <a:pt x="2035986" y="3321868"/>
                  </a:lnTo>
                  <a:cubicBezTo>
                    <a:pt x="2095148" y="3321868"/>
                    <a:pt x="2143142" y="3369863"/>
                    <a:pt x="2143142" y="3429024"/>
                  </a:cubicBezTo>
                  <a:cubicBezTo>
                    <a:pt x="2143142" y="3488186"/>
                    <a:pt x="2095148" y="3536181"/>
                    <a:pt x="2035986" y="3536181"/>
                  </a:cubicBezTo>
                  <a:close/>
                  <a:moveTo>
                    <a:pt x="1607361" y="2678931"/>
                  </a:moveTo>
                  <a:cubicBezTo>
                    <a:pt x="1548199" y="2678931"/>
                    <a:pt x="1500205" y="2630936"/>
                    <a:pt x="1500205" y="2571774"/>
                  </a:cubicBezTo>
                  <a:cubicBezTo>
                    <a:pt x="1500205" y="2512613"/>
                    <a:pt x="1548199" y="2464618"/>
                    <a:pt x="1607361" y="2464618"/>
                  </a:cubicBezTo>
                  <a:lnTo>
                    <a:pt x="2035986" y="2464618"/>
                  </a:lnTo>
                  <a:cubicBezTo>
                    <a:pt x="2095148" y="2464618"/>
                    <a:pt x="2143142" y="2512613"/>
                    <a:pt x="2143142" y="2571774"/>
                  </a:cubicBezTo>
                  <a:cubicBezTo>
                    <a:pt x="2143142" y="2630936"/>
                    <a:pt x="2095148" y="2678931"/>
                    <a:pt x="2035986" y="2678931"/>
                  </a:cubicBezTo>
                  <a:close/>
                  <a:moveTo>
                    <a:pt x="6165702" y="2462898"/>
                  </a:moveTo>
                  <a:lnTo>
                    <a:pt x="5460585" y="2913823"/>
                  </a:lnTo>
                  <a:cubicBezTo>
                    <a:pt x="5433782" y="2930968"/>
                    <a:pt x="5400807" y="2935345"/>
                    <a:pt x="5370460" y="2925699"/>
                  </a:cubicBezTo>
                  <a:cubicBezTo>
                    <a:pt x="5340142" y="2916166"/>
                    <a:pt x="5315722" y="2893552"/>
                    <a:pt x="5303709" y="2864085"/>
                  </a:cubicBezTo>
                  <a:lnTo>
                    <a:pt x="4987287" y="2089245"/>
                  </a:lnTo>
                  <a:cubicBezTo>
                    <a:pt x="4971525" y="2050761"/>
                    <a:pt x="4979560" y="2006732"/>
                    <a:pt x="5007735" y="1976083"/>
                  </a:cubicBezTo>
                  <a:cubicBezTo>
                    <a:pt x="5035932" y="1945542"/>
                    <a:pt x="5079218" y="1934066"/>
                    <a:pt x="5118863" y="1946616"/>
                  </a:cubicBezTo>
                  <a:lnTo>
                    <a:pt x="5284529" y="1999120"/>
                  </a:lnTo>
                  <a:cubicBezTo>
                    <a:pt x="5292033" y="1861846"/>
                    <a:pt x="5277140" y="1726183"/>
                    <a:pt x="5242404" y="1596750"/>
                  </a:cubicBezTo>
                  <a:cubicBezTo>
                    <a:pt x="5132259" y="1187527"/>
                    <a:pt x="4822574" y="840941"/>
                    <a:pt x="4388926" y="703495"/>
                  </a:cubicBezTo>
                  <a:cubicBezTo>
                    <a:pt x="3954317" y="565575"/>
                    <a:pt x="3500301" y="671240"/>
                    <a:pt x="3174317" y="943748"/>
                  </a:cubicBezTo>
                  <a:cubicBezTo>
                    <a:pt x="3130380" y="980387"/>
                    <a:pt x="3065355" y="976101"/>
                    <a:pt x="3026664" y="933884"/>
                  </a:cubicBezTo>
                  <a:lnTo>
                    <a:pt x="2736696" y="617776"/>
                  </a:lnTo>
                  <a:cubicBezTo>
                    <a:pt x="2717094" y="596344"/>
                    <a:pt x="2706916" y="567838"/>
                    <a:pt x="2708721" y="538794"/>
                  </a:cubicBezTo>
                  <a:cubicBezTo>
                    <a:pt x="2710442" y="509774"/>
                    <a:pt x="2723952" y="482759"/>
                    <a:pt x="2746138" y="463899"/>
                  </a:cubicBezTo>
                  <a:cubicBezTo>
                    <a:pt x="3236045" y="45566"/>
                    <a:pt x="3924513" y="-118289"/>
                    <a:pt x="4583224" y="90572"/>
                  </a:cubicBezTo>
                  <a:cubicBezTo>
                    <a:pt x="5328175" y="326739"/>
                    <a:pt x="5829432" y="974283"/>
                    <a:pt x="5916014" y="1703403"/>
                  </a:cubicBezTo>
                  <a:cubicBezTo>
                    <a:pt x="5935331" y="1865320"/>
                    <a:pt x="5934130" y="2031301"/>
                    <a:pt x="5910527" y="2197705"/>
                  </a:cubicBezTo>
                  <a:lnTo>
                    <a:pt x="6140328" y="2270571"/>
                  </a:lnTo>
                  <a:cubicBezTo>
                    <a:pt x="6179932" y="2283115"/>
                    <a:pt x="6208794" y="2317520"/>
                    <a:pt x="6214165" y="2358662"/>
                  </a:cubicBezTo>
                  <a:cubicBezTo>
                    <a:pt x="6219595" y="2399918"/>
                    <a:pt x="6200735" y="2440524"/>
                    <a:pt x="6165702" y="2462915"/>
                  </a:cubicBezTo>
                  <a:close/>
                  <a:moveTo>
                    <a:pt x="5857493" y="2405679"/>
                  </a:moveTo>
                  <a:lnTo>
                    <a:pt x="5757251" y="2373847"/>
                  </a:lnTo>
                  <a:cubicBezTo>
                    <a:pt x="5705359" y="2357462"/>
                    <a:pt x="5674098" y="2304844"/>
                    <a:pt x="5684385" y="2251489"/>
                  </a:cubicBezTo>
                  <a:cubicBezTo>
                    <a:pt x="5718218" y="2075752"/>
                    <a:pt x="5723590" y="1899679"/>
                    <a:pt x="5703188" y="1728680"/>
                  </a:cubicBezTo>
                  <a:cubicBezTo>
                    <a:pt x="5626263" y="1080485"/>
                    <a:pt x="5180734" y="504870"/>
                    <a:pt x="4518491" y="294901"/>
                  </a:cubicBezTo>
                  <a:cubicBezTo>
                    <a:pt x="3970811" y="121192"/>
                    <a:pt x="3400008" y="237458"/>
                    <a:pt x="2972126" y="557437"/>
                  </a:cubicBezTo>
                  <a:lnTo>
                    <a:pt x="3117744" y="716228"/>
                  </a:lnTo>
                  <a:cubicBezTo>
                    <a:pt x="3490225" y="445771"/>
                    <a:pt x="3981738" y="349554"/>
                    <a:pt x="4453683" y="499127"/>
                  </a:cubicBezTo>
                  <a:cubicBezTo>
                    <a:pt x="4959552" y="659547"/>
                    <a:pt x="5320877" y="1063751"/>
                    <a:pt x="5449327" y="1541143"/>
                  </a:cubicBezTo>
                  <a:cubicBezTo>
                    <a:pt x="5502305" y="1738087"/>
                    <a:pt x="5515678" y="1947468"/>
                    <a:pt x="5483217" y="2157391"/>
                  </a:cubicBezTo>
                  <a:cubicBezTo>
                    <a:pt x="5478416" y="2188264"/>
                    <a:pt x="5460300" y="2215593"/>
                    <a:pt x="5433725" y="2232086"/>
                  </a:cubicBezTo>
                  <a:cubicBezTo>
                    <a:pt x="5407150" y="2248580"/>
                    <a:pt x="5374678" y="2252557"/>
                    <a:pt x="5344874" y="2243110"/>
                  </a:cubicBezTo>
                  <a:lnTo>
                    <a:pt x="5272230" y="2220073"/>
                  </a:lnTo>
                  <a:lnTo>
                    <a:pt x="5453442" y="2664037"/>
                  </a:lnTo>
                  <a:close/>
                </a:path>
              </a:pathLst>
            </a:custGeom>
            <a:solidFill>
              <a:srgbClr val="213863"/>
            </a:solidFill>
            <a:ln w="3175" cap="flat">
              <a:noFill/>
              <a:prstDash val="solid"/>
              <a:miter/>
            </a:ln>
          </p:spPr>
          <p:txBody>
            <a:bodyPr rtlCol="0" anchor="ctr"/>
            <a:lstStyle/>
            <a:p>
              <a:endParaRPr lang="en-US"/>
            </a:p>
          </p:txBody>
        </p:sp>
      </p:grpSp>
      <p:grpSp>
        <p:nvGrpSpPr>
          <p:cNvPr id="119" name="Group 118">
            <a:extLst>
              <a:ext uri="{FF2B5EF4-FFF2-40B4-BE49-F238E27FC236}">
                <a16:creationId xmlns:a16="http://schemas.microsoft.com/office/drawing/2014/main" id="{69500D6F-DFC9-717D-96B3-98289FB8305E}"/>
              </a:ext>
            </a:extLst>
          </p:cNvPr>
          <p:cNvGrpSpPr/>
          <p:nvPr/>
        </p:nvGrpSpPr>
        <p:grpSpPr>
          <a:xfrm>
            <a:off x="10048631" y="3424335"/>
            <a:ext cx="1018514" cy="1018514"/>
            <a:chOff x="10048631" y="3424335"/>
            <a:chExt cx="1018514" cy="1018514"/>
          </a:xfrm>
        </p:grpSpPr>
        <p:grpSp>
          <p:nvGrpSpPr>
            <p:cNvPr id="113" name="Group 112">
              <a:extLst>
                <a:ext uri="{FF2B5EF4-FFF2-40B4-BE49-F238E27FC236}">
                  <a16:creationId xmlns:a16="http://schemas.microsoft.com/office/drawing/2014/main" id="{6FCE4BA8-3BB6-C56F-A114-5A6DD7BA2C03}"/>
                </a:ext>
              </a:extLst>
            </p:cNvPr>
            <p:cNvGrpSpPr/>
            <p:nvPr/>
          </p:nvGrpSpPr>
          <p:grpSpPr>
            <a:xfrm>
              <a:off x="10048631" y="3424335"/>
              <a:ext cx="1018514" cy="1018514"/>
              <a:chOff x="1553516" y="3384952"/>
              <a:chExt cx="1097280" cy="1097280"/>
            </a:xfrm>
          </p:grpSpPr>
          <p:sp>
            <p:nvSpPr>
              <p:cNvPr id="114" name="Freeform: Shape 113">
                <a:extLst>
                  <a:ext uri="{FF2B5EF4-FFF2-40B4-BE49-F238E27FC236}">
                    <a16:creationId xmlns:a16="http://schemas.microsoft.com/office/drawing/2014/main" id="{5837DBD7-268E-39A4-42BA-1600644EDF0F}"/>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EA794DF-A100-B12F-C6CA-397183B06A26}"/>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93" name="Graphic 91">
              <a:extLst>
                <a:ext uri="{FF2B5EF4-FFF2-40B4-BE49-F238E27FC236}">
                  <a16:creationId xmlns:a16="http://schemas.microsoft.com/office/drawing/2014/main" id="{C1D0C9F7-CD78-2660-178F-7F5CD3173A2C}"/>
                </a:ext>
              </a:extLst>
            </p:cNvPr>
            <p:cNvSpPr>
              <a:spLocks noChangeAspect="1"/>
            </p:cNvSpPr>
            <p:nvPr/>
          </p:nvSpPr>
          <p:spPr>
            <a:xfrm>
              <a:off x="10283568" y="3717530"/>
              <a:ext cx="548640" cy="432124"/>
            </a:xfrm>
            <a:custGeom>
              <a:avLst/>
              <a:gdLst>
                <a:gd name="connsiteX0" fmla="*/ 4986247 w 5088030"/>
                <a:gd name="connsiteY0" fmla="*/ 2333869 h 4007472"/>
                <a:gd name="connsiteX1" fmla="*/ 4802138 w 5088030"/>
                <a:gd name="connsiteY1" fmla="*/ 2333869 h 4007472"/>
                <a:gd name="connsiteX2" fmla="*/ 4688843 w 5088030"/>
                <a:gd name="connsiteY2" fmla="*/ 2060463 h 4007472"/>
                <a:gd name="connsiteX3" fmla="*/ 4819083 w 5088030"/>
                <a:gd name="connsiteY3" fmla="*/ 1930224 h 4007472"/>
                <a:gd name="connsiteX4" fmla="*/ 4819083 w 5088030"/>
                <a:gd name="connsiteY4" fmla="*/ 1786212 h 4007472"/>
                <a:gd name="connsiteX5" fmla="*/ 4548535 w 5088030"/>
                <a:gd name="connsiteY5" fmla="*/ 1515595 h 4007472"/>
                <a:gd name="connsiteX6" fmla="*/ 4404522 w 5088030"/>
                <a:gd name="connsiteY6" fmla="*/ 1515595 h 4007472"/>
                <a:gd name="connsiteX7" fmla="*/ 4274283 w 5088030"/>
                <a:gd name="connsiteY7" fmla="*/ 1645835 h 4007472"/>
                <a:gd name="connsiteX8" fmla="*/ 4000877 w 5088030"/>
                <a:gd name="connsiteY8" fmla="*/ 1532540 h 4007472"/>
                <a:gd name="connsiteX9" fmla="*/ 4000877 w 5088030"/>
                <a:gd name="connsiteY9" fmla="*/ 1348431 h 4007472"/>
                <a:gd name="connsiteX10" fmla="*/ 3899059 w 5088030"/>
                <a:gd name="connsiteY10" fmla="*/ 1246613 h 4007472"/>
                <a:gd name="connsiteX11" fmla="*/ 3866312 w 5088030"/>
                <a:gd name="connsiteY11" fmla="*/ 1246613 h 4007472"/>
                <a:gd name="connsiteX12" fmla="*/ 2007388 w 5088030"/>
                <a:gd name="connsiteY12" fmla="*/ 0 h 4007472"/>
                <a:gd name="connsiteX13" fmla="*/ 0 w 5088030"/>
                <a:gd name="connsiteY13" fmla="*/ 2003736 h 4007472"/>
                <a:gd name="connsiteX14" fmla="*/ 2007388 w 5088030"/>
                <a:gd name="connsiteY14" fmla="*/ 4007473 h 4007472"/>
                <a:gd name="connsiteX15" fmla="*/ 2964713 w 5088030"/>
                <a:gd name="connsiteY15" fmla="*/ 3764494 h 4007472"/>
                <a:gd name="connsiteX16" fmla="*/ 3010896 w 5088030"/>
                <a:gd name="connsiteY16" fmla="*/ 3738462 h 4007472"/>
                <a:gd name="connsiteX17" fmla="*/ 3141136 w 5088030"/>
                <a:gd name="connsiteY17" fmla="*/ 3608223 h 4007472"/>
                <a:gd name="connsiteX18" fmla="*/ 3414541 w 5088030"/>
                <a:gd name="connsiteY18" fmla="*/ 3721517 h 4007472"/>
                <a:gd name="connsiteX19" fmla="*/ 3414541 w 5088030"/>
                <a:gd name="connsiteY19" fmla="*/ 3905626 h 4007472"/>
                <a:gd name="connsiteX20" fmla="*/ 3516360 w 5088030"/>
                <a:gd name="connsiteY20" fmla="*/ 4007444 h 4007472"/>
                <a:gd name="connsiteX21" fmla="*/ 3899025 w 5088030"/>
                <a:gd name="connsiteY21" fmla="*/ 4007444 h 4007472"/>
                <a:gd name="connsiteX22" fmla="*/ 4000837 w 5088030"/>
                <a:gd name="connsiteY22" fmla="*/ 3905626 h 4007472"/>
                <a:gd name="connsiteX23" fmla="*/ 4000837 w 5088030"/>
                <a:gd name="connsiteY23" fmla="*/ 3721517 h 4007472"/>
                <a:gd name="connsiteX24" fmla="*/ 4274249 w 5088030"/>
                <a:gd name="connsiteY24" fmla="*/ 3608223 h 4007472"/>
                <a:gd name="connsiteX25" fmla="*/ 4404488 w 5088030"/>
                <a:gd name="connsiteY25" fmla="*/ 3738462 h 4007472"/>
                <a:gd name="connsiteX26" fmla="*/ 4548495 w 5088030"/>
                <a:gd name="connsiteY26" fmla="*/ 3738462 h 4007472"/>
                <a:gd name="connsiteX27" fmla="*/ 4819048 w 5088030"/>
                <a:gd name="connsiteY27" fmla="*/ 3467845 h 4007472"/>
                <a:gd name="connsiteX28" fmla="*/ 4819048 w 5088030"/>
                <a:gd name="connsiteY28" fmla="*/ 3323833 h 4007472"/>
                <a:gd name="connsiteX29" fmla="*/ 4688809 w 5088030"/>
                <a:gd name="connsiteY29" fmla="*/ 3193594 h 4007472"/>
                <a:gd name="connsiteX30" fmla="*/ 4802098 w 5088030"/>
                <a:gd name="connsiteY30" fmla="*/ 2920188 h 4007472"/>
                <a:gd name="connsiteX31" fmla="*/ 4986189 w 5088030"/>
                <a:gd name="connsiteY31" fmla="*/ 2920188 h 4007472"/>
                <a:gd name="connsiteX32" fmla="*/ 5088030 w 5088030"/>
                <a:gd name="connsiteY32" fmla="*/ 2818370 h 4007472"/>
                <a:gd name="connsiteX33" fmla="*/ 5088030 w 5088030"/>
                <a:gd name="connsiteY33" fmla="*/ 2435710 h 4007472"/>
                <a:gd name="connsiteX34" fmla="*/ 4986247 w 5088030"/>
                <a:gd name="connsiteY34" fmla="*/ 2333869 h 4007472"/>
                <a:gd name="connsiteX35" fmla="*/ 3516291 w 5088030"/>
                <a:gd name="connsiteY35" fmla="*/ 1246590 h 4007472"/>
                <a:gd name="connsiteX36" fmla="*/ 3414473 w 5088030"/>
                <a:gd name="connsiteY36" fmla="*/ 1348409 h 4007472"/>
                <a:gd name="connsiteX37" fmla="*/ 3414473 w 5088030"/>
                <a:gd name="connsiteY37" fmla="*/ 1532517 h 4007472"/>
                <a:gd name="connsiteX38" fmla="*/ 3270392 w 5088030"/>
                <a:gd name="connsiteY38" fmla="*/ 1581718 h 4007472"/>
                <a:gd name="connsiteX39" fmla="*/ 3070189 w 5088030"/>
                <a:gd name="connsiteY39" fmla="*/ 993187 h 4007472"/>
                <a:gd name="connsiteX40" fmla="*/ 3499660 w 5088030"/>
                <a:gd name="connsiteY40" fmla="*/ 993187 h 4007472"/>
                <a:gd name="connsiteX41" fmla="*/ 3644096 w 5088030"/>
                <a:gd name="connsiteY41" fmla="*/ 1246590 h 4007472"/>
                <a:gd name="connsiteX42" fmla="*/ 2429127 w 5088030"/>
                <a:gd name="connsiteY42" fmla="*/ 2920171 h 4007472"/>
                <a:gd name="connsiteX43" fmla="*/ 2613235 w 5088030"/>
                <a:gd name="connsiteY43" fmla="*/ 2920171 h 4007472"/>
                <a:gd name="connsiteX44" fmla="*/ 2625894 w 5088030"/>
                <a:gd name="connsiteY44" fmla="*/ 2962096 h 4007472"/>
                <a:gd name="connsiteX45" fmla="*/ 2109155 w 5088030"/>
                <a:gd name="connsiteY45" fmla="*/ 2962096 h 4007472"/>
                <a:gd name="connsiteX46" fmla="*/ 2109178 w 5088030"/>
                <a:gd name="connsiteY46" fmla="*/ 2101874 h 4007472"/>
                <a:gd name="connsiteX47" fmla="*/ 2704281 w 5088030"/>
                <a:gd name="connsiteY47" fmla="*/ 2101874 h 4007472"/>
                <a:gd name="connsiteX48" fmla="*/ 2613241 w 5088030"/>
                <a:gd name="connsiteY48" fmla="*/ 2333778 h 4007472"/>
                <a:gd name="connsiteX49" fmla="*/ 2429132 w 5088030"/>
                <a:gd name="connsiteY49" fmla="*/ 2333778 h 4007472"/>
                <a:gd name="connsiteX50" fmla="*/ 2327314 w 5088030"/>
                <a:gd name="connsiteY50" fmla="*/ 2435596 h 4007472"/>
                <a:gd name="connsiteX51" fmla="*/ 2327314 w 5088030"/>
                <a:gd name="connsiteY51" fmla="*/ 2818255 h 4007472"/>
                <a:gd name="connsiteX52" fmla="*/ 2429132 w 5088030"/>
                <a:gd name="connsiteY52" fmla="*/ 2920142 h 4007472"/>
                <a:gd name="connsiteX53" fmla="*/ 206449 w 5088030"/>
                <a:gd name="connsiteY53" fmla="*/ 2101897 h 4007472"/>
                <a:gd name="connsiteX54" fmla="*/ 707649 w 5088030"/>
                <a:gd name="connsiteY54" fmla="*/ 2101897 h 4007472"/>
                <a:gd name="connsiteX55" fmla="*/ 920041 w 5088030"/>
                <a:gd name="connsiteY55" fmla="*/ 2962119 h 4007472"/>
                <a:gd name="connsiteX56" fmla="*/ 481683 w 5088030"/>
                <a:gd name="connsiteY56" fmla="*/ 2962119 h 4007472"/>
                <a:gd name="connsiteX57" fmla="*/ 206449 w 5088030"/>
                <a:gd name="connsiteY57" fmla="*/ 2101897 h 4007472"/>
                <a:gd name="connsiteX58" fmla="*/ 2109201 w 5088030"/>
                <a:gd name="connsiteY58" fmla="*/ 240179 h 4007472"/>
                <a:gd name="connsiteX59" fmla="*/ 2709676 w 5088030"/>
                <a:gd name="connsiteY59" fmla="*/ 789579 h 4007472"/>
                <a:gd name="connsiteX60" fmla="*/ 2109201 w 5088030"/>
                <a:gd name="connsiteY60" fmla="*/ 789579 h 4007472"/>
                <a:gd name="connsiteX61" fmla="*/ 1905558 w 5088030"/>
                <a:gd name="connsiteY61" fmla="*/ 789579 h 4007472"/>
                <a:gd name="connsiteX62" fmla="*/ 1307998 w 5088030"/>
                <a:gd name="connsiteY62" fmla="*/ 789579 h 4007472"/>
                <a:gd name="connsiteX63" fmla="*/ 1905558 w 5088030"/>
                <a:gd name="connsiteY63" fmla="*/ 240584 h 4007472"/>
                <a:gd name="connsiteX64" fmla="*/ 1905558 w 5088030"/>
                <a:gd name="connsiteY64" fmla="*/ 993221 h 4007472"/>
                <a:gd name="connsiteX65" fmla="*/ 1905558 w 5088030"/>
                <a:gd name="connsiteY65" fmla="*/ 1898249 h 4007472"/>
                <a:gd name="connsiteX66" fmla="*/ 911377 w 5088030"/>
                <a:gd name="connsiteY66" fmla="*/ 1898249 h 4007472"/>
                <a:gd name="connsiteX67" fmla="*/ 1177239 w 5088030"/>
                <a:gd name="connsiteY67" fmla="*/ 993221 h 4007472"/>
                <a:gd name="connsiteX68" fmla="*/ 707294 w 5088030"/>
                <a:gd name="connsiteY68" fmla="*/ 1898249 h 4007472"/>
                <a:gd name="connsiteX69" fmla="*/ 206940 w 5088030"/>
                <a:gd name="connsiteY69" fmla="*/ 1898249 h 4007472"/>
                <a:gd name="connsiteX70" fmla="*/ 515482 w 5088030"/>
                <a:gd name="connsiteY70" fmla="*/ 993221 h 4007472"/>
                <a:gd name="connsiteX71" fmla="*/ 942364 w 5088030"/>
                <a:gd name="connsiteY71" fmla="*/ 993221 h 4007472"/>
                <a:gd name="connsiteX72" fmla="*/ 707288 w 5088030"/>
                <a:gd name="connsiteY72" fmla="*/ 1898249 h 4007472"/>
                <a:gd name="connsiteX73" fmla="*/ 911560 w 5088030"/>
                <a:gd name="connsiteY73" fmla="*/ 2101892 h 4007472"/>
                <a:gd name="connsiteX74" fmla="*/ 1905570 w 5088030"/>
                <a:gd name="connsiteY74" fmla="*/ 2101892 h 4007472"/>
                <a:gd name="connsiteX75" fmla="*/ 1905570 w 5088030"/>
                <a:gd name="connsiteY75" fmla="*/ 2962113 h 4007472"/>
                <a:gd name="connsiteX76" fmla="*/ 1147303 w 5088030"/>
                <a:gd name="connsiteY76" fmla="*/ 2962113 h 4007472"/>
                <a:gd name="connsiteX77" fmla="*/ 911605 w 5088030"/>
                <a:gd name="connsiteY77" fmla="*/ 2101892 h 4007472"/>
                <a:gd name="connsiteX78" fmla="*/ 1905570 w 5088030"/>
                <a:gd name="connsiteY78" fmla="*/ 3165796 h 4007472"/>
                <a:gd name="connsiteX79" fmla="*/ 1905570 w 5088030"/>
                <a:gd name="connsiteY79" fmla="*/ 3747240 h 4007472"/>
                <a:gd name="connsiteX80" fmla="*/ 1271205 w 5088030"/>
                <a:gd name="connsiteY80" fmla="*/ 3165796 h 4007472"/>
                <a:gd name="connsiteX81" fmla="*/ 2725558 w 5088030"/>
                <a:gd name="connsiteY81" fmla="*/ 3191759 h 4007472"/>
                <a:gd name="connsiteX82" fmla="*/ 2718974 w 5088030"/>
                <a:gd name="connsiteY82" fmla="*/ 3201137 h 4007472"/>
                <a:gd name="connsiteX83" fmla="*/ 2596302 w 5088030"/>
                <a:gd name="connsiteY83" fmla="*/ 3323810 h 4007472"/>
                <a:gd name="connsiteX84" fmla="*/ 2567612 w 5088030"/>
                <a:gd name="connsiteY84" fmla="*/ 3384354 h 4007472"/>
                <a:gd name="connsiteX85" fmla="*/ 2109252 w 5088030"/>
                <a:gd name="connsiteY85" fmla="*/ 3746634 h 4007472"/>
                <a:gd name="connsiteX86" fmla="*/ 2109252 w 5088030"/>
                <a:gd name="connsiteY86" fmla="*/ 3165819 h 4007472"/>
                <a:gd name="connsiteX87" fmla="*/ 2711613 w 5088030"/>
                <a:gd name="connsiteY87" fmla="*/ 3165819 h 4007472"/>
                <a:gd name="connsiteX88" fmla="*/ 2725546 w 5088030"/>
                <a:gd name="connsiteY88" fmla="*/ 3191782 h 4007472"/>
                <a:gd name="connsiteX89" fmla="*/ 2685330 w 5088030"/>
                <a:gd name="connsiteY89" fmla="*/ 3556919 h 4007472"/>
                <a:gd name="connsiteX90" fmla="*/ 2765317 w 5088030"/>
                <a:gd name="connsiteY90" fmla="*/ 3636906 h 4007472"/>
                <a:gd name="connsiteX91" fmla="*/ 2483231 w 5088030"/>
                <a:gd name="connsiteY91" fmla="*/ 3739645 h 4007472"/>
                <a:gd name="connsiteX92" fmla="*/ 2685330 w 5088030"/>
                <a:gd name="connsiteY92" fmla="*/ 3556919 h 4007472"/>
                <a:gd name="connsiteX93" fmla="*/ 2596325 w 5088030"/>
                <a:gd name="connsiteY93" fmla="*/ 1786183 h 4007472"/>
                <a:gd name="connsiteX94" fmla="*/ 2574848 w 5088030"/>
                <a:gd name="connsiteY94" fmla="*/ 1898226 h 4007472"/>
                <a:gd name="connsiteX95" fmla="*/ 2109207 w 5088030"/>
                <a:gd name="connsiteY95" fmla="*/ 1898226 h 4007472"/>
                <a:gd name="connsiteX96" fmla="*/ 2109184 w 5088030"/>
                <a:gd name="connsiteY96" fmla="*/ 993199 h 4007472"/>
                <a:gd name="connsiteX97" fmla="*/ 2840132 w 5088030"/>
                <a:gd name="connsiteY97" fmla="*/ 993199 h 4007472"/>
                <a:gd name="connsiteX98" fmla="*/ 3057771 w 5088030"/>
                <a:gd name="connsiteY98" fmla="*/ 1562487 h 4007472"/>
                <a:gd name="connsiteX99" fmla="*/ 3010891 w 5088030"/>
                <a:gd name="connsiteY99" fmla="*/ 1515607 h 4007472"/>
                <a:gd name="connsiteX100" fmla="*/ 2866878 w 5088030"/>
                <a:gd name="connsiteY100" fmla="*/ 1515607 h 4007472"/>
                <a:gd name="connsiteX101" fmla="*/ 3337903 w 5088030"/>
                <a:gd name="connsiteY101" fmla="*/ 789544 h 4007472"/>
                <a:gd name="connsiteX102" fmla="*/ 2955244 w 5088030"/>
                <a:gd name="connsiteY102" fmla="*/ 789544 h 4007472"/>
                <a:gd name="connsiteX103" fmla="*/ 2508359 w 5088030"/>
                <a:gd name="connsiteY103" fmla="*/ 275326 h 4007472"/>
                <a:gd name="connsiteX104" fmla="*/ 3337892 w 5088030"/>
                <a:gd name="connsiteY104" fmla="*/ 789544 h 4007472"/>
                <a:gd name="connsiteX105" fmla="*/ 1504702 w 5088030"/>
                <a:gd name="connsiteY105" fmla="*/ 275263 h 4007472"/>
                <a:gd name="connsiteX106" fmla="*/ 1057035 w 5088030"/>
                <a:gd name="connsiteY106" fmla="*/ 789482 h 4007472"/>
                <a:gd name="connsiteX107" fmla="*/ 677056 w 5088030"/>
                <a:gd name="connsiteY107" fmla="*/ 789482 h 4007472"/>
                <a:gd name="connsiteX108" fmla="*/ 1504702 w 5088030"/>
                <a:gd name="connsiteY108" fmla="*/ 275263 h 4007472"/>
                <a:gd name="connsiteX109" fmla="*/ 631450 w 5088030"/>
                <a:gd name="connsiteY109" fmla="*/ 3165796 h 4007472"/>
                <a:gd name="connsiteX110" fmla="*/ 1028934 w 5088030"/>
                <a:gd name="connsiteY110" fmla="*/ 3165796 h 4007472"/>
                <a:gd name="connsiteX111" fmla="*/ 1531186 w 5088030"/>
                <a:gd name="connsiteY111" fmla="*/ 3739639 h 4007472"/>
                <a:gd name="connsiteX112" fmla="*/ 631473 w 5088030"/>
                <a:gd name="connsiteY112" fmla="*/ 3165796 h 4007472"/>
                <a:gd name="connsiteX113" fmla="*/ 4884462 w 5088030"/>
                <a:gd name="connsiteY113" fmla="*/ 2716523 h 4007472"/>
                <a:gd name="connsiteX114" fmla="*/ 4720893 w 5088030"/>
                <a:gd name="connsiteY114" fmla="*/ 2716523 h 4007472"/>
                <a:gd name="connsiteX115" fmla="*/ 4620812 w 5088030"/>
                <a:gd name="connsiteY115" fmla="*/ 2799590 h 4007472"/>
                <a:gd name="connsiteX116" fmla="*/ 4475257 w 5088030"/>
                <a:gd name="connsiteY116" fmla="*/ 3150685 h 4007472"/>
                <a:gd name="connsiteX117" fmla="*/ 4487355 w 5088030"/>
                <a:gd name="connsiteY117" fmla="*/ 3280141 h 4007472"/>
                <a:gd name="connsiteX118" fmla="*/ 4603039 w 5088030"/>
                <a:gd name="connsiteY118" fmla="*/ 3395825 h 4007472"/>
                <a:gd name="connsiteX119" fmla="*/ 4476503 w 5088030"/>
                <a:gd name="connsiteY119" fmla="*/ 3522423 h 4007472"/>
                <a:gd name="connsiteX120" fmla="*/ 4360820 w 5088030"/>
                <a:gd name="connsiteY120" fmla="*/ 3406740 h 4007472"/>
                <a:gd name="connsiteX121" fmla="*/ 4231295 w 5088030"/>
                <a:gd name="connsiteY121" fmla="*/ 3394704 h 4007472"/>
                <a:gd name="connsiteX122" fmla="*/ 3880199 w 5088030"/>
                <a:gd name="connsiteY122" fmla="*/ 3540197 h 4007472"/>
                <a:gd name="connsiteX123" fmla="*/ 3797132 w 5088030"/>
                <a:gd name="connsiteY123" fmla="*/ 3640272 h 4007472"/>
                <a:gd name="connsiteX124" fmla="*/ 3797132 w 5088030"/>
                <a:gd name="connsiteY124" fmla="*/ 3803818 h 4007472"/>
                <a:gd name="connsiteX125" fmla="*/ 3618115 w 5088030"/>
                <a:gd name="connsiteY125" fmla="*/ 3803818 h 4007472"/>
                <a:gd name="connsiteX126" fmla="*/ 3618115 w 5088030"/>
                <a:gd name="connsiteY126" fmla="*/ 3640272 h 4007472"/>
                <a:gd name="connsiteX127" fmla="*/ 3535048 w 5088030"/>
                <a:gd name="connsiteY127" fmla="*/ 3540197 h 4007472"/>
                <a:gd name="connsiteX128" fmla="*/ 3183952 w 5088030"/>
                <a:gd name="connsiteY128" fmla="*/ 3394636 h 4007472"/>
                <a:gd name="connsiteX129" fmla="*/ 3054496 w 5088030"/>
                <a:gd name="connsiteY129" fmla="*/ 3406740 h 4007472"/>
                <a:gd name="connsiteX130" fmla="*/ 2938813 w 5088030"/>
                <a:gd name="connsiteY130" fmla="*/ 3522423 h 4007472"/>
                <a:gd name="connsiteX131" fmla="*/ 2812277 w 5088030"/>
                <a:gd name="connsiteY131" fmla="*/ 3395825 h 4007472"/>
                <a:gd name="connsiteX132" fmla="*/ 2927961 w 5088030"/>
                <a:gd name="connsiteY132" fmla="*/ 3280141 h 4007472"/>
                <a:gd name="connsiteX133" fmla="*/ 2939996 w 5088030"/>
                <a:gd name="connsiteY133" fmla="*/ 3150685 h 4007472"/>
                <a:gd name="connsiteX134" fmla="*/ 2794509 w 5088030"/>
                <a:gd name="connsiteY134" fmla="*/ 2799590 h 4007472"/>
                <a:gd name="connsiteX135" fmla="*/ 2694428 w 5088030"/>
                <a:gd name="connsiteY135" fmla="*/ 2716523 h 4007472"/>
                <a:gd name="connsiteX136" fmla="*/ 2530882 w 5088030"/>
                <a:gd name="connsiteY136" fmla="*/ 2716523 h 4007472"/>
                <a:gd name="connsiteX137" fmla="*/ 2530882 w 5088030"/>
                <a:gd name="connsiteY137" fmla="*/ 2537506 h 4007472"/>
                <a:gd name="connsiteX138" fmla="*/ 2694428 w 5088030"/>
                <a:gd name="connsiteY138" fmla="*/ 2537506 h 4007472"/>
                <a:gd name="connsiteX139" fmla="*/ 2794509 w 5088030"/>
                <a:gd name="connsiteY139" fmla="*/ 2454438 h 4007472"/>
                <a:gd name="connsiteX140" fmla="*/ 2939996 w 5088030"/>
                <a:gd name="connsiteY140" fmla="*/ 2103343 h 4007472"/>
                <a:gd name="connsiteX141" fmla="*/ 2927961 w 5088030"/>
                <a:gd name="connsiteY141" fmla="*/ 1973887 h 4007472"/>
                <a:gd name="connsiteX142" fmla="*/ 2812277 w 5088030"/>
                <a:gd name="connsiteY142" fmla="*/ 1858204 h 4007472"/>
                <a:gd name="connsiteX143" fmla="*/ 2938813 w 5088030"/>
                <a:gd name="connsiteY143" fmla="*/ 1731605 h 4007472"/>
                <a:gd name="connsiteX144" fmla="*/ 3054496 w 5088030"/>
                <a:gd name="connsiteY144" fmla="*/ 1847288 h 4007472"/>
                <a:gd name="connsiteX145" fmla="*/ 3183952 w 5088030"/>
                <a:gd name="connsiteY145" fmla="*/ 1859318 h 4007472"/>
                <a:gd name="connsiteX146" fmla="*/ 3535048 w 5088030"/>
                <a:gd name="connsiteY146" fmla="*/ 1713831 h 4007472"/>
                <a:gd name="connsiteX147" fmla="*/ 3618115 w 5088030"/>
                <a:gd name="connsiteY147" fmla="*/ 1613750 h 4007472"/>
                <a:gd name="connsiteX148" fmla="*/ 3618115 w 5088030"/>
                <a:gd name="connsiteY148" fmla="*/ 1450204 h 4007472"/>
                <a:gd name="connsiteX149" fmla="*/ 3797132 w 5088030"/>
                <a:gd name="connsiteY149" fmla="*/ 1450204 h 4007472"/>
                <a:gd name="connsiteX150" fmla="*/ 3797132 w 5088030"/>
                <a:gd name="connsiteY150" fmla="*/ 1613750 h 4007472"/>
                <a:gd name="connsiteX151" fmla="*/ 3880199 w 5088030"/>
                <a:gd name="connsiteY151" fmla="*/ 1713831 h 4007472"/>
                <a:gd name="connsiteX152" fmla="*/ 4231295 w 5088030"/>
                <a:gd name="connsiteY152" fmla="*/ 1859318 h 4007472"/>
                <a:gd name="connsiteX153" fmla="*/ 4360751 w 5088030"/>
                <a:gd name="connsiteY153" fmla="*/ 1847220 h 4007472"/>
                <a:gd name="connsiteX154" fmla="*/ 4476434 w 5088030"/>
                <a:gd name="connsiteY154" fmla="*/ 1731536 h 4007472"/>
                <a:gd name="connsiteX155" fmla="*/ 4602970 w 5088030"/>
                <a:gd name="connsiteY155" fmla="*/ 1858135 h 4007472"/>
                <a:gd name="connsiteX156" fmla="*/ 4487287 w 5088030"/>
                <a:gd name="connsiteY156" fmla="*/ 1973818 h 4007472"/>
                <a:gd name="connsiteX157" fmla="*/ 4475257 w 5088030"/>
                <a:gd name="connsiteY157" fmla="*/ 2103275 h 4007472"/>
                <a:gd name="connsiteX158" fmla="*/ 4620743 w 5088030"/>
                <a:gd name="connsiteY158" fmla="*/ 2454370 h 4007472"/>
                <a:gd name="connsiteX159" fmla="*/ 4720825 w 5088030"/>
                <a:gd name="connsiteY159" fmla="*/ 2537437 h 4007472"/>
                <a:gd name="connsiteX160" fmla="*/ 4884348 w 5088030"/>
                <a:gd name="connsiteY160" fmla="*/ 2537437 h 4007472"/>
                <a:gd name="connsiteX161" fmla="*/ 4884348 w 5088030"/>
                <a:gd name="connsiteY161" fmla="*/ 2716523 h 4007472"/>
                <a:gd name="connsiteX162" fmla="*/ 3707663 w 5088030"/>
                <a:gd name="connsiteY162" fmla="*/ 1902821 h 4007472"/>
                <a:gd name="connsiteX163" fmla="*/ 2983459 w 5088030"/>
                <a:gd name="connsiteY163" fmla="*/ 2627026 h 4007472"/>
                <a:gd name="connsiteX164" fmla="*/ 3707663 w 5088030"/>
                <a:gd name="connsiteY164" fmla="*/ 3351230 h 4007472"/>
                <a:gd name="connsiteX165" fmla="*/ 4431869 w 5088030"/>
                <a:gd name="connsiteY165" fmla="*/ 2627026 h 4007472"/>
                <a:gd name="connsiteX166" fmla="*/ 3707663 w 5088030"/>
                <a:gd name="connsiteY166" fmla="*/ 1902821 h 4007472"/>
                <a:gd name="connsiteX167" fmla="*/ 3707663 w 5088030"/>
                <a:gd name="connsiteY167" fmla="*/ 3147548 h 4007472"/>
                <a:gd name="connsiteX168" fmla="*/ 3187153 w 5088030"/>
                <a:gd name="connsiteY168" fmla="*/ 2626969 h 4007472"/>
                <a:gd name="connsiteX169" fmla="*/ 3707663 w 5088030"/>
                <a:gd name="connsiteY169" fmla="*/ 2106458 h 4007472"/>
                <a:gd name="connsiteX170" fmla="*/ 4228174 w 5088030"/>
                <a:gd name="connsiteY170" fmla="*/ 2626969 h 4007472"/>
                <a:gd name="connsiteX171" fmla="*/ 3707663 w 5088030"/>
                <a:gd name="connsiteY171" fmla="*/ 3147548 h 40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5088030" h="4007472">
                  <a:moveTo>
                    <a:pt x="4986247" y="2333869"/>
                  </a:moveTo>
                  <a:lnTo>
                    <a:pt x="4802138" y="2333869"/>
                  </a:lnTo>
                  <a:cubicBezTo>
                    <a:pt x="4776597" y="2237920"/>
                    <a:pt x="4738672" y="2146457"/>
                    <a:pt x="4688843" y="2060463"/>
                  </a:cubicBezTo>
                  <a:lnTo>
                    <a:pt x="4819083" y="1930224"/>
                  </a:lnTo>
                  <a:cubicBezTo>
                    <a:pt x="4858859" y="1890465"/>
                    <a:pt x="4858859" y="1826017"/>
                    <a:pt x="4819083" y="1786212"/>
                  </a:cubicBezTo>
                  <a:lnTo>
                    <a:pt x="4548535" y="1515595"/>
                  </a:lnTo>
                  <a:cubicBezTo>
                    <a:pt x="4510318" y="1477373"/>
                    <a:pt x="4442715" y="1477373"/>
                    <a:pt x="4404522" y="1515595"/>
                  </a:cubicBezTo>
                  <a:lnTo>
                    <a:pt x="4274283" y="1645835"/>
                  </a:lnTo>
                  <a:cubicBezTo>
                    <a:pt x="4188267" y="1595937"/>
                    <a:pt x="4096741" y="1558080"/>
                    <a:pt x="4000877" y="1532540"/>
                  </a:cubicBezTo>
                  <a:lnTo>
                    <a:pt x="4000877" y="1348431"/>
                  </a:lnTo>
                  <a:cubicBezTo>
                    <a:pt x="4000877" y="1292173"/>
                    <a:pt x="3955312" y="1246613"/>
                    <a:pt x="3899059" y="1246613"/>
                  </a:cubicBezTo>
                  <a:lnTo>
                    <a:pt x="3866312" y="1246613"/>
                  </a:lnTo>
                  <a:cubicBezTo>
                    <a:pt x="3559994" y="498119"/>
                    <a:pt x="2822010" y="0"/>
                    <a:pt x="2007388" y="0"/>
                  </a:cubicBezTo>
                  <a:cubicBezTo>
                    <a:pt x="900507" y="0"/>
                    <a:pt x="0" y="898912"/>
                    <a:pt x="0" y="2003736"/>
                  </a:cubicBezTo>
                  <a:cubicBezTo>
                    <a:pt x="0" y="3108560"/>
                    <a:pt x="900507" y="4007473"/>
                    <a:pt x="2007388" y="4007473"/>
                  </a:cubicBezTo>
                  <a:cubicBezTo>
                    <a:pt x="2342093" y="4007473"/>
                    <a:pt x="2672386" y="3923153"/>
                    <a:pt x="2964713" y="3764494"/>
                  </a:cubicBezTo>
                  <a:cubicBezTo>
                    <a:pt x="2981990" y="3759939"/>
                    <a:pt x="2998083" y="3751280"/>
                    <a:pt x="3010896" y="3738462"/>
                  </a:cubicBezTo>
                  <a:lnTo>
                    <a:pt x="3141136" y="3608223"/>
                  </a:lnTo>
                  <a:cubicBezTo>
                    <a:pt x="3227152" y="3658120"/>
                    <a:pt x="3318621" y="3695976"/>
                    <a:pt x="3414541" y="3721517"/>
                  </a:cubicBezTo>
                  <a:lnTo>
                    <a:pt x="3414541" y="3905626"/>
                  </a:lnTo>
                  <a:cubicBezTo>
                    <a:pt x="3414541" y="3961884"/>
                    <a:pt x="3460107" y="4007444"/>
                    <a:pt x="3516360" y="4007444"/>
                  </a:cubicBezTo>
                  <a:lnTo>
                    <a:pt x="3899025" y="4007444"/>
                  </a:lnTo>
                  <a:cubicBezTo>
                    <a:pt x="3955277" y="4007444"/>
                    <a:pt x="4000837" y="3961884"/>
                    <a:pt x="4000837" y="3905626"/>
                  </a:cubicBezTo>
                  <a:lnTo>
                    <a:pt x="4000837" y="3721517"/>
                  </a:lnTo>
                  <a:cubicBezTo>
                    <a:pt x="4096786" y="3695976"/>
                    <a:pt x="4188318" y="3658052"/>
                    <a:pt x="4274249" y="3608223"/>
                  </a:cubicBezTo>
                  <a:lnTo>
                    <a:pt x="4404488" y="3738462"/>
                  </a:lnTo>
                  <a:cubicBezTo>
                    <a:pt x="4442704" y="3776684"/>
                    <a:pt x="4510307" y="3776684"/>
                    <a:pt x="4548495" y="3738462"/>
                  </a:cubicBezTo>
                  <a:lnTo>
                    <a:pt x="4819048" y="3467845"/>
                  </a:lnTo>
                  <a:cubicBezTo>
                    <a:pt x="4858802" y="3428086"/>
                    <a:pt x="4858802" y="3363638"/>
                    <a:pt x="4819048" y="3323833"/>
                  </a:cubicBezTo>
                  <a:lnTo>
                    <a:pt x="4688809" y="3193594"/>
                  </a:lnTo>
                  <a:cubicBezTo>
                    <a:pt x="4738701" y="3107577"/>
                    <a:pt x="4776557" y="3016114"/>
                    <a:pt x="4802098" y="2920188"/>
                  </a:cubicBezTo>
                  <a:lnTo>
                    <a:pt x="4986189" y="2920188"/>
                  </a:lnTo>
                  <a:cubicBezTo>
                    <a:pt x="5042482" y="2920188"/>
                    <a:pt x="5088030" y="2874628"/>
                    <a:pt x="5088030" y="2818370"/>
                  </a:cubicBezTo>
                  <a:lnTo>
                    <a:pt x="5088030" y="2435710"/>
                  </a:lnTo>
                  <a:cubicBezTo>
                    <a:pt x="5088088" y="2379435"/>
                    <a:pt x="5042482" y="2333869"/>
                    <a:pt x="4986247" y="2333869"/>
                  </a:cubicBezTo>
                  <a:close/>
                  <a:moveTo>
                    <a:pt x="3516291" y="1246590"/>
                  </a:moveTo>
                  <a:cubicBezTo>
                    <a:pt x="3460032" y="1246590"/>
                    <a:pt x="3414473" y="1292156"/>
                    <a:pt x="3414473" y="1348409"/>
                  </a:cubicBezTo>
                  <a:lnTo>
                    <a:pt x="3414473" y="1532517"/>
                  </a:lnTo>
                  <a:cubicBezTo>
                    <a:pt x="3365204" y="1545599"/>
                    <a:pt x="3317140" y="1562121"/>
                    <a:pt x="3270392" y="1581718"/>
                  </a:cubicBezTo>
                  <a:cubicBezTo>
                    <a:pt x="3231124" y="1376109"/>
                    <a:pt x="3162544" y="1178210"/>
                    <a:pt x="3070189" y="993187"/>
                  </a:cubicBezTo>
                  <a:lnTo>
                    <a:pt x="3499660" y="993187"/>
                  </a:lnTo>
                  <a:cubicBezTo>
                    <a:pt x="3554176" y="1072974"/>
                    <a:pt x="3602662" y="1157562"/>
                    <a:pt x="3644096" y="1246590"/>
                  </a:cubicBezTo>
                  <a:close/>
                  <a:moveTo>
                    <a:pt x="2429127" y="2920171"/>
                  </a:moveTo>
                  <a:lnTo>
                    <a:pt x="2613235" y="2920171"/>
                  </a:lnTo>
                  <a:cubicBezTo>
                    <a:pt x="2617007" y="2934304"/>
                    <a:pt x="2621562" y="2948163"/>
                    <a:pt x="2625894" y="2962096"/>
                  </a:cubicBezTo>
                  <a:lnTo>
                    <a:pt x="2109155" y="2962096"/>
                  </a:lnTo>
                  <a:lnTo>
                    <a:pt x="2109178" y="2101874"/>
                  </a:lnTo>
                  <a:lnTo>
                    <a:pt x="2704281" y="2101874"/>
                  </a:lnTo>
                  <a:cubicBezTo>
                    <a:pt x="2665505" y="2175701"/>
                    <a:pt x="2634718" y="2253030"/>
                    <a:pt x="2613241" y="2333778"/>
                  </a:cubicBezTo>
                  <a:lnTo>
                    <a:pt x="2429132" y="2333778"/>
                  </a:lnTo>
                  <a:cubicBezTo>
                    <a:pt x="2372874" y="2333778"/>
                    <a:pt x="2327314" y="2379343"/>
                    <a:pt x="2327314" y="2435596"/>
                  </a:cubicBezTo>
                  <a:lnTo>
                    <a:pt x="2327314" y="2818255"/>
                  </a:lnTo>
                  <a:cubicBezTo>
                    <a:pt x="2327245" y="2874577"/>
                    <a:pt x="2372874" y="2920142"/>
                    <a:pt x="2429132" y="2920142"/>
                  </a:cubicBezTo>
                  <a:close/>
                  <a:moveTo>
                    <a:pt x="206449" y="2101897"/>
                  </a:moveTo>
                  <a:lnTo>
                    <a:pt x="707649" y="2101897"/>
                  </a:lnTo>
                  <a:cubicBezTo>
                    <a:pt x="721713" y="2405621"/>
                    <a:pt x="795762" y="2697571"/>
                    <a:pt x="920041" y="2962119"/>
                  </a:cubicBezTo>
                  <a:lnTo>
                    <a:pt x="481683" y="2962119"/>
                  </a:lnTo>
                  <a:cubicBezTo>
                    <a:pt x="322332" y="2710390"/>
                    <a:pt x="223434" y="2416896"/>
                    <a:pt x="206449" y="2101897"/>
                  </a:cubicBezTo>
                  <a:close/>
                  <a:moveTo>
                    <a:pt x="2109201" y="240179"/>
                  </a:moveTo>
                  <a:cubicBezTo>
                    <a:pt x="2344545" y="378390"/>
                    <a:pt x="2548387" y="567339"/>
                    <a:pt x="2709676" y="789579"/>
                  </a:cubicBezTo>
                  <a:lnTo>
                    <a:pt x="2109201" y="789579"/>
                  </a:lnTo>
                  <a:close/>
                  <a:moveTo>
                    <a:pt x="1905558" y="789579"/>
                  </a:moveTo>
                  <a:lnTo>
                    <a:pt x="1307998" y="789579"/>
                  </a:lnTo>
                  <a:cubicBezTo>
                    <a:pt x="1468664" y="567808"/>
                    <a:pt x="1671683" y="378522"/>
                    <a:pt x="1905558" y="240584"/>
                  </a:cubicBezTo>
                  <a:close/>
                  <a:moveTo>
                    <a:pt x="1905558" y="993221"/>
                  </a:moveTo>
                  <a:lnTo>
                    <a:pt x="1905558" y="1898249"/>
                  </a:lnTo>
                  <a:lnTo>
                    <a:pt x="911377" y="1898249"/>
                  </a:lnTo>
                  <a:cubicBezTo>
                    <a:pt x="927608" y="1580329"/>
                    <a:pt x="1021951" y="1268970"/>
                    <a:pt x="1177239" y="993221"/>
                  </a:cubicBezTo>
                  <a:close/>
                  <a:moveTo>
                    <a:pt x="707294" y="1898249"/>
                  </a:moveTo>
                  <a:lnTo>
                    <a:pt x="206940" y="1898249"/>
                  </a:lnTo>
                  <a:cubicBezTo>
                    <a:pt x="226383" y="1564167"/>
                    <a:pt x="337379" y="1254225"/>
                    <a:pt x="515482" y="993221"/>
                  </a:cubicBezTo>
                  <a:lnTo>
                    <a:pt x="942364" y="993221"/>
                  </a:lnTo>
                  <a:cubicBezTo>
                    <a:pt x="803775" y="1271805"/>
                    <a:pt x="721353" y="1580152"/>
                    <a:pt x="707288" y="1898249"/>
                  </a:cubicBezTo>
                  <a:close/>
                  <a:moveTo>
                    <a:pt x="911560" y="2101892"/>
                  </a:moveTo>
                  <a:lnTo>
                    <a:pt x="1905570" y="2101892"/>
                  </a:lnTo>
                  <a:lnTo>
                    <a:pt x="1905570" y="2962113"/>
                  </a:lnTo>
                  <a:lnTo>
                    <a:pt x="1147303" y="2962113"/>
                  </a:lnTo>
                  <a:cubicBezTo>
                    <a:pt x="1009652" y="2702126"/>
                    <a:pt x="927144" y="2408695"/>
                    <a:pt x="911605" y="2101892"/>
                  </a:cubicBezTo>
                  <a:close/>
                  <a:moveTo>
                    <a:pt x="1905570" y="3165796"/>
                  </a:moveTo>
                  <a:lnTo>
                    <a:pt x="1905570" y="3747240"/>
                  </a:lnTo>
                  <a:cubicBezTo>
                    <a:pt x="1651407" y="3604342"/>
                    <a:pt x="1436134" y="3403986"/>
                    <a:pt x="1271205" y="3165796"/>
                  </a:cubicBezTo>
                  <a:close/>
                  <a:moveTo>
                    <a:pt x="2725558" y="3191759"/>
                  </a:moveTo>
                  <a:cubicBezTo>
                    <a:pt x="2723323" y="3194840"/>
                    <a:pt x="2721226" y="3198057"/>
                    <a:pt x="2718974" y="3201137"/>
                  </a:cubicBezTo>
                  <a:lnTo>
                    <a:pt x="2596302" y="3323810"/>
                  </a:lnTo>
                  <a:cubicBezTo>
                    <a:pt x="2579357" y="3340749"/>
                    <a:pt x="2570047" y="3362226"/>
                    <a:pt x="2567612" y="3384354"/>
                  </a:cubicBezTo>
                  <a:cubicBezTo>
                    <a:pt x="2432127" y="3530201"/>
                    <a:pt x="2278605" y="3651462"/>
                    <a:pt x="2109252" y="3746634"/>
                  </a:cubicBezTo>
                  <a:lnTo>
                    <a:pt x="2109252" y="3165819"/>
                  </a:lnTo>
                  <a:lnTo>
                    <a:pt x="2711613" y="3165819"/>
                  </a:lnTo>
                  <a:cubicBezTo>
                    <a:pt x="2716237" y="3174408"/>
                    <a:pt x="2720586" y="3183232"/>
                    <a:pt x="2725546" y="3191782"/>
                  </a:cubicBezTo>
                  <a:close/>
                  <a:moveTo>
                    <a:pt x="2685330" y="3556919"/>
                  </a:moveTo>
                  <a:lnTo>
                    <a:pt x="2765317" y="3636906"/>
                  </a:lnTo>
                  <a:cubicBezTo>
                    <a:pt x="2674346" y="3678963"/>
                    <a:pt x="2579934" y="3713253"/>
                    <a:pt x="2483231" y="3739645"/>
                  </a:cubicBezTo>
                  <a:cubicBezTo>
                    <a:pt x="2553839" y="3683363"/>
                    <a:pt x="2621574" y="3622756"/>
                    <a:pt x="2685330" y="3556919"/>
                  </a:cubicBezTo>
                  <a:close/>
                  <a:moveTo>
                    <a:pt x="2596325" y="1786183"/>
                  </a:moveTo>
                  <a:cubicBezTo>
                    <a:pt x="2566029" y="1816478"/>
                    <a:pt x="2558954" y="1861061"/>
                    <a:pt x="2574848" y="1898226"/>
                  </a:cubicBezTo>
                  <a:lnTo>
                    <a:pt x="2109207" y="1898226"/>
                  </a:lnTo>
                  <a:lnTo>
                    <a:pt x="2109184" y="993199"/>
                  </a:lnTo>
                  <a:lnTo>
                    <a:pt x="2840132" y="993199"/>
                  </a:lnTo>
                  <a:cubicBezTo>
                    <a:pt x="2939499" y="1170026"/>
                    <a:pt x="3013480" y="1361930"/>
                    <a:pt x="3057771" y="1562487"/>
                  </a:cubicBezTo>
                  <a:lnTo>
                    <a:pt x="3010891" y="1515607"/>
                  </a:lnTo>
                  <a:cubicBezTo>
                    <a:pt x="2971131" y="1475847"/>
                    <a:pt x="2906683" y="1475847"/>
                    <a:pt x="2866878" y="1515607"/>
                  </a:cubicBezTo>
                  <a:close/>
                  <a:moveTo>
                    <a:pt x="3337903" y="789544"/>
                  </a:moveTo>
                  <a:lnTo>
                    <a:pt x="2955244" y="789544"/>
                  </a:lnTo>
                  <a:cubicBezTo>
                    <a:pt x="2832709" y="596126"/>
                    <a:pt x="2681907" y="422156"/>
                    <a:pt x="2508359" y="275326"/>
                  </a:cubicBezTo>
                  <a:cubicBezTo>
                    <a:pt x="2827262" y="367995"/>
                    <a:pt x="3114607" y="546857"/>
                    <a:pt x="3337892" y="789544"/>
                  </a:cubicBezTo>
                  <a:close/>
                  <a:moveTo>
                    <a:pt x="1504702" y="275263"/>
                  </a:moveTo>
                  <a:cubicBezTo>
                    <a:pt x="1329903" y="422579"/>
                    <a:pt x="1179147" y="596617"/>
                    <a:pt x="1057035" y="789482"/>
                  </a:cubicBezTo>
                  <a:lnTo>
                    <a:pt x="677056" y="789482"/>
                  </a:lnTo>
                  <a:cubicBezTo>
                    <a:pt x="897621" y="549029"/>
                    <a:pt x="1182788" y="368692"/>
                    <a:pt x="1504702" y="275263"/>
                  </a:cubicBezTo>
                  <a:close/>
                  <a:moveTo>
                    <a:pt x="631450" y="3165796"/>
                  </a:moveTo>
                  <a:lnTo>
                    <a:pt x="1028934" y="3165796"/>
                  </a:lnTo>
                  <a:cubicBezTo>
                    <a:pt x="1161471" y="3385532"/>
                    <a:pt x="1331115" y="3580425"/>
                    <a:pt x="1531186" y="3739639"/>
                  </a:cubicBezTo>
                  <a:cubicBezTo>
                    <a:pt x="1175473" y="3642370"/>
                    <a:pt x="863502" y="3439018"/>
                    <a:pt x="631473" y="3165796"/>
                  </a:cubicBezTo>
                  <a:close/>
                  <a:moveTo>
                    <a:pt x="4884462" y="2716523"/>
                  </a:moveTo>
                  <a:lnTo>
                    <a:pt x="4720893" y="2716523"/>
                  </a:lnTo>
                  <a:cubicBezTo>
                    <a:pt x="4671916" y="2716523"/>
                    <a:pt x="4629853" y="2751436"/>
                    <a:pt x="4620812" y="2799590"/>
                  </a:cubicBezTo>
                  <a:cubicBezTo>
                    <a:pt x="4597084" y="2926034"/>
                    <a:pt x="4548100" y="3044175"/>
                    <a:pt x="4475257" y="3150685"/>
                  </a:cubicBezTo>
                  <a:cubicBezTo>
                    <a:pt x="4447619" y="3191136"/>
                    <a:pt x="4452728" y="3245520"/>
                    <a:pt x="4487355" y="3280141"/>
                  </a:cubicBezTo>
                  <a:lnTo>
                    <a:pt x="4603039" y="3395825"/>
                  </a:lnTo>
                  <a:lnTo>
                    <a:pt x="4476503" y="3522423"/>
                  </a:lnTo>
                  <a:lnTo>
                    <a:pt x="4360820" y="3406740"/>
                  </a:lnTo>
                  <a:cubicBezTo>
                    <a:pt x="4326175" y="3372027"/>
                    <a:pt x="4271814" y="3366981"/>
                    <a:pt x="4231295" y="3394704"/>
                  </a:cubicBezTo>
                  <a:cubicBezTo>
                    <a:pt x="4124853" y="3467485"/>
                    <a:pt x="4006735" y="3516462"/>
                    <a:pt x="3880199" y="3540197"/>
                  </a:cubicBezTo>
                  <a:cubicBezTo>
                    <a:pt x="3832045" y="3549215"/>
                    <a:pt x="3797132" y="3591272"/>
                    <a:pt x="3797132" y="3640272"/>
                  </a:cubicBezTo>
                  <a:lnTo>
                    <a:pt x="3797132" y="3803818"/>
                  </a:lnTo>
                  <a:lnTo>
                    <a:pt x="3618115" y="3803818"/>
                  </a:lnTo>
                  <a:lnTo>
                    <a:pt x="3618115" y="3640272"/>
                  </a:lnTo>
                  <a:cubicBezTo>
                    <a:pt x="3618115" y="3591295"/>
                    <a:pt x="3583202" y="3549232"/>
                    <a:pt x="3535048" y="3540197"/>
                  </a:cubicBezTo>
                  <a:cubicBezTo>
                    <a:pt x="3408603" y="3516462"/>
                    <a:pt x="3290463" y="3467485"/>
                    <a:pt x="3183952" y="3394636"/>
                  </a:cubicBezTo>
                  <a:cubicBezTo>
                    <a:pt x="3143502" y="3367067"/>
                    <a:pt x="3089118" y="3372113"/>
                    <a:pt x="3054496" y="3406740"/>
                  </a:cubicBezTo>
                  <a:lnTo>
                    <a:pt x="2938813" y="3522423"/>
                  </a:lnTo>
                  <a:lnTo>
                    <a:pt x="2812277" y="3395825"/>
                  </a:lnTo>
                  <a:lnTo>
                    <a:pt x="2927961" y="3280141"/>
                  </a:lnTo>
                  <a:cubicBezTo>
                    <a:pt x="2962610" y="3245491"/>
                    <a:pt x="2967628" y="3191136"/>
                    <a:pt x="2939996" y="3150685"/>
                  </a:cubicBezTo>
                  <a:cubicBezTo>
                    <a:pt x="2867222" y="3044244"/>
                    <a:pt x="2818307" y="2926126"/>
                    <a:pt x="2794509" y="2799590"/>
                  </a:cubicBezTo>
                  <a:cubicBezTo>
                    <a:pt x="2785491" y="2751436"/>
                    <a:pt x="2743429" y="2716523"/>
                    <a:pt x="2694428" y="2716523"/>
                  </a:cubicBezTo>
                  <a:lnTo>
                    <a:pt x="2530882" y="2716523"/>
                  </a:lnTo>
                  <a:lnTo>
                    <a:pt x="2530882" y="2537506"/>
                  </a:lnTo>
                  <a:lnTo>
                    <a:pt x="2694428" y="2537506"/>
                  </a:lnTo>
                  <a:cubicBezTo>
                    <a:pt x="2743406" y="2537506"/>
                    <a:pt x="2785468" y="2502587"/>
                    <a:pt x="2794509" y="2454438"/>
                  </a:cubicBezTo>
                  <a:cubicBezTo>
                    <a:pt x="2818238" y="2327994"/>
                    <a:pt x="2867222" y="2209785"/>
                    <a:pt x="2939996" y="2103343"/>
                  </a:cubicBezTo>
                  <a:cubicBezTo>
                    <a:pt x="2967628" y="2062892"/>
                    <a:pt x="2962610" y="2008508"/>
                    <a:pt x="2927961" y="1973887"/>
                  </a:cubicBezTo>
                  <a:lnTo>
                    <a:pt x="2812277" y="1858204"/>
                  </a:lnTo>
                  <a:lnTo>
                    <a:pt x="2938813" y="1731605"/>
                  </a:lnTo>
                  <a:lnTo>
                    <a:pt x="3054496" y="1847288"/>
                  </a:lnTo>
                  <a:cubicBezTo>
                    <a:pt x="3089078" y="1881870"/>
                    <a:pt x="3143502" y="1886956"/>
                    <a:pt x="3183952" y="1859318"/>
                  </a:cubicBezTo>
                  <a:cubicBezTo>
                    <a:pt x="3290394" y="1786543"/>
                    <a:pt x="3408512" y="1737629"/>
                    <a:pt x="3535048" y="1713831"/>
                  </a:cubicBezTo>
                  <a:cubicBezTo>
                    <a:pt x="3583202" y="1704813"/>
                    <a:pt x="3618115" y="1662757"/>
                    <a:pt x="3618115" y="1613750"/>
                  </a:cubicBezTo>
                  <a:lnTo>
                    <a:pt x="3618115" y="1450204"/>
                  </a:lnTo>
                  <a:lnTo>
                    <a:pt x="3797132" y="1450204"/>
                  </a:lnTo>
                  <a:lnTo>
                    <a:pt x="3797132" y="1613750"/>
                  </a:lnTo>
                  <a:cubicBezTo>
                    <a:pt x="3797132" y="1662734"/>
                    <a:pt x="3832051" y="1704790"/>
                    <a:pt x="3880199" y="1713831"/>
                  </a:cubicBezTo>
                  <a:cubicBezTo>
                    <a:pt x="4006644" y="1737566"/>
                    <a:pt x="4124784" y="1786543"/>
                    <a:pt x="4231295" y="1859318"/>
                  </a:cubicBezTo>
                  <a:cubicBezTo>
                    <a:pt x="4271814" y="1886956"/>
                    <a:pt x="4326192" y="1881932"/>
                    <a:pt x="4360751" y="1847220"/>
                  </a:cubicBezTo>
                  <a:lnTo>
                    <a:pt x="4476434" y="1731536"/>
                  </a:lnTo>
                  <a:lnTo>
                    <a:pt x="4602970" y="1858135"/>
                  </a:lnTo>
                  <a:lnTo>
                    <a:pt x="4487287" y="1973818"/>
                  </a:lnTo>
                  <a:cubicBezTo>
                    <a:pt x="4452643" y="2008462"/>
                    <a:pt x="4447619" y="2062824"/>
                    <a:pt x="4475257" y="2103275"/>
                  </a:cubicBezTo>
                  <a:cubicBezTo>
                    <a:pt x="4548032" y="2209785"/>
                    <a:pt x="4597015" y="2327903"/>
                    <a:pt x="4620743" y="2454370"/>
                  </a:cubicBezTo>
                  <a:cubicBezTo>
                    <a:pt x="4629762" y="2502524"/>
                    <a:pt x="4671818" y="2537437"/>
                    <a:pt x="4720825" y="2537437"/>
                  </a:cubicBezTo>
                  <a:lnTo>
                    <a:pt x="4884348" y="2537437"/>
                  </a:lnTo>
                  <a:lnTo>
                    <a:pt x="4884348" y="2716523"/>
                  </a:lnTo>
                  <a:close/>
                  <a:moveTo>
                    <a:pt x="3707663" y="1902821"/>
                  </a:moveTo>
                  <a:cubicBezTo>
                    <a:pt x="3308351" y="1902821"/>
                    <a:pt x="2983459" y="2227661"/>
                    <a:pt x="2983459" y="2627026"/>
                  </a:cubicBezTo>
                  <a:cubicBezTo>
                    <a:pt x="2983459" y="3026407"/>
                    <a:pt x="3308299" y="3351230"/>
                    <a:pt x="3707663" y="3351230"/>
                  </a:cubicBezTo>
                  <a:cubicBezTo>
                    <a:pt x="4107028" y="3351230"/>
                    <a:pt x="4431869" y="3026321"/>
                    <a:pt x="4431869" y="2627026"/>
                  </a:cubicBezTo>
                  <a:cubicBezTo>
                    <a:pt x="4431869" y="2227730"/>
                    <a:pt x="4107005" y="1902821"/>
                    <a:pt x="3707663" y="1902821"/>
                  </a:cubicBezTo>
                  <a:close/>
                  <a:moveTo>
                    <a:pt x="3707663" y="3147548"/>
                  </a:moveTo>
                  <a:cubicBezTo>
                    <a:pt x="3420685" y="3147548"/>
                    <a:pt x="3187153" y="2914039"/>
                    <a:pt x="3187153" y="2626969"/>
                  </a:cubicBezTo>
                  <a:cubicBezTo>
                    <a:pt x="3187153" y="2339990"/>
                    <a:pt x="3420662" y="2106458"/>
                    <a:pt x="3707663" y="2106458"/>
                  </a:cubicBezTo>
                  <a:cubicBezTo>
                    <a:pt x="3994642" y="2106458"/>
                    <a:pt x="4228174" y="2339967"/>
                    <a:pt x="4228174" y="2626969"/>
                  </a:cubicBezTo>
                  <a:cubicBezTo>
                    <a:pt x="4228243" y="2914016"/>
                    <a:pt x="3994705" y="3147548"/>
                    <a:pt x="3707663" y="3147548"/>
                  </a:cubicBezTo>
                  <a:close/>
                </a:path>
              </a:pathLst>
            </a:custGeom>
            <a:solidFill>
              <a:srgbClr val="213863"/>
            </a:solidFill>
            <a:ln w="5715" cap="flat">
              <a:noFill/>
              <a:prstDash val="solid"/>
              <a:miter/>
            </a:ln>
          </p:spPr>
          <p:txBody>
            <a:bodyPr rtlCol="0" anchor="ctr"/>
            <a:lstStyle/>
            <a:p>
              <a:endParaRPr lang="en-US"/>
            </a:p>
          </p:txBody>
        </p:sp>
      </p:grpSp>
      <p:sp>
        <p:nvSpPr>
          <p:cNvPr id="95" name="Rectangle 94">
            <a:extLst>
              <a:ext uri="{FF2B5EF4-FFF2-40B4-BE49-F238E27FC236}">
                <a16:creationId xmlns:a16="http://schemas.microsoft.com/office/drawing/2014/main" id="{741A125B-3BC6-DFB3-5B85-30A9BC1662CC}"/>
              </a:ext>
            </a:extLst>
          </p:cNvPr>
          <p:cNvSpPr/>
          <p:nvPr/>
        </p:nvSpPr>
        <p:spPr>
          <a:xfrm>
            <a:off x="388189" y="878229"/>
            <a:ext cx="6040603" cy="222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latin typeface="Futura Medium" charset="0"/>
                <a:ea typeface="Futura Medium" charset="0"/>
                <a:cs typeface="Futura Medium" charset="0"/>
              </a:rPr>
              <a:t>Overview</a:t>
            </a:r>
          </a:p>
          <a:p>
            <a:endParaRPr lang="id-ID" sz="1600" b="1">
              <a:solidFill>
                <a:srgbClr val="D32128"/>
              </a:solidFill>
              <a:latin typeface="Futura Medium" charset="0"/>
              <a:ea typeface="Futura Medium" charset="0"/>
              <a:cs typeface="Futura Medium" charset="0"/>
            </a:endParaRPr>
          </a:p>
          <a:p>
            <a:pPr marL="439823" indent="-220663">
              <a:spcAft>
                <a:spcPts val="600"/>
              </a:spcAft>
              <a:buFont typeface="Wingdings" panose="05000000000000000000" pitchFamily="2" charset="2"/>
              <a:buChar char="ü"/>
            </a:pPr>
            <a:r>
              <a:rPr lang="en-GB" sz="1400">
                <a:solidFill>
                  <a:schemeClr val="tx1">
                    <a:lumMod val="85000"/>
                    <a:lumOff val="15000"/>
                  </a:schemeClr>
                </a:solidFill>
                <a:latin typeface="Futura Medium" charset="0"/>
                <a:ea typeface="Futura Medium" charset="0"/>
                <a:cs typeface="Futura Medium" charset="0"/>
              </a:rPr>
              <a:t>1Dataservices is a web application designed to compare large scale of data and track database migration for business organization</a:t>
            </a:r>
          </a:p>
          <a:p>
            <a:pPr marL="439823" indent="-220663">
              <a:spcAft>
                <a:spcPts val="600"/>
              </a:spcAft>
              <a:buFont typeface="Wingdings" panose="05000000000000000000" pitchFamily="2" charset="2"/>
              <a:buChar char="ü"/>
            </a:pPr>
            <a:r>
              <a:rPr lang="en-GB" sz="1400">
                <a:solidFill>
                  <a:schemeClr val="tx1">
                    <a:lumMod val="85000"/>
                    <a:lumOff val="15000"/>
                  </a:schemeClr>
                </a:solidFill>
                <a:latin typeface="Futura Medium" charset="0"/>
                <a:ea typeface="Futura Medium" charset="0"/>
                <a:cs typeface="Futura Medium" charset="0"/>
              </a:rPr>
              <a:t>1DataServices validates data before it impacts core and downstream systems</a:t>
            </a:r>
          </a:p>
          <a:p>
            <a:pPr marL="439823" indent="-220663">
              <a:spcAft>
                <a:spcPts val="600"/>
              </a:spcAft>
              <a:buFont typeface="Wingdings" panose="05000000000000000000" pitchFamily="2" charset="2"/>
              <a:buChar char="ü"/>
            </a:pPr>
            <a:r>
              <a:rPr lang="en-GB" sz="1400">
                <a:solidFill>
                  <a:schemeClr val="tx1">
                    <a:lumMod val="85000"/>
                    <a:lumOff val="15000"/>
                  </a:schemeClr>
                </a:solidFill>
                <a:latin typeface="Futura Medium" charset="0"/>
                <a:ea typeface="Futura Medium" charset="0"/>
                <a:cs typeface="Futura Medium" charset="0"/>
              </a:rPr>
              <a:t>Say goodbye to manual data reconciliation and hello to business and IT users interacting within the framework to research </a:t>
            </a:r>
            <a:endParaRPr lang="en-GB" sz="1400">
              <a:solidFill>
                <a:prstClr val="black">
                  <a:lumMod val="65000"/>
                  <a:lumOff val="35000"/>
                </a:prstClr>
              </a:solidFill>
              <a:latin typeface="Futura Medium" charset="0"/>
              <a:ea typeface="Futura Medium" charset="0"/>
              <a:cs typeface="Futura Medium" charset="0"/>
            </a:endParaRPr>
          </a:p>
          <a:p>
            <a:pPr algn="ctr"/>
            <a:endParaRPr lang="en-GB" sz="1200">
              <a:solidFill>
                <a:prstClr val="white"/>
              </a:solidFill>
              <a:latin typeface="Futura Medium" charset="0"/>
              <a:ea typeface="Futura Medium" charset="0"/>
              <a:cs typeface="Futura Medium" charset="0"/>
            </a:endParaRPr>
          </a:p>
        </p:txBody>
      </p:sp>
      <p:cxnSp>
        <p:nvCxnSpPr>
          <p:cNvPr id="96" name="Straight Connector 95">
            <a:extLst>
              <a:ext uri="{FF2B5EF4-FFF2-40B4-BE49-F238E27FC236}">
                <a16:creationId xmlns:a16="http://schemas.microsoft.com/office/drawing/2014/main" id="{BF2F51B8-3AC3-223B-DA57-2D832B097DA4}"/>
              </a:ext>
            </a:extLst>
          </p:cNvPr>
          <p:cNvCxnSpPr>
            <a:cxnSpLocks/>
          </p:cNvCxnSpPr>
          <p:nvPr/>
        </p:nvCxnSpPr>
        <p:spPr>
          <a:xfrm flipV="1">
            <a:off x="657549" y="1560099"/>
            <a:ext cx="3609359" cy="11106"/>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76E5F171-C18D-FD12-4E69-85711993DC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66059" y="872599"/>
            <a:ext cx="4568392" cy="2643141"/>
          </a:xfrm>
          <a:prstGeom prst="rect">
            <a:avLst/>
          </a:prstGeom>
        </p:spPr>
      </p:pic>
      <p:grpSp>
        <p:nvGrpSpPr>
          <p:cNvPr id="10" name="Group 9">
            <a:extLst>
              <a:ext uri="{FF2B5EF4-FFF2-40B4-BE49-F238E27FC236}">
                <a16:creationId xmlns:a16="http://schemas.microsoft.com/office/drawing/2014/main" id="{A1C6211D-E0E0-F7BC-F44F-CC4FC83A4725}"/>
              </a:ext>
            </a:extLst>
          </p:cNvPr>
          <p:cNvGrpSpPr/>
          <p:nvPr/>
        </p:nvGrpSpPr>
        <p:grpSpPr>
          <a:xfrm>
            <a:off x="4411476" y="3424335"/>
            <a:ext cx="1018514" cy="1018514"/>
            <a:chOff x="4411476" y="3424335"/>
            <a:chExt cx="1018514" cy="1018514"/>
          </a:xfrm>
        </p:grpSpPr>
        <p:grpSp>
          <p:nvGrpSpPr>
            <p:cNvPr id="107" name="Group 106">
              <a:extLst>
                <a:ext uri="{FF2B5EF4-FFF2-40B4-BE49-F238E27FC236}">
                  <a16:creationId xmlns:a16="http://schemas.microsoft.com/office/drawing/2014/main" id="{B75C1DA8-5993-D260-E8D1-7017321DF080}"/>
                </a:ext>
              </a:extLst>
            </p:cNvPr>
            <p:cNvGrpSpPr/>
            <p:nvPr/>
          </p:nvGrpSpPr>
          <p:grpSpPr>
            <a:xfrm>
              <a:off x="4411476" y="3424335"/>
              <a:ext cx="1018514" cy="1018514"/>
              <a:chOff x="1553516" y="3384952"/>
              <a:chExt cx="1097280" cy="1097280"/>
            </a:xfrm>
          </p:grpSpPr>
          <p:sp>
            <p:nvSpPr>
              <p:cNvPr id="108" name="Freeform: Shape 107">
                <a:extLst>
                  <a:ext uri="{FF2B5EF4-FFF2-40B4-BE49-F238E27FC236}">
                    <a16:creationId xmlns:a16="http://schemas.microsoft.com/office/drawing/2014/main" id="{CD2DC310-4462-ED91-D297-9FF1236CEE6A}"/>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8C3455-3CCD-B96C-4589-145EECE6F0B1}"/>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grpSp>
          <p:nvGrpSpPr>
            <p:cNvPr id="5" name="Graphic 3">
              <a:extLst>
                <a:ext uri="{FF2B5EF4-FFF2-40B4-BE49-F238E27FC236}">
                  <a16:creationId xmlns:a16="http://schemas.microsoft.com/office/drawing/2014/main" id="{757D5DD4-64C4-2E31-5D9D-96A8A511253C}"/>
                </a:ext>
              </a:extLst>
            </p:cNvPr>
            <p:cNvGrpSpPr>
              <a:grpSpLocks noChangeAspect="1"/>
            </p:cNvGrpSpPr>
            <p:nvPr/>
          </p:nvGrpSpPr>
          <p:grpSpPr>
            <a:xfrm>
              <a:off x="4664701" y="3677555"/>
              <a:ext cx="512064" cy="512075"/>
              <a:chOff x="2861160" y="194189"/>
              <a:chExt cx="6469586" cy="6469728"/>
            </a:xfrm>
            <a:solidFill>
              <a:srgbClr val="213863"/>
            </a:solidFill>
          </p:grpSpPr>
          <p:sp>
            <p:nvSpPr>
              <p:cNvPr id="6" name="Freeform: Shape 5">
                <a:extLst>
                  <a:ext uri="{FF2B5EF4-FFF2-40B4-BE49-F238E27FC236}">
                    <a16:creationId xmlns:a16="http://schemas.microsoft.com/office/drawing/2014/main" id="{5593DB80-BC38-A156-DC8E-7EDB1AD42F10}"/>
                  </a:ext>
                </a:extLst>
              </p:cNvPr>
              <p:cNvSpPr/>
              <p:nvPr/>
            </p:nvSpPr>
            <p:spPr>
              <a:xfrm>
                <a:off x="2861430" y="2578373"/>
                <a:ext cx="6469316" cy="4085545"/>
              </a:xfrm>
              <a:custGeom>
                <a:avLst/>
                <a:gdLst>
                  <a:gd name="connsiteX0" fmla="*/ 5227161 w 6469316"/>
                  <a:gd name="connsiteY0" fmla="*/ 129393 h 4085545"/>
                  <a:gd name="connsiteX1" fmla="*/ 5097768 w 6469316"/>
                  <a:gd name="connsiteY1" fmla="*/ 0 h 4085545"/>
                  <a:gd name="connsiteX2" fmla="*/ 3855613 w 6469316"/>
                  <a:gd name="connsiteY2" fmla="*/ 0 h 4085545"/>
                  <a:gd name="connsiteX3" fmla="*/ 3726220 w 6469316"/>
                  <a:gd name="connsiteY3" fmla="*/ 129393 h 4085545"/>
                  <a:gd name="connsiteX4" fmla="*/ 3726220 w 6469316"/>
                  <a:gd name="connsiteY4" fmla="*/ 1555743 h 4085545"/>
                  <a:gd name="connsiteX5" fmla="*/ 2742497 w 6469316"/>
                  <a:gd name="connsiteY5" fmla="*/ 1555743 h 4085545"/>
                  <a:gd name="connsiteX6" fmla="*/ 2742497 w 6469316"/>
                  <a:gd name="connsiteY6" fmla="*/ 903547 h 4085545"/>
                  <a:gd name="connsiteX7" fmla="*/ 2613103 w 6469316"/>
                  <a:gd name="connsiteY7" fmla="*/ 774154 h 4085545"/>
                  <a:gd name="connsiteX8" fmla="*/ 1370948 w 6469316"/>
                  <a:gd name="connsiteY8" fmla="*/ 774154 h 4085545"/>
                  <a:gd name="connsiteX9" fmla="*/ 1241555 w 6469316"/>
                  <a:gd name="connsiteY9" fmla="*/ 903547 h 4085545"/>
                  <a:gd name="connsiteX10" fmla="*/ 1241555 w 6469316"/>
                  <a:gd name="connsiteY10" fmla="*/ 1919903 h 4085545"/>
                  <a:gd name="connsiteX11" fmla="*/ 129416 w 6469316"/>
                  <a:gd name="connsiteY11" fmla="*/ 1919903 h 4085545"/>
                  <a:gd name="connsiteX12" fmla="*/ 22 w 6469316"/>
                  <a:gd name="connsiteY12" fmla="*/ 2049296 h 4085545"/>
                  <a:gd name="connsiteX13" fmla="*/ 0 w 6469316"/>
                  <a:gd name="connsiteY13" fmla="*/ 3956158 h 4085545"/>
                  <a:gd name="connsiteX14" fmla="*/ 129393 w 6469316"/>
                  <a:gd name="connsiteY14" fmla="*/ 4085545 h 4085545"/>
                  <a:gd name="connsiteX15" fmla="*/ 6339872 w 6469316"/>
                  <a:gd name="connsiteY15" fmla="*/ 4085545 h 4085545"/>
                  <a:gd name="connsiteX16" fmla="*/ 6469260 w 6469316"/>
                  <a:gd name="connsiteY16" fmla="*/ 3956158 h 4085545"/>
                  <a:gd name="connsiteX17" fmla="*/ 6469317 w 6469316"/>
                  <a:gd name="connsiteY17" fmla="*/ 1188160 h 4085545"/>
                  <a:gd name="connsiteX18" fmla="*/ 6339929 w 6469316"/>
                  <a:gd name="connsiteY18" fmla="*/ 1058767 h 4085545"/>
                  <a:gd name="connsiteX19" fmla="*/ 5227139 w 6469316"/>
                  <a:gd name="connsiteY19" fmla="*/ 1058767 h 4085545"/>
                  <a:gd name="connsiteX20" fmla="*/ 258826 w 6469316"/>
                  <a:gd name="connsiteY20" fmla="*/ 2178621 h 4085545"/>
                  <a:gd name="connsiteX21" fmla="*/ 1241578 w 6469316"/>
                  <a:gd name="connsiteY21" fmla="*/ 2178621 h 4085545"/>
                  <a:gd name="connsiteX22" fmla="*/ 1241578 w 6469316"/>
                  <a:gd name="connsiteY22" fmla="*/ 3826656 h 4085545"/>
                  <a:gd name="connsiteX23" fmla="*/ 258826 w 6469316"/>
                  <a:gd name="connsiteY23" fmla="*/ 3826656 h 4085545"/>
                  <a:gd name="connsiteX24" fmla="*/ 2483676 w 6469316"/>
                  <a:gd name="connsiteY24" fmla="*/ 3826656 h 4085545"/>
                  <a:gd name="connsiteX25" fmla="*/ 1500924 w 6469316"/>
                  <a:gd name="connsiteY25" fmla="*/ 3826656 h 4085545"/>
                  <a:gd name="connsiteX26" fmla="*/ 1500301 w 6469316"/>
                  <a:gd name="connsiteY26" fmla="*/ 1032878 h 4085545"/>
                  <a:gd name="connsiteX27" fmla="*/ 2483681 w 6469316"/>
                  <a:gd name="connsiteY27" fmla="*/ 1032878 h 4085545"/>
                  <a:gd name="connsiteX28" fmla="*/ 2742840 w 6469316"/>
                  <a:gd name="connsiteY28" fmla="*/ 1814518 h 4085545"/>
                  <a:gd name="connsiteX29" fmla="*/ 3726220 w 6469316"/>
                  <a:gd name="connsiteY29" fmla="*/ 1814518 h 4085545"/>
                  <a:gd name="connsiteX30" fmla="*/ 3726242 w 6469316"/>
                  <a:gd name="connsiteY30" fmla="*/ 3826656 h 4085545"/>
                  <a:gd name="connsiteX31" fmla="*/ 2742862 w 6469316"/>
                  <a:gd name="connsiteY31" fmla="*/ 3826656 h 4085545"/>
                  <a:gd name="connsiteX32" fmla="*/ 3984995 w 6469316"/>
                  <a:gd name="connsiteY32" fmla="*/ 258838 h 4085545"/>
                  <a:gd name="connsiteX33" fmla="*/ 4968375 w 6469316"/>
                  <a:gd name="connsiteY33" fmla="*/ 258838 h 4085545"/>
                  <a:gd name="connsiteX34" fmla="*/ 4968375 w 6469316"/>
                  <a:gd name="connsiteY34" fmla="*/ 3826713 h 4085545"/>
                  <a:gd name="connsiteX35" fmla="*/ 3984995 w 6469316"/>
                  <a:gd name="connsiteY35" fmla="*/ 3826713 h 4085545"/>
                  <a:gd name="connsiteX36" fmla="*/ 3984995 w 6469316"/>
                  <a:gd name="connsiteY36" fmla="*/ 258815 h 4085545"/>
                  <a:gd name="connsiteX37" fmla="*/ 6210542 w 6469316"/>
                  <a:gd name="connsiteY37" fmla="*/ 1317485 h 4085545"/>
                  <a:gd name="connsiteX38" fmla="*/ 6210542 w 6469316"/>
                  <a:gd name="connsiteY38" fmla="*/ 3826656 h 4085545"/>
                  <a:gd name="connsiteX39" fmla="*/ 5227150 w 6469316"/>
                  <a:gd name="connsiteY39" fmla="*/ 3826656 h 4085545"/>
                  <a:gd name="connsiteX40" fmla="*/ 5227127 w 6469316"/>
                  <a:gd name="connsiteY40" fmla="*/ 1317485 h 408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9316" h="4085545">
                    <a:moveTo>
                      <a:pt x="5227161" y="129393"/>
                    </a:moveTo>
                    <a:cubicBezTo>
                      <a:pt x="5227161" y="57933"/>
                      <a:pt x="5169297" y="0"/>
                      <a:pt x="5097768" y="0"/>
                    </a:cubicBezTo>
                    <a:lnTo>
                      <a:pt x="3855613" y="0"/>
                    </a:lnTo>
                    <a:cubicBezTo>
                      <a:pt x="3784084" y="0"/>
                      <a:pt x="3726220" y="57933"/>
                      <a:pt x="3726220" y="129393"/>
                    </a:cubicBezTo>
                    <a:lnTo>
                      <a:pt x="3726220" y="1555743"/>
                    </a:lnTo>
                    <a:lnTo>
                      <a:pt x="2742497" y="1555743"/>
                    </a:lnTo>
                    <a:lnTo>
                      <a:pt x="2742497" y="903547"/>
                    </a:lnTo>
                    <a:cubicBezTo>
                      <a:pt x="2742497" y="832087"/>
                      <a:pt x="2684632" y="774154"/>
                      <a:pt x="2613103" y="774154"/>
                    </a:cubicBezTo>
                    <a:lnTo>
                      <a:pt x="1370948" y="774154"/>
                    </a:lnTo>
                    <a:cubicBezTo>
                      <a:pt x="1299419" y="774154"/>
                      <a:pt x="1241555" y="832087"/>
                      <a:pt x="1241555" y="903547"/>
                    </a:cubicBezTo>
                    <a:lnTo>
                      <a:pt x="1241555" y="1919903"/>
                    </a:lnTo>
                    <a:lnTo>
                      <a:pt x="129416" y="1919903"/>
                    </a:lnTo>
                    <a:cubicBezTo>
                      <a:pt x="57887" y="1919903"/>
                      <a:pt x="22" y="1977836"/>
                      <a:pt x="22" y="2049296"/>
                    </a:cubicBezTo>
                    <a:lnTo>
                      <a:pt x="0" y="3956158"/>
                    </a:lnTo>
                    <a:cubicBezTo>
                      <a:pt x="0" y="4027652"/>
                      <a:pt x="57864" y="4085545"/>
                      <a:pt x="129393" y="4085545"/>
                    </a:cubicBezTo>
                    <a:lnTo>
                      <a:pt x="6339872" y="4085545"/>
                    </a:lnTo>
                    <a:cubicBezTo>
                      <a:pt x="6411424" y="4085545"/>
                      <a:pt x="6469260" y="4027652"/>
                      <a:pt x="6469260" y="3956158"/>
                    </a:cubicBezTo>
                    <a:lnTo>
                      <a:pt x="6469317" y="1188160"/>
                    </a:lnTo>
                    <a:cubicBezTo>
                      <a:pt x="6469317" y="1116700"/>
                      <a:pt x="6411424" y="1058767"/>
                      <a:pt x="6339929" y="1058767"/>
                    </a:cubicBezTo>
                    <a:lnTo>
                      <a:pt x="5227139" y="1058767"/>
                    </a:lnTo>
                    <a:close/>
                    <a:moveTo>
                      <a:pt x="258826" y="2178621"/>
                    </a:moveTo>
                    <a:lnTo>
                      <a:pt x="1241578" y="2178621"/>
                    </a:lnTo>
                    <a:lnTo>
                      <a:pt x="1241578" y="3826656"/>
                    </a:lnTo>
                    <a:lnTo>
                      <a:pt x="258826" y="3826656"/>
                    </a:lnTo>
                    <a:close/>
                    <a:moveTo>
                      <a:pt x="2483676" y="3826656"/>
                    </a:moveTo>
                    <a:lnTo>
                      <a:pt x="1500924" y="3826656"/>
                    </a:lnTo>
                    <a:cubicBezTo>
                      <a:pt x="1500856" y="3540163"/>
                      <a:pt x="1501147" y="4862557"/>
                      <a:pt x="1500301" y="1032878"/>
                    </a:cubicBezTo>
                    <a:lnTo>
                      <a:pt x="2483681" y="1032878"/>
                    </a:lnTo>
                    <a:close/>
                    <a:moveTo>
                      <a:pt x="2742840" y="1814518"/>
                    </a:moveTo>
                    <a:lnTo>
                      <a:pt x="3726220" y="1814518"/>
                    </a:lnTo>
                    <a:lnTo>
                      <a:pt x="3726242" y="3826656"/>
                    </a:lnTo>
                    <a:lnTo>
                      <a:pt x="2742862" y="3826656"/>
                    </a:lnTo>
                    <a:close/>
                    <a:moveTo>
                      <a:pt x="3984995" y="258838"/>
                    </a:moveTo>
                    <a:lnTo>
                      <a:pt x="4968375" y="258838"/>
                    </a:lnTo>
                    <a:lnTo>
                      <a:pt x="4968375" y="3826713"/>
                    </a:lnTo>
                    <a:lnTo>
                      <a:pt x="3984995" y="3826713"/>
                    </a:lnTo>
                    <a:lnTo>
                      <a:pt x="3984995" y="258815"/>
                    </a:lnTo>
                    <a:close/>
                    <a:moveTo>
                      <a:pt x="6210542" y="1317485"/>
                    </a:moveTo>
                    <a:lnTo>
                      <a:pt x="6210542" y="3826656"/>
                    </a:lnTo>
                    <a:lnTo>
                      <a:pt x="5227150" y="3826656"/>
                    </a:lnTo>
                    <a:lnTo>
                      <a:pt x="5227127" y="1317485"/>
                    </a:lnTo>
                    <a:close/>
                  </a:path>
                </a:pathLst>
              </a:custGeom>
              <a:grpFill/>
              <a:ln w="571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9155692-F7D9-DFF1-F81D-F1009A4F16D1}"/>
                  </a:ext>
                </a:extLst>
              </p:cNvPr>
              <p:cNvSpPr/>
              <p:nvPr/>
            </p:nvSpPr>
            <p:spPr>
              <a:xfrm>
                <a:off x="2861160" y="194189"/>
                <a:ext cx="6282992" cy="2787325"/>
              </a:xfrm>
              <a:custGeom>
                <a:avLst/>
                <a:gdLst>
                  <a:gd name="connsiteX0" fmla="*/ 563992 w 6282992"/>
                  <a:gd name="connsiteY0" fmla="*/ 2787326 h 2787325"/>
                  <a:gd name="connsiteX1" fmla="*/ 1127834 w 6282992"/>
                  <a:gd name="connsiteY1" fmla="*/ 2223484 h 2787325"/>
                  <a:gd name="connsiteX2" fmla="*/ 1026792 w 6282992"/>
                  <a:gd name="connsiteY2" fmla="*/ 1902884 h 2787325"/>
                  <a:gd name="connsiteX3" fmla="*/ 1493571 w 6282992"/>
                  <a:gd name="connsiteY3" fmla="*/ 1384202 h 2787325"/>
                  <a:gd name="connsiteX4" fmla="*/ 1761284 w 6282992"/>
                  <a:gd name="connsiteY4" fmla="*/ 1454925 h 2787325"/>
                  <a:gd name="connsiteX5" fmla="*/ 2137291 w 6282992"/>
                  <a:gd name="connsiteY5" fmla="*/ 1308209 h 2787325"/>
                  <a:gd name="connsiteX6" fmla="*/ 2538456 w 6282992"/>
                  <a:gd name="connsiteY6" fmla="*/ 1585364 h 2787325"/>
                  <a:gd name="connsiteX7" fmla="*/ 2498742 w 6282992"/>
                  <a:gd name="connsiteY7" fmla="*/ 1789584 h 2787325"/>
                  <a:gd name="connsiteX8" fmla="*/ 3062584 w 6282992"/>
                  <a:gd name="connsiteY8" fmla="*/ 2353426 h 2787325"/>
                  <a:gd name="connsiteX9" fmla="*/ 3626426 w 6282992"/>
                  <a:gd name="connsiteY9" fmla="*/ 1789584 h 2787325"/>
                  <a:gd name="connsiteX10" fmla="*/ 3544541 w 6282992"/>
                  <a:gd name="connsiteY10" fmla="*/ 1501330 h 2787325"/>
                  <a:gd name="connsiteX11" fmla="*/ 4021007 w 6282992"/>
                  <a:gd name="connsiteY11" fmla="*/ 1038347 h 2787325"/>
                  <a:gd name="connsiteX12" fmla="*/ 4323056 w 6282992"/>
                  <a:gd name="connsiteY12" fmla="*/ 1127690 h 2787325"/>
                  <a:gd name="connsiteX13" fmla="*/ 4672808 w 6282992"/>
                  <a:gd name="connsiteY13" fmla="*/ 1002605 h 2787325"/>
                  <a:gd name="connsiteX14" fmla="*/ 5208144 w 6282992"/>
                  <a:gd name="connsiteY14" fmla="*/ 1421383 h 2787325"/>
                  <a:gd name="connsiteX15" fmla="*/ 5155303 w 6282992"/>
                  <a:gd name="connsiteY15" fmla="*/ 1656213 h 2787325"/>
                  <a:gd name="connsiteX16" fmla="*/ 5719150 w 6282992"/>
                  <a:gd name="connsiteY16" fmla="*/ 2220055 h 2787325"/>
                  <a:gd name="connsiteX17" fmla="*/ 6282992 w 6282992"/>
                  <a:gd name="connsiteY17" fmla="*/ 1656213 h 2787325"/>
                  <a:gd name="connsiteX18" fmla="*/ 5719150 w 6282992"/>
                  <a:gd name="connsiteY18" fmla="*/ 1092371 h 2787325"/>
                  <a:gd name="connsiteX19" fmla="*/ 5368478 w 6282992"/>
                  <a:gd name="connsiteY19" fmla="*/ 1218215 h 2787325"/>
                  <a:gd name="connsiteX20" fmla="*/ 4833480 w 6282992"/>
                  <a:gd name="connsiteY20" fmla="*/ 799746 h 2787325"/>
                  <a:gd name="connsiteX21" fmla="*/ 4886898 w 6282992"/>
                  <a:gd name="connsiteY21" fmla="*/ 563888 h 2787325"/>
                  <a:gd name="connsiteX22" fmla="*/ 4323056 w 6282992"/>
                  <a:gd name="connsiteY22" fmla="*/ 0 h 2787325"/>
                  <a:gd name="connsiteX23" fmla="*/ 3759100 w 6282992"/>
                  <a:gd name="connsiteY23" fmla="*/ 563888 h 2787325"/>
                  <a:gd name="connsiteX24" fmla="*/ 3841053 w 6282992"/>
                  <a:gd name="connsiteY24" fmla="*/ 852272 h 2787325"/>
                  <a:gd name="connsiteX25" fmla="*/ 3364656 w 6282992"/>
                  <a:gd name="connsiteY25" fmla="*/ 1315164 h 2787325"/>
                  <a:gd name="connsiteX26" fmla="*/ 3062567 w 6282992"/>
                  <a:gd name="connsiteY26" fmla="*/ 1225753 h 2787325"/>
                  <a:gd name="connsiteX27" fmla="*/ 2686137 w 6282992"/>
                  <a:gd name="connsiteY27" fmla="*/ 1372869 h 2787325"/>
                  <a:gd name="connsiteX28" fmla="*/ 2285304 w 6282992"/>
                  <a:gd name="connsiteY28" fmla="*/ 1095937 h 2787325"/>
                  <a:gd name="connsiteX29" fmla="*/ 2325223 w 6282992"/>
                  <a:gd name="connsiteY29" fmla="*/ 891026 h 2787325"/>
                  <a:gd name="connsiteX30" fmla="*/ 1761381 w 6282992"/>
                  <a:gd name="connsiteY30" fmla="*/ 327184 h 2787325"/>
                  <a:gd name="connsiteX31" fmla="*/ 1197425 w 6282992"/>
                  <a:gd name="connsiteY31" fmla="*/ 891026 h 2787325"/>
                  <a:gd name="connsiteX32" fmla="*/ 1299535 w 6282992"/>
                  <a:gd name="connsiteY32" fmla="*/ 1212963 h 2787325"/>
                  <a:gd name="connsiteX33" fmla="*/ 833162 w 6282992"/>
                  <a:gd name="connsiteY33" fmla="*/ 1731176 h 2787325"/>
                  <a:gd name="connsiteX34" fmla="*/ 563957 w 6282992"/>
                  <a:gd name="connsiteY34" fmla="*/ 1659648 h 2787325"/>
                  <a:gd name="connsiteX35" fmla="*/ 0 w 6282992"/>
                  <a:gd name="connsiteY35" fmla="*/ 2223489 h 2787325"/>
                  <a:gd name="connsiteX36" fmla="*/ 564003 w 6282992"/>
                  <a:gd name="connsiteY36" fmla="*/ 2787309 h 2787325"/>
                  <a:gd name="connsiteX37" fmla="*/ 6024160 w 6282992"/>
                  <a:gd name="connsiteY37" fmla="*/ 1656270 h 2787325"/>
                  <a:gd name="connsiteX38" fmla="*/ 5719093 w 6282992"/>
                  <a:gd name="connsiteY38" fmla="*/ 1961308 h 2787325"/>
                  <a:gd name="connsiteX39" fmla="*/ 5414084 w 6282992"/>
                  <a:gd name="connsiteY39" fmla="*/ 1656270 h 2787325"/>
                  <a:gd name="connsiteX40" fmla="*/ 5719093 w 6282992"/>
                  <a:gd name="connsiteY40" fmla="*/ 1351232 h 2787325"/>
                  <a:gd name="connsiteX41" fmla="*/ 6024160 w 6282992"/>
                  <a:gd name="connsiteY41" fmla="*/ 1656270 h 2787325"/>
                  <a:gd name="connsiteX42" fmla="*/ 4323033 w 6282992"/>
                  <a:gd name="connsiteY42" fmla="*/ 258838 h 2787325"/>
                  <a:gd name="connsiteX43" fmla="*/ 4628071 w 6282992"/>
                  <a:gd name="connsiteY43" fmla="*/ 563945 h 2787325"/>
                  <a:gd name="connsiteX44" fmla="*/ 4323033 w 6282992"/>
                  <a:gd name="connsiteY44" fmla="*/ 868983 h 2787325"/>
                  <a:gd name="connsiteX45" fmla="*/ 4017864 w 6282992"/>
                  <a:gd name="connsiteY45" fmla="*/ 563945 h 2787325"/>
                  <a:gd name="connsiteX46" fmla="*/ 4323033 w 6282992"/>
                  <a:gd name="connsiteY46" fmla="*/ 258838 h 2787325"/>
                  <a:gd name="connsiteX47" fmla="*/ 3062590 w 6282992"/>
                  <a:gd name="connsiteY47" fmla="*/ 1484591 h 2787325"/>
                  <a:gd name="connsiteX48" fmla="*/ 3367628 w 6282992"/>
                  <a:gd name="connsiteY48" fmla="*/ 1789629 h 2787325"/>
                  <a:gd name="connsiteX49" fmla="*/ 3062590 w 6282992"/>
                  <a:gd name="connsiteY49" fmla="*/ 2094668 h 2787325"/>
                  <a:gd name="connsiteX50" fmla="*/ 2757552 w 6282992"/>
                  <a:gd name="connsiteY50" fmla="*/ 1789629 h 2787325"/>
                  <a:gd name="connsiteX51" fmla="*/ 2811621 w 6282992"/>
                  <a:gd name="connsiteY51" fmla="*/ 1616905 h 2787325"/>
                  <a:gd name="connsiteX52" fmla="*/ 3062590 w 6282992"/>
                  <a:gd name="connsiteY52" fmla="*/ 1484591 h 2787325"/>
                  <a:gd name="connsiteX53" fmla="*/ 1761398 w 6282992"/>
                  <a:gd name="connsiteY53" fmla="*/ 586022 h 2787325"/>
                  <a:gd name="connsiteX54" fmla="*/ 2066437 w 6282992"/>
                  <a:gd name="connsiteY54" fmla="*/ 891060 h 2787325"/>
                  <a:gd name="connsiteX55" fmla="*/ 1761267 w 6282992"/>
                  <a:gd name="connsiteY55" fmla="*/ 1196167 h 2787325"/>
                  <a:gd name="connsiteX56" fmla="*/ 1456229 w 6282992"/>
                  <a:gd name="connsiteY56" fmla="*/ 891060 h 2787325"/>
                  <a:gd name="connsiteX57" fmla="*/ 1761398 w 6282992"/>
                  <a:gd name="connsiteY57" fmla="*/ 586022 h 2787325"/>
                  <a:gd name="connsiteX58" fmla="*/ 563992 w 6282992"/>
                  <a:gd name="connsiteY58" fmla="*/ 1918474 h 2787325"/>
                  <a:gd name="connsiteX59" fmla="*/ 869030 w 6282992"/>
                  <a:gd name="connsiteY59" fmla="*/ 2223512 h 2787325"/>
                  <a:gd name="connsiteX60" fmla="*/ 563992 w 6282992"/>
                  <a:gd name="connsiteY60" fmla="*/ 2528551 h 2787325"/>
                  <a:gd name="connsiteX61" fmla="*/ 258822 w 6282992"/>
                  <a:gd name="connsiteY61" fmla="*/ 2223512 h 2787325"/>
                  <a:gd name="connsiteX62" fmla="*/ 563992 w 6282992"/>
                  <a:gd name="connsiteY62" fmla="*/ 1918474 h 27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282992" h="2787325">
                    <a:moveTo>
                      <a:pt x="563992" y="2787326"/>
                    </a:moveTo>
                    <a:cubicBezTo>
                      <a:pt x="874859" y="2787326"/>
                      <a:pt x="1127834" y="2534414"/>
                      <a:pt x="1127834" y="2223484"/>
                    </a:cubicBezTo>
                    <a:cubicBezTo>
                      <a:pt x="1127834" y="2104297"/>
                      <a:pt x="1090149" y="1994055"/>
                      <a:pt x="1026792" y="1902884"/>
                    </a:cubicBezTo>
                    <a:lnTo>
                      <a:pt x="1493571" y="1384202"/>
                    </a:lnTo>
                    <a:cubicBezTo>
                      <a:pt x="1573604" y="1427870"/>
                      <a:pt x="1663906" y="1454925"/>
                      <a:pt x="1761284" y="1454925"/>
                    </a:cubicBezTo>
                    <a:cubicBezTo>
                      <a:pt x="1906257" y="1454925"/>
                      <a:pt x="2037279" y="1398421"/>
                      <a:pt x="2137291" y="1308209"/>
                    </a:cubicBezTo>
                    <a:lnTo>
                      <a:pt x="2538456" y="1585364"/>
                    </a:lnTo>
                    <a:cubicBezTo>
                      <a:pt x="2513607" y="1648875"/>
                      <a:pt x="2498742" y="1717392"/>
                      <a:pt x="2498742" y="1789584"/>
                    </a:cubicBezTo>
                    <a:cubicBezTo>
                      <a:pt x="2498742" y="2100491"/>
                      <a:pt x="2751722" y="2353426"/>
                      <a:pt x="3062584" y="2353426"/>
                    </a:cubicBezTo>
                    <a:cubicBezTo>
                      <a:pt x="3373446" y="2353426"/>
                      <a:pt x="3626426" y="2100514"/>
                      <a:pt x="3626426" y="1789584"/>
                    </a:cubicBezTo>
                    <a:cubicBezTo>
                      <a:pt x="3626426" y="1683856"/>
                      <a:pt x="3595371" y="1585987"/>
                      <a:pt x="3544541" y="1501330"/>
                    </a:cubicBezTo>
                    <a:lnTo>
                      <a:pt x="4021007" y="1038347"/>
                    </a:lnTo>
                    <a:cubicBezTo>
                      <a:pt x="4108515" y="1094223"/>
                      <a:pt x="4211745" y="1127690"/>
                      <a:pt x="4323056" y="1127690"/>
                    </a:cubicBezTo>
                    <a:cubicBezTo>
                      <a:pt x="4455798" y="1127690"/>
                      <a:pt x="4576368" y="1079649"/>
                      <a:pt x="4672808" y="1002605"/>
                    </a:cubicBezTo>
                    <a:lnTo>
                      <a:pt x="5208144" y="1421383"/>
                    </a:lnTo>
                    <a:cubicBezTo>
                      <a:pt x="5175037" y="1493112"/>
                      <a:pt x="5155303" y="1572162"/>
                      <a:pt x="5155303" y="1656213"/>
                    </a:cubicBezTo>
                    <a:cubicBezTo>
                      <a:pt x="5155303" y="1967120"/>
                      <a:pt x="5408283" y="2220055"/>
                      <a:pt x="5719150" y="2220055"/>
                    </a:cubicBezTo>
                    <a:cubicBezTo>
                      <a:pt x="6029989" y="2220055"/>
                      <a:pt x="6282992" y="1967143"/>
                      <a:pt x="6282992" y="1656213"/>
                    </a:cubicBezTo>
                    <a:cubicBezTo>
                      <a:pt x="6282992" y="1345305"/>
                      <a:pt x="6029989" y="1092371"/>
                      <a:pt x="5719150" y="1092371"/>
                    </a:cubicBezTo>
                    <a:cubicBezTo>
                      <a:pt x="5585991" y="1092371"/>
                      <a:pt x="5465073" y="1140725"/>
                      <a:pt x="5368478" y="1218215"/>
                    </a:cubicBezTo>
                    <a:lnTo>
                      <a:pt x="4833480" y="799746"/>
                    </a:lnTo>
                    <a:cubicBezTo>
                      <a:pt x="4866918" y="727748"/>
                      <a:pt x="4886898" y="648344"/>
                      <a:pt x="4886898" y="563888"/>
                    </a:cubicBezTo>
                    <a:cubicBezTo>
                      <a:pt x="4886898" y="252980"/>
                      <a:pt x="4633918" y="0"/>
                      <a:pt x="4323056" y="0"/>
                    </a:cubicBezTo>
                    <a:cubicBezTo>
                      <a:pt x="4012080" y="0"/>
                      <a:pt x="3759100" y="252980"/>
                      <a:pt x="3759100" y="563888"/>
                    </a:cubicBezTo>
                    <a:cubicBezTo>
                      <a:pt x="3759100" y="669661"/>
                      <a:pt x="3790178" y="767599"/>
                      <a:pt x="3841053" y="852272"/>
                    </a:cubicBezTo>
                    <a:lnTo>
                      <a:pt x="3364656" y="1315164"/>
                    </a:lnTo>
                    <a:cubicBezTo>
                      <a:pt x="3277125" y="1259243"/>
                      <a:pt x="3173895" y="1225753"/>
                      <a:pt x="3062567" y="1225753"/>
                    </a:cubicBezTo>
                    <a:cubicBezTo>
                      <a:pt x="2917417" y="1225753"/>
                      <a:pt x="2786195" y="1282412"/>
                      <a:pt x="2686137" y="1372869"/>
                    </a:cubicBezTo>
                    <a:lnTo>
                      <a:pt x="2285304" y="1095937"/>
                    </a:lnTo>
                    <a:cubicBezTo>
                      <a:pt x="2310307" y="1032243"/>
                      <a:pt x="2325223" y="963463"/>
                      <a:pt x="2325223" y="891026"/>
                    </a:cubicBezTo>
                    <a:cubicBezTo>
                      <a:pt x="2325223" y="580118"/>
                      <a:pt x="2072243" y="327184"/>
                      <a:pt x="1761381" y="327184"/>
                    </a:cubicBezTo>
                    <a:cubicBezTo>
                      <a:pt x="1450405" y="327184"/>
                      <a:pt x="1197425" y="580095"/>
                      <a:pt x="1197425" y="891026"/>
                    </a:cubicBezTo>
                    <a:cubicBezTo>
                      <a:pt x="1197425" y="1010818"/>
                      <a:pt x="1235579" y="1121523"/>
                      <a:pt x="1299535" y="1212963"/>
                    </a:cubicBezTo>
                    <a:lnTo>
                      <a:pt x="833162" y="1731176"/>
                    </a:lnTo>
                    <a:cubicBezTo>
                      <a:pt x="752798" y="1687017"/>
                      <a:pt x="661958" y="1659648"/>
                      <a:pt x="563957" y="1659648"/>
                    </a:cubicBezTo>
                    <a:cubicBezTo>
                      <a:pt x="252980" y="1659648"/>
                      <a:pt x="0" y="1912559"/>
                      <a:pt x="0" y="2223489"/>
                    </a:cubicBezTo>
                    <a:cubicBezTo>
                      <a:pt x="45" y="2534374"/>
                      <a:pt x="253020" y="2787309"/>
                      <a:pt x="564003" y="2787309"/>
                    </a:cubicBezTo>
                    <a:close/>
                    <a:moveTo>
                      <a:pt x="6024160" y="1656270"/>
                    </a:moveTo>
                    <a:cubicBezTo>
                      <a:pt x="6024160" y="1824462"/>
                      <a:pt x="5887286" y="1961308"/>
                      <a:pt x="5719093" y="1961308"/>
                    </a:cubicBezTo>
                    <a:cubicBezTo>
                      <a:pt x="5550958" y="1961308"/>
                      <a:pt x="5414084" y="1824462"/>
                      <a:pt x="5414084" y="1656270"/>
                    </a:cubicBezTo>
                    <a:cubicBezTo>
                      <a:pt x="5414084" y="1488077"/>
                      <a:pt x="5550958" y="1351232"/>
                      <a:pt x="5719093" y="1351232"/>
                    </a:cubicBezTo>
                    <a:cubicBezTo>
                      <a:pt x="5887286" y="1351232"/>
                      <a:pt x="6024160" y="1488077"/>
                      <a:pt x="6024160" y="1656270"/>
                    </a:cubicBezTo>
                    <a:close/>
                    <a:moveTo>
                      <a:pt x="4323033" y="258838"/>
                    </a:moveTo>
                    <a:cubicBezTo>
                      <a:pt x="4491226" y="258838"/>
                      <a:pt x="4628071" y="395684"/>
                      <a:pt x="4628071" y="563945"/>
                    </a:cubicBezTo>
                    <a:cubicBezTo>
                      <a:pt x="4628071" y="732137"/>
                      <a:pt x="4491226" y="868983"/>
                      <a:pt x="4323033" y="868983"/>
                    </a:cubicBezTo>
                    <a:cubicBezTo>
                      <a:pt x="4154709" y="868983"/>
                      <a:pt x="4017864" y="732137"/>
                      <a:pt x="4017864" y="563945"/>
                    </a:cubicBezTo>
                    <a:cubicBezTo>
                      <a:pt x="4017864" y="395689"/>
                      <a:pt x="4154732" y="258838"/>
                      <a:pt x="4323033" y="258838"/>
                    </a:cubicBezTo>
                    <a:close/>
                    <a:moveTo>
                      <a:pt x="3062590" y="1484591"/>
                    </a:moveTo>
                    <a:cubicBezTo>
                      <a:pt x="3230782" y="1484591"/>
                      <a:pt x="3367628" y="1621437"/>
                      <a:pt x="3367628" y="1789629"/>
                    </a:cubicBezTo>
                    <a:cubicBezTo>
                      <a:pt x="3367628" y="1957822"/>
                      <a:pt x="3230782" y="2094668"/>
                      <a:pt x="3062590" y="2094668"/>
                    </a:cubicBezTo>
                    <a:cubicBezTo>
                      <a:pt x="2894397" y="2094668"/>
                      <a:pt x="2757552" y="1957822"/>
                      <a:pt x="2757552" y="1789629"/>
                    </a:cubicBezTo>
                    <a:cubicBezTo>
                      <a:pt x="2757552" y="1725490"/>
                      <a:pt x="2777668" y="1666088"/>
                      <a:pt x="2811621" y="1616905"/>
                    </a:cubicBezTo>
                    <a:cubicBezTo>
                      <a:pt x="2866714" y="1537141"/>
                      <a:pt x="2958560" y="1484591"/>
                      <a:pt x="3062590" y="1484591"/>
                    </a:cubicBezTo>
                    <a:close/>
                    <a:moveTo>
                      <a:pt x="1761398" y="586022"/>
                    </a:moveTo>
                    <a:cubicBezTo>
                      <a:pt x="1929591" y="586022"/>
                      <a:pt x="2066437" y="722867"/>
                      <a:pt x="2066437" y="891060"/>
                    </a:cubicBezTo>
                    <a:cubicBezTo>
                      <a:pt x="2066437" y="1059315"/>
                      <a:pt x="1929591" y="1196167"/>
                      <a:pt x="1761267" y="1196167"/>
                    </a:cubicBezTo>
                    <a:cubicBezTo>
                      <a:pt x="1593075" y="1196167"/>
                      <a:pt x="1456229" y="1059321"/>
                      <a:pt x="1456229" y="891060"/>
                    </a:cubicBezTo>
                    <a:cubicBezTo>
                      <a:pt x="1456229" y="722867"/>
                      <a:pt x="1593075" y="586022"/>
                      <a:pt x="1761398" y="586022"/>
                    </a:cubicBezTo>
                    <a:close/>
                    <a:moveTo>
                      <a:pt x="563992" y="1918474"/>
                    </a:moveTo>
                    <a:cubicBezTo>
                      <a:pt x="732184" y="1918474"/>
                      <a:pt x="869030" y="2055320"/>
                      <a:pt x="869030" y="2223512"/>
                    </a:cubicBezTo>
                    <a:cubicBezTo>
                      <a:pt x="869030" y="2391705"/>
                      <a:pt x="732184" y="2528551"/>
                      <a:pt x="563992" y="2528551"/>
                    </a:cubicBezTo>
                    <a:cubicBezTo>
                      <a:pt x="395668" y="2528551"/>
                      <a:pt x="258822" y="2391705"/>
                      <a:pt x="258822" y="2223512"/>
                    </a:cubicBezTo>
                    <a:cubicBezTo>
                      <a:pt x="258822" y="2055320"/>
                      <a:pt x="395691" y="1918474"/>
                      <a:pt x="563992" y="1918474"/>
                    </a:cubicBezTo>
                    <a:close/>
                  </a:path>
                </a:pathLst>
              </a:custGeom>
              <a:grpFill/>
              <a:ln w="571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744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015CB2F-C2E9-2DF2-0C72-A38035C9136C}"/>
              </a:ext>
            </a:extLst>
          </p:cNvPr>
          <p:cNvSpPr>
            <a:spLocks noGrp="1"/>
          </p:cNvSpPr>
          <p:nvPr>
            <p:ph type="body" sz="quarter" idx="10"/>
          </p:nvPr>
        </p:nvSpPr>
        <p:spPr/>
        <p:txBody>
          <a:bodyPr/>
          <a:lstStyle/>
          <a:p>
            <a:r>
              <a:rPr lang="en-US" b="0">
                <a:solidFill>
                  <a:srgbClr val="213863"/>
                </a:solidFill>
                <a:latin typeface="Futura Medium" panose="020B0602020204020303"/>
              </a:rPr>
              <a:t>TASKIE</a:t>
            </a:r>
            <a:r>
              <a:rPr lang="en-US">
                <a:solidFill>
                  <a:srgbClr val="C00000"/>
                </a:solidFill>
                <a:latin typeface="Futura Medium" panose="020B0602020204020303"/>
              </a:rPr>
              <a:t>PRO</a:t>
            </a:r>
          </a:p>
        </p:txBody>
      </p:sp>
      <p:sp>
        <p:nvSpPr>
          <p:cNvPr id="8" name="TextBox 7">
            <a:extLst>
              <a:ext uri="{FF2B5EF4-FFF2-40B4-BE49-F238E27FC236}">
                <a16:creationId xmlns:a16="http://schemas.microsoft.com/office/drawing/2014/main" id="{9CE9EE8A-9B3E-BA14-9316-C9BAAC56AF15}"/>
              </a:ext>
            </a:extLst>
          </p:cNvPr>
          <p:cNvSpPr txBox="1"/>
          <p:nvPr/>
        </p:nvSpPr>
        <p:spPr>
          <a:xfrm rot="16200000">
            <a:off x="-1097518" y="5021170"/>
            <a:ext cx="2971416" cy="430887"/>
          </a:xfrm>
          <a:prstGeom prst="rect">
            <a:avLst/>
          </a:prstGeom>
          <a:noFill/>
        </p:spPr>
        <p:txBody>
          <a:bodyPr wrap="square" rtlCol="0">
            <a:spAutoFit/>
          </a:bodyPr>
          <a:lstStyle/>
          <a:p>
            <a:pPr algn="ctr" defTabSz="1089959"/>
            <a:r>
              <a:rPr lang="en-GB" sz="2200" b="1">
                <a:solidFill>
                  <a:srgbClr val="8497B0"/>
                </a:solidFill>
                <a:latin typeface="Futura Medium" charset="0"/>
                <a:ea typeface="Futura Medium" charset="0"/>
                <a:cs typeface="Futura Medium" charset="0"/>
              </a:rPr>
              <a:t> CORE FEATURES</a:t>
            </a:r>
          </a:p>
        </p:txBody>
      </p:sp>
      <p:sp>
        <p:nvSpPr>
          <p:cNvPr id="42" name="TextBox 41">
            <a:extLst>
              <a:ext uri="{FF2B5EF4-FFF2-40B4-BE49-F238E27FC236}">
                <a16:creationId xmlns:a16="http://schemas.microsoft.com/office/drawing/2014/main" id="{F98FA3EA-CAF2-2C4E-FB95-5FBC977E26FA}"/>
              </a:ext>
            </a:extLst>
          </p:cNvPr>
          <p:cNvSpPr txBox="1"/>
          <p:nvPr/>
        </p:nvSpPr>
        <p:spPr>
          <a:xfrm>
            <a:off x="1297741" y="4695852"/>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Task Management</a:t>
            </a:r>
          </a:p>
        </p:txBody>
      </p:sp>
      <p:sp>
        <p:nvSpPr>
          <p:cNvPr id="43" name="TextBox 42">
            <a:extLst>
              <a:ext uri="{FF2B5EF4-FFF2-40B4-BE49-F238E27FC236}">
                <a16:creationId xmlns:a16="http://schemas.microsoft.com/office/drawing/2014/main" id="{EA654B0F-B1FA-5886-D855-0C41B7110542}"/>
              </a:ext>
            </a:extLst>
          </p:cNvPr>
          <p:cNvSpPr txBox="1"/>
          <p:nvPr/>
        </p:nvSpPr>
        <p:spPr>
          <a:xfrm>
            <a:off x="1026494" y="5127606"/>
            <a:ext cx="2789726" cy="1314975"/>
          </a:xfrm>
          <a:prstGeom prst="rect">
            <a:avLst/>
          </a:prstGeom>
          <a:noFill/>
        </p:spPr>
        <p:txBody>
          <a:bodyPr wrap="square" rtlCol="0">
            <a:spAutoFit/>
          </a:bodyPr>
          <a:lstStyle/>
          <a:p>
            <a:pPr algn="ctr"/>
            <a:r>
              <a:rPr lang="en-US" sz="1135" err="1">
                <a:solidFill>
                  <a:schemeClr val="bg1"/>
                </a:solidFill>
                <a:latin typeface="Futura Medium" charset="0"/>
                <a:ea typeface="Futura Medium" charset="0"/>
                <a:cs typeface="Futura Medium" charset="0"/>
              </a:rPr>
              <a:t>TaskiePro</a:t>
            </a:r>
            <a:r>
              <a:rPr lang="en-US" sz="1135">
                <a:solidFill>
                  <a:schemeClr val="bg1"/>
                </a:solidFill>
                <a:latin typeface="Futura Medium" charset="0"/>
                <a:ea typeface="Futura Medium" charset="0"/>
                <a:cs typeface="Futura Medium" charset="0"/>
              </a:rPr>
              <a:t> provides a central location for all tasks, overcoming the problem of tracking project status manually. It handles repeatable tasks and also links dependable tasks. Project Manager can check status of all the tasks by using this excellent tool. </a:t>
            </a:r>
          </a:p>
        </p:txBody>
      </p:sp>
      <p:sp>
        <p:nvSpPr>
          <p:cNvPr id="56" name="TextBox 55">
            <a:extLst>
              <a:ext uri="{FF2B5EF4-FFF2-40B4-BE49-F238E27FC236}">
                <a16:creationId xmlns:a16="http://schemas.microsoft.com/office/drawing/2014/main" id="{DA3FBB5A-669E-0414-75E0-B4EADA5FF712}"/>
              </a:ext>
            </a:extLst>
          </p:cNvPr>
          <p:cNvSpPr txBox="1"/>
          <p:nvPr/>
        </p:nvSpPr>
        <p:spPr>
          <a:xfrm>
            <a:off x="8738669" y="4695852"/>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Audits</a:t>
            </a:r>
          </a:p>
        </p:txBody>
      </p:sp>
      <p:sp>
        <p:nvSpPr>
          <p:cNvPr id="57" name="TextBox 56">
            <a:extLst>
              <a:ext uri="{FF2B5EF4-FFF2-40B4-BE49-F238E27FC236}">
                <a16:creationId xmlns:a16="http://schemas.microsoft.com/office/drawing/2014/main" id="{6872BBAE-4065-A32B-96F9-ED1C88BC1826}"/>
              </a:ext>
            </a:extLst>
          </p:cNvPr>
          <p:cNvSpPr txBox="1"/>
          <p:nvPr/>
        </p:nvSpPr>
        <p:spPr>
          <a:xfrm>
            <a:off x="8456427" y="5127606"/>
            <a:ext cx="2811716" cy="965649"/>
          </a:xfrm>
          <a:prstGeom prst="rect">
            <a:avLst/>
          </a:prstGeom>
          <a:noFill/>
        </p:spPr>
        <p:txBody>
          <a:bodyPr wrap="square" rtlCol="0">
            <a:spAutoFit/>
          </a:bodyPr>
          <a:lstStyle/>
          <a:p>
            <a:pPr algn="ctr"/>
            <a:r>
              <a:rPr lang="en-US" sz="1135" err="1">
                <a:solidFill>
                  <a:schemeClr val="bg1"/>
                </a:solidFill>
                <a:latin typeface="Futura Medium" charset="0"/>
                <a:ea typeface="Futura Medium" charset="0"/>
                <a:cs typeface="Futura Medium" charset="0"/>
              </a:rPr>
              <a:t>TaskiePro</a:t>
            </a:r>
            <a:r>
              <a:rPr lang="en-US" sz="1135">
                <a:solidFill>
                  <a:schemeClr val="bg1"/>
                </a:solidFill>
                <a:latin typeface="Futura Medium" charset="0"/>
                <a:ea typeface="Futura Medium" charset="0"/>
                <a:cs typeface="Futura Medium" charset="0"/>
              </a:rPr>
              <a:t> creates an auditable log showing when each task starts and finishes. In future audits, the log files shows what got done, who did the task and when. </a:t>
            </a:r>
          </a:p>
        </p:txBody>
      </p:sp>
      <p:sp>
        <p:nvSpPr>
          <p:cNvPr id="95" name="Rectangle 94">
            <a:extLst>
              <a:ext uri="{FF2B5EF4-FFF2-40B4-BE49-F238E27FC236}">
                <a16:creationId xmlns:a16="http://schemas.microsoft.com/office/drawing/2014/main" id="{741A125B-3BC6-DFB3-5B85-30A9BC1662CC}"/>
              </a:ext>
            </a:extLst>
          </p:cNvPr>
          <p:cNvSpPr/>
          <p:nvPr/>
        </p:nvSpPr>
        <p:spPr>
          <a:xfrm>
            <a:off x="388189" y="867207"/>
            <a:ext cx="6040603" cy="222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latin typeface="Futura Medium" charset="0"/>
                <a:ea typeface="Futura Medium" charset="0"/>
                <a:cs typeface="Futura Medium" charset="0"/>
              </a:rPr>
              <a:t>Overview</a:t>
            </a:r>
          </a:p>
          <a:p>
            <a:endParaRPr lang="id-ID" sz="1600" b="1">
              <a:solidFill>
                <a:srgbClr val="D32128"/>
              </a:solidFill>
              <a:latin typeface="Futura Medium" charset="0"/>
              <a:ea typeface="Futura Medium" charset="0"/>
              <a:cs typeface="Futura Medium" charset="0"/>
            </a:endParaRPr>
          </a:p>
          <a:p>
            <a:pPr marL="439823" indent="-220663">
              <a:spcAft>
                <a:spcPts val="600"/>
              </a:spcAft>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A web application to track thousands of tasks and hundreds of people while managing a project or repetitive events</a:t>
            </a:r>
          </a:p>
          <a:p>
            <a:pPr marL="439823" indent="-220663">
              <a:spcAft>
                <a:spcPts val="600"/>
              </a:spcAft>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Instantly interpret the tactical status of in-flight projects and events</a:t>
            </a:r>
          </a:p>
          <a:p>
            <a:pPr marL="439823" indent="-220663">
              <a:spcAft>
                <a:spcPts val="600"/>
              </a:spcAft>
              <a:buFont typeface="Wingdings" panose="05000000000000000000" pitchFamily="2" charset="2"/>
              <a:buChar char="ü"/>
            </a:pPr>
            <a:r>
              <a:rPr lang="en-US" sz="1400">
                <a:solidFill>
                  <a:schemeClr val="tx1">
                    <a:lumMod val="85000"/>
                    <a:lumOff val="15000"/>
                  </a:schemeClr>
                </a:solidFill>
                <a:latin typeface="Futura Medium" charset="0"/>
                <a:ea typeface="Futura Medium" charset="0"/>
                <a:cs typeface="Futura Medium" charset="0"/>
              </a:rPr>
              <a:t>Provides status reporting, and is fully auditable</a:t>
            </a:r>
          </a:p>
          <a:p>
            <a:endParaRPr lang="en-GB" sz="1200">
              <a:solidFill>
                <a:prstClr val="white"/>
              </a:solidFill>
              <a:latin typeface="Futura Medium" charset="0"/>
              <a:ea typeface="Futura Medium" charset="0"/>
              <a:cs typeface="Futura Medium" charset="0"/>
            </a:endParaRPr>
          </a:p>
        </p:txBody>
      </p:sp>
      <p:cxnSp>
        <p:nvCxnSpPr>
          <p:cNvPr id="96" name="Straight Connector 95">
            <a:extLst>
              <a:ext uri="{FF2B5EF4-FFF2-40B4-BE49-F238E27FC236}">
                <a16:creationId xmlns:a16="http://schemas.microsoft.com/office/drawing/2014/main" id="{BF2F51B8-3AC3-223B-DA57-2D832B097DA4}"/>
              </a:ext>
            </a:extLst>
          </p:cNvPr>
          <p:cNvCxnSpPr>
            <a:cxnSpLocks/>
          </p:cNvCxnSpPr>
          <p:nvPr/>
        </p:nvCxnSpPr>
        <p:spPr>
          <a:xfrm flipV="1">
            <a:off x="657549" y="1560099"/>
            <a:ext cx="3609359" cy="1110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ADD7DB1-BB49-8AD5-B4DA-746139AA81C8}"/>
              </a:ext>
            </a:extLst>
          </p:cNvPr>
          <p:cNvSpPr txBox="1"/>
          <p:nvPr/>
        </p:nvSpPr>
        <p:spPr>
          <a:xfrm>
            <a:off x="4972384" y="4695852"/>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Project Tracking</a:t>
            </a:r>
          </a:p>
        </p:txBody>
      </p:sp>
      <p:sp>
        <p:nvSpPr>
          <p:cNvPr id="50" name="TextBox 49">
            <a:extLst>
              <a:ext uri="{FF2B5EF4-FFF2-40B4-BE49-F238E27FC236}">
                <a16:creationId xmlns:a16="http://schemas.microsoft.com/office/drawing/2014/main" id="{13963E83-3788-F69C-4F5B-676CEB29AE3D}"/>
              </a:ext>
            </a:extLst>
          </p:cNvPr>
          <p:cNvSpPr txBox="1"/>
          <p:nvPr/>
        </p:nvSpPr>
        <p:spPr>
          <a:xfrm>
            <a:off x="4746562" y="5127606"/>
            <a:ext cx="2698876" cy="965649"/>
          </a:xfrm>
          <a:prstGeom prst="rect">
            <a:avLst/>
          </a:prstGeom>
          <a:noFill/>
        </p:spPr>
        <p:txBody>
          <a:bodyPr wrap="square" rtlCol="0">
            <a:spAutoFit/>
          </a:bodyPr>
          <a:lstStyle/>
          <a:p>
            <a:pPr algn="ctr"/>
            <a:r>
              <a:rPr lang="en-US" sz="1135">
                <a:solidFill>
                  <a:schemeClr val="bg1"/>
                </a:solidFill>
                <a:latin typeface="Futura Medium" charset="0"/>
                <a:ea typeface="Futura Medium" charset="0"/>
                <a:cs typeface="Futura Medium" charset="0"/>
              </a:rPr>
              <a:t>Any team member can log in to see which tasks are in progress, completed or not started. </a:t>
            </a:r>
            <a:r>
              <a:rPr lang="en-US" sz="1135" err="1">
                <a:solidFill>
                  <a:schemeClr val="bg1"/>
                </a:solidFill>
                <a:latin typeface="Futura Medium" charset="0"/>
                <a:ea typeface="Futura Medium" charset="0"/>
                <a:cs typeface="Futura Medium" charset="0"/>
              </a:rPr>
              <a:t>TaskiePro</a:t>
            </a:r>
            <a:r>
              <a:rPr lang="en-US" sz="1135">
                <a:solidFill>
                  <a:schemeClr val="bg1"/>
                </a:solidFill>
                <a:latin typeface="Futura Medium" charset="0"/>
                <a:ea typeface="Futura Medium" charset="0"/>
                <a:cs typeface="Futura Medium" charset="0"/>
              </a:rPr>
              <a:t> provides status of every project and event from a single screen</a:t>
            </a:r>
          </a:p>
        </p:txBody>
      </p:sp>
      <p:pic>
        <p:nvPicPr>
          <p:cNvPr id="120" name="Picture 2" descr="Taskiepro">
            <a:extLst>
              <a:ext uri="{FF2B5EF4-FFF2-40B4-BE49-F238E27FC236}">
                <a16:creationId xmlns:a16="http://schemas.microsoft.com/office/drawing/2014/main" id="{8BC7C37F-7C78-5833-C08D-CBAD956563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60602" y="315524"/>
            <a:ext cx="14668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BEFA619B-4200-8421-8C0F-913104A2A9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6059" y="872599"/>
            <a:ext cx="4568392" cy="2643141"/>
          </a:xfrm>
          <a:prstGeom prst="rect">
            <a:avLst/>
          </a:prstGeom>
        </p:spPr>
      </p:pic>
      <p:grpSp>
        <p:nvGrpSpPr>
          <p:cNvPr id="165" name="Group 164">
            <a:extLst>
              <a:ext uri="{FF2B5EF4-FFF2-40B4-BE49-F238E27FC236}">
                <a16:creationId xmlns:a16="http://schemas.microsoft.com/office/drawing/2014/main" id="{0812B5A9-8589-5D61-9000-6E39658B3D37}"/>
              </a:ext>
            </a:extLst>
          </p:cNvPr>
          <p:cNvGrpSpPr/>
          <p:nvPr/>
        </p:nvGrpSpPr>
        <p:grpSpPr>
          <a:xfrm>
            <a:off x="1912100" y="3424335"/>
            <a:ext cx="1018514" cy="1018514"/>
            <a:chOff x="1912100" y="3424335"/>
            <a:chExt cx="1018514" cy="1018514"/>
          </a:xfrm>
        </p:grpSpPr>
        <p:grpSp>
          <p:nvGrpSpPr>
            <p:cNvPr id="84" name="Group 83">
              <a:extLst>
                <a:ext uri="{FF2B5EF4-FFF2-40B4-BE49-F238E27FC236}">
                  <a16:creationId xmlns:a16="http://schemas.microsoft.com/office/drawing/2014/main" id="{E766D0CF-8F6B-F318-0035-5C94E8F35B32}"/>
                </a:ext>
              </a:extLst>
            </p:cNvPr>
            <p:cNvGrpSpPr/>
            <p:nvPr/>
          </p:nvGrpSpPr>
          <p:grpSpPr>
            <a:xfrm>
              <a:off x="1912100" y="3424335"/>
              <a:ext cx="1018514" cy="1018514"/>
              <a:chOff x="1553516" y="3384952"/>
              <a:chExt cx="1097280" cy="1097280"/>
            </a:xfrm>
          </p:grpSpPr>
          <p:sp>
            <p:nvSpPr>
              <p:cNvPr id="28" name="Freeform: Shape 27">
                <a:extLst>
                  <a:ext uri="{FF2B5EF4-FFF2-40B4-BE49-F238E27FC236}">
                    <a16:creationId xmlns:a16="http://schemas.microsoft.com/office/drawing/2014/main" id="{618FC66B-B878-05BA-8BEF-589F45C4073D}"/>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8B20278-211D-E2AF-57E8-A0C15C4CA432}"/>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grpSp>
          <p:nvGrpSpPr>
            <p:cNvPr id="126" name="Graphic 124">
              <a:extLst>
                <a:ext uri="{FF2B5EF4-FFF2-40B4-BE49-F238E27FC236}">
                  <a16:creationId xmlns:a16="http://schemas.microsoft.com/office/drawing/2014/main" id="{6BAD0673-D26A-F858-DDA2-4CE2729248A4}"/>
                </a:ext>
              </a:extLst>
            </p:cNvPr>
            <p:cNvGrpSpPr>
              <a:grpSpLocks noChangeAspect="1"/>
            </p:cNvGrpSpPr>
            <p:nvPr/>
          </p:nvGrpSpPr>
          <p:grpSpPr>
            <a:xfrm>
              <a:off x="2202706" y="3651288"/>
              <a:ext cx="512064" cy="528034"/>
              <a:chOff x="3186795" y="430652"/>
              <a:chExt cx="5817453" cy="5998893"/>
            </a:xfrm>
            <a:solidFill>
              <a:srgbClr val="213863"/>
            </a:solidFill>
          </p:grpSpPr>
          <p:sp>
            <p:nvSpPr>
              <p:cNvPr id="127" name="Freeform: Shape 126">
                <a:extLst>
                  <a:ext uri="{FF2B5EF4-FFF2-40B4-BE49-F238E27FC236}">
                    <a16:creationId xmlns:a16="http://schemas.microsoft.com/office/drawing/2014/main" id="{93868B46-46E3-A259-C678-8C7BE6C5FED9}"/>
                  </a:ext>
                </a:extLst>
              </p:cNvPr>
              <p:cNvSpPr/>
              <p:nvPr/>
            </p:nvSpPr>
            <p:spPr>
              <a:xfrm>
                <a:off x="3186795" y="430652"/>
                <a:ext cx="4180937" cy="5998893"/>
              </a:xfrm>
              <a:custGeom>
                <a:avLst/>
                <a:gdLst>
                  <a:gd name="connsiteX0" fmla="*/ 4090038 w 4180937"/>
                  <a:gd name="connsiteY0" fmla="*/ 5315208 h 5998893"/>
                  <a:gd name="connsiteX1" fmla="*/ 4025612 w 4180937"/>
                  <a:gd name="connsiteY1" fmla="*/ 5342355 h 5998893"/>
                  <a:gd name="connsiteX2" fmla="*/ 4000026 w 4180937"/>
                  <a:gd name="connsiteY2" fmla="*/ 5407391 h 5998893"/>
                  <a:gd name="connsiteX3" fmla="*/ 4000026 w 4180937"/>
                  <a:gd name="connsiteY3" fmla="*/ 5542380 h 5998893"/>
                  <a:gd name="connsiteX4" fmla="*/ 3939150 w 4180937"/>
                  <a:gd name="connsiteY4" fmla="*/ 5726460 h 5998893"/>
                  <a:gd name="connsiteX5" fmla="*/ 3766426 w 4180937"/>
                  <a:gd name="connsiteY5" fmla="*/ 5814585 h 5998893"/>
                  <a:gd name="connsiteX6" fmla="*/ 414578 w 4180937"/>
                  <a:gd name="connsiteY6" fmla="*/ 5814585 h 5998893"/>
                  <a:gd name="connsiteX7" fmla="*/ 243220 w 4180937"/>
                  <a:gd name="connsiteY7" fmla="*/ 5725774 h 5998893"/>
                  <a:gd name="connsiteX8" fmla="*/ 183121 w 4180937"/>
                  <a:gd name="connsiteY8" fmla="*/ 5542380 h 5998893"/>
                  <a:gd name="connsiteX9" fmla="*/ 183121 w 4180937"/>
                  <a:gd name="connsiteY9" fmla="*/ 1091080 h 5998893"/>
                  <a:gd name="connsiteX10" fmla="*/ 243220 w 4180937"/>
                  <a:gd name="connsiteY10" fmla="*/ 907686 h 5998893"/>
                  <a:gd name="connsiteX11" fmla="*/ 414578 w 4180937"/>
                  <a:gd name="connsiteY11" fmla="*/ 818903 h 5998893"/>
                  <a:gd name="connsiteX12" fmla="*/ 1091806 w 4180937"/>
                  <a:gd name="connsiteY12" fmla="*/ 818903 h 5998893"/>
                  <a:gd name="connsiteX13" fmla="*/ 1091806 w 4180937"/>
                  <a:gd name="connsiteY13" fmla="*/ 906771 h 5998893"/>
                  <a:gd name="connsiteX14" fmla="*/ 1170878 w 4180937"/>
                  <a:gd name="connsiteY14" fmla="*/ 1099875 h 5998893"/>
                  <a:gd name="connsiteX15" fmla="*/ 1363983 w 4180937"/>
                  <a:gd name="connsiteY15" fmla="*/ 1178948 h 5998893"/>
                  <a:gd name="connsiteX16" fmla="*/ 2819136 w 4180937"/>
                  <a:gd name="connsiteY16" fmla="*/ 1178948 h 5998893"/>
                  <a:gd name="connsiteX17" fmla="*/ 3011594 w 4180937"/>
                  <a:gd name="connsiteY17" fmla="*/ 1099230 h 5998893"/>
                  <a:gd name="connsiteX18" fmla="*/ 3091313 w 4180937"/>
                  <a:gd name="connsiteY18" fmla="*/ 906771 h 5998893"/>
                  <a:gd name="connsiteX19" fmla="*/ 3091313 w 4180937"/>
                  <a:gd name="connsiteY19" fmla="*/ 818903 h 5998893"/>
                  <a:gd name="connsiteX20" fmla="*/ 3766369 w 4180937"/>
                  <a:gd name="connsiteY20" fmla="*/ 818903 h 5998893"/>
                  <a:gd name="connsiteX21" fmla="*/ 3939093 w 4180937"/>
                  <a:gd name="connsiteY21" fmla="*/ 906994 h 5998893"/>
                  <a:gd name="connsiteX22" fmla="*/ 3999969 w 4180937"/>
                  <a:gd name="connsiteY22" fmla="*/ 1091080 h 5998893"/>
                  <a:gd name="connsiteX23" fmla="*/ 3999969 w 4180937"/>
                  <a:gd name="connsiteY23" fmla="*/ 1226097 h 5998893"/>
                  <a:gd name="connsiteX24" fmla="*/ 4044975 w 4180937"/>
                  <a:gd name="connsiteY24" fmla="*/ 1304055 h 5998893"/>
                  <a:gd name="connsiteX25" fmla="*/ 4134986 w 4180937"/>
                  <a:gd name="connsiteY25" fmla="*/ 1304055 h 5998893"/>
                  <a:gd name="connsiteX26" fmla="*/ 4179992 w 4180937"/>
                  <a:gd name="connsiteY26" fmla="*/ 1226097 h 5998893"/>
                  <a:gd name="connsiteX27" fmla="*/ 4179992 w 4180937"/>
                  <a:gd name="connsiteY27" fmla="*/ 1091080 h 5998893"/>
                  <a:gd name="connsiteX28" fmla="*/ 4067498 w 4180937"/>
                  <a:gd name="connsiteY28" fmla="*/ 779367 h 5998893"/>
                  <a:gd name="connsiteX29" fmla="*/ 3766369 w 4180937"/>
                  <a:gd name="connsiteY29" fmla="*/ 641024 h 5998893"/>
                  <a:gd name="connsiteX30" fmla="*/ 3091313 w 4180937"/>
                  <a:gd name="connsiteY30" fmla="*/ 641024 h 5998893"/>
                  <a:gd name="connsiteX31" fmla="*/ 3091313 w 4180937"/>
                  <a:gd name="connsiteY31" fmla="*/ 542440 h 5998893"/>
                  <a:gd name="connsiteX32" fmla="*/ 3010228 w 4180937"/>
                  <a:gd name="connsiteY32" fmla="*/ 351971 h 5998893"/>
                  <a:gd name="connsiteX33" fmla="*/ 2819130 w 4180937"/>
                  <a:gd name="connsiteY33" fmla="*/ 272406 h 5998893"/>
                  <a:gd name="connsiteX34" fmla="*/ 2444083 w 4180937"/>
                  <a:gd name="connsiteY34" fmla="*/ 272406 h 5998893"/>
                  <a:gd name="connsiteX35" fmla="*/ 2246247 w 4180937"/>
                  <a:gd name="connsiteY35" fmla="*/ 34474 h 5998893"/>
                  <a:gd name="connsiteX36" fmla="*/ 1936831 w 4180937"/>
                  <a:gd name="connsiteY36" fmla="*/ 34474 h 5998893"/>
                  <a:gd name="connsiteX37" fmla="*/ 1738995 w 4180937"/>
                  <a:gd name="connsiteY37" fmla="*/ 272406 h 5998893"/>
                  <a:gd name="connsiteX38" fmla="*/ 1363948 w 4180937"/>
                  <a:gd name="connsiteY38" fmla="*/ 272406 h 5998893"/>
                  <a:gd name="connsiteX39" fmla="*/ 1171627 w 4180937"/>
                  <a:gd name="connsiteY39" fmla="*/ 350742 h 5998893"/>
                  <a:gd name="connsiteX40" fmla="*/ 1091772 w 4180937"/>
                  <a:gd name="connsiteY40" fmla="*/ 542440 h 5998893"/>
                  <a:gd name="connsiteX41" fmla="*/ 1091772 w 4180937"/>
                  <a:gd name="connsiteY41" fmla="*/ 641024 h 5998893"/>
                  <a:gd name="connsiteX42" fmla="*/ 414544 w 4180937"/>
                  <a:gd name="connsiteY42" fmla="*/ 641024 h 5998893"/>
                  <a:gd name="connsiteX43" fmla="*/ 113415 w 4180937"/>
                  <a:gd name="connsiteY43" fmla="*/ 779367 h 5998893"/>
                  <a:gd name="connsiteX44" fmla="*/ 923 w 4180937"/>
                  <a:gd name="connsiteY44" fmla="*/ 1091080 h 5998893"/>
                  <a:gd name="connsiteX45" fmla="*/ 923 w 4180937"/>
                  <a:gd name="connsiteY45" fmla="*/ 5542380 h 5998893"/>
                  <a:gd name="connsiteX46" fmla="*/ 111003 w 4180937"/>
                  <a:gd name="connsiteY46" fmla="*/ 5858248 h 5998893"/>
                  <a:gd name="connsiteX47" fmla="*/ 414544 w 4180937"/>
                  <a:gd name="connsiteY47" fmla="*/ 5998894 h 5998893"/>
                  <a:gd name="connsiteX48" fmla="*/ 3766392 w 4180937"/>
                  <a:gd name="connsiteY48" fmla="*/ 5998894 h 5998893"/>
                  <a:gd name="connsiteX49" fmla="*/ 4069932 w 4180937"/>
                  <a:gd name="connsiteY49" fmla="*/ 5858248 h 5998893"/>
                  <a:gd name="connsiteX50" fmla="*/ 4180015 w 4180937"/>
                  <a:gd name="connsiteY50" fmla="*/ 5542380 h 5998893"/>
                  <a:gd name="connsiteX51" fmla="*/ 4180015 w 4180937"/>
                  <a:gd name="connsiteY51" fmla="*/ 5407391 h 5998893"/>
                  <a:gd name="connsiteX52" fmla="*/ 4154434 w 4180937"/>
                  <a:gd name="connsiteY52" fmla="*/ 5342355 h 5998893"/>
                  <a:gd name="connsiteX53" fmla="*/ 4090009 w 4180937"/>
                  <a:gd name="connsiteY53" fmla="*/ 5315208 h 5998893"/>
                  <a:gd name="connsiteX54" fmla="*/ 1271857 w 4180937"/>
                  <a:gd name="connsiteY54" fmla="*/ 542497 h 5998893"/>
                  <a:gd name="connsiteX55" fmla="*/ 1300318 w 4180937"/>
                  <a:gd name="connsiteY55" fmla="*/ 480078 h 5998893"/>
                  <a:gd name="connsiteX56" fmla="*/ 1364011 w 4180937"/>
                  <a:gd name="connsiteY56" fmla="*/ 454629 h 5998893"/>
                  <a:gd name="connsiteX57" fmla="*/ 1818354 w 4180937"/>
                  <a:gd name="connsiteY57" fmla="*/ 454629 h 5998893"/>
                  <a:gd name="connsiteX58" fmla="*/ 1882779 w 4180937"/>
                  <a:gd name="connsiteY58" fmla="*/ 427506 h 5998893"/>
                  <a:gd name="connsiteX59" fmla="*/ 1908365 w 4180937"/>
                  <a:gd name="connsiteY59" fmla="*/ 362475 h 5998893"/>
                  <a:gd name="connsiteX60" fmla="*/ 1999451 w 4180937"/>
                  <a:gd name="connsiteY60" fmla="*/ 204712 h 5998893"/>
                  <a:gd name="connsiteX61" fmla="*/ 2181616 w 4180937"/>
                  <a:gd name="connsiteY61" fmla="*/ 204712 h 5998893"/>
                  <a:gd name="connsiteX62" fmla="*/ 2272702 w 4180937"/>
                  <a:gd name="connsiteY62" fmla="*/ 362475 h 5998893"/>
                  <a:gd name="connsiteX63" fmla="*/ 2298288 w 4180937"/>
                  <a:gd name="connsiteY63" fmla="*/ 427506 h 5998893"/>
                  <a:gd name="connsiteX64" fmla="*/ 2362713 w 4180937"/>
                  <a:gd name="connsiteY64" fmla="*/ 454629 h 5998893"/>
                  <a:gd name="connsiteX65" fmla="*/ 2819199 w 4180937"/>
                  <a:gd name="connsiteY65" fmla="*/ 454629 h 5998893"/>
                  <a:gd name="connsiteX66" fmla="*/ 2882109 w 4180937"/>
                  <a:gd name="connsiteY66" fmla="*/ 480232 h 5998893"/>
                  <a:gd name="connsiteX67" fmla="*/ 2909210 w 4180937"/>
                  <a:gd name="connsiteY67" fmla="*/ 542497 h 5998893"/>
                  <a:gd name="connsiteX68" fmla="*/ 2909210 w 4180937"/>
                  <a:gd name="connsiteY68" fmla="*/ 906829 h 5998893"/>
                  <a:gd name="connsiteX69" fmla="*/ 2883624 w 4180937"/>
                  <a:gd name="connsiteY69" fmla="*/ 971859 h 5998893"/>
                  <a:gd name="connsiteX70" fmla="*/ 2819199 w 4180937"/>
                  <a:gd name="connsiteY70" fmla="*/ 998989 h 5998893"/>
                  <a:gd name="connsiteX71" fmla="*/ 1364046 w 4180937"/>
                  <a:gd name="connsiteY71" fmla="*/ 998989 h 5998893"/>
                  <a:gd name="connsiteX72" fmla="*/ 1298883 w 4180937"/>
                  <a:gd name="connsiteY72" fmla="*/ 971997 h 5998893"/>
                  <a:gd name="connsiteX73" fmla="*/ 1271897 w 4180937"/>
                  <a:gd name="connsiteY73" fmla="*/ 906834 h 599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80937" h="5998893">
                    <a:moveTo>
                      <a:pt x="4090038" y="5315208"/>
                    </a:moveTo>
                    <a:cubicBezTo>
                      <a:pt x="4065795" y="5315208"/>
                      <a:pt x="4042552" y="5324981"/>
                      <a:pt x="4025612" y="5342355"/>
                    </a:cubicBezTo>
                    <a:cubicBezTo>
                      <a:pt x="4008668" y="5359671"/>
                      <a:pt x="3999449" y="5383103"/>
                      <a:pt x="4000026" y="5407391"/>
                    </a:cubicBezTo>
                    <a:lnTo>
                      <a:pt x="4000026" y="5542380"/>
                    </a:lnTo>
                    <a:cubicBezTo>
                      <a:pt x="4004764" y="5609359"/>
                      <a:pt x="3982881" y="5675539"/>
                      <a:pt x="3939150" y="5726460"/>
                    </a:cubicBezTo>
                    <a:cubicBezTo>
                      <a:pt x="3895419" y="5777438"/>
                      <a:pt x="3833354" y="5809098"/>
                      <a:pt x="3766426" y="5814585"/>
                    </a:cubicBezTo>
                    <a:lnTo>
                      <a:pt x="414578" y="5814585"/>
                    </a:lnTo>
                    <a:cubicBezTo>
                      <a:pt x="348027" y="5808527"/>
                      <a:pt x="286505" y="5776695"/>
                      <a:pt x="243220" y="5725774"/>
                    </a:cubicBezTo>
                    <a:cubicBezTo>
                      <a:pt x="199934" y="5674853"/>
                      <a:pt x="178366" y="5609017"/>
                      <a:pt x="183121" y="5542380"/>
                    </a:cubicBezTo>
                    <a:lnTo>
                      <a:pt x="183121" y="1091080"/>
                    </a:lnTo>
                    <a:cubicBezTo>
                      <a:pt x="178366" y="1024443"/>
                      <a:pt x="199934" y="958584"/>
                      <a:pt x="243220" y="907686"/>
                    </a:cubicBezTo>
                    <a:cubicBezTo>
                      <a:pt x="286511" y="856788"/>
                      <a:pt x="348033" y="824910"/>
                      <a:pt x="414578" y="818903"/>
                    </a:cubicBezTo>
                    <a:lnTo>
                      <a:pt x="1091806" y="818903"/>
                    </a:lnTo>
                    <a:lnTo>
                      <a:pt x="1091806" y="906771"/>
                    </a:lnTo>
                    <a:cubicBezTo>
                      <a:pt x="1091229" y="979123"/>
                      <a:pt x="1119712" y="1048686"/>
                      <a:pt x="1170878" y="1099875"/>
                    </a:cubicBezTo>
                    <a:cubicBezTo>
                      <a:pt x="1222068" y="1151042"/>
                      <a:pt x="1291631" y="1179531"/>
                      <a:pt x="1363983" y="1178948"/>
                    </a:cubicBezTo>
                    <a:lnTo>
                      <a:pt x="2819136" y="1178948"/>
                    </a:lnTo>
                    <a:cubicBezTo>
                      <a:pt x="2891334" y="1178948"/>
                      <a:pt x="2960560" y="1150265"/>
                      <a:pt x="3011594" y="1099230"/>
                    </a:cubicBezTo>
                    <a:cubicBezTo>
                      <a:pt x="3062629" y="1048195"/>
                      <a:pt x="3091313" y="978969"/>
                      <a:pt x="3091313" y="906771"/>
                    </a:cubicBezTo>
                    <a:lnTo>
                      <a:pt x="3091313" y="818903"/>
                    </a:lnTo>
                    <a:lnTo>
                      <a:pt x="3766369" y="818903"/>
                    </a:lnTo>
                    <a:cubicBezTo>
                      <a:pt x="3833297" y="824373"/>
                      <a:pt x="3895356" y="856028"/>
                      <a:pt x="3939093" y="906994"/>
                    </a:cubicBezTo>
                    <a:cubicBezTo>
                      <a:pt x="3982830" y="957938"/>
                      <a:pt x="4004701" y="1024083"/>
                      <a:pt x="3999969" y="1091080"/>
                    </a:cubicBezTo>
                    <a:lnTo>
                      <a:pt x="3999969" y="1226097"/>
                    </a:lnTo>
                    <a:cubicBezTo>
                      <a:pt x="3999969" y="1258244"/>
                      <a:pt x="4017114" y="1287979"/>
                      <a:pt x="4044975" y="1304055"/>
                    </a:cubicBezTo>
                    <a:cubicBezTo>
                      <a:pt x="4072835" y="1320132"/>
                      <a:pt x="4107125" y="1320132"/>
                      <a:pt x="4134986" y="1304055"/>
                    </a:cubicBezTo>
                    <a:cubicBezTo>
                      <a:pt x="4162847" y="1287985"/>
                      <a:pt x="4179992" y="1258250"/>
                      <a:pt x="4179992" y="1226097"/>
                    </a:cubicBezTo>
                    <a:lnTo>
                      <a:pt x="4179992" y="1091080"/>
                    </a:lnTo>
                    <a:cubicBezTo>
                      <a:pt x="4185798" y="976289"/>
                      <a:pt x="4145279" y="863977"/>
                      <a:pt x="4067498" y="779367"/>
                    </a:cubicBezTo>
                    <a:cubicBezTo>
                      <a:pt x="3989722" y="694733"/>
                      <a:pt x="3881223" y="644910"/>
                      <a:pt x="3766369" y="641024"/>
                    </a:cubicBezTo>
                    <a:lnTo>
                      <a:pt x="3091313" y="641024"/>
                    </a:lnTo>
                    <a:lnTo>
                      <a:pt x="3091313" y="542440"/>
                    </a:lnTo>
                    <a:cubicBezTo>
                      <a:pt x="3090198" y="470803"/>
                      <a:pt x="3061086" y="402445"/>
                      <a:pt x="3010228" y="351971"/>
                    </a:cubicBezTo>
                    <a:cubicBezTo>
                      <a:pt x="2959376" y="301519"/>
                      <a:pt x="2890774" y="272966"/>
                      <a:pt x="2819130" y="272406"/>
                    </a:cubicBezTo>
                    <a:lnTo>
                      <a:pt x="2444083" y="272406"/>
                    </a:lnTo>
                    <a:cubicBezTo>
                      <a:pt x="2416760" y="167639"/>
                      <a:pt x="2344271" y="80463"/>
                      <a:pt x="2246247" y="34474"/>
                    </a:cubicBezTo>
                    <a:cubicBezTo>
                      <a:pt x="2148246" y="-11491"/>
                      <a:pt x="2034838" y="-11491"/>
                      <a:pt x="1936831" y="34474"/>
                    </a:cubicBezTo>
                    <a:cubicBezTo>
                      <a:pt x="1838808" y="80462"/>
                      <a:pt x="1766319" y="167639"/>
                      <a:pt x="1738995" y="272406"/>
                    </a:cubicBezTo>
                    <a:lnTo>
                      <a:pt x="1363948" y="272406"/>
                    </a:lnTo>
                    <a:cubicBezTo>
                      <a:pt x="1291951" y="271829"/>
                      <a:pt x="1222725" y="300021"/>
                      <a:pt x="1171627" y="350742"/>
                    </a:cubicBezTo>
                    <a:cubicBezTo>
                      <a:pt x="1120506" y="401440"/>
                      <a:pt x="1091772" y="470443"/>
                      <a:pt x="1091772" y="542440"/>
                    </a:cubicBezTo>
                    <a:lnTo>
                      <a:pt x="1091772" y="641024"/>
                    </a:lnTo>
                    <a:lnTo>
                      <a:pt x="414544" y="641024"/>
                    </a:lnTo>
                    <a:cubicBezTo>
                      <a:pt x="299684" y="644910"/>
                      <a:pt x="191190" y="694739"/>
                      <a:pt x="113415" y="779367"/>
                    </a:cubicBezTo>
                    <a:cubicBezTo>
                      <a:pt x="35642" y="863977"/>
                      <a:pt x="-4878" y="976289"/>
                      <a:pt x="923" y="1091080"/>
                    </a:cubicBezTo>
                    <a:lnTo>
                      <a:pt x="923" y="5542380"/>
                    </a:lnTo>
                    <a:cubicBezTo>
                      <a:pt x="-6689" y="5658223"/>
                      <a:pt x="33025" y="5772237"/>
                      <a:pt x="111003" y="5858248"/>
                    </a:cubicBezTo>
                    <a:cubicBezTo>
                      <a:pt x="188961" y="5944315"/>
                      <a:pt x="298507" y="5995065"/>
                      <a:pt x="414544" y="5998894"/>
                    </a:cubicBezTo>
                    <a:lnTo>
                      <a:pt x="3766392" y="5998894"/>
                    </a:lnTo>
                    <a:cubicBezTo>
                      <a:pt x="3882435" y="5995065"/>
                      <a:pt x="3991980" y="5944315"/>
                      <a:pt x="4069932" y="5858248"/>
                    </a:cubicBezTo>
                    <a:cubicBezTo>
                      <a:pt x="4147914" y="5772237"/>
                      <a:pt x="4187627" y="5658223"/>
                      <a:pt x="4180015" y="5542380"/>
                    </a:cubicBezTo>
                    <a:lnTo>
                      <a:pt x="4180015" y="5407391"/>
                    </a:lnTo>
                    <a:cubicBezTo>
                      <a:pt x="4180598" y="5383103"/>
                      <a:pt x="4171379" y="5359671"/>
                      <a:pt x="4154434" y="5342355"/>
                    </a:cubicBezTo>
                    <a:cubicBezTo>
                      <a:pt x="4137489" y="5324981"/>
                      <a:pt x="4114252" y="5315208"/>
                      <a:pt x="4090009" y="5315208"/>
                    </a:cubicBezTo>
                    <a:close/>
                    <a:moveTo>
                      <a:pt x="1271857" y="542497"/>
                    </a:moveTo>
                    <a:cubicBezTo>
                      <a:pt x="1272948" y="518809"/>
                      <a:pt x="1283155" y="496463"/>
                      <a:pt x="1300318" y="480078"/>
                    </a:cubicBezTo>
                    <a:cubicBezTo>
                      <a:pt x="1317485" y="463716"/>
                      <a:pt x="1340305" y="454606"/>
                      <a:pt x="1364011" y="454629"/>
                    </a:cubicBezTo>
                    <a:lnTo>
                      <a:pt x="1818354" y="454629"/>
                    </a:lnTo>
                    <a:cubicBezTo>
                      <a:pt x="1842603" y="454629"/>
                      <a:pt x="1865840" y="444851"/>
                      <a:pt x="1882779" y="427506"/>
                    </a:cubicBezTo>
                    <a:cubicBezTo>
                      <a:pt x="1899724" y="410161"/>
                      <a:pt x="1908948" y="386718"/>
                      <a:pt x="1908365" y="362475"/>
                    </a:cubicBezTo>
                    <a:cubicBezTo>
                      <a:pt x="1908365" y="297398"/>
                      <a:pt x="1943078" y="237259"/>
                      <a:pt x="1999451" y="204712"/>
                    </a:cubicBezTo>
                    <a:cubicBezTo>
                      <a:pt x="2055818" y="172182"/>
                      <a:pt x="2125249" y="172182"/>
                      <a:pt x="2181616" y="204712"/>
                    </a:cubicBezTo>
                    <a:cubicBezTo>
                      <a:pt x="2237983" y="237259"/>
                      <a:pt x="2272702" y="297404"/>
                      <a:pt x="2272702" y="362475"/>
                    </a:cubicBezTo>
                    <a:cubicBezTo>
                      <a:pt x="2272125" y="386718"/>
                      <a:pt x="2281343" y="410161"/>
                      <a:pt x="2298288" y="427506"/>
                    </a:cubicBezTo>
                    <a:cubicBezTo>
                      <a:pt x="2315233" y="444851"/>
                      <a:pt x="2338470" y="454629"/>
                      <a:pt x="2362713" y="454629"/>
                    </a:cubicBezTo>
                    <a:lnTo>
                      <a:pt x="2819199" y="454629"/>
                    </a:lnTo>
                    <a:cubicBezTo>
                      <a:pt x="2842705" y="454629"/>
                      <a:pt x="2865273" y="463802"/>
                      <a:pt x="2882109" y="480232"/>
                    </a:cubicBezTo>
                    <a:cubicBezTo>
                      <a:pt x="2898917" y="496646"/>
                      <a:pt x="2908650" y="518991"/>
                      <a:pt x="2909210" y="542497"/>
                    </a:cubicBezTo>
                    <a:lnTo>
                      <a:pt x="2909210" y="906829"/>
                    </a:lnTo>
                    <a:cubicBezTo>
                      <a:pt x="2909787" y="931077"/>
                      <a:pt x="2900569" y="954514"/>
                      <a:pt x="2883624" y="971859"/>
                    </a:cubicBezTo>
                    <a:cubicBezTo>
                      <a:pt x="2866685" y="989210"/>
                      <a:pt x="2843442" y="998989"/>
                      <a:pt x="2819199" y="998989"/>
                    </a:cubicBezTo>
                    <a:lnTo>
                      <a:pt x="1364046" y="998989"/>
                    </a:lnTo>
                    <a:cubicBezTo>
                      <a:pt x="1339602" y="998989"/>
                      <a:pt x="1316160" y="989273"/>
                      <a:pt x="1298883" y="971997"/>
                    </a:cubicBezTo>
                    <a:cubicBezTo>
                      <a:pt x="1281607" y="954714"/>
                      <a:pt x="1271897" y="931277"/>
                      <a:pt x="1271897" y="906834"/>
                    </a:cubicBezTo>
                    <a:close/>
                  </a:path>
                </a:pathLst>
              </a:custGeom>
              <a:grpFill/>
              <a:ln w="3175" cap="flat">
                <a:solidFill>
                  <a:srgbClr val="213863"/>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2D25D81C-2951-953D-2393-CB59C16836D8}"/>
                  </a:ext>
                </a:extLst>
              </p:cNvPr>
              <p:cNvSpPr/>
              <p:nvPr/>
            </p:nvSpPr>
            <p:spPr>
              <a:xfrm>
                <a:off x="4562705" y="2905040"/>
                <a:ext cx="857255" cy="184302"/>
              </a:xfrm>
              <a:custGeom>
                <a:avLst/>
                <a:gdLst>
                  <a:gd name="connsiteX0" fmla="*/ 78141 w 857255"/>
                  <a:gd name="connsiteY0" fmla="*/ 183231 h 184302"/>
                  <a:gd name="connsiteX1" fmla="*/ 751082 w 857255"/>
                  <a:gd name="connsiteY1" fmla="*/ 183231 h 184302"/>
                  <a:gd name="connsiteX2" fmla="*/ 825109 w 857255"/>
                  <a:gd name="connsiteY2" fmla="*/ 162092 h 184302"/>
                  <a:gd name="connsiteX3" fmla="*/ 857256 w 857255"/>
                  <a:gd name="connsiteY3" fmla="*/ 92151 h 184302"/>
                  <a:gd name="connsiteX4" fmla="*/ 825109 w 857255"/>
                  <a:gd name="connsiteY4" fmla="*/ 22211 h 184302"/>
                  <a:gd name="connsiteX5" fmla="*/ 751082 w 857255"/>
                  <a:gd name="connsiteY5" fmla="*/ 1071 h 184302"/>
                  <a:gd name="connsiteX6" fmla="*/ 78141 w 857255"/>
                  <a:gd name="connsiteY6" fmla="*/ 1071 h 184302"/>
                  <a:gd name="connsiteX7" fmla="*/ 10098 w 857255"/>
                  <a:gd name="connsiteY7" fmla="*/ 50180 h 184302"/>
                  <a:gd name="connsiteX8" fmla="*/ 10098 w 857255"/>
                  <a:gd name="connsiteY8" fmla="*/ 134122 h 184302"/>
                  <a:gd name="connsiteX9" fmla="*/ 78141 w 857255"/>
                  <a:gd name="connsiteY9" fmla="*/ 183237 h 1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5" h="184302">
                    <a:moveTo>
                      <a:pt x="78141" y="183231"/>
                    </a:moveTo>
                    <a:lnTo>
                      <a:pt x="751082" y="183231"/>
                    </a:lnTo>
                    <a:cubicBezTo>
                      <a:pt x="777646" y="187317"/>
                      <a:pt x="804683" y="179591"/>
                      <a:pt x="825109" y="162092"/>
                    </a:cubicBezTo>
                    <a:cubicBezTo>
                      <a:pt x="845511" y="144586"/>
                      <a:pt x="857256" y="119029"/>
                      <a:pt x="857256" y="92151"/>
                    </a:cubicBezTo>
                    <a:cubicBezTo>
                      <a:pt x="857256" y="65274"/>
                      <a:pt x="845511" y="39711"/>
                      <a:pt x="825109" y="22211"/>
                    </a:cubicBezTo>
                    <a:cubicBezTo>
                      <a:pt x="804683" y="4706"/>
                      <a:pt x="777646" y="-3015"/>
                      <a:pt x="751082" y="1071"/>
                    </a:cubicBezTo>
                    <a:lnTo>
                      <a:pt x="78141" y="1071"/>
                    </a:lnTo>
                    <a:cubicBezTo>
                      <a:pt x="48897" y="5581"/>
                      <a:pt x="23580" y="23840"/>
                      <a:pt x="10098" y="50180"/>
                    </a:cubicBezTo>
                    <a:cubicBezTo>
                      <a:pt x="-3366" y="76549"/>
                      <a:pt x="-3366" y="107753"/>
                      <a:pt x="10098" y="134122"/>
                    </a:cubicBezTo>
                    <a:cubicBezTo>
                      <a:pt x="23580" y="160468"/>
                      <a:pt x="48897" y="178728"/>
                      <a:pt x="78141" y="183237"/>
                    </a:cubicBezTo>
                    <a:close/>
                  </a:path>
                </a:pathLst>
              </a:custGeom>
              <a:grpFill/>
              <a:ln w="3175" cap="flat">
                <a:solidFill>
                  <a:srgbClr val="213863"/>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E2889D9-DFAB-CDF3-5C9C-06630BECEBEC}"/>
                  </a:ext>
                </a:extLst>
              </p:cNvPr>
              <p:cNvSpPr/>
              <p:nvPr/>
            </p:nvSpPr>
            <p:spPr>
              <a:xfrm>
                <a:off x="4548696" y="3722579"/>
                <a:ext cx="767230" cy="184308"/>
              </a:xfrm>
              <a:custGeom>
                <a:avLst/>
                <a:gdLst>
                  <a:gd name="connsiteX0" fmla="*/ 92150 w 767230"/>
                  <a:gd name="connsiteY0" fmla="*/ 184309 h 184308"/>
                  <a:gd name="connsiteX1" fmla="*/ 675080 w 767230"/>
                  <a:gd name="connsiteY1" fmla="*/ 184309 h 184308"/>
                  <a:gd name="connsiteX2" fmla="*/ 754890 w 767230"/>
                  <a:gd name="connsiteY2" fmla="*/ 138229 h 184308"/>
                  <a:gd name="connsiteX3" fmla="*/ 754890 w 767230"/>
                  <a:gd name="connsiteY3" fmla="*/ 46074 h 184308"/>
                  <a:gd name="connsiteX4" fmla="*/ 675080 w 767230"/>
                  <a:gd name="connsiteY4" fmla="*/ 0 h 184308"/>
                  <a:gd name="connsiteX5" fmla="*/ 92150 w 767230"/>
                  <a:gd name="connsiteY5" fmla="*/ 0 h 184308"/>
                  <a:gd name="connsiteX6" fmla="*/ 12340 w 767230"/>
                  <a:gd name="connsiteY6" fmla="*/ 46074 h 184308"/>
                  <a:gd name="connsiteX7" fmla="*/ 12340 w 767230"/>
                  <a:gd name="connsiteY7" fmla="*/ 138229 h 184308"/>
                  <a:gd name="connsiteX8" fmla="*/ 92150 w 767230"/>
                  <a:gd name="connsiteY8" fmla="*/ 184309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230" h="184308">
                    <a:moveTo>
                      <a:pt x="92150" y="184309"/>
                    </a:moveTo>
                    <a:lnTo>
                      <a:pt x="675080" y="184309"/>
                    </a:lnTo>
                    <a:cubicBezTo>
                      <a:pt x="708010" y="184309"/>
                      <a:pt x="738437" y="166741"/>
                      <a:pt x="754890" y="138229"/>
                    </a:cubicBezTo>
                    <a:cubicBezTo>
                      <a:pt x="771344" y="109722"/>
                      <a:pt x="771344" y="74581"/>
                      <a:pt x="754890" y="46074"/>
                    </a:cubicBezTo>
                    <a:cubicBezTo>
                      <a:pt x="738437" y="17574"/>
                      <a:pt x="708010" y="0"/>
                      <a:pt x="675080" y="0"/>
                    </a:cubicBezTo>
                    <a:lnTo>
                      <a:pt x="92150" y="0"/>
                    </a:lnTo>
                    <a:cubicBezTo>
                      <a:pt x="59220" y="0"/>
                      <a:pt x="28794" y="17568"/>
                      <a:pt x="12340" y="46074"/>
                    </a:cubicBezTo>
                    <a:cubicBezTo>
                      <a:pt x="-4113" y="74587"/>
                      <a:pt x="-4113" y="109728"/>
                      <a:pt x="12340" y="138229"/>
                    </a:cubicBezTo>
                    <a:cubicBezTo>
                      <a:pt x="28794" y="166735"/>
                      <a:pt x="59220" y="184309"/>
                      <a:pt x="92150" y="184309"/>
                    </a:cubicBezTo>
                    <a:close/>
                  </a:path>
                </a:pathLst>
              </a:custGeom>
              <a:grpFill/>
              <a:ln w="3175" cap="flat">
                <a:solidFill>
                  <a:srgbClr val="213863"/>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C940EE6-988E-9B0E-E73C-7D4EEE8BC91C}"/>
                  </a:ext>
                </a:extLst>
              </p:cNvPr>
              <p:cNvSpPr/>
              <p:nvPr/>
            </p:nvSpPr>
            <p:spPr>
              <a:xfrm>
                <a:off x="4550786" y="2087432"/>
                <a:ext cx="1455202" cy="184308"/>
              </a:xfrm>
              <a:custGeom>
                <a:avLst/>
                <a:gdLst>
                  <a:gd name="connsiteX0" fmla="*/ 1455202 w 1455202"/>
                  <a:gd name="connsiteY0" fmla="*/ 92154 h 184308"/>
                  <a:gd name="connsiteX1" fmla="*/ 1428210 w 1455202"/>
                  <a:gd name="connsiteY1" fmla="*/ 26992 h 184308"/>
                  <a:gd name="connsiteX2" fmla="*/ 1363048 w 1455202"/>
                  <a:gd name="connsiteY2" fmla="*/ 0 h 184308"/>
                  <a:gd name="connsiteX3" fmla="*/ 90032 w 1455202"/>
                  <a:gd name="connsiteY3" fmla="*/ 0 h 184308"/>
                  <a:gd name="connsiteX4" fmla="*/ 25606 w 1455202"/>
                  <a:gd name="connsiteY4" fmla="*/ 27123 h 184308"/>
                  <a:gd name="connsiteX5" fmla="*/ 26 w 1455202"/>
                  <a:gd name="connsiteY5" fmla="*/ 92154 h 184308"/>
                  <a:gd name="connsiteX6" fmla="*/ 26258 w 1455202"/>
                  <a:gd name="connsiteY6" fmla="*/ 156580 h 184308"/>
                  <a:gd name="connsiteX7" fmla="*/ 90032 w 1455202"/>
                  <a:gd name="connsiteY7" fmla="*/ 184309 h 184308"/>
                  <a:gd name="connsiteX8" fmla="*/ 1363048 w 1455202"/>
                  <a:gd name="connsiteY8" fmla="*/ 184309 h 184308"/>
                  <a:gd name="connsiteX9" fmla="*/ 1428216 w 1455202"/>
                  <a:gd name="connsiteY9" fmla="*/ 157317 h 184308"/>
                  <a:gd name="connsiteX10" fmla="*/ 1455202 w 1455202"/>
                  <a:gd name="connsiteY10" fmla="*/ 9215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5202" h="184308">
                    <a:moveTo>
                      <a:pt x="1455202" y="92154"/>
                    </a:moveTo>
                    <a:cubicBezTo>
                      <a:pt x="1455202" y="67711"/>
                      <a:pt x="1445493" y="44268"/>
                      <a:pt x="1428210" y="26992"/>
                    </a:cubicBezTo>
                    <a:cubicBezTo>
                      <a:pt x="1410934" y="9715"/>
                      <a:pt x="1387491" y="0"/>
                      <a:pt x="1363048" y="0"/>
                    </a:cubicBezTo>
                    <a:lnTo>
                      <a:pt x="90032" y="0"/>
                    </a:lnTo>
                    <a:cubicBezTo>
                      <a:pt x="65788" y="0"/>
                      <a:pt x="42551" y="9778"/>
                      <a:pt x="25606" y="27123"/>
                    </a:cubicBezTo>
                    <a:cubicBezTo>
                      <a:pt x="8667" y="44474"/>
                      <a:pt x="-557" y="67911"/>
                      <a:pt x="26" y="92154"/>
                    </a:cubicBezTo>
                    <a:cubicBezTo>
                      <a:pt x="26" y="116220"/>
                      <a:pt x="9421" y="139349"/>
                      <a:pt x="26258" y="156580"/>
                    </a:cubicBezTo>
                    <a:cubicBezTo>
                      <a:pt x="43066" y="173793"/>
                      <a:pt x="65971" y="183749"/>
                      <a:pt x="90032" y="184309"/>
                    </a:cubicBezTo>
                    <a:lnTo>
                      <a:pt x="1363048" y="184309"/>
                    </a:lnTo>
                    <a:cubicBezTo>
                      <a:pt x="1387497" y="184309"/>
                      <a:pt x="1410934" y="174599"/>
                      <a:pt x="1428216" y="157317"/>
                    </a:cubicBezTo>
                    <a:cubicBezTo>
                      <a:pt x="1445493" y="140040"/>
                      <a:pt x="1455202" y="116597"/>
                      <a:pt x="1455202" y="92154"/>
                    </a:cubicBezTo>
                    <a:close/>
                  </a:path>
                </a:pathLst>
              </a:custGeom>
              <a:grpFill/>
              <a:ln w="3175" cap="flat">
                <a:solidFill>
                  <a:srgbClr val="213863"/>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EF6D076-0B82-44CD-87B2-71CAE002AAEE}"/>
                  </a:ext>
                </a:extLst>
              </p:cNvPr>
              <p:cNvSpPr/>
              <p:nvPr/>
            </p:nvSpPr>
            <p:spPr>
              <a:xfrm>
                <a:off x="4550778" y="4541253"/>
                <a:ext cx="945152" cy="182165"/>
              </a:xfrm>
              <a:custGeom>
                <a:avLst/>
                <a:gdLst>
                  <a:gd name="connsiteX0" fmla="*/ 855136 w 945152"/>
                  <a:gd name="connsiteY0" fmla="*/ 0 h 182165"/>
                  <a:gd name="connsiteX1" fmla="*/ 90011 w 945152"/>
                  <a:gd name="connsiteY1" fmla="*/ 0 h 182165"/>
                  <a:gd name="connsiteX2" fmla="*/ 26232 w 945152"/>
                  <a:gd name="connsiteY2" fmla="*/ 27729 h 182165"/>
                  <a:gd name="connsiteX3" fmla="*/ 0 w 945152"/>
                  <a:gd name="connsiteY3" fmla="*/ 92154 h 182165"/>
                  <a:gd name="connsiteX4" fmla="*/ 26363 w 945152"/>
                  <a:gd name="connsiteY4" fmla="*/ 155802 h 182165"/>
                  <a:gd name="connsiteX5" fmla="*/ 90017 w 945152"/>
                  <a:gd name="connsiteY5" fmla="*/ 182166 h 182165"/>
                  <a:gd name="connsiteX6" fmla="*/ 855136 w 945152"/>
                  <a:gd name="connsiteY6" fmla="*/ 182166 h 182165"/>
                  <a:gd name="connsiteX7" fmla="*/ 918789 w 945152"/>
                  <a:gd name="connsiteY7" fmla="*/ 155802 h 182165"/>
                  <a:gd name="connsiteX8" fmla="*/ 945153 w 945152"/>
                  <a:gd name="connsiteY8" fmla="*/ 92154 h 182165"/>
                  <a:gd name="connsiteX9" fmla="*/ 918921 w 945152"/>
                  <a:gd name="connsiteY9" fmla="*/ 27729 h 182165"/>
                  <a:gd name="connsiteX10" fmla="*/ 855141 w 945152"/>
                  <a:gd name="connsiteY10" fmla="*/ 0 h 1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152" h="182165">
                    <a:moveTo>
                      <a:pt x="855136" y="0"/>
                    </a:moveTo>
                    <a:lnTo>
                      <a:pt x="90011" y="0"/>
                    </a:lnTo>
                    <a:cubicBezTo>
                      <a:pt x="65945" y="560"/>
                      <a:pt x="43040" y="10516"/>
                      <a:pt x="26232" y="27729"/>
                    </a:cubicBezTo>
                    <a:cubicBezTo>
                      <a:pt x="9401" y="44960"/>
                      <a:pt x="0" y="68089"/>
                      <a:pt x="0" y="92154"/>
                    </a:cubicBezTo>
                    <a:cubicBezTo>
                      <a:pt x="0" y="116014"/>
                      <a:pt x="9487" y="138920"/>
                      <a:pt x="26363" y="155802"/>
                    </a:cubicBezTo>
                    <a:cubicBezTo>
                      <a:pt x="43246" y="172679"/>
                      <a:pt x="66145" y="182166"/>
                      <a:pt x="90017" y="182166"/>
                    </a:cubicBezTo>
                    <a:lnTo>
                      <a:pt x="855136" y="182166"/>
                    </a:lnTo>
                    <a:cubicBezTo>
                      <a:pt x="879001" y="182166"/>
                      <a:pt x="901907" y="172679"/>
                      <a:pt x="918789" y="155802"/>
                    </a:cubicBezTo>
                    <a:cubicBezTo>
                      <a:pt x="935666" y="138926"/>
                      <a:pt x="945153" y="116020"/>
                      <a:pt x="945153" y="92154"/>
                    </a:cubicBezTo>
                    <a:cubicBezTo>
                      <a:pt x="945153" y="68089"/>
                      <a:pt x="935751" y="44960"/>
                      <a:pt x="918921" y="27729"/>
                    </a:cubicBezTo>
                    <a:cubicBezTo>
                      <a:pt x="902113" y="10516"/>
                      <a:pt x="879207" y="560"/>
                      <a:pt x="855141" y="0"/>
                    </a:cubicBezTo>
                    <a:close/>
                  </a:path>
                </a:pathLst>
              </a:custGeom>
              <a:grpFill/>
              <a:ln w="3175" cap="flat">
                <a:solidFill>
                  <a:srgbClr val="213863"/>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751AB98-56C6-2D21-4714-D7B5B8C05528}"/>
                  </a:ext>
                </a:extLst>
              </p:cNvPr>
              <p:cNvSpPr/>
              <p:nvPr/>
            </p:nvSpPr>
            <p:spPr>
              <a:xfrm>
                <a:off x="4550752" y="5359927"/>
                <a:ext cx="1569777" cy="182165"/>
              </a:xfrm>
              <a:custGeom>
                <a:avLst/>
                <a:gdLst>
                  <a:gd name="connsiteX0" fmla="*/ 26 w 1569777"/>
                  <a:gd name="connsiteY0" fmla="*/ 90011 h 182165"/>
                  <a:gd name="connsiteX1" fmla="*/ 25612 w 1569777"/>
                  <a:gd name="connsiteY1" fmla="*/ 155042 h 182165"/>
                  <a:gd name="connsiteX2" fmla="*/ 90037 w 1569777"/>
                  <a:gd name="connsiteY2" fmla="*/ 182166 h 182165"/>
                  <a:gd name="connsiteX3" fmla="*/ 1491641 w 1569777"/>
                  <a:gd name="connsiteY3" fmla="*/ 182166 h 182165"/>
                  <a:gd name="connsiteX4" fmla="*/ 1559684 w 1569777"/>
                  <a:gd name="connsiteY4" fmla="*/ 133051 h 182165"/>
                  <a:gd name="connsiteX5" fmla="*/ 1559684 w 1569777"/>
                  <a:gd name="connsiteY5" fmla="*/ 49109 h 182165"/>
                  <a:gd name="connsiteX6" fmla="*/ 1491641 w 1569777"/>
                  <a:gd name="connsiteY6" fmla="*/ 0 h 182165"/>
                  <a:gd name="connsiteX7" fmla="*/ 90037 w 1569777"/>
                  <a:gd name="connsiteY7" fmla="*/ 0 h 182165"/>
                  <a:gd name="connsiteX8" fmla="*/ 26389 w 1569777"/>
                  <a:gd name="connsiteY8" fmla="*/ 26363 h 182165"/>
                  <a:gd name="connsiteX9" fmla="*/ 20 w 1569777"/>
                  <a:gd name="connsiteY9" fmla="*/ 90011 h 1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7" h="182165">
                    <a:moveTo>
                      <a:pt x="26" y="90011"/>
                    </a:moveTo>
                    <a:cubicBezTo>
                      <a:pt x="-557" y="114254"/>
                      <a:pt x="8667" y="137697"/>
                      <a:pt x="25612" y="155042"/>
                    </a:cubicBezTo>
                    <a:cubicBezTo>
                      <a:pt x="42551" y="172387"/>
                      <a:pt x="65794" y="182166"/>
                      <a:pt x="90037" y="182166"/>
                    </a:cubicBezTo>
                    <a:lnTo>
                      <a:pt x="1491641" y="182166"/>
                    </a:lnTo>
                    <a:cubicBezTo>
                      <a:pt x="1520885" y="177656"/>
                      <a:pt x="1546202" y="159397"/>
                      <a:pt x="1559684" y="133051"/>
                    </a:cubicBezTo>
                    <a:cubicBezTo>
                      <a:pt x="1573143" y="106688"/>
                      <a:pt x="1573143" y="75478"/>
                      <a:pt x="1559684" y="49109"/>
                    </a:cubicBezTo>
                    <a:cubicBezTo>
                      <a:pt x="1546197" y="22769"/>
                      <a:pt x="1520885" y="4509"/>
                      <a:pt x="1491641" y="0"/>
                    </a:cubicBezTo>
                    <a:lnTo>
                      <a:pt x="90037" y="0"/>
                    </a:lnTo>
                    <a:cubicBezTo>
                      <a:pt x="66171" y="0"/>
                      <a:pt x="43266" y="9487"/>
                      <a:pt x="26389" y="26363"/>
                    </a:cubicBezTo>
                    <a:cubicBezTo>
                      <a:pt x="9507" y="43240"/>
                      <a:pt x="20" y="66145"/>
                      <a:pt x="20" y="90011"/>
                    </a:cubicBezTo>
                    <a:close/>
                  </a:path>
                </a:pathLst>
              </a:custGeom>
              <a:grpFill/>
              <a:ln w="3175" cap="flat">
                <a:solidFill>
                  <a:srgbClr val="213863"/>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06074D5-04F4-BDCF-F283-A3C17869876D}"/>
                  </a:ext>
                </a:extLst>
              </p:cNvPr>
              <p:cNvSpPr/>
              <p:nvPr/>
            </p:nvSpPr>
            <p:spPr>
              <a:xfrm>
                <a:off x="5549508" y="2020947"/>
                <a:ext cx="3454740" cy="3456893"/>
              </a:xfrm>
              <a:custGeom>
                <a:avLst/>
                <a:gdLst>
                  <a:gd name="connsiteX0" fmla="*/ 3281119 w 3454740"/>
                  <a:gd name="connsiteY0" fmla="*/ 1429484 h 3456893"/>
                  <a:gd name="connsiteX1" fmla="*/ 3137558 w 3454740"/>
                  <a:gd name="connsiteY1" fmla="*/ 1429484 h 3456893"/>
                  <a:gd name="connsiteX2" fmla="*/ 3094695 w 3454740"/>
                  <a:gd name="connsiteY2" fmla="*/ 1279465 h 3456893"/>
                  <a:gd name="connsiteX3" fmla="*/ 3221111 w 3454740"/>
                  <a:gd name="connsiteY3" fmla="*/ 1206599 h 3456893"/>
                  <a:gd name="connsiteX4" fmla="*/ 3300950 w 3454740"/>
                  <a:gd name="connsiteY4" fmla="*/ 1101717 h 3456893"/>
                  <a:gd name="connsiteX5" fmla="*/ 3285405 w 3454740"/>
                  <a:gd name="connsiteY5" fmla="*/ 970855 h 3456893"/>
                  <a:gd name="connsiteX6" fmla="*/ 3161104 w 3454740"/>
                  <a:gd name="connsiteY6" fmla="*/ 756543 h 3456893"/>
                  <a:gd name="connsiteX7" fmla="*/ 3056691 w 3454740"/>
                  <a:gd name="connsiteY7" fmla="*/ 675481 h 3456893"/>
                  <a:gd name="connsiteX8" fmla="*/ 2925360 w 3454740"/>
                  <a:gd name="connsiteY8" fmla="*/ 690106 h 3456893"/>
                  <a:gd name="connsiteX9" fmla="*/ 2801059 w 3454740"/>
                  <a:gd name="connsiteY9" fmla="*/ 762972 h 3456893"/>
                  <a:gd name="connsiteX10" fmla="*/ 2687473 w 3454740"/>
                  <a:gd name="connsiteY10" fmla="*/ 649386 h 3456893"/>
                  <a:gd name="connsiteX11" fmla="*/ 2760339 w 3454740"/>
                  <a:gd name="connsiteY11" fmla="*/ 527228 h 3456893"/>
                  <a:gd name="connsiteX12" fmla="*/ 2772952 w 3454740"/>
                  <a:gd name="connsiteY12" fmla="*/ 395897 h 3456893"/>
                  <a:gd name="connsiteX13" fmla="*/ 2689616 w 3454740"/>
                  <a:gd name="connsiteY13" fmla="*/ 293627 h 3456893"/>
                  <a:gd name="connsiteX14" fmla="*/ 2475304 w 3454740"/>
                  <a:gd name="connsiteY14" fmla="*/ 169326 h 3456893"/>
                  <a:gd name="connsiteX15" fmla="*/ 2344910 w 3454740"/>
                  <a:gd name="connsiteY15" fmla="*/ 152873 h 3456893"/>
                  <a:gd name="connsiteX16" fmla="*/ 2239560 w 3454740"/>
                  <a:gd name="connsiteY16" fmla="*/ 231477 h 3456893"/>
                  <a:gd name="connsiteX17" fmla="*/ 2168837 w 3454740"/>
                  <a:gd name="connsiteY17" fmla="*/ 357921 h 3456893"/>
                  <a:gd name="connsiteX18" fmla="*/ 2014532 w 3454740"/>
                  <a:gd name="connsiteY18" fmla="*/ 315059 h 3456893"/>
                  <a:gd name="connsiteX19" fmla="*/ 2014532 w 3454740"/>
                  <a:gd name="connsiteY19" fmla="*/ 171469 h 3456893"/>
                  <a:gd name="connsiteX20" fmla="*/ 1963565 w 3454740"/>
                  <a:gd name="connsiteY20" fmla="*/ 49466 h 3456893"/>
                  <a:gd name="connsiteX21" fmla="*/ 1840939 w 3454740"/>
                  <a:gd name="connsiteY21" fmla="*/ 14 h 3456893"/>
                  <a:gd name="connsiteX22" fmla="*/ 1605195 w 3454740"/>
                  <a:gd name="connsiteY22" fmla="*/ 14 h 3456893"/>
                  <a:gd name="connsiteX23" fmla="*/ 1482568 w 3454740"/>
                  <a:gd name="connsiteY23" fmla="*/ 49466 h 3456893"/>
                  <a:gd name="connsiteX24" fmla="*/ 1431602 w 3454740"/>
                  <a:gd name="connsiteY24" fmla="*/ 171469 h 3456893"/>
                  <a:gd name="connsiteX25" fmla="*/ 1431602 w 3454740"/>
                  <a:gd name="connsiteY25" fmla="*/ 315059 h 3456893"/>
                  <a:gd name="connsiteX26" fmla="*/ 1279440 w 3454740"/>
                  <a:gd name="connsiteY26" fmla="*/ 357921 h 3456893"/>
                  <a:gd name="connsiteX27" fmla="*/ 1206574 w 3454740"/>
                  <a:gd name="connsiteY27" fmla="*/ 231477 h 3456893"/>
                  <a:gd name="connsiteX28" fmla="*/ 1101223 w 3454740"/>
                  <a:gd name="connsiteY28" fmla="*/ 152873 h 3456893"/>
                  <a:gd name="connsiteX29" fmla="*/ 970830 w 3454740"/>
                  <a:gd name="connsiteY29" fmla="*/ 169326 h 3456893"/>
                  <a:gd name="connsiteX30" fmla="*/ 756517 w 3454740"/>
                  <a:gd name="connsiteY30" fmla="*/ 293627 h 3456893"/>
                  <a:gd name="connsiteX31" fmla="*/ 677090 w 3454740"/>
                  <a:gd name="connsiteY31" fmla="*/ 398755 h 3456893"/>
                  <a:gd name="connsiteX32" fmla="*/ 694372 w 3454740"/>
                  <a:gd name="connsiteY32" fmla="*/ 529371 h 3456893"/>
                  <a:gd name="connsiteX33" fmla="*/ 767239 w 3454740"/>
                  <a:gd name="connsiteY33" fmla="*/ 651529 h 3456893"/>
                  <a:gd name="connsiteX34" fmla="*/ 655796 w 3454740"/>
                  <a:gd name="connsiteY34" fmla="*/ 765115 h 3456893"/>
                  <a:gd name="connsiteX35" fmla="*/ 529352 w 3454740"/>
                  <a:gd name="connsiteY35" fmla="*/ 692249 h 3456893"/>
                  <a:gd name="connsiteX36" fmla="*/ 398621 w 3454740"/>
                  <a:gd name="connsiteY36" fmla="*/ 677247 h 3456893"/>
                  <a:gd name="connsiteX37" fmla="*/ 293608 w 3454740"/>
                  <a:gd name="connsiteY37" fmla="*/ 758686 h 3456893"/>
                  <a:gd name="connsiteX38" fmla="*/ 171450 w 3454740"/>
                  <a:gd name="connsiteY38" fmla="*/ 972998 h 3456893"/>
                  <a:gd name="connsiteX39" fmla="*/ 154305 w 3454740"/>
                  <a:gd name="connsiteY39" fmla="*/ 1103729 h 3456893"/>
                  <a:gd name="connsiteX40" fmla="*/ 233600 w 3454740"/>
                  <a:gd name="connsiteY40" fmla="*/ 1210885 h 3456893"/>
                  <a:gd name="connsiteX41" fmla="*/ 357902 w 3454740"/>
                  <a:gd name="connsiteY41" fmla="*/ 1283751 h 3456893"/>
                  <a:gd name="connsiteX42" fmla="*/ 317182 w 3454740"/>
                  <a:gd name="connsiteY42" fmla="*/ 1433770 h 3456893"/>
                  <a:gd name="connsiteX43" fmla="*/ 173593 w 3454740"/>
                  <a:gd name="connsiteY43" fmla="*/ 1433770 h 3456893"/>
                  <a:gd name="connsiteX44" fmla="*/ 50720 w 3454740"/>
                  <a:gd name="connsiteY44" fmla="*/ 1485982 h 3456893"/>
                  <a:gd name="connsiteX45" fmla="*/ 0 w 3454740"/>
                  <a:gd name="connsiteY45" fmla="*/ 1609501 h 3456893"/>
                  <a:gd name="connsiteX46" fmla="*/ 0 w 3454740"/>
                  <a:gd name="connsiteY46" fmla="*/ 1853817 h 3456893"/>
                  <a:gd name="connsiteX47" fmla="*/ 50852 w 3454740"/>
                  <a:gd name="connsiteY47" fmla="*/ 1976558 h 3456893"/>
                  <a:gd name="connsiteX48" fmla="*/ 173593 w 3454740"/>
                  <a:gd name="connsiteY48" fmla="*/ 2027416 h 3456893"/>
                  <a:gd name="connsiteX49" fmla="*/ 317182 w 3454740"/>
                  <a:gd name="connsiteY49" fmla="*/ 2027416 h 3456893"/>
                  <a:gd name="connsiteX50" fmla="*/ 357902 w 3454740"/>
                  <a:gd name="connsiteY50" fmla="*/ 2181721 h 3456893"/>
                  <a:gd name="connsiteX51" fmla="*/ 233600 w 3454740"/>
                  <a:gd name="connsiteY51" fmla="*/ 2250301 h 3456893"/>
                  <a:gd name="connsiteX52" fmla="*/ 154305 w 3454740"/>
                  <a:gd name="connsiteY52" fmla="*/ 2357457 h 3456893"/>
                  <a:gd name="connsiteX53" fmla="*/ 171450 w 3454740"/>
                  <a:gd name="connsiteY53" fmla="*/ 2488188 h 3456893"/>
                  <a:gd name="connsiteX54" fmla="*/ 293608 w 3454740"/>
                  <a:gd name="connsiteY54" fmla="*/ 2702500 h 3456893"/>
                  <a:gd name="connsiteX55" fmla="*/ 398621 w 3454740"/>
                  <a:gd name="connsiteY55" fmla="*/ 2779653 h 3456893"/>
                  <a:gd name="connsiteX56" fmla="*/ 529352 w 3454740"/>
                  <a:gd name="connsiteY56" fmla="*/ 2764651 h 3456893"/>
                  <a:gd name="connsiteX57" fmla="*/ 655796 w 3454740"/>
                  <a:gd name="connsiteY57" fmla="*/ 2691784 h 3456893"/>
                  <a:gd name="connsiteX58" fmla="*/ 767239 w 3454740"/>
                  <a:gd name="connsiteY58" fmla="*/ 2805370 h 3456893"/>
                  <a:gd name="connsiteX59" fmla="*/ 694372 w 3454740"/>
                  <a:gd name="connsiteY59" fmla="*/ 2929671 h 3456893"/>
                  <a:gd name="connsiteX60" fmla="*/ 677096 w 3454740"/>
                  <a:gd name="connsiteY60" fmla="*/ 3060288 h 3456893"/>
                  <a:gd name="connsiteX61" fmla="*/ 756523 w 3454740"/>
                  <a:gd name="connsiteY61" fmla="*/ 3165415 h 3456893"/>
                  <a:gd name="connsiteX62" fmla="*/ 970835 w 3454740"/>
                  <a:gd name="connsiteY62" fmla="*/ 3287573 h 3456893"/>
                  <a:gd name="connsiteX63" fmla="*/ 1101681 w 3454740"/>
                  <a:gd name="connsiteY63" fmla="*/ 3305701 h 3456893"/>
                  <a:gd name="connsiteX64" fmla="*/ 1206579 w 3454740"/>
                  <a:gd name="connsiteY64" fmla="*/ 3225423 h 3456893"/>
                  <a:gd name="connsiteX65" fmla="*/ 1279446 w 3454740"/>
                  <a:gd name="connsiteY65" fmla="*/ 3098978 h 3456893"/>
                  <a:gd name="connsiteX66" fmla="*/ 1431607 w 3454740"/>
                  <a:gd name="connsiteY66" fmla="*/ 3141841 h 3456893"/>
                  <a:gd name="connsiteX67" fmla="*/ 1431607 w 3454740"/>
                  <a:gd name="connsiteY67" fmla="*/ 3285430 h 3456893"/>
                  <a:gd name="connsiteX68" fmla="*/ 1482574 w 3454740"/>
                  <a:gd name="connsiteY68" fmla="*/ 3407434 h 3456893"/>
                  <a:gd name="connsiteX69" fmla="*/ 1605201 w 3454740"/>
                  <a:gd name="connsiteY69" fmla="*/ 3456880 h 3456893"/>
                  <a:gd name="connsiteX70" fmla="*/ 1849517 w 3454740"/>
                  <a:gd name="connsiteY70" fmla="*/ 3456880 h 3456893"/>
                  <a:gd name="connsiteX71" fmla="*/ 1972144 w 3454740"/>
                  <a:gd name="connsiteY71" fmla="*/ 3407434 h 3456893"/>
                  <a:gd name="connsiteX72" fmla="*/ 2023110 w 3454740"/>
                  <a:gd name="connsiteY72" fmla="*/ 3285430 h 3456893"/>
                  <a:gd name="connsiteX73" fmla="*/ 2023110 w 3454740"/>
                  <a:gd name="connsiteY73" fmla="*/ 3141841 h 3456893"/>
                  <a:gd name="connsiteX74" fmla="*/ 2177415 w 3454740"/>
                  <a:gd name="connsiteY74" fmla="*/ 3098978 h 3456893"/>
                  <a:gd name="connsiteX75" fmla="*/ 2248138 w 3454740"/>
                  <a:gd name="connsiteY75" fmla="*/ 3225423 h 3456893"/>
                  <a:gd name="connsiteX76" fmla="*/ 2353037 w 3454740"/>
                  <a:gd name="connsiteY76" fmla="*/ 3305701 h 3456893"/>
                  <a:gd name="connsiteX77" fmla="*/ 2483882 w 3454740"/>
                  <a:gd name="connsiteY77" fmla="*/ 3287573 h 3456893"/>
                  <a:gd name="connsiteX78" fmla="*/ 2698194 w 3454740"/>
                  <a:gd name="connsiteY78" fmla="*/ 3165415 h 3456893"/>
                  <a:gd name="connsiteX79" fmla="*/ 2777621 w 3454740"/>
                  <a:gd name="connsiteY79" fmla="*/ 3060288 h 3456893"/>
                  <a:gd name="connsiteX80" fmla="*/ 2760339 w 3454740"/>
                  <a:gd name="connsiteY80" fmla="*/ 2929671 h 3456893"/>
                  <a:gd name="connsiteX81" fmla="*/ 2689616 w 3454740"/>
                  <a:gd name="connsiteY81" fmla="*/ 2801084 h 3456893"/>
                  <a:gd name="connsiteX82" fmla="*/ 2803202 w 3454740"/>
                  <a:gd name="connsiteY82" fmla="*/ 2687498 h 3456893"/>
                  <a:gd name="connsiteX83" fmla="*/ 2927532 w 3454740"/>
                  <a:gd name="connsiteY83" fmla="*/ 2760364 h 3456893"/>
                  <a:gd name="connsiteX84" fmla="*/ 3057834 w 3454740"/>
                  <a:gd name="connsiteY84" fmla="*/ 2774806 h 3456893"/>
                  <a:gd name="connsiteX85" fmla="*/ 3161104 w 3454740"/>
                  <a:gd name="connsiteY85" fmla="*/ 2693928 h 3456893"/>
                  <a:gd name="connsiteX86" fmla="*/ 3285405 w 3454740"/>
                  <a:gd name="connsiteY86" fmla="*/ 2479615 h 3456893"/>
                  <a:gd name="connsiteX87" fmla="*/ 3301121 w 3454740"/>
                  <a:gd name="connsiteY87" fmla="*/ 2347747 h 3456893"/>
                  <a:gd name="connsiteX88" fmla="*/ 3221111 w 3454740"/>
                  <a:gd name="connsiteY88" fmla="*/ 2241728 h 3456893"/>
                  <a:gd name="connsiteX89" fmla="*/ 3094695 w 3454740"/>
                  <a:gd name="connsiteY89" fmla="*/ 2173148 h 3456893"/>
                  <a:gd name="connsiteX90" fmla="*/ 3137558 w 3454740"/>
                  <a:gd name="connsiteY90" fmla="*/ 2018843 h 3456893"/>
                  <a:gd name="connsiteX91" fmla="*/ 3281119 w 3454740"/>
                  <a:gd name="connsiteY91" fmla="*/ 2018843 h 3456893"/>
                  <a:gd name="connsiteX92" fmla="*/ 3403877 w 3454740"/>
                  <a:gd name="connsiteY92" fmla="*/ 1967991 h 3456893"/>
                  <a:gd name="connsiteX93" fmla="*/ 3454740 w 3454740"/>
                  <a:gd name="connsiteY93" fmla="*/ 1845250 h 3456893"/>
                  <a:gd name="connsiteX94" fmla="*/ 3454740 w 3454740"/>
                  <a:gd name="connsiteY94" fmla="*/ 1605220 h 3456893"/>
                  <a:gd name="connsiteX95" fmla="*/ 3403991 w 3454740"/>
                  <a:gd name="connsiteY95" fmla="*/ 1481702 h 3456893"/>
                  <a:gd name="connsiteX96" fmla="*/ 3281119 w 3454740"/>
                  <a:gd name="connsiteY96" fmla="*/ 1429484 h 3456893"/>
                  <a:gd name="connsiteX97" fmla="*/ 3281119 w 3454740"/>
                  <a:gd name="connsiteY97" fmla="*/ 1838821 h 3456893"/>
                  <a:gd name="connsiteX98" fmla="*/ 3066806 w 3454740"/>
                  <a:gd name="connsiteY98" fmla="*/ 1838821 h 3456893"/>
                  <a:gd name="connsiteX99" fmla="*/ 3007142 w 3454740"/>
                  <a:gd name="connsiteY99" fmla="*/ 1861812 h 3456893"/>
                  <a:gd name="connsiteX100" fmla="*/ 2976795 w 3454740"/>
                  <a:gd name="connsiteY100" fmla="*/ 1918116 h 3456893"/>
                  <a:gd name="connsiteX101" fmla="*/ 2903929 w 3454740"/>
                  <a:gd name="connsiteY101" fmla="*/ 2181721 h 3456893"/>
                  <a:gd name="connsiteX102" fmla="*/ 2903757 w 3454740"/>
                  <a:gd name="connsiteY102" fmla="*/ 2245883 h 3456893"/>
                  <a:gd name="connsiteX103" fmla="*/ 2944677 w 3454740"/>
                  <a:gd name="connsiteY103" fmla="*/ 2295306 h 3456893"/>
                  <a:gd name="connsiteX104" fmla="*/ 3126814 w 3454740"/>
                  <a:gd name="connsiteY104" fmla="*/ 2400319 h 3456893"/>
                  <a:gd name="connsiteX105" fmla="*/ 3013257 w 3454740"/>
                  <a:gd name="connsiteY105" fmla="*/ 2597487 h 3456893"/>
                  <a:gd name="connsiteX106" fmla="*/ 2831062 w 3454740"/>
                  <a:gd name="connsiteY106" fmla="*/ 2492474 h 3456893"/>
                  <a:gd name="connsiteX107" fmla="*/ 2768289 w 3454740"/>
                  <a:gd name="connsiteY107" fmla="*/ 2482073 h 3456893"/>
                  <a:gd name="connsiteX108" fmla="*/ 2713196 w 3454740"/>
                  <a:gd name="connsiteY108" fmla="*/ 2513905 h 3456893"/>
                  <a:gd name="connsiteX109" fmla="*/ 2518172 w 3454740"/>
                  <a:gd name="connsiteY109" fmla="*/ 2708929 h 3456893"/>
                  <a:gd name="connsiteX110" fmla="*/ 2486580 w 3454740"/>
                  <a:gd name="connsiteY110" fmla="*/ 2762936 h 3456893"/>
                  <a:gd name="connsiteX111" fmla="*/ 2496741 w 3454740"/>
                  <a:gd name="connsiteY111" fmla="*/ 2824664 h 3456893"/>
                  <a:gd name="connsiteX112" fmla="*/ 2601754 w 3454740"/>
                  <a:gd name="connsiteY112" fmla="*/ 3008973 h 3456893"/>
                  <a:gd name="connsiteX113" fmla="*/ 2406729 w 3454740"/>
                  <a:gd name="connsiteY113" fmla="*/ 3120415 h 3456893"/>
                  <a:gd name="connsiteX114" fmla="*/ 2301716 w 3454740"/>
                  <a:gd name="connsiteY114" fmla="*/ 2938249 h 3456893"/>
                  <a:gd name="connsiteX115" fmla="*/ 2251642 w 3454740"/>
                  <a:gd name="connsiteY115" fmla="*/ 2899159 h 3456893"/>
                  <a:gd name="connsiteX116" fmla="*/ 2188131 w 3454740"/>
                  <a:gd name="connsiteY116" fmla="*/ 2899673 h 3456893"/>
                  <a:gd name="connsiteX117" fmla="*/ 1922383 w 3454740"/>
                  <a:gd name="connsiteY117" fmla="*/ 2970396 h 3456893"/>
                  <a:gd name="connsiteX118" fmla="*/ 1868536 w 3454740"/>
                  <a:gd name="connsiteY118" fmla="*/ 3000932 h 3456893"/>
                  <a:gd name="connsiteX119" fmla="*/ 1845231 w 3454740"/>
                  <a:gd name="connsiteY119" fmla="*/ 3058259 h 3456893"/>
                  <a:gd name="connsiteX120" fmla="*/ 1845231 w 3454740"/>
                  <a:gd name="connsiteY120" fmla="*/ 3272571 h 3456893"/>
                  <a:gd name="connsiteX121" fmla="*/ 1618059 w 3454740"/>
                  <a:gd name="connsiteY121" fmla="*/ 3272571 h 3456893"/>
                  <a:gd name="connsiteX122" fmla="*/ 1618059 w 3454740"/>
                  <a:gd name="connsiteY122" fmla="*/ 3058259 h 3456893"/>
                  <a:gd name="connsiteX123" fmla="*/ 1595199 w 3454740"/>
                  <a:gd name="connsiteY123" fmla="*/ 3000526 h 3456893"/>
                  <a:gd name="connsiteX124" fmla="*/ 1540907 w 3454740"/>
                  <a:gd name="connsiteY124" fmla="*/ 2970391 h 3456893"/>
                  <a:gd name="connsiteX125" fmla="*/ 1270873 w 3454740"/>
                  <a:gd name="connsiteY125" fmla="*/ 2908240 h 3456893"/>
                  <a:gd name="connsiteX126" fmla="*/ 1208163 w 3454740"/>
                  <a:gd name="connsiteY126" fmla="*/ 2907372 h 3456893"/>
                  <a:gd name="connsiteX127" fmla="*/ 1159431 w 3454740"/>
                  <a:gd name="connsiteY127" fmla="*/ 2946816 h 3456893"/>
                  <a:gd name="connsiteX128" fmla="*/ 1052274 w 3454740"/>
                  <a:gd name="connsiteY128" fmla="*/ 3128982 h 3456893"/>
                  <a:gd name="connsiteX129" fmla="*/ 857250 w 3454740"/>
                  <a:gd name="connsiteY129" fmla="*/ 3017539 h 3456893"/>
                  <a:gd name="connsiteX130" fmla="*/ 962263 w 3454740"/>
                  <a:gd name="connsiteY130" fmla="*/ 2833231 h 3456893"/>
                  <a:gd name="connsiteX131" fmla="*/ 972419 w 3454740"/>
                  <a:gd name="connsiteY131" fmla="*/ 2771503 h 3456893"/>
                  <a:gd name="connsiteX132" fmla="*/ 940832 w 3454740"/>
                  <a:gd name="connsiteY132" fmla="*/ 2717502 h 3456893"/>
                  <a:gd name="connsiteX133" fmla="*/ 745807 w 3454740"/>
                  <a:gd name="connsiteY133" fmla="*/ 2522478 h 3456893"/>
                  <a:gd name="connsiteX134" fmla="*/ 691806 w 3454740"/>
                  <a:gd name="connsiteY134" fmla="*/ 2490891 h 3456893"/>
                  <a:gd name="connsiteX135" fmla="*/ 630079 w 3454740"/>
                  <a:gd name="connsiteY135" fmla="*/ 2501046 h 3456893"/>
                  <a:gd name="connsiteX136" fmla="*/ 445770 w 3454740"/>
                  <a:gd name="connsiteY136" fmla="*/ 2606059 h 3456893"/>
                  <a:gd name="connsiteX137" fmla="*/ 332184 w 3454740"/>
                  <a:gd name="connsiteY137" fmla="*/ 2400319 h 3456893"/>
                  <a:gd name="connsiteX138" fmla="*/ 514350 w 3454740"/>
                  <a:gd name="connsiteY138" fmla="*/ 2295306 h 3456893"/>
                  <a:gd name="connsiteX139" fmla="*/ 555246 w 3454740"/>
                  <a:gd name="connsiteY139" fmla="*/ 2245877 h 3456893"/>
                  <a:gd name="connsiteX140" fmla="*/ 555064 w 3454740"/>
                  <a:gd name="connsiteY140" fmla="*/ 2181715 h 3456893"/>
                  <a:gd name="connsiteX141" fmla="*/ 482197 w 3454740"/>
                  <a:gd name="connsiteY141" fmla="*/ 1918111 h 3456893"/>
                  <a:gd name="connsiteX142" fmla="*/ 453136 w 3454740"/>
                  <a:gd name="connsiteY142" fmla="*/ 1861989 h 3456893"/>
                  <a:gd name="connsiteX143" fmla="*/ 394335 w 3454740"/>
                  <a:gd name="connsiteY143" fmla="*/ 1838815 h 3456893"/>
                  <a:gd name="connsiteX144" fmla="*/ 180022 w 3454740"/>
                  <a:gd name="connsiteY144" fmla="*/ 1838815 h 3456893"/>
                  <a:gd name="connsiteX145" fmla="*/ 180022 w 3454740"/>
                  <a:gd name="connsiteY145" fmla="*/ 1622359 h 3456893"/>
                  <a:gd name="connsiteX146" fmla="*/ 394335 w 3454740"/>
                  <a:gd name="connsiteY146" fmla="*/ 1622359 h 3456893"/>
                  <a:gd name="connsiteX147" fmla="*/ 453628 w 3454740"/>
                  <a:gd name="connsiteY147" fmla="*/ 1599728 h 3456893"/>
                  <a:gd name="connsiteX148" fmla="*/ 482203 w 3454740"/>
                  <a:gd name="connsiteY148" fmla="*/ 1543064 h 3456893"/>
                  <a:gd name="connsiteX149" fmla="*/ 546497 w 3454740"/>
                  <a:gd name="connsiteY149" fmla="*/ 1270887 h 3456893"/>
                  <a:gd name="connsiteX150" fmla="*/ 546674 w 3454740"/>
                  <a:gd name="connsiteY150" fmla="*/ 1206724 h 3456893"/>
                  <a:gd name="connsiteX151" fmla="*/ 505777 w 3454740"/>
                  <a:gd name="connsiteY151" fmla="*/ 1157301 h 3456893"/>
                  <a:gd name="connsiteX152" fmla="*/ 332184 w 3454740"/>
                  <a:gd name="connsiteY152" fmla="*/ 1052288 h 3456893"/>
                  <a:gd name="connsiteX153" fmla="*/ 445770 w 3454740"/>
                  <a:gd name="connsiteY153" fmla="*/ 855121 h 3456893"/>
                  <a:gd name="connsiteX154" fmla="*/ 630079 w 3454740"/>
                  <a:gd name="connsiteY154" fmla="*/ 960134 h 3456893"/>
                  <a:gd name="connsiteX155" fmla="*/ 691938 w 3454740"/>
                  <a:gd name="connsiteY155" fmla="*/ 970958 h 3456893"/>
                  <a:gd name="connsiteX156" fmla="*/ 745802 w 3454740"/>
                  <a:gd name="connsiteY156" fmla="*/ 938703 h 3456893"/>
                  <a:gd name="connsiteX157" fmla="*/ 940826 w 3454740"/>
                  <a:gd name="connsiteY157" fmla="*/ 743678 h 3456893"/>
                  <a:gd name="connsiteX158" fmla="*/ 973087 w 3454740"/>
                  <a:gd name="connsiteY158" fmla="*/ 689808 h 3456893"/>
                  <a:gd name="connsiteX159" fmla="*/ 962257 w 3454740"/>
                  <a:gd name="connsiteY159" fmla="*/ 627949 h 3456893"/>
                  <a:gd name="connsiteX160" fmla="*/ 857244 w 3454740"/>
                  <a:gd name="connsiteY160" fmla="*/ 445784 h 3456893"/>
                  <a:gd name="connsiteX161" fmla="*/ 1052269 w 3454740"/>
                  <a:gd name="connsiteY161" fmla="*/ 332198 h 3456893"/>
                  <a:gd name="connsiteX162" fmla="*/ 1159425 w 3454740"/>
                  <a:gd name="connsiteY162" fmla="*/ 514364 h 3456893"/>
                  <a:gd name="connsiteX163" fmla="*/ 1207471 w 3454740"/>
                  <a:gd name="connsiteY163" fmla="*/ 555866 h 3456893"/>
                  <a:gd name="connsiteX164" fmla="*/ 1270873 w 3454740"/>
                  <a:gd name="connsiteY164" fmla="*/ 552940 h 3456893"/>
                  <a:gd name="connsiteX165" fmla="*/ 1536621 w 3454740"/>
                  <a:gd name="connsiteY165" fmla="*/ 482217 h 3456893"/>
                  <a:gd name="connsiteX166" fmla="*/ 1590913 w 3454740"/>
                  <a:gd name="connsiteY166" fmla="*/ 452082 h 3456893"/>
                  <a:gd name="connsiteX167" fmla="*/ 1613773 w 3454740"/>
                  <a:gd name="connsiteY167" fmla="*/ 394349 h 3456893"/>
                  <a:gd name="connsiteX168" fmla="*/ 1613773 w 3454740"/>
                  <a:gd name="connsiteY168" fmla="*/ 180036 h 3456893"/>
                  <a:gd name="connsiteX169" fmla="*/ 1832372 w 3454740"/>
                  <a:gd name="connsiteY169" fmla="*/ 180036 h 3456893"/>
                  <a:gd name="connsiteX170" fmla="*/ 1832372 w 3454740"/>
                  <a:gd name="connsiteY170" fmla="*/ 394349 h 3456893"/>
                  <a:gd name="connsiteX171" fmla="*/ 1855678 w 3454740"/>
                  <a:gd name="connsiteY171" fmla="*/ 451676 h 3456893"/>
                  <a:gd name="connsiteX172" fmla="*/ 1909524 w 3454740"/>
                  <a:gd name="connsiteY172" fmla="*/ 482217 h 3456893"/>
                  <a:gd name="connsiteX173" fmla="*/ 2175272 w 3454740"/>
                  <a:gd name="connsiteY173" fmla="*/ 552940 h 3456893"/>
                  <a:gd name="connsiteX174" fmla="*/ 2239434 w 3454740"/>
                  <a:gd name="connsiteY174" fmla="*/ 555329 h 3456893"/>
                  <a:gd name="connsiteX175" fmla="*/ 2288857 w 3454740"/>
                  <a:gd name="connsiteY175" fmla="*/ 514364 h 3456893"/>
                  <a:gd name="connsiteX176" fmla="*/ 2393871 w 3454740"/>
                  <a:gd name="connsiteY176" fmla="*/ 332198 h 3456893"/>
                  <a:gd name="connsiteX177" fmla="*/ 2588895 w 3454740"/>
                  <a:gd name="connsiteY177" fmla="*/ 445784 h 3456893"/>
                  <a:gd name="connsiteX178" fmla="*/ 2483882 w 3454740"/>
                  <a:gd name="connsiteY178" fmla="*/ 627949 h 3456893"/>
                  <a:gd name="connsiteX179" fmla="*/ 2473058 w 3454740"/>
                  <a:gd name="connsiteY179" fmla="*/ 689808 h 3456893"/>
                  <a:gd name="connsiteX180" fmla="*/ 2505313 w 3454740"/>
                  <a:gd name="connsiteY180" fmla="*/ 743672 h 3456893"/>
                  <a:gd name="connsiteX181" fmla="*/ 2700337 w 3454740"/>
                  <a:gd name="connsiteY181" fmla="*/ 938697 h 3456893"/>
                  <a:gd name="connsiteX182" fmla="*/ 2755322 w 3454740"/>
                  <a:gd name="connsiteY182" fmla="*/ 971181 h 3456893"/>
                  <a:gd name="connsiteX183" fmla="*/ 2818209 w 3454740"/>
                  <a:gd name="connsiteY183" fmla="*/ 960128 h 3456893"/>
                  <a:gd name="connsiteX184" fmla="*/ 3000398 w 3454740"/>
                  <a:gd name="connsiteY184" fmla="*/ 855115 h 3456893"/>
                  <a:gd name="connsiteX185" fmla="*/ 3113955 w 3454740"/>
                  <a:gd name="connsiteY185" fmla="*/ 1052282 h 3456893"/>
                  <a:gd name="connsiteX186" fmla="*/ 2931818 w 3454740"/>
                  <a:gd name="connsiteY186" fmla="*/ 1157295 h 3456893"/>
                  <a:gd name="connsiteX187" fmla="*/ 2890898 w 3454740"/>
                  <a:gd name="connsiteY187" fmla="*/ 1206724 h 3456893"/>
                  <a:gd name="connsiteX188" fmla="*/ 2891070 w 3454740"/>
                  <a:gd name="connsiteY188" fmla="*/ 1270887 h 3456893"/>
                  <a:gd name="connsiteX189" fmla="*/ 2963936 w 3454740"/>
                  <a:gd name="connsiteY189" fmla="*/ 1534491 h 3456893"/>
                  <a:gd name="connsiteX190" fmla="*/ 2993826 w 3454740"/>
                  <a:gd name="connsiteY190" fmla="*/ 1591327 h 3456893"/>
                  <a:gd name="connsiteX191" fmla="*/ 3053947 w 3454740"/>
                  <a:gd name="connsiteY191" fmla="*/ 1613787 h 3456893"/>
                  <a:gd name="connsiteX192" fmla="*/ 3268260 w 3454740"/>
                  <a:gd name="connsiteY192" fmla="*/ 1613787 h 34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454740" h="3456893">
                    <a:moveTo>
                      <a:pt x="3281119" y="1429484"/>
                    </a:moveTo>
                    <a:lnTo>
                      <a:pt x="3137558" y="1429484"/>
                    </a:lnTo>
                    <a:cubicBezTo>
                      <a:pt x="3127843" y="1378272"/>
                      <a:pt x="3113498" y="1328066"/>
                      <a:pt x="3094695" y="1279465"/>
                    </a:cubicBezTo>
                    <a:lnTo>
                      <a:pt x="3221111" y="1206599"/>
                    </a:lnTo>
                    <a:cubicBezTo>
                      <a:pt x="3260316" y="1183316"/>
                      <a:pt x="3288948" y="1145723"/>
                      <a:pt x="3300950" y="1101717"/>
                    </a:cubicBezTo>
                    <a:cubicBezTo>
                      <a:pt x="3312951" y="1057740"/>
                      <a:pt x="3307350" y="1010814"/>
                      <a:pt x="3285405" y="970855"/>
                    </a:cubicBezTo>
                    <a:lnTo>
                      <a:pt x="3161104" y="756543"/>
                    </a:lnTo>
                    <a:cubicBezTo>
                      <a:pt x="3138187" y="716960"/>
                      <a:pt x="3100753" y="687894"/>
                      <a:pt x="3056691" y="675481"/>
                    </a:cubicBezTo>
                    <a:cubicBezTo>
                      <a:pt x="3012685" y="663091"/>
                      <a:pt x="2965593" y="668337"/>
                      <a:pt x="2925360" y="690106"/>
                    </a:cubicBezTo>
                    <a:lnTo>
                      <a:pt x="2801059" y="762972"/>
                    </a:lnTo>
                    <a:cubicBezTo>
                      <a:pt x="2764626" y="724396"/>
                      <a:pt x="2728192" y="687963"/>
                      <a:pt x="2687473" y="649386"/>
                    </a:cubicBezTo>
                    <a:lnTo>
                      <a:pt x="2760339" y="527228"/>
                    </a:lnTo>
                    <a:cubicBezTo>
                      <a:pt x="2781662" y="486817"/>
                      <a:pt x="2786217" y="439629"/>
                      <a:pt x="2772952" y="395897"/>
                    </a:cubicBezTo>
                    <a:cubicBezTo>
                      <a:pt x="2759716" y="352161"/>
                      <a:pt x="2729781" y="315419"/>
                      <a:pt x="2689616" y="293627"/>
                    </a:cubicBezTo>
                    <a:lnTo>
                      <a:pt x="2475304" y="169326"/>
                    </a:lnTo>
                    <a:cubicBezTo>
                      <a:pt x="2435613" y="147181"/>
                      <a:pt x="2388864" y="141283"/>
                      <a:pt x="2344910" y="152873"/>
                    </a:cubicBezTo>
                    <a:cubicBezTo>
                      <a:pt x="2300956" y="164457"/>
                      <a:pt x="2263180" y="192632"/>
                      <a:pt x="2239560" y="231477"/>
                    </a:cubicBezTo>
                    <a:lnTo>
                      <a:pt x="2168837" y="357921"/>
                    </a:lnTo>
                    <a:lnTo>
                      <a:pt x="2014532" y="315059"/>
                    </a:lnTo>
                    <a:lnTo>
                      <a:pt x="2014532" y="171469"/>
                    </a:lnTo>
                    <a:cubicBezTo>
                      <a:pt x="2014532" y="125612"/>
                      <a:pt x="1996181" y="81681"/>
                      <a:pt x="1963565" y="49466"/>
                    </a:cubicBezTo>
                    <a:cubicBezTo>
                      <a:pt x="1930950" y="17250"/>
                      <a:pt x="1886767" y="-564"/>
                      <a:pt x="1840939" y="14"/>
                    </a:cubicBezTo>
                    <a:lnTo>
                      <a:pt x="1605195" y="14"/>
                    </a:lnTo>
                    <a:cubicBezTo>
                      <a:pt x="1559366" y="-564"/>
                      <a:pt x="1515184" y="17250"/>
                      <a:pt x="1482568" y="49466"/>
                    </a:cubicBezTo>
                    <a:cubicBezTo>
                      <a:pt x="1449953" y="81675"/>
                      <a:pt x="1431602" y="125612"/>
                      <a:pt x="1431602" y="171469"/>
                    </a:cubicBezTo>
                    <a:lnTo>
                      <a:pt x="1431602" y="315059"/>
                    </a:lnTo>
                    <a:lnTo>
                      <a:pt x="1279440" y="357921"/>
                    </a:lnTo>
                    <a:lnTo>
                      <a:pt x="1206574" y="231477"/>
                    </a:lnTo>
                    <a:cubicBezTo>
                      <a:pt x="1182954" y="192632"/>
                      <a:pt x="1145183" y="164457"/>
                      <a:pt x="1101223" y="152873"/>
                    </a:cubicBezTo>
                    <a:cubicBezTo>
                      <a:pt x="1057264" y="141288"/>
                      <a:pt x="1010521" y="147181"/>
                      <a:pt x="970830" y="169326"/>
                    </a:cubicBezTo>
                    <a:lnTo>
                      <a:pt x="756517" y="293627"/>
                    </a:lnTo>
                    <a:cubicBezTo>
                      <a:pt x="717250" y="316865"/>
                      <a:pt x="688720" y="354641"/>
                      <a:pt x="677090" y="398755"/>
                    </a:cubicBezTo>
                    <a:cubicBezTo>
                      <a:pt x="665460" y="442863"/>
                      <a:pt x="671667" y="489795"/>
                      <a:pt x="694372" y="529371"/>
                    </a:cubicBezTo>
                    <a:lnTo>
                      <a:pt x="767239" y="651529"/>
                    </a:lnTo>
                    <a:cubicBezTo>
                      <a:pt x="728662" y="690106"/>
                      <a:pt x="690086" y="726539"/>
                      <a:pt x="655796" y="765115"/>
                    </a:cubicBezTo>
                    <a:lnTo>
                      <a:pt x="529352" y="692249"/>
                    </a:lnTo>
                    <a:cubicBezTo>
                      <a:pt x="489747" y="669343"/>
                      <a:pt x="442398" y="663897"/>
                      <a:pt x="398621" y="677247"/>
                    </a:cubicBezTo>
                    <a:cubicBezTo>
                      <a:pt x="354193" y="689391"/>
                      <a:pt x="316422" y="718681"/>
                      <a:pt x="293608" y="758686"/>
                    </a:cubicBezTo>
                    <a:lnTo>
                      <a:pt x="171450" y="972998"/>
                    </a:lnTo>
                    <a:cubicBezTo>
                      <a:pt x="147807" y="1012289"/>
                      <a:pt x="141601" y="1059660"/>
                      <a:pt x="154305" y="1103729"/>
                    </a:cubicBezTo>
                    <a:cubicBezTo>
                      <a:pt x="165421" y="1148574"/>
                      <a:pt x="193950" y="1187133"/>
                      <a:pt x="233600" y="1210885"/>
                    </a:cubicBezTo>
                    <a:lnTo>
                      <a:pt x="357902" y="1283751"/>
                    </a:lnTo>
                    <a:cubicBezTo>
                      <a:pt x="341803" y="1333043"/>
                      <a:pt x="328207" y="1383118"/>
                      <a:pt x="317182" y="1433770"/>
                    </a:cubicBezTo>
                    <a:lnTo>
                      <a:pt x="173593" y="1433770"/>
                    </a:lnTo>
                    <a:cubicBezTo>
                      <a:pt x="127359" y="1434324"/>
                      <a:pt x="83205" y="1453098"/>
                      <a:pt x="50720" y="1485982"/>
                    </a:cubicBezTo>
                    <a:cubicBezTo>
                      <a:pt x="18214" y="1518889"/>
                      <a:pt x="0" y="1563266"/>
                      <a:pt x="0" y="1609501"/>
                    </a:cubicBezTo>
                    <a:lnTo>
                      <a:pt x="0" y="1853817"/>
                    </a:lnTo>
                    <a:cubicBezTo>
                      <a:pt x="0" y="1899851"/>
                      <a:pt x="18282" y="1944005"/>
                      <a:pt x="50852" y="1976558"/>
                    </a:cubicBezTo>
                    <a:cubicBezTo>
                      <a:pt x="83399" y="2009128"/>
                      <a:pt x="127559" y="2027416"/>
                      <a:pt x="173593" y="2027416"/>
                    </a:cubicBezTo>
                    <a:lnTo>
                      <a:pt x="317182" y="2027416"/>
                    </a:lnTo>
                    <a:cubicBezTo>
                      <a:pt x="327898" y="2078851"/>
                      <a:pt x="342900" y="2130286"/>
                      <a:pt x="357902" y="2181721"/>
                    </a:cubicBezTo>
                    <a:lnTo>
                      <a:pt x="233600" y="2250301"/>
                    </a:lnTo>
                    <a:cubicBezTo>
                      <a:pt x="193950" y="2274052"/>
                      <a:pt x="165421" y="2312606"/>
                      <a:pt x="154305" y="2357457"/>
                    </a:cubicBezTo>
                    <a:cubicBezTo>
                      <a:pt x="141601" y="2401525"/>
                      <a:pt x="147807" y="2448897"/>
                      <a:pt x="171450" y="2488188"/>
                    </a:cubicBezTo>
                    <a:lnTo>
                      <a:pt x="293608" y="2702500"/>
                    </a:lnTo>
                    <a:cubicBezTo>
                      <a:pt x="317428" y="2740716"/>
                      <a:pt x="355022" y="2768337"/>
                      <a:pt x="398621" y="2779653"/>
                    </a:cubicBezTo>
                    <a:cubicBezTo>
                      <a:pt x="442290" y="2794117"/>
                      <a:pt x="490107" y="2788625"/>
                      <a:pt x="529352" y="2764651"/>
                    </a:cubicBezTo>
                    <a:lnTo>
                      <a:pt x="655796" y="2691784"/>
                    </a:lnTo>
                    <a:cubicBezTo>
                      <a:pt x="690755" y="2731744"/>
                      <a:pt x="727948" y="2769674"/>
                      <a:pt x="767239" y="2805370"/>
                    </a:cubicBezTo>
                    <a:lnTo>
                      <a:pt x="694372" y="2929671"/>
                    </a:lnTo>
                    <a:cubicBezTo>
                      <a:pt x="671667" y="2969248"/>
                      <a:pt x="665460" y="3016179"/>
                      <a:pt x="677096" y="3060288"/>
                    </a:cubicBezTo>
                    <a:cubicBezTo>
                      <a:pt x="688726" y="3104396"/>
                      <a:pt x="717255" y="3142172"/>
                      <a:pt x="756523" y="3165415"/>
                    </a:cubicBezTo>
                    <a:lnTo>
                      <a:pt x="970835" y="3287573"/>
                    </a:lnTo>
                    <a:cubicBezTo>
                      <a:pt x="1010281" y="3310856"/>
                      <a:pt x="1057389" y="3317371"/>
                      <a:pt x="1101681" y="3305701"/>
                    </a:cubicBezTo>
                    <a:cubicBezTo>
                      <a:pt x="1145972" y="3294026"/>
                      <a:pt x="1183742" y="3265113"/>
                      <a:pt x="1206579" y="3225423"/>
                    </a:cubicBezTo>
                    <a:lnTo>
                      <a:pt x="1279446" y="3098978"/>
                    </a:lnTo>
                    <a:cubicBezTo>
                      <a:pt x="1328869" y="3117483"/>
                      <a:pt x="1379773" y="3131816"/>
                      <a:pt x="1431607" y="3141841"/>
                    </a:cubicBezTo>
                    <a:lnTo>
                      <a:pt x="1431607" y="3285430"/>
                    </a:lnTo>
                    <a:cubicBezTo>
                      <a:pt x="1431607" y="3331282"/>
                      <a:pt x="1449953" y="3375218"/>
                      <a:pt x="1482574" y="3407434"/>
                    </a:cubicBezTo>
                    <a:cubicBezTo>
                      <a:pt x="1515189" y="3439644"/>
                      <a:pt x="1559372" y="3457463"/>
                      <a:pt x="1605201" y="3456880"/>
                    </a:cubicBezTo>
                    <a:lnTo>
                      <a:pt x="1849517" y="3456880"/>
                    </a:lnTo>
                    <a:cubicBezTo>
                      <a:pt x="1895346" y="3457457"/>
                      <a:pt x="1939528" y="3439644"/>
                      <a:pt x="1972144" y="3407434"/>
                    </a:cubicBezTo>
                    <a:cubicBezTo>
                      <a:pt x="2004759" y="3375218"/>
                      <a:pt x="2023110" y="3331287"/>
                      <a:pt x="2023110" y="3285430"/>
                    </a:cubicBezTo>
                    <a:lnTo>
                      <a:pt x="2023110" y="3141841"/>
                    </a:lnTo>
                    <a:cubicBezTo>
                      <a:pt x="2075568" y="3131548"/>
                      <a:pt x="2127163" y="3117215"/>
                      <a:pt x="2177415" y="3098978"/>
                    </a:cubicBezTo>
                    <a:lnTo>
                      <a:pt x="2248138" y="3225423"/>
                    </a:lnTo>
                    <a:cubicBezTo>
                      <a:pt x="2270975" y="3265113"/>
                      <a:pt x="2308746" y="3294026"/>
                      <a:pt x="2353037" y="3305701"/>
                    </a:cubicBezTo>
                    <a:cubicBezTo>
                      <a:pt x="2397328" y="3317377"/>
                      <a:pt x="2444431" y="3310856"/>
                      <a:pt x="2483882" y="3287573"/>
                    </a:cubicBezTo>
                    <a:lnTo>
                      <a:pt x="2698194" y="3165415"/>
                    </a:lnTo>
                    <a:cubicBezTo>
                      <a:pt x="2737462" y="3142172"/>
                      <a:pt x="2765992" y="3104402"/>
                      <a:pt x="2777621" y="3060288"/>
                    </a:cubicBezTo>
                    <a:cubicBezTo>
                      <a:pt x="2789252" y="3016174"/>
                      <a:pt x="2783045" y="2969248"/>
                      <a:pt x="2760339" y="2929671"/>
                    </a:cubicBezTo>
                    <a:lnTo>
                      <a:pt x="2689616" y="2801084"/>
                    </a:lnTo>
                    <a:cubicBezTo>
                      <a:pt x="2729598" y="2765388"/>
                      <a:pt x="2767506" y="2727480"/>
                      <a:pt x="2803202" y="2687498"/>
                    </a:cubicBezTo>
                    <a:lnTo>
                      <a:pt x="2927532" y="2760364"/>
                    </a:lnTo>
                    <a:cubicBezTo>
                      <a:pt x="2967422" y="2782042"/>
                      <a:pt x="3014171" y="2787219"/>
                      <a:pt x="3057834" y="2774806"/>
                    </a:cubicBezTo>
                    <a:cubicBezTo>
                      <a:pt x="3101496" y="2762371"/>
                      <a:pt x="3138587" y="2733350"/>
                      <a:pt x="3161104" y="2693928"/>
                    </a:cubicBezTo>
                    <a:lnTo>
                      <a:pt x="3285405" y="2479615"/>
                    </a:lnTo>
                    <a:cubicBezTo>
                      <a:pt x="3307465" y="2439342"/>
                      <a:pt x="3313123" y="2392084"/>
                      <a:pt x="3301121" y="2347747"/>
                    </a:cubicBezTo>
                    <a:cubicBezTo>
                      <a:pt x="3289120" y="2303387"/>
                      <a:pt x="3260488" y="2265417"/>
                      <a:pt x="3221111" y="2241728"/>
                    </a:cubicBezTo>
                    <a:lnTo>
                      <a:pt x="3094695" y="2173148"/>
                    </a:lnTo>
                    <a:cubicBezTo>
                      <a:pt x="3112926" y="2122896"/>
                      <a:pt x="3127213" y="2071307"/>
                      <a:pt x="3137558" y="2018843"/>
                    </a:cubicBezTo>
                    <a:lnTo>
                      <a:pt x="3281119" y="2018843"/>
                    </a:lnTo>
                    <a:cubicBezTo>
                      <a:pt x="3327125" y="2018843"/>
                      <a:pt x="3371302" y="2000561"/>
                      <a:pt x="3403877" y="1967991"/>
                    </a:cubicBezTo>
                    <a:cubicBezTo>
                      <a:pt x="3436453" y="1935438"/>
                      <a:pt x="3454740" y="1891284"/>
                      <a:pt x="3454740" y="1845250"/>
                    </a:cubicBezTo>
                    <a:lnTo>
                      <a:pt x="3454740" y="1605220"/>
                    </a:lnTo>
                    <a:cubicBezTo>
                      <a:pt x="3454740" y="1558986"/>
                      <a:pt x="3436509" y="1514609"/>
                      <a:pt x="3403991" y="1481702"/>
                    </a:cubicBezTo>
                    <a:cubicBezTo>
                      <a:pt x="3371530" y="1448818"/>
                      <a:pt x="3327353" y="1430038"/>
                      <a:pt x="3281119" y="1429484"/>
                    </a:cubicBezTo>
                    <a:close/>
                    <a:moveTo>
                      <a:pt x="3281119" y="1838821"/>
                    </a:moveTo>
                    <a:lnTo>
                      <a:pt x="3066806" y="1838821"/>
                    </a:lnTo>
                    <a:cubicBezTo>
                      <a:pt x="3044804" y="1839112"/>
                      <a:pt x="3023658" y="1847285"/>
                      <a:pt x="3007142" y="1861812"/>
                    </a:cubicBezTo>
                    <a:cubicBezTo>
                      <a:pt x="2990626" y="1876368"/>
                      <a:pt x="2979881" y="1896331"/>
                      <a:pt x="2976795" y="1918116"/>
                    </a:cubicBezTo>
                    <a:cubicBezTo>
                      <a:pt x="2962850" y="2008505"/>
                      <a:pt x="2938333" y="2096979"/>
                      <a:pt x="2903929" y="2181721"/>
                    </a:cubicBezTo>
                    <a:cubicBezTo>
                      <a:pt x="2896385" y="2202438"/>
                      <a:pt x="2896270" y="2225120"/>
                      <a:pt x="2903757" y="2245883"/>
                    </a:cubicBezTo>
                    <a:cubicBezTo>
                      <a:pt x="2911187" y="2266623"/>
                      <a:pt x="2925646" y="2284122"/>
                      <a:pt x="2944677" y="2295306"/>
                    </a:cubicBezTo>
                    <a:lnTo>
                      <a:pt x="3126814" y="2400319"/>
                    </a:lnTo>
                    <a:lnTo>
                      <a:pt x="3013257" y="2597487"/>
                    </a:lnTo>
                    <a:lnTo>
                      <a:pt x="2831062" y="2492474"/>
                    </a:lnTo>
                    <a:cubicBezTo>
                      <a:pt x="2811980" y="2481827"/>
                      <a:pt x="2789789" y="2478169"/>
                      <a:pt x="2768289" y="2482073"/>
                    </a:cubicBezTo>
                    <a:cubicBezTo>
                      <a:pt x="2746795" y="2485982"/>
                      <a:pt x="2727324" y="2497229"/>
                      <a:pt x="2713196" y="2513905"/>
                    </a:cubicBezTo>
                    <a:cubicBezTo>
                      <a:pt x="2655378" y="2585720"/>
                      <a:pt x="2589987" y="2651111"/>
                      <a:pt x="2518172" y="2708929"/>
                    </a:cubicBezTo>
                    <a:cubicBezTo>
                      <a:pt x="2501673" y="2722708"/>
                      <a:pt x="2490488" y="2741791"/>
                      <a:pt x="2486580" y="2762936"/>
                    </a:cubicBezTo>
                    <a:cubicBezTo>
                      <a:pt x="2482653" y="2784053"/>
                      <a:pt x="2486248" y="2805907"/>
                      <a:pt x="2496741" y="2824664"/>
                    </a:cubicBezTo>
                    <a:lnTo>
                      <a:pt x="2601754" y="3008973"/>
                    </a:lnTo>
                    <a:lnTo>
                      <a:pt x="2406729" y="3120415"/>
                    </a:lnTo>
                    <a:lnTo>
                      <a:pt x="2301716" y="2938249"/>
                    </a:lnTo>
                    <a:cubicBezTo>
                      <a:pt x="2289926" y="2919939"/>
                      <a:pt x="2272267" y="2906143"/>
                      <a:pt x="2251642" y="2899159"/>
                    </a:cubicBezTo>
                    <a:cubicBezTo>
                      <a:pt x="2231016" y="2892147"/>
                      <a:pt x="2208648" y="2892330"/>
                      <a:pt x="2188131" y="2899673"/>
                    </a:cubicBezTo>
                    <a:cubicBezTo>
                      <a:pt x="2102337" y="2932666"/>
                      <a:pt x="2013240" y="2956395"/>
                      <a:pt x="1922383" y="2970396"/>
                    </a:cubicBezTo>
                    <a:cubicBezTo>
                      <a:pt x="1901512" y="2974237"/>
                      <a:pt x="1882533" y="2984970"/>
                      <a:pt x="1868536" y="3000932"/>
                    </a:cubicBezTo>
                    <a:cubicBezTo>
                      <a:pt x="1854540" y="3016876"/>
                      <a:pt x="1846322" y="3037079"/>
                      <a:pt x="1845231" y="3058259"/>
                    </a:cubicBezTo>
                    <a:lnTo>
                      <a:pt x="1845231" y="3272571"/>
                    </a:lnTo>
                    <a:lnTo>
                      <a:pt x="1618059" y="3272571"/>
                    </a:lnTo>
                    <a:lnTo>
                      <a:pt x="1618059" y="3058259"/>
                    </a:lnTo>
                    <a:cubicBezTo>
                      <a:pt x="1617345" y="3036942"/>
                      <a:pt x="1609264" y="3016539"/>
                      <a:pt x="1595199" y="3000526"/>
                    </a:cubicBezTo>
                    <a:cubicBezTo>
                      <a:pt x="1581135" y="2984501"/>
                      <a:pt x="1561938" y="2973848"/>
                      <a:pt x="1540907" y="2970391"/>
                    </a:cubicBezTo>
                    <a:cubicBezTo>
                      <a:pt x="1448907" y="2959452"/>
                      <a:pt x="1358381" y="2938621"/>
                      <a:pt x="1270873" y="2908240"/>
                    </a:cubicBezTo>
                    <a:cubicBezTo>
                      <a:pt x="1250716" y="2900628"/>
                      <a:pt x="1228525" y="2900313"/>
                      <a:pt x="1208163" y="2907372"/>
                    </a:cubicBezTo>
                    <a:cubicBezTo>
                      <a:pt x="1187800" y="2914424"/>
                      <a:pt x="1170569" y="2928374"/>
                      <a:pt x="1159431" y="2946816"/>
                    </a:cubicBezTo>
                    <a:lnTo>
                      <a:pt x="1052274" y="3128982"/>
                    </a:lnTo>
                    <a:lnTo>
                      <a:pt x="857250" y="3017539"/>
                    </a:lnTo>
                    <a:lnTo>
                      <a:pt x="962263" y="2833231"/>
                    </a:lnTo>
                    <a:cubicBezTo>
                      <a:pt x="972756" y="2814480"/>
                      <a:pt x="976351" y="2792626"/>
                      <a:pt x="972419" y="2771503"/>
                    </a:cubicBezTo>
                    <a:cubicBezTo>
                      <a:pt x="968510" y="2750363"/>
                      <a:pt x="957325" y="2731275"/>
                      <a:pt x="940832" y="2717502"/>
                    </a:cubicBezTo>
                    <a:cubicBezTo>
                      <a:pt x="869017" y="2659683"/>
                      <a:pt x="803626" y="2594292"/>
                      <a:pt x="745807" y="2522478"/>
                    </a:cubicBezTo>
                    <a:cubicBezTo>
                      <a:pt x="732034" y="2505978"/>
                      <a:pt x="712946" y="2494794"/>
                      <a:pt x="691806" y="2490891"/>
                    </a:cubicBezTo>
                    <a:cubicBezTo>
                      <a:pt x="670684" y="2486959"/>
                      <a:pt x="648830" y="2490554"/>
                      <a:pt x="630079" y="2501046"/>
                    </a:cubicBezTo>
                    <a:lnTo>
                      <a:pt x="445770" y="2606059"/>
                    </a:lnTo>
                    <a:lnTo>
                      <a:pt x="332184" y="2400319"/>
                    </a:lnTo>
                    <a:lnTo>
                      <a:pt x="514350" y="2295306"/>
                    </a:lnTo>
                    <a:cubicBezTo>
                      <a:pt x="533347" y="2284122"/>
                      <a:pt x="547811" y="2266617"/>
                      <a:pt x="555246" y="2245877"/>
                    </a:cubicBezTo>
                    <a:cubicBezTo>
                      <a:pt x="562699" y="2225120"/>
                      <a:pt x="562636" y="2202438"/>
                      <a:pt x="555064" y="2181715"/>
                    </a:cubicBezTo>
                    <a:cubicBezTo>
                      <a:pt x="521602" y="2096636"/>
                      <a:pt x="497182" y="2008276"/>
                      <a:pt x="482197" y="1918111"/>
                    </a:cubicBezTo>
                    <a:cubicBezTo>
                      <a:pt x="479608" y="1896502"/>
                      <a:pt x="469299" y="1876568"/>
                      <a:pt x="453136" y="1861989"/>
                    </a:cubicBezTo>
                    <a:cubicBezTo>
                      <a:pt x="436969" y="1847410"/>
                      <a:pt x="416098" y="1839175"/>
                      <a:pt x="394335" y="1838815"/>
                    </a:cubicBezTo>
                    <a:lnTo>
                      <a:pt x="180022" y="1838815"/>
                    </a:lnTo>
                    <a:lnTo>
                      <a:pt x="180022" y="1622359"/>
                    </a:lnTo>
                    <a:lnTo>
                      <a:pt x="394335" y="1622359"/>
                    </a:lnTo>
                    <a:cubicBezTo>
                      <a:pt x="416235" y="1622474"/>
                      <a:pt x="437375" y="1614393"/>
                      <a:pt x="453628" y="1599728"/>
                    </a:cubicBezTo>
                    <a:cubicBezTo>
                      <a:pt x="469876" y="1585057"/>
                      <a:pt x="480060" y="1564855"/>
                      <a:pt x="482203" y="1543064"/>
                    </a:cubicBezTo>
                    <a:cubicBezTo>
                      <a:pt x="493833" y="1450309"/>
                      <a:pt x="515373" y="1359046"/>
                      <a:pt x="546497" y="1270887"/>
                    </a:cubicBezTo>
                    <a:cubicBezTo>
                      <a:pt x="554064" y="1250170"/>
                      <a:pt x="554126" y="1227493"/>
                      <a:pt x="546674" y="1206724"/>
                    </a:cubicBezTo>
                    <a:cubicBezTo>
                      <a:pt x="539239" y="1185985"/>
                      <a:pt x="524774" y="1168485"/>
                      <a:pt x="505777" y="1157301"/>
                    </a:cubicBezTo>
                    <a:lnTo>
                      <a:pt x="332184" y="1052288"/>
                    </a:lnTo>
                    <a:lnTo>
                      <a:pt x="445770" y="855121"/>
                    </a:lnTo>
                    <a:lnTo>
                      <a:pt x="630079" y="960134"/>
                    </a:lnTo>
                    <a:cubicBezTo>
                      <a:pt x="648715" y="971049"/>
                      <a:pt x="670684" y="974890"/>
                      <a:pt x="691938" y="970958"/>
                    </a:cubicBezTo>
                    <a:cubicBezTo>
                      <a:pt x="713163" y="967009"/>
                      <a:pt x="732297" y="955579"/>
                      <a:pt x="745802" y="938703"/>
                    </a:cubicBezTo>
                    <a:cubicBezTo>
                      <a:pt x="803620" y="866888"/>
                      <a:pt x="869012" y="801497"/>
                      <a:pt x="940826" y="743678"/>
                    </a:cubicBezTo>
                    <a:cubicBezTo>
                      <a:pt x="957708" y="730173"/>
                      <a:pt x="969138" y="711040"/>
                      <a:pt x="973087" y="689808"/>
                    </a:cubicBezTo>
                    <a:cubicBezTo>
                      <a:pt x="977013" y="668554"/>
                      <a:pt x="973179" y="646592"/>
                      <a:pt x="962257" y="627949"/>
                    </a:cubicBezTo>
                    <a:lnTo>
                      <a:pt x="857244" y="445784"/>
                    </a:lnTo>
                    <a:lnTo>
                      <a:pt x="1052269" y="332198"/>
                    </a:lnTo>
                    <a:lnTo>
                      <a:pt x="1159425" y="514364"/>
                    </a:lnTo>
                    <a:cubicBezTo>
                      <a:pt x="1169541" y="533829"/>
                      <a:pt x="1186731" y="548676"/>
                      <a:pt x="1207471" y="555866"/>
                    </a:cubicBezTo>
                    <a:cubicBezTo>
                      <a:pt x="1228188" y="563033"/>
                      <a:pt x="1250888" y="561981"/>
                      <a:pt x="1270873" y="552940"/>
                    </a:cubicBezTo>
                    <a:cubicBezTo>
                      <a:pt x="1356667" y="519947"/>
                      <a:pt x="1445764" y="496213"/>
                      <a:pt x="1536621" y="482217"/>
                    </a:cubicBezTo>
                    <a:cubicBezTo>
                      <a:pt x="1557646" y="478759"/>
                      <a:pt x="1576848" y="468106"/>
                      <a:pt x="1590913" y="452082"/>
                    </a:cubicBezTo>
                    <a:cubicBezTo>
                      <a:pt x="1604978" y="436074"/>
                      <a:pt x="1613059" y="415671"/>
                      <a:pt x="1613773" y="394349"/>
                    </a:cubicBezTo>
                    <a:lnTo>
                      <a:pt x="1613773" y="180036"/>
                    </a:lnTo>
                    <a:lnTo>
                      <a:pt x="1832372" y="180036"/>
                    </a:lnTo>
                    <a:lnTo>
                      <a:pt x="1832372" y="394349"/>
                    </a:lnTo>
                    <a:cubicBezTo>
                      <a:pt x="1833464" y="415534"/>
                      <a:pt x="1841682" y="435737"/>
                      <a:pt x="1855678" y="451676"/>
                    </a:cubicBezTo>
                    <a:cubicBezTo>
                      <a:pt x="1869674" y="467638"/>
                      <a:pt x="1888648" y="478376"/>
                      <a:pt x="1909524" y="482217"/>
                    </a:cubicBezTo>
                    <a:cubicBezTo>
                      <a:pt x="2000381" y="496213"/>
                      <a:pt x="2089478" y="519942"/>
                      <a:pt x="2175272" y="552940"/>
                    </a:cubicBezTo>
                    <a:cubicBezTo>
                      <a:pt x="2195629" y="561598"/>
                      <a:pt x="2218466" y="562450"/>
                      <a:pt x="2239434" y="555329"/>
                    </a:cubicBezTo>
                    <a:cubicBezTo>
                      <a:pt x="2260374" y="548202"/>
                      <a:pt x="2277988" y="533629"/>
                      <a:pt x="2288857" y="514364"/>
                    </a:cubicBezTo>
                    <a:lnTo>
                      <a:pt x="2393871" y="332198"/>
                    </a:lnTo>
                    <a:lnTo>
                      <a:pt x="2588895" y="445784"/>
                    </a:lnTo>
                    <a:lnTo>
                      <a:pt x="2483882" y="627949"/>
                    </a:lnTo>
                    <a:cubicBezTo>
                      <a:pt x="2472966" y="646586"/>
                      <a:pt x="2469126" y="668554"/>
                      <a:pt x="2473058" y="689808"/>
                    </a:cubicBezTo>
                    <a:cubicBezTo>
                      <a:pt x="2477007" y="711034"/>
                      <a:pt x="2488437" y="730168"/>
                      <a:pt x="2505313" y="743672"/>
                    </a:cubicBezTo>
                    <a:cubicBezTo>
                      <a:pt x="2577128" y="801491"/>
                      <a:pt x="2642519" y="866882"/>
                      <a:pt x="2700337" y="938697"/>
                    </a:cubicBezTo>
                    <a:cubicBezTo>
                      <a:pt x="2714202" y="955733"/>
                      <a:pt x="2733713" y="967249"/>
                      <a:pt x="2755322" y="971181"/>
                    </a:cubicBezTo>
                    <a:cubicBezTo>
                      <a:pt x="2776930" y="975107"/>
                      <a:pt x="2799236" y="971203"/>
                      <a:pt x="2818209" y="960128"/>
                    </a:cubicBezTo>
                    <a:lnTo>
                      <a:pt x="3000398" y="855115"/>
                    </a:lnTo>
                    <a:lnTo>
                      <a:pt x="3113955" y="1052282"/>
                    </a:lnTo>
                    <a:lnTo>
                      <a:pt x="2931818" y="1157295"/>
                    </a:lnTo>
                    <a:cubicBezTo>
                      <a:pt x="2912787" y="1168480"/>
                      <a:pt x="2898328" y="1185985"/>
                      <a:pt x="2890898" y="1206724"/>
                    </a:cubicBezTo>
                    <a:cubicBezTo>
                      <a:pt x="2883469" y="1227487"/>
                      <a:pt x="2883526" y="1250164"/>
                      <a:pt x="2891070" y="1270887"/>
                    </a:cubicBezTo>
                    <a:cubicBezTo>
                      <a:pt x="2925474" y="1355629"/>
                      <a:pt x="2949992" y="1444103"/>
                      <a:pt x="2963936" y="1534491"/>
                    </a:cubicBezTo>
                    <a:cubicBezTo>
                      <a:pt x="2966565" y="1556460"/>
                      <a:pt x="2977195" y="1576685"/>
                      <a:pt x="2993826" y="1591327"/>
                    </a:cubicBezTo>
                    <a:cubicBezTo>
                      <a:pt x="3010399" y="1605952"/>
                      <a:pt x="3031830" y="1613941"/>
                      <a:pt x="3053947" y="1613787"/>
                    </a:cubicBezTo>
                    <a:lnTo>
                      <a:pt x="3268260" y="1613787"/>
                    </a:lnTo>
                    <a:close/>
                  </a:path>
                </a:pathLst>
              </a:custGeom>
              <a:grpFill/>
              <a:ln w="3175" cap="flat">
                <a:solidFill>
                  <a:srgbClr val="213863"/>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19F6317-364F-E2DD-A8E6-EC3022BC3D3A}"/>
                  </a:ext>
                </a:extLst>
              </p:cNvPr>
              <p:cNvSpPr/>
              <p:nvPr/>
            </p:nvSpPr>
            <p:spPr>
              <a:xfrm>
                <a:off x="3707792" y="2719317"/>
                <a:ext cx="632985" cy="613243"/>
              </a:xfrm>
              <a:custGeom>
                <a:avLst/>
                <a:gdLst>
                  <a:gd name="connsiteX0" fmla="*/ 594383 w 632985"/>
                  <a:gd name="connsiteY0" fmla="*/ 15310 h 613243"/>
                  <a:gd name="connsiteX1" fmla="*/ 527386 w 632985"/>
                  <a:gd name="connsiteY1" fmla="*/ 1582 h 613243"/>
                  <a:gd name="connsiteX2" fmla="*/ 470082 w 632985"/>
                  <a:gd name="connsiteY2" fmla="*/ 38884 h 613243"/>
                  <a:gd name="connsiteX3" fmla="*/ 245054 w 632985"/>
                  <a:gd name="connsiteY3" fmla="*/ 358210 h 613243"/>
                  <a:gd name="connsiteX4" fmla="*/ 163615 w 632985"/>
                  <a:gd name="connsiteY4" fmla="*/ 251053 h 613243"/>
                  <a:gd name="connsiteX5" fmla="*/ 102962 w 632985"/>
                  <a:gd name="connsiteY5" fmla="*/ 215112 h 613243"/>
                  <a:gd name="connsiteX6" fmla="*/ 35027 w 632985"/>
                  <a:gd name="connsiteY6" fmla="*/ 233908 h 613243"/>
                  <a:gd name="connsiteX7" fmla="*/ 829 w 632985"/>
                  <a:gd name="connsiteY7" fmla="*/ 294785 h 613243"/>
                  <a:gd name="connsiteX8" fmla="*/ 17882 w 632985"/>
                  <a:gd name="connsiteY8" fmla="*/ 362496 h 613243"/>
                  <a:gd name="connsiteX9" fmla="*/ 176474 w 632985"/>
                  <a:gd name="connsiteY9" fmla="*/ 576808 h 613243"/>
                  <a:gd name="connsiteX10" fmla="*/ 247197 w 632985"/>
                  <a:gd name="connsiteY10" fmla="*/ 613242 h 613243"/>
                  <a:gd name="connsiteX11" fmla="*/ 245054 w 632985"/>
                  <a:gd name="connsiteY11" fmla="*/ 613242 h 613243"/>
                  <a:gd name="connsiteX12" fmla="*/ 317920 w 632985"/>
                  <a:gd name="connsiteY12" fmla="*/ 572522 h 613243"/>
                  <a:gd name="connsiteX13" fmla="*/ 615814 w 632985"/>
                  <a:gd name="connsiteY13" fmla="*/ 143897 h 613243"/>
                  <a:gd name="connsiteX14" fmla="*/ 631731 w 632985"/>
                  <a:gd name="connsiteY14" fmla="*/ 75163 h 613243"/>
                  <a:gd name="connsiteX15" fmla="*/ 594383 w 632985"/>
                  <a:gd name="connsiteY15" fmla="*/ 15310 h 6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2985" h="613243">
                    <a:moveTo>
                      <a:pt x="594383" y="15310"/>
                    </a:moveTo>
                    <a:cubicBezTo>
                      <a:pt x="574735" y="2097"/>
                      <a:pt x="550652" y="-2841"/>
                      <a:pt x="527386" y="1582"/>
                    </a:cubicBezTo>
                    <a:cubicBezTo>
                      <a:pt x="504126" y="5977"/>
                      <a:pt x="483541" y="19396"/>
                      <a:pt x="470082" y="38884"/>
                    </a:cubicBezTo>
                    <a:lnTo>
                      <a:pt x="245054" y="358210"/>
                    </a:lnTo>
                    <a:lnTo>
                      <a:pt x="163615" y="251053"/>
                    </a:lnTo>
                    <a:cubicBezTo>
                      <a:pt x="149127" y="231320"/>
                      <a:pt x="127228" y="218346"/>
                      <a:pt x="102962" y="215112"/>
                    </a:cubicBezTo>
                    <a:cubicBezTo>
                      <a:pt x="78719" y="211894"/>
                      <a:pt x="54184" y="218661"/>
                      <a:pt x="35027" y="233908"/>
                    </a:cubicBezTo>
                    <a:cubicBezTo>
                      <a:pt x="16254" y="249065"/>
                      <a:pt x="4018" y="270856"/>
                      <a:pt x="829" y="294785"/>
                    </a:cubicBezTo>
                    <a:cubicBezTo>
                      <a:pt x="-2366" y="318696"/>
                      <a:pt x="3749" y="342939"/>
                      <a:pt x="17882" y="362496"/>
                    </a:cubicBezTo>
                    <a:lnTo>
                      <a:pt x="176474" y="576808"/>
                    </a:lnTo>
                    <a:cubicBezTo>
                      <a:pt x="192636" y="599823"/>
                      <a:pt x="219068" y="613441"/>
                      <a:pt x="247197" y="613242"/>
                    </a:cubicBezTo>
                    <a:lnTo>
                      <a:pt x="245054" y="613242"/>
                    </a:lnTo>
                    <a:cubicBezTo>
                      <a:pt x="274166" y="611122"/>
                      <a:pt x="300866" y="596205"/>
                      <a:pt x="317920" y="572522"/>
                    </a:cubicBezTo>
                    <a:lnTo>
                      <a:pt x="615814" y="143897"/>
                    </a:lnTo>
                    <a:cubicBezTo>
                      <a:pt x="630033" y="124009"/>
                      <a:pt x="635748" y="99269"/>
                      <a:pt x="631731" y="75163"/>
                    </a:cubicBezTo>
                    <a:cubicBezTo>
                      <a:pt x="627713" y="51057"/>
                      <a:pt x="614271" y="29511"/>
                      <a:pt x="594383" y="15310"/>
                    </a:cubicBezTo>
                    <a:close/>
                  </a:path>
                </a:pathLst>
              </a:custGeom>
              <a:grpFill/>
              <a:ln w="3175" cap="flat">
                <a:solidFill>
                  <a:srgbClr val="213863"/>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FBBFB24-4A63-4ECF-5E90-384B2BB7D3B2}"/>
                  </a:ext>
                </a:extLst>
              </p:cNvPr>
              <p:cNvSpPr/>
              <p:nvPr/>
            </p:nvSpPr>
            <p:spPr>
              <a:xfrm>
                <a:off x="3707985" y="3513694"/>
                <a:ext cx="628590" cy="609648"/>
              </a:xfrm>
              <a:custGeom>
                <a:avLst/>
                <a:gdLst>
                  <a:gd name="connsiteX0" fmla="*/ 594191 w 628590"/>
                  <a:gd name="connsiteY0" fmla="*/ 16003 h 609648"/>
                  <a:gd name="connsiteX1" fmla="*/ 527662 w 628590"/>
                  <a:gd name="connsiteY1" fmla="*/ 1316 h 609648"/>
                  <a:gd name="connsiteX2" fmla="*/ 469889 w 628590"/>
                  <a:gd name="connsiteY2" fmla="*/ 37435 h 609648"/>
                  <a:gd name="connsiteX3" fmla="*/ 244861 w 628590"/>
                  <a:gd name="connsiteY3" fmla="*/ 356760 h 609648"/>
                  <a:gd name="connsiteX4" fmla="*/ 163422 w 628590"/>
                  <a:gd name="connsiteY4" fmla="*/ 249604 h 609648"/>
                  <a:gd name="connsiteX5" fmla="*/ 102118 w 628590"/>
                  <a:gd name="connsiteY5" fmla="*/ 216543 h 609648"/>
                  <a:gd name="connsiteX6" fmla="*/ 34835 w 628590"/>
                  <a:gd name="connsiteY6" fmla="*/ 234602 h 609648"/>
                  <a:gd name="connsiteX7" fmla="*/ 836 w 628590"/>
                  <a:gd name="connsiteY7" fmla="*/ 294387 h 609648"/>
                  <a:gd name="connsiteX8" fmla="*/ 17690 w 628590"/>
                  <a:gd name="connsiteY8" fmla="*/ 361047 h 609648"/>
                  <a:gd name="connsiteX9" fmla="*/ 176281 w 628590"/>
                  <a:gd name="connsiteY9" fmla="*/ 575359 h 609648"/>
                  <a:gd name="connsiteX10" fmla="*/ 247004 w 628590"/>
                  <a:gd name="connsiteY10" fmla="*/ 609649 h 609648"/>
                  <a:gd name="connsiteX11" fmla="*/ 244861 w 628590"/>
                  <a:gd name="connsiteY11" fmla="*/ 609649 h 609648"/>
                  <a:gd name="connsiteX12" fmla="*/ 289975 w 628590"/>
                  <a:gd name="connsiteY12" fmla="*/ 595024 h 609648"/>
                  <a:gd name="connsiteX13" fmla="*/ 319870 w 628590"/>
                  <a:gd name="connsiteY13" fmla="*/ 558214 h 609648"/>
                  <a:gd name="connsiteX14" fmla="*/ 617765 w 628590"/>
                  <a:gd name="connsiteY14" fmla="*/ 129589 h 609648"/>
                  <a:gd name="connsiteX15" fmla="*/ 626715 w 628590"/>
                  <a:gd name="connsiteY15" fmla="*/ 68490 h 609648"/>
                  <a:gd name="connsiteX16" fmla="*/ 594191 w 628590"/>
                  <a:gd name="connsiteY16" fmla="*/ 16003 h 6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590" h="609648">
                    <a:moveTo>
                      <a:pt x="594191" y="16003"/>
                    </a:moveTo>
                    <a:cubicBezTo>
                      <a:pt x="574788" y="2562"/>
                      <a:pt x="550905" y="-2702"/>
                      <a:pt x="527662" y="1316"/>
                    </a:cubicBezTo>
                    <a:cubicBezTo>
                      <a:pt x="504402" y="5311"/>
                      <a:pt x="483662" y="18278"/>
                      <a:pt x="469889" y="37435"/>
                    </a:cubicBezTo>
                    <a:lnTo>
                      <a:pt x="244861" y="356760"/>
                    </a:lnTo>
                    <a:lnTo>
                      <a:pt x="163422" y="249604"/>
                    </a:lnTo>
                    <a:cubicBezTo>
                      <a:pt x="147952" y="231162"/>
                      <a:pt x="126006" y="219332"/>
                      <a:pt x="102118" y="216543"/>
                    </a:cubicBezTo>
                    <a:cubicBezTo>
                      <a:pt x="78206" y="213748"/>
                      <a:pt x="54146" y="220223"/>
                      <a:pt x="34835" y="234602"/>
                    </a:cubicBezTo>
                    <a:cubicBezTo>
                      <a:pt x="16215" y="249404"/>
                      <a:pt x="4025" y="270812"/>
                      <a:pt x="836" y="294387"/>
                    </a:cubicBezTo>
                    <a:cubicBezTo>
                      <a:pt x="-2358" y="317938"/>
                      <a:pt x="3671" y="341827"/>
                      <a:pt x="17690" y="361047"/>
                    </a:cubicBezTo>
                    <a:lnTo>
                      <a:pt x="176281" y="575359"/>
                    </a:lnTo>
                    <a:cubicBezTo>
                      <a:pt x="193358" y="597013"/>
                      <a:pt x="219412" y="609649"/>
                      <a:pt x="247004" y="609649"/>
                    </a:cubicBezTo>
                    <a:lnTo>
                      <a:pt x="244861" y="609649"/>
                    </a:lnTo>
                    <a:cubicBezTo>
                      <a:pt x="261000" y="609226"/>
                      <a:pt x="276671" y="604157"/>
                      <a:pt x="289975" y="595024"/>
                    </a:cubicBezTo>
                    <a:cubicBezTo>
                      <a:pt x="303286" y="585897"/>
                      <a:pt x="313664" y="573107"/>
                      <a:pt x="319870" y="558214"/>
                    </a:cubicBezTo>
                    <a:lnTo>
                      <a:pt x="617765" y="129589"/>
                    </a:lnTo>
                    <a:cubicBezTo>
                      <a:pt x="627858" y="110924"/>
                      <a:pt x="631024" y="89270"/>
                      <a:pt x="626715" y="68490"/>
                    </a:cubicBezTo>
                    <a:cubicBezTo>
                      <a:pt x="622406" y="47704"/>
                      <a:pt x="610890" y="29108"/>
                      <a:pt x="594191" y="16003"/>
                    </a:cubicBezTo>
                    <a:close/>
                  </a:path>
                </a:pathLst>
              </a:custGeom>
              <a:grpFill/>
              <a:ln w="3175" cap="flat">
                <a:solidFill>
                  <a:srgbClr val="213863"/>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95C7CC2-EBE4-9566-1F56-CE92EFE2C795}"/>
                  </a:ext>
                </a:extLst>
              </p:cNvPr>
              <p:cNvSpPr/>
              <p:nvPr/>
            </p:nvSpPr>
            <p:spPr>
              <a:xfrm>
                <a:off x="3708101" y="4330254"/>
                <a:ext cx="628701" cy="599512"/>
              </a:xfrm>
              <a:custGeom>
                <a:avLst/>
                <a:gdLst>
                  <a:gd name="connsiteX0" fmla="*/ 594075 w 628701"/>
                  <a:gd name="connsiteY0" fmla="*/ 16003 h 599512"/>
                  <a:gd name="connsiteX1" fmla="*/ 527546 w 628701"/>
                  <a:gd name="connsiteY1" fmla="*/ 1316 h 599512"/>
                  <a:gd name="connsiteX2" fmla="*/ 469773 w 628701"/>
                  <a:gd name="connsiteY2" fmla="*/ 37435 h 599512"/>
                  <a:gd name="connsiteX3" fmla="*/ 244745 w 628701"/>
                  <a:gd name="connsiteY3" fmla="*/ 361047 h 599512"/>
                  <a:gd name="connsiteX4" fmla="*/ 163307 w 628701"/>
                  <a:gd name="connsiteY4" fmla="*/ 253890 h 599512"/>
                  <a:gd name="connsiteX5" fmla="*/ 80485 w 628701"/>
                  <a:gd name="connsiteY5" fmla="*/ 217566 h 599512"/>
                  <a:gd name="connsiteX6" fmla="*/ 7619 w 628701"/>
                  <a:gd name="connsiteY6" fmla="*/ 271144 h 599512"/>
                  <a:gd name="connsiteX7" fmla="*/ 17574 w 628701"/>
                  <a:gd name="connsiteY7" fmla="*/ 361047 h 599512"/>
                  <a:gd name="connsiteX8" fmla="*/ 176165 w 628701"/>
                  <a:gd name="connsiteY8" fmla="*/ 575359 h 599512"/>
                  <a:gd name="connsiteX9" fmla="*/ 244745 w 628701"/>
                  <a:gd name="connsiteY9" fmla="*/ 598933 h 599512"/>
                  <a:gd name="connsiteX10" fmla="*/ 317612 w 628701"/>
                  <a:gd name="connsiteY10" fmla="*/ 562500 h 599512"/>
                  <a:gd name="connsiteX11" fmla="*/ 615506 w 628701"/>
                  <a:gd name="connsiteY11" fmla="*/ 133875 h 599512"/>
                  <a:gd name="connsiteX12" fmla="*/ 627250 w 628701"/>
                  <a:gd name="connsiteY12" fmla="*/ 70850 h 599512"/>
                  <a:gd name="connsiteX13" fmla="*/ 594075 w 628701"/>
                  <a:gd name="connsiteY13" fmla="*/ 16003 h 59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701" h="599512">
                    <a:moveTo>
                      <a:pt x="594075" y="16003"/>
                    </a:moveTo>
                    <a:cubicBezTo>
                      <a:pt x="574672" y="2562"/>
                      <a:pt x="550789" y="-2702"/>
                      <a:pt x="527546" y="1316"/>
                    </a:cubicBezTo>
                    <a:cubicBezTo>
                      <a:pt x="504286" y="5311"/>
                      <a:pt x="483547" y="18278"/>
                      <a:pt x="469773" y="37435"/>
                    </a:cubicBezTo>
                    <a:lnTo>
                      <a:pt x="244745" y="361047"/>
                    </a:lnTo>
                    <a:lnTo>
                      <a:pt x="163307" y="253890"/>
                    </a:lnTo>
                    <a:cubicBezTo>
                      <a:pt x="144173" y="227858"/>
                      <a:pt x="112586" y="214017"/>
                      <a:pt x="80485" y="217566"/>
                    </a:cubicBezTo>
                    <a:cubicBezTo>
                      <a:pt x="48361" y="221137"/>
                      <a:pt x="20592" y="241569"/>
                      <a:pt x="7619" y="271144"/>
                    </a:cubicBezTo>
                    <a:cubicBezTo>
                      <a:pt x="-5372" y="300747"/>
                      <a:pt x="-1554" y="335015"/>
                      <a:pt x="17574" y="361047"/>
                    </a:cubicBezTo>
                    <a:lnTo>
                      <a:pt x="176165" y="575359"/>
                    </a:lnTo>
                    <a:cubicBezTo>
                      <a:pt x="194248" y="593235"/>
                      <a:pt x="219496" y="601922"/>
                      <a:pt x="244745" y="598933"/>
                    </a:cubicBezTo>
                    <a:cubicBezTo>
                      <a:pt x="273543" y="599465"/>
                      <a:pt x="300758" y="585846"/>
                      <a:pt x="317612" y="562500"/>
                    </a:cubicBezTo>
                    <a:lnTo>
                      <a:pt x="615506" y="133875"/>
                    </a:lnTo>
                    <a:cubicBezTo>
                      <a:pt x="627027" y="115010"/>
                      <a:pt x="631199" y="92596"/>
                      <a:pt x="627250" y="70850"/>
                    </a:cubicBezTo>
                    <a:cubicBezTo>
                      <a:pt x="623295" y="49111"/>
                      <a:pt x="611488" y="29600"/>
                      <a:pt x="594075" y="16003"/>
                    </a:cubicBezTo>
                    <a:close/>
                  </a:path>
                </a:pathLst>
              </a:custGeom>
              <a:grpFill/>
              <a:ln w="3175" cap="flat">
                <a:solidFill>
                  <a:srgbClr val="213863"/>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9CD06CF-968B-7C5B-FDEE-6D0937345075}"/>
                  </a:ext>
                </a:extLst>
              </p:cNvPr>
              <p:cNvSpPr/>
              <p:nvPr/>
            </p:nvSpPr>
            <p:spPr>
              <a:xfrm>
                <a:off x="3707849" y="5151270"/>
                <a:ext cx="632121" cy="611621"/>
              </a:xfrm>
              <a:custGeom>
                <a:avLst/>
                <a:gdLst>
                  <a:gd name="connsiteX0" fmla="*/ 470082 w 632121"/>
                  <a:gd name="connsiteY0" fmla="*/ 37264 h 611621"/>
                  <a:gd name="connsiteX1" fmla="*/ 245054 w 632121"/>
                  <a:gd name="connsiteY1" fmla="*/ 358733 h 611621"/>
                  <a:gd name="connsiteX2" fmla="*/ 163615 w 632121"/>
                  <a:gd name="connsiteY2" fmla="*/ 249433 h 611621"/>
                  <a:gd name="connsiteX3" fmla="*/ 102847 w 632121"/>
                  <a:gd name="connsiteY3" fmla="*/ 214406 h 611621"/>
                  <a:gd name="connsiteX4" fmla="*/ 35027 w 632121"/>
                  <a:gd name="connsiteY4" fmla="*/ 232288 h 611621"/>
                  <a:gd name="connsiteX5" fmla="*/ 829 w 632121"/>
                  <a:gd name="connsiteY5" fmla="*/ 293164 h 611621"/>
                  <a:gd name="connsiteX6" fmla="*/ 17882 w 632121"/>
                  <a:gd name="connsiteY6" fmla="*/ 360876 h 611621"/>
                  <a:gd name="connsiteX7" fmla="*/ 176474 w 632121"/>
                  <a:gd name="connsiteY7" fmla="*/ 575217 h 611621"/>
                  <a:gd name="connsiteX8" fmla="*/ 247197 w 632121"/>
                  <a:gd name="connsiteY8" fmla="*/ 611621 h 611621"/>
                  <a:gd name="connsiteX9" fmla="*/ 245054 w 632121"/>
                  <a:gd name="connsiteY9" fmla="*/ 611621 h 611621"/>
                  <a:gd name="connsiteX10" fmla="*/ 317920 w 632121"/>
                  <a:gd name="connsiteY10" fmla="*/ 570931 h 611621"/>
                  <a:gd name="connsiteX11" fmla="*/ 615814 w 632121"/>
                  <a:gd name="connsiteY11" fmla="*/ 142277 h 611621"/>
                  <a:gd name="connsiteX12" fmla="*/ 630593 w 632121"/>
                  <a:gd name="connsiteY12" fmla="*/ 74097 h 611621"/>
                  <a:gd name="connsiteX13" fmla="*/ 592240 w 632121"/>
                  <a:gd name="connsiteY13" fmla="*/ 15833 h 611621"/>
                  <a:gd name="connsiteX14" fmla="*/ 526740 w 632121"/>
                  <a:gd name="connsiteY14" fmla="*/ 1322 h 611621"/>
                  <a:gd name="connsiteX15" fmla="*/ 470082 w 632121"/>
                  <a:gd name="connsiteY15" fmla="*/ 37264 h 61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2121" h="611621">
                    <a:moveTo>
                      <a:pt x="470082" y="37264"/>
                    </a:moveTo>
                    <a:lnTo>
                      <a:pt x="245054" y="358733"/>
                    </a:lnTo>
                    <a:lnTo>
                      <a:pt x="163615" y="249433"/>
                    </a:lnTo>
                    <a:cubicBezTo>
                      <a:pt x="148767" y="230214"/>
                      <a:pt x="126936" y="217624"/>
                      <a:pt x="102847" y="214406"/>
                    </a:cubicBezTo>
                    <a:cubicBezTo>
                      <a:pt x="78759" y="211194"/>
                      <a:pt x="54378" y="217624"/>
                      <a:pt x="35027" y="232288"/>
                    </a:cubicBezTo>
                    <a:cubicBezTo>
                      <a:pt x="16254" y="247444"/>
                      <a:pt x="4018" y="269236"/>
                      <a:pt x="829" y="293164"/>
                    </a:cubicBezTo>
                    <a:cubicBezTo>
                      <a:pt x="-2366" y="317076"/>
                      <a:pt x="3749" y="341319"/>
                      <a:pt x="17882" y="360876"/>
                    </a:cubicBezTo>
                    <a:lnTo>
                      <a:pt x="176474" y="575217"/>
                    </a:lnTo>
                    <a:cubicBezTo>
                      <a:pt x="193327" y="597391"/>
                      <a:pt x="219313" y="610821"/>
                      <a:pt x="247197" y="611621"/>
                    </a:cubicBezTo>
                    <a:lnTo>
                      <a:pt x="245054" y="611621"/>
                    </a:lnTo>
                    <a:cubicBezTo>
                      <a:pt x="274457" y="610478"/>
                      <a:pt x="301535" y="595334"/>
                      <a:pt x="317920" y="570931"/>
                    </a:cubicBezTo>
                    <a:lnTo>
                      <a:pt x="615814" y="142277"/>
                    </a:lnTo>
                    <a:cubicBezTo>
                      <a:pt x="629702" y="122452"/>
                      <a:pt x="635034" y="97894"/>
                      <a:pt x="630593" y="74097"/>
                    </a:cubicBezTo>
                    <a:cubicBezTo>
                      <a:pt x="626170" y="50300"/>
                      <a:pt x="612334" y="29314"/>
                      <a:pt x="592240" y="15833"/>
                    </a:cubicBezTo>
                    <a:cubicBezTo>
                      <a:pt x="573175" y="2528"/>
                      <a:pt x="549623" y="-2695"/>
                      <a:pt x="526740" y="1322"/>
                    </a:cubicBezTo>
                    <a:cubicBezTo>
                      <a:pt x="503835" y="5340"/>
                      <a:pt x="483478" y="18267"/>
                      <a:pt x="470082" y="37264"/>
                    </a:cubicBezTo>
                    <a:close/>
                  </a:path>
                </a:pathLst>
              </a:custGeom>
              <a:grpFill/>
              <a:ln w="3175" cap="flat">
                <a:solidFill>
                  <a:srgbClr val="213863"/>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093282-3C15-5553-EB96-DCB07B3CFDB4}"/>
                  </a:ext>
                </a:extLst>
              </p:cNvPr>
              <p:cNvSpPr/>
              <p:nvPr/>
            </p:nvSpPr>
            <p:spPr>
              <a:xfrm>
                <a:off x="6419560" y="2884646"/>
                <a:ext cx="1714545" cy="1714545"/>
              </a:xfrm>
              <a:custGeom>
                <a:avLst/>
                <a:gdLst>
                  <a:gd name="connsiteX0" fmla="*/ 857273 w 1714545"/>
                  <a:gd name="connsiteY0" fmla="*/ 0 h 1714545"/>
                  <a:gd name="connsiteX1" fmla="*/ 251083 w 1714545"/>
                  <a:gd name="connsiteY1" fmla="*/ 251083 h 1714545"/>
                  <a:gd name="connsiteX2" fmla="*/ 0 w 1714545"/>
                  <a:gd name="connsiteY2" fmla="*/ 857273 h 1714545"/>
                  <a:gd name="connsiteX3" fmla="*/ 251083 w 1714545"/>
                  <a:gd name="connsiteY3" fmla="*/ 1463463 h 1714545"/>
                  <a:gd name="connsiteX4" fmla="*/ 857273 w 1714545"/>
                  <a:gd name="connsiteY4" fmla="*/ 1714546 h 1714545"/>
                  <a:gd name="connsiteX5" fmla="*/ 1463463 w 1714545"/>
                  <a:gd name="connsiteY5" fmla="*/ 1463463 h 1714545"/>
                  <a:gd name="connsiteX6" fmla="*/ 1714546 w 1714545"/>
                  <a:gd name="connsiteY6" fmla="*/ 857273 h 1714545"/>
                  <a:gd name="connsiteX7" fmla="*/ 1463463 w 1714545"/>
                  <a:gd name="connsiteY7" fmla="*/ 251083 h 1714545"/>
                  <a:gd name="connsiteX8" fmla="*/ 857273 w 1714545"/>
                  <a:gd name="connsiteY8" fmla="*/ 0 h 1714545"/>
                  <a:gd name="connsiteX9" fmla="*/ 857273 w 1714545"/>
                  <a:gd name="connsiteY9" fmla="*/ 1545222 h 1714545"/>
                  <a:gd name="connsiteX10" fmla="*/ 375361 w 1714545"/>
                  <a:gd name="connsiteY10" fmla="*/ 1345620 h 1714545"/>
                  <a:gd name="connsiteX11" fmla="*/ 175759 w 1714545"/>
                  <a:gd name="connsiteY11" fmla="*/ 863708 h 1714545"/>
                  <a:gd name="connsiteX12" fmla="*/ 375361 w 1714545"/>
                  <a:gd name="connsiteY12" fmla="*/ 381796 h 1714545"/>
                  <a:gd name="connsiteX13" fmla="*/ 857273 w 1714545"/>
                  <a:gd name="connsiteY13" fmla="*/ 182194 h 1714545"/>
                  <a:gd name="connsiteX14" fmla="*/ 1339184 w 1714545"/>
                  <a:gd name="connsiteY14" fmla="*/ 381796 h 1714545"/>
                  <a:gd name="connsiteX15" fmla="*/ 1538786 w 1714545"/>
                  <a:gd name="connsiteY15" fmla="*/ 863708 h 1714545"/>
                  <a:gd name="connsiteX16" fmla="*/ 1339184 w 1714545"/>
                  <a:gd name="connsiteY16" fmla="*/ 1345620 h 1714545"/>
                  <a:gd name="connsiteX17" fmla="*/ 857273 w 1714545"/>
                  <a:gd name="connsiteY17" fmla="*/ 1545222 h 171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45" h="1714545">
                    <a:moveTo>
                      <a:pt x="857273" y="0"/>
                    </a:moveTo>
                    <a:cubicBezTo>
                      <a:pt x="629924" y="0"/>
                      <a:pt x="411857" y="90326"/>
                      <a:pt x="251083" y="251083"/>
                    </a:cubicBezTo>
                    <a:cubicBezTo>
                      <a:pt x="90308" y="411840"/>
                      <a:pt x="0" y="629902"/>
                      <a:pt x="0" y="857273"/>
                    </a:cubicBezTo>
                    <a:cubicBezTo>
                      <a:pt x="0" y="1084644"/>
                      <a:pt x="90326" y="1302689"/>
                      <a:pt x="251083" y="1463463"/>
                    </a:cubicBezTo>
                    <a:cubicBezTo>
                      <a:pt x="411840" y="1624237"/>
                      <a:pt x="629902" y="1714546"/>
                      <a:pt x="857273" y="1714546"/>
                    </a:cubicBezTo>
                    <a:cubicBezTo>
                      <a:pt x="1084644" y="1714546"/>
                      <a:pt x="1302688" y="1624220"/>
                      <a:pt x="1463463" y="1463463"/>
                    </a:cubicBezTo>
                    <a:cubicBezTo>
                      <a:pt x="1624237" y="1302706"/>
                      <a:pt x="1714546" y="1084644"/>
                      <a:pt x="1714546" y="857273"/>
                    </a:cubicBezTo>
                    <a:cubicBezTo>
                      <a:pt x="1714546" y="629902"/>
                      <a:pt x="1624220" y="411857"/>
                      <a:pt x="1463463" y="251083"/>
                    </a:cubicBezTo>
                    <a:cubicBezTo>
                      <a:pt x="1302705" y="90308"/>
                      <a:pt x="1084644" y="0"/>
                      <a:pt x="857273" y="0"/>
                    </a:cubicBezTo>
                    <a:close/>
                    <a:moveTo>
                      <a:pt x="857273" y="1545222"/>
                    </a:moveTo>
                    <a:cubicBezTo>
                      <a:pt x="676513" y="1545222"/>
                      <a:pt x="503189" y="1473430"/>
                      <a:pt x="375361" y="1345620"/>
                    </a:cubicBezTo>
                    <a:cubicBezTo>
                      <a:pt x="247556" y="1217792"/>
                      <a:pt x="175759" y="1044468"/>
                      <a:pt x="175759" y="863708"/>
                    </a:cubicBezTo>
                    <a:cubicBezTo>
                      <a:pt x="175759" y="682948"/>
                      <a:pt x="247551" y="509624"/>
                      <a:pt x="375361" y="381796"/>
                    </a:cubicBezTo>
                    <a:cubicBezTo>
                      <a:pt x="503189" y="253992"/>
                      <a:pt x="676513" y="182194"/>
                      <a:pt x="857273" y="182194"/>
                    </a:cubicBezTo>
                    <a:cubicBezTo>
                      <a:pt x="1038033" y="182194"/>
                      <a:pt x="1211357" y="253986"/>
                      <a:pt x="1339184" y="381796"/>
                    </a:cubicBezTo>
                    <a:cubicBezTo>
                      <a:pt x="1466989" y="509624"/>
                      <a:pt x="1538786" y="682948"/>
                      <a:pt x="1538786" y="863708"/>
                    </a:cubicBezTo>
                    <a:cubicBezTo>
                      <a:pt x="1538786" y="1044468"/>
                      <a:pt x="1466995" y="1217792"/>
                      <a:pt x="1339184" y="1345620"/>
                    </a:cubicBezTo>
                    <a:cubicBezTo>
                      <a:pt x="1211357" y="1473424"/>
                      <a:pt x="1038033" y="1545222"/>
                      <a:pt x="857273" y="1545222"/>
                    </a:cubicBezTo>
                    <a:close/>
                  </a:path>
                </a:pathLst>
              </a:custGeom>
              <a:grpFill/>
              <a:ln w="3175" cap="flat">
                <a:solidFill>
                  <a:srgbClr val="213863"/>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587D5E4-54D8-40CD-167B-E92E650F61CE}"/>
                  </a:ext>
                </a:extLst>
              </p:cNvPr>
              <p:cNvSpPr/>
              <p:nvPr/>
            </p:nvSpPr>
            <p:spPr>
              <a:xfrm>
                <a:off x="7186822" y="3294011"/>
                <a:ext cx="180022" cy="906517"/>
              </a:xfrm>
              <a:custGeom>
                <a:avLst/>
                <a:gdLst>
                  <a:gd name="connsiteX0" fmla="*/ 90011 w 180022"/>
                  <a:gd name="connsiteY0" fmla="*/ 0 h 906517"/>
                  <a:gd name="connsiteX1" fmla="*/ 26363 w 180022"/>
                  <a:gd name="connsiteY1" fmla="*/ 26363 h 906517"/>
                  <a:gd name="connsiteX2" fmla="*/ 0 w 180022"/>
                  <a:gd name="connsiteY2" fmla="*/ 90011 h 906517"/>
                  <a:gd name="connsiteX3" fmla="*/ 0 w 180022"/>
                  <a:gd name="connsiteY3" fmla="*/ 816502 h 906517"/>
                  <a:gd name="connsiteX4" fmla="*/ 45006 w 180022"/>
                  <a:gd name="connsiteY4" fmla="*/ 894460 h 906517"/>
                  <a:gd name="connsiteX5" fmla="*/ 135017 w 180022"/>
                  <a:gd name="connsiteY5" fmla="*/ 894460 h 906517"/>
                  <a:gd name="connsiteX6" fmla="*/ 180023 w 180022"/>
                  <a:gd name="connsiteY6" fmla="*/ 816502 h 906517"/>
                  <a:gd name="connsiteX7" fmla="*/ 180023 w 180022"/>
                  <a:gd name="connsiteY7" fmla="*/ 90011 h 906517"/>
                  <a:gd name="connsiteX8" fmla="*/ 153653 w 180022"/>
                  <a:gd name="connsiteY8" fmla="*/ 26363 h 906517"/>
                  <a:gd name="connsiteX9" fmla="*/ 90006 w 180022"/>
                  <a:gd name="connsiteY9" fmla="*/ 0 h 90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906517">
                    <a:moveTo>
                      <a:pt x="90011" y="0"/>
                    </a:moveTo>
                    <a:cubicBezTo>
                      <a:pt x="66145" y="0"/>
                      <a:pt x="43240" y="9487"/>
                      <a:pt x="26363" y="26363"/>
                    </a:cubicBezTo>
                    <a:cubicBezTo>
                      <a:pt x="9487" y="43240"/>
                      <a:pt x="0" y="66145"/>
                      <a:pt x="0" y="90011"/>
                    </a:cubicBezTo>
                    <a:lnTo>
                      <a:pt x="0" y="816502"/>
                    </a:lnTo>
                    <a:cubicBezTo>
                      <a:pt x="0" y="848649"/>
                      <a:pt x="17145" y="878384"/>
                      <a:pt x="45006" y="894460"/>
                    </a:cubicBezTo>
                    <a:cubicBezTo>
                      <a:pt x="72866" y="910537"/>
                      <a:pt x="107156" y="910537"/>
                      <a:pt x="135017" y="894460"/>
                    </a:cubicBezTo>
                    <a:cubicBezTo>
                      <a:pt x="162878" y="878390"/>
                      <a:pt x="180023" y="848655"/>
                      <a:pt x="180023" y="816502"/>
                    </a:cubicBezTo>
                    <a:lnTo>
                      <a:pt x="180023" y="90011"/>
                    </a:lnTo>
                    <a:cubicBezTo>
                      <a:pt x="180023" y="66151"/>
                      <a:pt x="170530" y="43246"/>
                      <a:pt x="153653" y="26363"/>
                    </a:cubicBezTo>
                    <a:cubicBezTo>
                      <a:pt x="136777" y="9487"/>
                      <a:pt x="113871" y="0"/>
                      <a:pt x="90006" y="0"/>
                    </a:cubicBezTo>
                    <a:close/>
                  </a:path>
                </a:pathLst>
              </a:custGeom>
              <a:grpFill/>
              <a:ln w="3175" cap="flat">
                <a:solidFill>
                  <a:srgbClr val="213863"/>
                </a:solidFill>
                <a:prstDash val="solid"/>
                <a:miter/>
              </a:ln>
            </p:spPr>
            <p:txBody>
              <a:bodyPr rtlCol="0" anchor="ctr"/>
              <a:lstStyle/>
              <a:p>
                <a:endParaRPr lang="en-US"/>
              </a:p>
            </p:txBody>
          </p:sp>
        </p:grpSp>
      </p:grpSp>
      <p:grpSp>
        <p:nvGrpSpPr>
          <p:cNvPr id="163" name="Group 162">
            <a:extLst>
              <a:ext uri="{FF2B5EF4-FFF2-40B4-BE49-F238E27FC236}">
                <a16:creationId xmlns:a16="http://schemas.microsoft.com/office/drawing/2014/main" id="{D77AB2E7-629A-6032-63B7-2C277E9EE990}"/>
              </a:ext>
            </a:extLst>
          </p:cNvPr>
          <p:cNvGrpSpPr/>
          <p:nvPr/>
        </p:nvGrpSpPr>
        <p:grpSpPr>
          <a:xfrm>
            <a:off x="9353028" y="3424335"/>
            <a:ext cx="1018514" cy="1018514"/>
            <a:chOff x="9353028" y="3424335"/>
            <a:chExt cx="1018514" cy="1018514"/>
          </a:xfrm>
        </p:grpSpPr>
        <p:grpSp>
          <p:nvGrpSpPr>
            <p:cNvPr id="110" name="Group 109">
              <a:extLst>
                <a:ext uri="{FF2B5EF4-FFF2-40B4-BE49-F238E27FC236}">
                  <a16:creationId xmlns:a16="http://schemas.microsoft.com/office/drawing/2014/main" id="{641CDED4-CA50-7B3A-AEB6-1370A0C81602}"/>
                </a:ext>
              </a:extLst>
            </p:cNvPr>
            <p:cNvGrpSpPr/>
            <p:nvPr/>
          </p:nvGrpSpPr>
          <p:grpSpPr>
            <a:xfrm>
              <a:off x="9353028" y="3424335"/>
              <a:ext cx="1018514" cy="1018514"/>
              <a:chOff x="1553516" y="3384952"/>
              <a:chExt cx="1097280" cy="1097280"/>
            </a:xfrm>
          </p:grpSpPr>
          <p:sp>
            <p:nvSpPr>
              <p:cNvPr id="111" name="Freeform: Shape 110">
                <a:extLst>
                  <a:ext uri="{FF2B5EF4-FFF2-40B4-BE49-F238E27FC236}">
                    <a16:creationId xmlns:a16="http://schemas.microsoft.com/office/drawing/2014/main" id="{8267AD12-BB0F-21CE-B91D-D6C3CD9809F9}"/>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60C24CE-B71F-D568-ED03-72B634ABDBB4}"/>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grpSp>
          <p:nvGrpSpPr>
            <p:cNvPr id="142" name="Graphic 140">
              <a:extLst>
                <a:ext uri="{FF2B5EF4-FFF2-40B4-BE49-F238E27FC236}">
                  <a16:creationId xmlns:a16="http://schemas.microsoft.com/office/drawing/2014/main" id="{6BF8CE94-89E2-8934-D842-6C37D3E0CFAB}"/>
                </a:ext>
              </a:extLst>
            </p:cNvPr>
            <p:cNvGrpSpPr>
              <a:grpSpLocks noChangeAspect="1"/>
            </p:cNvGrpSpPr>
            <p:nvPr/>
          </p:nvGrpSpPr>
          <p:grpSpPr>
            <a:xfrm>
              <a:off x="9597109" y="3680155"/>
              <a:ext cx="530352" cy="506875"/>
              <a:chOff x="3016931" y="489431"/>
              <a:chExt cx="6151477" cy="5879171"/>
            </a:xfrm>
            <a:solidFill>
              <a:srgbClr val="213863"/>
            </a:solidFill>
          </p:grpSpPr>
          <p:sp>
            <p:nvSpPr>
              <p:cNvPr id="143" name="Freeform: Shape 142">
                <a:extLst>
                  <a:ext uri="{FF2B5EF4-FFF2-40B4-BE49-F238E27FC236}">
                    <a16:creationId xmlns:a16="http://schemas.microsoft.com/office/drawing/2014/main" id="{12A4FE08-571A-4E08-CB2B-CD2BBC01B98F}"/>
                  </a:ext>
                </a:extLst>
              </p:cNvPr>
              <p:cNvSpPr/>
              <p:nvPr/>
            </p:nvSpPr>
            <p:spPr>
              <a:xfrm>
                <a:off x="3016931" y="489431"/>
                <a:ext cx="4548898" cy="5879171"/>
              </a:xfrm>
              <a:custGeom>
                <a:avLst/>
                <a:gdLst>
                  <a:gd name="connsiteX0" fmla="*/ 4009813 w 4548898"/>
                  <a:gd name="connsiteY0" fmla="*/ 770211 h 5879171"/>
                  <a:gd name="connsiteX1" fmla="*/ 3428998 w 4548898"/>
                  <a:gd name="connsiteY1" fmla="*/ 770211 h 5879171"/>
                  <a:gd name="connsiteX2" fmla="*/ 3428998 w 4548898"/>
                  <a:gd name="connsiteY2" fmla="*/ 532302 h 5879171"/>
                  <a:gd name="connsiteX3" fmla="*/ 3401491 w 4548898"/>
                  <a:gd name="connsiteY3" fmla="*/ 447828 h 5879171"/>
                  <a:gd name="connsiteX4" fmla="*/ 3317047 w 4548898"/>
                  <a:gd name="connsiteY4" fmla="*/ 420328 h 5879171"/>
                  <a:gd name="connsiteX5" fmla="*/ 2904155 w 4548898"/>
                  <a:gd name="connsiteY5" fmla="*/ 420328 h 5879171"/>
                  <a:gd name="connsiteX6" fmla="*/ 2661250 w 4548898"/>
                  <a:gd name="connsiteY6" fmla="*/ 108786 h 5879171"/>
                  <a:gd name="connsiteX7" fmla="*/ 2281334 w 4548898"/>
                  <a:gd name="connsiteY7" fmla="*/ 449 h 5879171"/>
                  <a:gd name="connsiteX8" fmla="*/ 1901435 w 4548898"/>
                  <a:gd name="connsiteY8" fmla="*/ 108786 h 5879171"/>
                  <a:gd name="connsiteX9" fmla="*/ 1658525 w 4548898"/>
                  <a:gd name="connsiteY9" fmla="*/ 420328 h 5879171"/>
                  <a:gd name="connsiteX10" fmla="*/ 1252634 w 4548898"/>
                  <a:gd name="connsiteY10" fmla="*/ 420328 h 5879171"/>
                  <a:gd name="connsiteX11" fmla="*/ 1119663 w 4548898"/>
                  <a:gd name="connsiteY11" fmla="*/ 532302 h 5879171"/>
                  <a:gd name="connsiteX12" fmla="*/ 1119686 w 4548898"/>
                  <a:gd name="connsiteY12" fmla="*/ 770217 h 5879171"/>
                  <a:gd name="connsiteX13" fmla="*/ 566829 w 4548898"/>
                  <a:gd name="connsiteY13" fmla="*/ 770217 h 5879171"/>
                  <a:gd name="connsiteX14" fmla="*/ 168032 w 4548898"/>
                  <a:gd name="connsiteY14" fmla="*/ 938244 h 5879171"/>
                  <a:gd name="connsiteX15" fmla="*/ 0 w 4548898"/>
                  <a:gd name="connsiteY15" fmla="*/ 1337071 h 5879171"/>
                  <a:gd name="connsiteX16" fmla="*/ 0 w 4548898"/>
                  <a:gd name="connsiteY16" fmla="*/ 5346898 h 5879171"/>
                  <a:gd name="connsiteX17" fmla="*/ 566834 w 4548898"/>
                  <a:gd name="connsiteY17" fmla="*/ 5878736 h 5879171"/>
                  <a:gd name="connsiteX18" fmla="*/ 4009836 w 4548898"/>
                  <a:gd name="connsiteY18" fmla="*/ 5878736 h 5879171"/>
                  <a:gd name="connsiteX19" fmla="*/ 4394816 w 4548898"/>
                  <a:gd name="connsiteY19" fmla="*/ 5729860 h 5879171"/>
                  <a:gd name="connsiteX20" fmla="*/ 4548698 w 4548898"/>
                  <a:gd name="connsiteY20" fmla="*/ 5346898 h 5879171"/>
                  <a:gd name="connsiteX21" fmla="*/ 4548698 w 4548898"/>
                  <a:gd name="connsiteY21" fmla="*/ 1337059 h 5879171"/>
                  <a:gd name="connsiteX22" fmla="*/ 4396713 w 4548898"/>
                  <a:gd name="connsiteY22" fmla="*/ 941987 h 5879171"/>
                  <a:gd name="connsiteX23" fmla="*/ 4009836 w 4548898"/>
                  <a:gd name="connsiteY23" fmla="*/ 770200 h 5879171"/>
                  <a:gd name="connsiteX24" fmla="*/ 1399601 w 4548898"/>
                  <a:gd name="connsiteY24" fmla="*/ 700248 h 5879171"/>
                  <a:gd name="connsiteX25" fmla="*/ 1763510 w 4548898"/>
                  <a:gd name="connsiteY25" fmla="*/ 700248 h 5879171"/>
                  <a:gd name="connsiteX26" fmla="*/ 1850755 w 4548898"/>
                  <a:gd name="connsiteY26" fmla="*/ 659192 h 5879171"/>
                  <a:gd name="connsiteX27" fmla="*/ 1896475 w 4548898"/>
                  <a:gd name="connsiteY27" fmla="*/ 574273 h 5879171"/>
                  <a:gd name="connsiteX28" fmla="*/ 2108713 w 4548898"/>
                  <a:gd name="connsiteY28" fmla="*/ 310868 h 5879171"/>
                  <a:gd name="connsiteX29" fmla="*/ 2446989 w 4548898"/>
                  <a:gd name="connsiteY29" fmla="*/ 310868 h 5879171"/>
                  <a:gd name="connsiteX30" fmla="*/ 2659250 w 4548898"/>
                  <a:gd name="connsiteY30" fmla="*/ 574273 h 5879171"/>
                  <a:gd name="connsiteX31" fmla="*/ 2706399 w 4548898"/>
                  <a:gd name="connsiteY31" fmla="*/ 662632 h 5879171"/>
                  <a:gd name="connsiteX32" fmla="*/ 2799199 w 4548898"/>
                  <a:gd name="connsiteY32" fmla="*/ 700248 h 5879171"/>
                  <a:gd name="connsiteX33" fmla="*/ 3149089 w 4548898"/>
                  <a:gd name="connsiteY33" fmla="*/ 700248 h 5879171"/>
                  <a:gd name="connsiteX34" fmla="*/ 3149089 w 4548898"/>
                  <a:gd name="connsiteY34" fmla="*/ 1260095 h 5879171"/>
                  <a:gd name="connsiteX35" fmla="*/ 1399613 w 4548898"/>
                  <a:gd name="connsiteY35" fmla="*/ 1260073 h 5879171"/>
                  <a:gd name="connsiteX36" fmla="*/ 4268760 w 4548898"/>
                  <a:gd name="connsiteY36" fmla="*/ 5346898 h 5879171"/>
                  <a:gd name="connsiteX37" fmla="*/ 4197208 w 4548898"/>
                  <a:gd name="connsiteY37" fmla="*/ 5532406 h 5879171"/>
                  <a:gd name="connsiteX38" fmla="*/ 4009819 w 4548898"/>
                  <a:gd name="connsiteY38" fmla="*/ 5598815 h 5879171"/>
                  <a:gd name="connsiteX39" fmla="*/ 566817 w 4548898"/>
                  <a:gd name="connsiteY39" fmla="*/ 5598815 h 5879171"/>
                  <a:gd name="connsiteX40" fmla="*/ 279907 w 4548898"/>
                  <a:gd name="connsiteY40" fmla="*/ 5346898 h 5879171"/>
                  <a:gd name="connsiteX41" fmla="*/ 279907 w 4548898"/>
                  <a:gd name="connsiteY41" fmla="*/ 1337071 h 5879171"/>
                  <a:gd name="connsiteX42" fmla="*/ 365923 w 4548898"/>
                  <a:gd name="connsiteY42" fmla="*/ 1136154 h 5879171"/>
                  <a:gd name="connsiteX43" fmla="*/ 566817 w 4548898"/>
                  <a:gd name="connsiteY43" fmla="*/ 1050138 h 5879171"/>
                  <a:gd name="connsiteX44" fmla="*/ 1119675 w 4548898"/>
                  <a:gd name="connsiteY44" fmla="*/ 1050138 h 5879171"/>
                  <a:gd name="connsiteX45" fmla="*/ 1119675 w 4548898"/>
                  <a:gd name="connsiteY45" fmla="*/ 1407034 h 5879171"/>
                  <a:gd name="connsiteX46" fmla="*/ 1156354 w 4548898"/>
                  <a:gd name="connsiteY46" fmla="*/ 1503320 h 5879171"/>
                  <a:gd name="connsiteX47" fmla="*/ 1252617 w 4548898"/>
                  <a:gd name="connsiteY47" fmla="*/ 1539999 h 5879171"/>
                  <a:gd name="connsiteX48" fmla="*/ 3317047 w 4548898"/>
                  <a:gd name="connsiteY48" fmla="*/ 1539999 h 5879171"/>
                  <a:gd name="connsiteX49" fmla="*/ 3429026 w 4548898"/>
                  <a:gd name="connsiteY49" fmla="*/ 1407034 h 5879171"/>
                  <a:gd name="connsiteX50" fmla="*/ 3429004 w 4548898"/>
                  <a:gd name="connsiteY50" fmla="*/ 1050138 h 5879171"/>
                  <a:gd name="connsiteX51" fmla="*/ 4009819 w 4548898"/>
                  <a:gd name="connsiteY51" fmla="*/ 1050138 h 5879171"/>
                  <a:gd name="connsiteX52" fmla="*/ 4198814 w 4548898"/>
                  <a:gd name="connsiteY52" fmla="*/ 1139880 h 5879171"/>
                  <a:gd name="connsiteX53" fmla="*/ 4268754 w 4548898"/>
                  <a:gd name="connsiteY53" fmla="*/ 1337071 h 587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48898" h="5879171">
                    <a:moveTo>
                      <a:pt x="4009813" y="770211"/>
                    </a:moveTo>
                    <a:lnTo>
                      <a:pt x="3428998" y="770211"/>
                    </a:lnTo>
                    <a:lnTo>
                      <a:pt x="3428998" y="532302"/>
                    </a:lnTo>
                    <a:cubicBezTo>
                      <a:pt x="3433867" y="501361"/>
                      <a:pt x="3423637" y="469974"/>
                      <a:pt x="3401491" y="447828"/>
                    </a:cubicBezTo>
                    <a:cubicBezTo>
                      <a:pt x="3379346" y="425705"/>
                      <a:pt x="3347959" y="415481"/>
                      <a:pt x="3317047" y="420328"/>
                    </a:cubicBezTo>
                    <a:lnTo>
                      <a:pt x="2904155" y="420328"/>
                    </a:lnTo>
                    <a:cubicBezTo>
                      <a:pt x="2858258" y="293346"/>
                      <a:pt x="2773207" y="184247"/>
                      <a:pt x="2661250" y="108786"/>
                    </a:cubicBezTo>
                    <a:cubicBezTo>
                      <a:pt x="2549294" y="33311"/>
                      <a:pt x="2416260" y="-4620"/>
                      <a:pt x="2281334" y="449"/>
                    </a:cubicBezTo>
                    <a:cubicBezTo>
                      <a:pt x="2146432" y="-4618"/>
                      <a:pt x="2013392" y="33311"/>
                      <a:pt x="1901435" y="108786"/>
                    </a:cubicBezTo>
                    <a:cubicBezTo>
                      <a:pt x="1789479" y="184247"/>
                      <a:pt x="1704422" y="293346"/>
                      <a:pt x="1658525" y="420328"/>
                    </a:cubicBezTo>
                    <a:lnTo>
                      <a:pt x="1252634" y="420328"/>
                    </a:lnTo>
                    <a:cubicBezTo>
                      <a:pt x="1175653" y="420328"/>
                      <a:pt x="1119663" y="455309"/>
                      <a:pt x="1119663" y="532302"/>
                    </a:cubicBezTo>
                    <a:lnTo>
                      <a:pt x="1119686" y="770217"/>
                    </a:lnTo>
                    <a:lnTo>
                      <a:pt x="566829" y="770217"/>
                    </a:lnTo>
                    <a:cubicBezTo>
                      <a:pt x="417078" y="772046"/>
                      <a:pt x="273935" y="832339"/>
                      <a:pt x="168032" y="938244"/>
                    </a:cubicBezTo>
                    <a:cubicBezTo>
                      <a:pt x="62128" y="1044154"/>
                      <a:pt x="1829" y="1187298"/>
                      <a:pt x="0" y="1337071"/>
                    </a:cubicBezTo>
                    <a:lnTo>
                      <a:pt x="0" y="5346898"/>
                    </a:lnTo>
                    <a:cubicBezTo>
                      <a:pt x="0" y="5654822"/>
                      <a:pt x="258939" y="5878736"/>
                      <a:pt x="566834" y="5878736"/>
                    </a:cubicBezTo>
                    <a:lnTo>
                      <a:pt x="4009836" y="5878736"/>
                    </a:lnTo>
                    <a:cubicBezTo>
                      <a:pt x="4153248" y="5884622"/>
                      <a:pt x="4292660" y="5830730"/>
                      <a:pt x="4394816" y="5729860"/>
                    </a:cubicBezTo>
                    <a:cubicBezTo>
                      <a:pt x="4496971" y="5629047"/>
                      <a:pt x="4552693" y="5490344"/>
                      <a:pt x="4548698" y="5346898"/>
                    </a:cubicBezTo>
                    <a:lnTo>
                      <a:pt x="4548698" y="1337059"/>
                    </a:lnTo>
                    <a:cubicBezTo>
                      <a:pt x="4552453" y="1190412"/>
                      <a:pt x="4497777" y="1048297"/>
                      <a:pt x="4396713" y="941987"/>
                    </a:cubicBezTo>
                    <a:cubicBezTo>
                      <a:pt x="4295649" y="835677"/>
                      <a:pt x="4156483" y="773886"/>
                      <a:pt x="4009836" y="770200"/>
                    </a:cubicBezTo>
                    <a:close/>
                    <a:moveTo>
                      <a:pt x="1399601" y="700248"/>
                    </a:moveTo>
                    <a:lnTo>
                      <a:pt x="1763510" y="700248"/>
                    </a:lnTo>
                    <a:cubicBezTo>
                      <a:pt x="1796239" y="696253"/>
                      <a:pt x="1826820" y="681852"/>
                      <a:pt x="1850755" y="659192"/>
                    </a:cubicBezTo>
                    <a:cubicBezTo>
                      <a:pt x="1874684" y="636515"/>
                      <a:pt x="1890714" y="606757"/>
                      <a:pt x="1896475" y="574273"/>
                    </a:cubicBezTo>
                    <a:cubicBezTo>
                      <a:pt x="1923730" y="458881"/>
                      <a:pt x="2001756" y="362035"/>
                      <a:pt x="2108713" y="310868"/>
                    </a:cubicBezTo>
                    <a:cubicBezTo>
                      <a:pt x="2215669" y="259702"/>
                      <a:pt x="2340039" y="259702"/>
                      <a:pt x="2446989" y="310868"/>
                    </a:cubicBezTo>
                    <a:cubicBezTo>
                      <a:pt x="2553940" y="362035"/>
                      <a:pt x="2631990" y="458875"/>
                      <a:pt x="2659250" y="574273"/>
                    </a:cubicBezTo>
                    <a:cubicBezTo>
                      <a:pt x="2664137" y="608340"/>
                      <a:pt x="2680813" y="639595"/>
                      <a:pt x="2706399" y="662632"/>
                    </a:cubicBezTo>
                    <a:cubicBezTo>
                      <a:pt x="2731985" y="685652"/>
                      <a:pt x="2764823" y="698957"/>
                      <a:pt x="2799199" y="700248"/>
                    </a:cubicBezTo>
                    <a:lnTo>
                      <a:pt x="3149089" y="700248"/>
                    </a:lnTo>
                    <a:lnTo>
                      <a:pt x="3149089" y="1260095"/>
                    </a:lnTo>
                    <a:lnTo>
                      <a:pt x="1399613" y="1260073"/>
                    </a:lnTo>
                    <a:close/>
                    <a:moveTo>
                      <a:pt x="4268760" y="5346898"/>
                    </a:moveTo>
                    <a:cubicBezTo>
                      <a:pt x="4273115" y="5416221"/>
                      <a:pt x="4246992" y="5483943"/>
                      <a:pt x="4197208" y="5532406"/>
                    </a:cubicBezTo>
                    <a:cubicBezTo>
                      <a:pt x="4147448" y="5580813"/>
                      <a:pt x="4078999" y="5605102"/>
                      <a:pt x="4009819" y="5598815"/>
                    </a:cubicBezTo>
                    <a:lnTo>
                      <a:pt x="566817" y="5598815"/>
                    </a:lnTo>
                    <a:cubicBezTo>
                      <a:pt x="412867" y="5598815"/>
                      <a:pt x="279907" y="5500860"/>
                      <a:pt x="279907" y="5346898"/>
                    </a:cubicBezTo>
                    <a:lnTo>
                      <a:pt x="279907" y="1337071"/>
                    </a:lnTo>
                    <a:cubicBezTo>
                      <a:pt x="281696" y="1261524"/>
                      <a:pt x="312500" y="1189572"/>
                      <a:pt x="365923" y="1136154"/>
                    </a:cubicBezTo>
                    <a:cubicBezTo>
                      <a:pt x="419347" y="1082736"/>
                      <a:pt x="491299" y="1051927"/>
                      <a:pt x="566817" y="1050138"/>
                    </a:cubicBezTo>
                    <a:lnTo>
                      <a:pt x="1119675" y="1050138"/>
                    </a:lnTo>
                    <a:lnTo>
                      <a:pt x="1119675" y="1407034"/>
                    </a:lnTo>
                    <a:cubicBezTo>
                      <a:pt x="1117623" y="1442884"/>
                      <a:pt x="1130951" y="1477911"/>
                      <a:pt x="1156354" y="1503320"/>
                    </a:cubicBezTo>
                    <a:cubicBezTo>
                      <a:pt x="1181734" y="1528700"/>
                      <a:pt x="1216761" y="1542051"/>
                      <a:pt x="1252617" y="1539999"/>
                    </a:cubicBezTo>
                    <a:lnTo>
                      <a:pt x="3317047" y="1539999"/>
                    </a:lnTo>
                    <a:cubicBezTo>
                      <a:pt x="3394022" y="1539999"/>
                      <a:pt x="3429026" y="1484009"/>
                      <a:pt x="3429026" y="1407034"/>
                    </a:cubicBezTo>
                    <a:lnTo>
                      <a:pt x="3429004" y="1050138"/>
                    </a:lnTo>
                    <a:lnTo>
                      <a:pt x="4009819" y="1050138"/>
                    </a:lnTo>
                    <a:cubicBezTo>
                      <a:pt x="4082240" y="1053755"/>
                      <a:pt x="4150237" y="1086056"/>
                      <a:pt x="4198814" y="1139880"/>
                    </a:cubicBezTo>
                    <a:cubicBezTo>
                      <a:pt x="4247392" y="1193704"/>
                      <a:pt x="4272549" y="1264650"/>
                      <a:pt x="4268754" y="1337071"/>
                    </a:cubicBezTo>
                    <a:close/>
                  </a:path>
                </a:pathLst>
              </a:custGeom>
              <a:grpFill/>
              <a:ln w="571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B6BBC6F-06BC-915E-83D0-853048B4F0DA}"/>
                  </a:ext>
                </a:extLst>
              </p:cNvPr>
              <p:cNvSpPr/>
              <p:nvPr/>
            </p:nvSpPr>
            <p:spPr>
              <a:xfrm>
                <a:off x="3695904" y="3574307"/>
                <a:ext cx="1110186" cy="799494"/>
              </a:xfrm>
              <a:custGeom>
                <a:avLst/>
                <a:gdLst>
                  <a:gd name="connsiteX0" fmla="*/ 321722 w 1110186"/>
                  <a:gd name="connsiteY0" fmla="*/ 757434 h 799494"/>
                  <a:gd name="connsiteX1" fmla="*/ 426689 w 1110186"/>
                  <a:gd name="connsiteY1" fmla="*/ 799405 h 799494"/>
                  <a:gd name="connsiteX2" fmla="*/ 517660 w 1110186"/>
                  <a:gd name="connsiteY2" fmla="*/ 757434 h 799494"/>
                  <a:gd name="connsiteX3" fmla="*/ 1063512 w 1110186"/>
                  <a:gd name="connsiteY3" fmla="*/ 239581 h 799494"/>
                  <a:gd name="connsiteX4" fmla="*/ 1063489 w 1110186"/>
                  <a:gd name="connsiteY4" fmla="*/ 239581 h 799494"/>
                  <a:gd name="connsiteX5" fmla="*/ 1110100 w 1110186"/>
                  <a:gd name="connsiteY5" fmla="*/ 143140 h 799494"/>
                  <a:gd name="connsiteX6" fmla="*/ 1070501 w 1110186"/>
                  <a:gd name="connsiteY6" fmla="*/ 43642 h 799494"/>
                  <a:gd name="connsiteX7" fmla="*/ 973946 w 1110186"/>
                  <a:gd name="connsiteY7" fmla="*/ 88 h 799494"/>
                  <a:gd name="connsiteX8" fmla="*/ 874556 w 1110186"/>
                  <a:gd name="connsiteY8" fmla="*/ 36630 h 799494"/>
                  <a:gd name="connsiteX9" fmla="*/ 426689 w 1110186"/>
                  <a:gd name="connsiteY9" fmla="*/ 463512 h 799494"/>
                  <a:gd name="connsiteX10" fmla="*/ 237740 w 1110186"/>
                  <a:gd name="connsiteY10" fmla="*/ 267573 h 799494"/>
                  <a:gd name="connsiteX11" fmla="*/ 141185 w 1110186"/>
                  <a:gd name="connsiteY11" fmla="*/ 224019 h 799494"/>
                  <a:gd name="connsiteX12" fmla="*/ 41795 w 1110186"/>
                  <a:gd name="connsiteY12" fmla="*/ 260566 h 799494"/>
                  <a:gd name="connsiteX13" fmla="*/ 93 w 1110186"/>
                  <a:gd name="connsiteY13" fmla="*/ 360733 h 799494"/>
                  <a:gd name="connsiteX14" fmla="*/ 34783 w 1110186"/>
                  <a:gd name="connsiteY14" fmla="*/ 463512 h 7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0186" h="799494">
                    <a:moveTo>
                      <a:pt x="321722" y="757434"/>
                    </a:moveTo>
                    <a:cubicBezTo>
                      <a:pt x="349245" y="785563"/>
                      <a:pt x="387353" y="800811"/>
                      <a:pt x="426689" y="799405"/>
                    </a:cubicBezTo>
                    <a:cubicBezTo>
                      <a:pt x="461516" y="798599"/>
                      <a:pt x="494440" y="783397"/>
                      <a:pt x="517660" y="757434"/>
                    </a:cubicBezTo>
                    <a:lnTo>
                      <a:pt x="1063512" y="239581"/>
                    </a:lnTo>
                    <a:lnTo>
                      <a:pt x="1063489" y="239581"/>
                    </a:lnTo>
                    <a:cubicBezTo>
                      <a:pt x="1091864" y="215383"/>
                      <a:pt x="1108786" y="180402"/>
                      <a:pt x="1110100" y="143140"/>
                    </a:cubicBezTo>
                    <a:cubicBezTo>
                      <a:pt x="1111443" y="105884"/>
                      <a:pt x="1097064" y="69782"/>
                      <a:pt x="1070501" y="43642"/>
                    </a:cubicBezTo>
                    <a:cubicBezTo>
                      <a:pt x="1045252" y="17033"/>
                      <a:pt x="1010608" y="1403"/>
                      <a:pt x="973946" y="88"/>
                    </a:cubicBezTo>
                    <a:cubicBezTo>
                      <a:pt x="937307" y="-1209"/>
                      <a:pt x="901617" y="11895"/>
                      <a:pt x="874556" y="36630"/>
                    </a:cubicBezTo>
                    <a:lnTo>
                      <a:pt x="426689" y="463512"/>
                    </a:lnTo>
                    <a:lnTo>
                      <a:pt x="237740" y="267573"/>
                    </a:lnTo>
                    <a:cubicBezTo>
                      <a:pt x="212508" y="240964"/>
                      <a:pt x="177846" y="225339"/>
                      <a:pt x="141185" y="224019"/>
                    </a:cubicBezTo>
                    <a:cubicBezTo>
                      <a:pt x="104546" y="222727"/>
                      <a:pt x="68856" y="235832"/>
                      <a:pt x="41795" y="260566"/>
                    </a:cubicBezTo>
                    <a:cubicBezTo>
                      <a:pt x="16186" y="287781"/>
                      <a:pt x="1384" y="323385"/>
                      <a:pt x="93" y="360733"/>
                    </a:cubicBezTo>
                    <a:cubicBezTo>
                      <a:pt x="-1205" y="398058"/>
                      <a:pt x="11140" y="434605"/>
                      <a:pt x="34783" y="463512"/>
                    </a:cubicBezTo>
                    <a:close/>
                  </a:path>
                </a:pathLst>
              </a:custGeom>
              <a:grpFill/>
              <a:ln w="571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896C0B7-FA83-FF08-1A26-4AF219C5E56A}"/>
                  </a:ext>
                </a:extLst>
              </p:cNvPr>
              <p:cNvSpPr/>
              <p:nvPr/>
            </p:nvSpPr>
            <p:spPr>
              <a:xfrm>
                <a:off x="5046335" y="3918832"/>
                <a:ext cx="1889416" cy="279920"/>
              </a:xfrm>
              <a:custGeom>
                <a:avLst/>
                <a:gdLst>
                  <a:gd name="connsiteX0" fmla="*/ 1749466 w 1889416"/>
                  <a:gd name="connsiteY0" fmla="*/ 0 h 279920"/>
                  <a:gd name="connsiteX1" fmla="*/ 139950 w 1889416"/>
                  <a:gd name="connsiteY1" fmla="*/ 0 h 279920"/>
                  <a:gd name="connsiteX2" fmla="*/ 18752 w 1889416"/>
                  <a:gd name="connsiteY2" fmla="*/ 69986 h 279920"/>
                  <a:gd name="connsiteX3" fmla="*/ 18752 w 1889416"/>
                  <a:gd name="connsiteY3" fmla="*/ 209935 h 279920"/>
                  <a:gd name="connsiteX4" fmla="*/ 139950 w 1889416"/>
                  <a:gd name="connsiteY4" fmla="*/ 279921 h 279920"/>
                  <a:gd name="connsiteX5" fmla="*/ 1749466 w 1889416"/>
                  <a:gd name="connsiteY5" fmla="*/ 279921 h 279920"/>
                  <a:gd name="connsiteX6" fmla="*/ 1870664 w 1889416"/>
                  <a:gd name="connsiteY6" fmla="*/ 209935 h 279920"/>
                  <a:gd name="connsiteX7" fmla="*/ 1870664 w 1889416"/>
                  <a:gd name="connsiteY7" fmla="*/ 69986 h 279920"/>
                  <a:gd name="connsiteX8" fmla="*/ 1749466 w 1889416"/>
                  <a:gd name="connsiteY8" fmla="*/ 0 h 27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416" h="279920">
                    <a:moveTo>
                      <a:pt x="1749466" y="0"/>
                    </a:moveTo>
                    <a:lnTo>
                      <a:pt x="139950" y="0"/>
                    </a:lnTo>
                    <a:cubicBezTo>
                      <a:pt x="89944" y="0"/>
                      <a:pt x="43733" y="26677"/>
                      <a:pt x="18752" y="69986"/>
                    </a:cubicBezTo>
                    <a:cubicBezTo>
                      <a:pt x="-6251" y="113271"/>
                      <a:pt x="-6251" y="166627"/>
                      <a:pt x="18752" y="209935"/>
                    </a:cubicBezTo>
                    <a:cubicBezTo>
                      <a:pt x="43733" y="253243"/>
                      <a:pt x="89944" y="279921"/>
                      <a:pt x="139950" y="279921"/>
                    </a:cubicBezTo>
                    <a:lnTo>
                      <a:pt x="1749466" y="279921"/>
                    </a:lnTo>
                    <a:cubicBezTo>
                      <a:pt x="1799472" y="279921"/>
                      <a:pt x="1845661" y="253243"/>
                      <a:pt x="1870664" y="209935"/>
                    </a:cubicBezTo>
                    <a:cubicBezTo>
                      <a:pt x="1895667" y="166627"/>
                      <a:pt x="1895667" y="113271"/>
                      <a:pt x="1870664" y="69986"/>
                    </a:cubicBezTo>
                    <a:cubicBezTo>
                      <a:pt x="1845661" y="26677"/>
                      <a:pt x="1799472" y="0"/>
                      <a:pt x="1749466" y="0"/>
                    </a:cubicBezTo>
                    <a:close/>
                  </a:path>
                </a:pathLst>
              </a:custGeom>
              <a:grpFill/>
              <a:ln w="571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1B90F20-87DD-F985-BDF2-243E5CF1D610}"/>
                  </a:ext>
                </a:extLst>
              </p:cNvPr>
              <p:cNvSpPr/>
              <p:nvPr/>
            </p:nvSpPr>
            <p:spPr>
              <a:xfrm>
                <a:off x="3695904" y="2454644"/>
                <a:ext cx="1110186" cy="799494"/>
              </a:xfrm>
              <a:custGeom>
                <a:avLst/>
                <a:gdLst>
                  <a:gd name="connsiteX0" fmla="*/ 321722 w 1110186"/>
                  <a:gd name="connsiteY0" fmla="*/ 757414 h 799494"/>
                  <a:gd name="connsiteX1" fmla="*/ 426689 w 1110186"/>
                  <a:gd name="connsiteY1" fmla="*/ 799408 h 799494"/>
                  <a:gd name="connsiteX2" fmla="*/ 517660 w 1110186"/>
                  <a:gd name="connsiteY2" fmla="*/ 757414 h 799494"/>
                  <a:gd name="connsiteX3" fmla="*/ 1063512 w 1110186"/>
                  <a:gd name="connsiteY3" fmla="*/ 239561 h 799494"/>
                  <a:gd name="connsiteX4" fmla="*/ 1063489 w 1110186"/>
                  <a:gd name="connsiteY4" fmla="*/ 239584 h 799494"/>
                  <a:gd name="connsiteX5" fmla="*/ 1110100 w 1110186"/>
                  <a:gd name="connsiteY5" fmla="*/ 143143 h 799494"/>
                  <a:gd name="connsiteX6" fmla="*/ 1070501 w 1110186"/>
                  <a:gd name="connsiteY6" fmla="*/ 43645 h 799494"/>
                  <a:gd name="connsiteX7" fmla="*/ 973946 w 1110186"/>
                  <a:gd name="connsiteY7" fmla="*/ 91 h 799494"/>
                  <a:gd name="connsiteX8" fmla="*/ 874556 w 1110186"/>
                  <a:gd name="connsiteY8" fmla="*/ 36633 h 799494"/>
                  <a:gd name="connsiteX9" fmla="*/ 426689 w 1110186"/>
                  <a:gd name="connsiteY9" fmla="*/ 463515 h 799494"/>
                  <a:gd name="connsiteX10" fmla="*/ 237740 w 1110186"/>
                  <a:gd name="connsiteY10" fmla="*/ 267576 h 799494"/>
                  <a:gd name="connsiteX11" fmla="*/ 141185 w 1110186"/>
                  <a:gd name="connsiteY11" fmla="*/ 224022 h 799494"/>
                  <a:gd name="connsiteX12" fmla="*/ 41795 w 1110186"/>
                  <a:gd name="connsiteY12" fmla="*/ 260569 h 799494"/>
                  <a:gd name="connsiteX13" fmla="*/ 93 w 1110186"/>
                  <a:gd name="connsiteY13" fmla="*/ 360713 h 799494"/>
                  <a:gd name="connsiteX14" fmla="*/ 34783 w 1110186"/>
                  <a:gd name="connsiteY14" fmla="*/ 463515 h 7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0186" h="799494">
                    <a:moveTo>
                      <a:pt x="321722" y="757414"/>
                    </a:moveTo>
                    <a:cubicBezTo>
                      <a:pt x="349245" y="785566"/>
                      <a:pt x="387353" y="800791"/>
                      <a:pt x="426689" y="799408"/>
                    </a:cubicBezTo>
                    <a:cubicBezTo>
                      <a:pt x="461516" y="798602"/>
                      <a:pt x="494440" y="783400"/>
                      <a:pt x="517660" y="757414"/>
                    </a:cubicBezTo>
                    <a:lnTo>
                      <a:pt x="1063512" y="239561"/>
                    </a:lnTo>
                    <a:lnTo>
                      <a:pt x="1063489" y="239584"/>
                    </a:lnTo>
                    <a:cubicBezTo>
                      <a:pt x="1091864" y="215386"/>
                      <a:pt x="1108786" y="180405"/>
                      <a:pt x="1110100" y="143143"/>
                    </a:cubicBezTo>
                    <a:cubicBezTo>
                      <a:pt x="1111443" y="105881"/>
                      <a:pt x="1097064" y="69785"/>
                      <a:pt x="1070501" y="43645"/>
                    </a:cubicBezTo>
                    <a:cubicBezTo>
                      <a:pt x="1045252" y="17036"/>
                      <a:pt x="1010608" y="1405"/>
                      <a:pt x="973946" y="91"/>
                    </a:cubicBezTo>
                    <a:cubicBezTo>
                      <a:pt x="937307" y="-1229"/>
                      <a:pt x="901617" y="11898"/>
                      <a:pt x="874556" y="36633"/>
                    </a:cubicBezTo>
                    <a:lnTo>
                      <a:pt x="426689" y="463515"/>
                    </a:lnTo>
                    <a:lnTo>
                      <a:pt x="237740" y="267576"/>
                    </a:lnTo>
                    <a:cubicBezTo>
                      <a:pt x="212508" y="240967"/>
                      <a:pt x="177846" y="225342"/>
                      <a:pt x="141185" y="224022"/>
                    </a:cubicBezTo>
                    <a:cubicBezTo>
                      <a:pt x="104546" y="222707"/>
                      <a:pt x="68856" y="235834"/>
                      <a:pt x="41795" y="260569"/>
                    </a:cubicBezTo>
                    <a:cubicBezTo>
                      <a:pt x="16186" y="287778"/>
                      <a:pt x="1384" y="323388"/>
                      <a:pt x="93" y="360713"/>
                    </a:cubicBezTo>
                    <a:cubicBezTo>
                      <a:pt x="-1205" y="398061"/>
                      <a:pt x="11140" y="434585"/>
                      <a:pt x="34783" y="463515"/>
                    </a:cubicBezTo>
                    <a:close/>
                  </a:path>
                </a:pathLst>
              </a:custGeom>
              <a:grpFill/>
              <a:ln w="571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4D7B341-EA02-0EE1-16DC-D767D1472A76}"/>
                  </a:ext>
                </a:extLst>
              </p:cNvPr>
              <p:cNvSpPr/>
              <p:nvPr/>
            </p:nvSpPr>
            <p:spPr>
              <a:xfrm>
                <a:off x="5046335" y="2799206"/>
                <a:ext cx="1889416" cy="279920"/>
              </a:xfrm>
              <a:custGeom>
                <a:avLst/>
                <a:gdLst>
                  <a:gd name="connsiteX0" fmla="*/ 1749466 w 1889416"/>
                  <a:gd name="connsiteY0" fmla="*/ 0 h 279920"/>
                  <a:gd name="connsiteX1" fmla="*/ 139950 w 1889416"/>
                  <a:gd name="connsiteY1" fmla="*/ 0 h 279920"/>
                  <a:gd name="connsiteX2" fmla="*/ 18752 w 1889416"/>
                  <a:gd name="connsiteY2" fmla="*/ 69963 h 279920"/>
                  <a:gd name="connsiteX3" fmla="*/ 18752 w 1889416"/>
                  <a:gd name="connsiteY3" fmla="*/ 209935 h 279920"/>
                  <a:gd name="connsiteX4" fmla="*/ 139950 w 1889416"/>
                  <a:gd name="connsiteY4" fmla="*/ 279921 h 279920"/>
                  <a:gd name="connsiteX5" fmla="*/ 1749466 w 1889416"/>
                  <a:gd name="connsiteY5" fmla="*/ 279921 h 279920"/>
                  <a:gd name="connsiteX6" fmla="*/ 1870664 w 1889416"/>
                  <a:gd name="connsiteY6" fmla="*/ 209935 h 279920"/>
                  <a:gd name="connsiteX7" fmla="*/ 1870664 w 1889416"/>
                  <a:gd name="connsiteY7" fmla="*/ 69963 h 279920"/>
                  <a:gd name="connsiteX8" fmla="*/ 1749466 w 1889416"/>
                  <a:gd name="connsiteY8" fmla="*/ 0 h 27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416" h="279920">
                    <a:moveTo>
                      <a:pt x="1749466" y="0"/>
                    </a:moveTo>
                    <a:lnTo>
                      <a:pt x="139950" y="0"/>
                    </a:lnTo>
                    <a:cubicBezTo>
                      <a:pt x="89944" y="0"/>
                      <a:pt x="43733" y="26678"/>
                      <a:pt x="18752" y="69963"/>
                    </a:cubicBezTo>
                    <a:cubicBezTo>
                      <a:pt x="-6251" y="113271"/>
                      <a:pt x="-6251" y="166627"/>
                      <a:pt x="18752" y="209935"/>
                    </a:cubicBezTo>
                    <a:cubicBezTo>
                      <a:pt x="43733" y="253243"/>
                      <a:pt x="89944" y="279921"/>
                      <a:pt x="139950" y="279921"/>
                    </a:cubicBezTo>
                    <a:lnTo>
                      <a:pt x="1749466" y="279921"/>
                    </a:lnTo>
                    <a:cubicBezTo>
                      <a:pt x="1799472" y="279921"/>
                      <a:pt x="1845661" y="253243"/>
                      <a:pt x="1870664" y="209935"/>
                    </a:cubicBezTo>
                    <a:cubicBezTo>
                      <a:pt x="1895667" y="166627"/>
                      <a:pt x="1895667" y="113271"/>
                      <a:pt x="1870664" y="69963"/>
                    </a:cubicBezTo>
                    <a:cubicBezTo>
                      <a:pt x="1845661" y="26678"/>
                      <a:pt x="1799472" y="0"/>
                      <a:pt x="1749466" y="0"/>
                    </a:cubicBezTo>
                    <a:close/>
                  </a:path>
                </a:pathLst>
              </a:custGeom>
              <a:grpFill/>
              <a:ln w="571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965F68F-26B5-DF46-8FB6-77C44876A51E}"/>
                  </a:ext>
                </a:extLst>
              </p:cNvPr>
              <p:cNvSpPr/>
              <p:nvPr/>
            </p:nvSpPr>
            <p:spPr>
              <a:xfrm>
                <a:off x="5046335" y="5038515"/>
                <a:ext cx="1889416" cy="279920"/>
              </a:xfrm>
              <a:custGeom>
                <a:avLst/>
                <a:gdLst>
                  <a:gd name="connsiteX0" fmla="*/ 1749466 w 1889416"/>
                  <a:gd name="connsiteY0" fmla="*/ 0 h 279920"/>
                  <a:gd name="connsiteX1" fmla="*/ 139950 w 1889416"/>
                  <a:gd name="connsiteY1" fmla="*/ 0 h 279920"/>
                  <a:gd name="connsiteX2" fmla="*/ 18752 w 1889416"/>
                  <a:gd name="connsiteY2" fmla="*/ 69986 h 279920"/>
                  <a:gd name="connsiteX3" fmla="*/ 18752 w 1889416"/>
                  <a:gd name="connsiteY3" fmla="*/ 209935 h 279920"/>
                  <a:gd name="connsiteX4" fmla="*/ 139950 w 1889416"/>
                  <a:gd name="connsiteY4" fmla="*/ 279921 h 279920"/>
                  <a:gd name="connsiteX5" fmla="*/ 1749466 w 1889416"/>
                  <a:gd name="connsiteY5" fmla="*/ 279921 h 279920"/>
                  <a:gd name="connsiteX6" fmla="*/ 1870664 w 1889416"/>
                  <a:gd name="connsiteY6" fmla="*/ 209935 h 279920"/>
                  <a:gd name="connsiteX7" fmla="*/ 1870664 w 1889416"/>
                  <a:gd name="connsiteY7" fmla="*/ 69986 h 279920"/>
                  <a:gd name="connsiteX8" fmla="*/ 1749466 w 1889416"/>
                  <a:gd name="connsiteY8" fmla="*/ 0 h 27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416" h="279920">
                    <a:moveTo>
                      <a:pt x="1749466" y="0"/>
                    </a:moveTo>
                    <a:lnTo>
                      <a:pt x="139950" y="0"/>
                    </a:lnTo>
                    <a:cubicBezTo>
                      <a:pt x="89944" y="0"/>
                      <a:pt x="43733" y="26677"/>
                      <a:pt x="18752" y="69986"/>
                    </a:cubicBezTo>
                    <a:cubicBezTo>
                      <a:pt x="-6251" y="113271"/>
                      <a:pt x="-6251" y="166627"/>
                      <a:pt x="18752" y="209935"/>
                    </a:cubicBezTo>
                    <a:cubicBezTo>
                      <a:pt x="43733" y="253243"/>
                      <a:pt x="89944" y="279921"/>
                      <a:pt x="139950" y="279921"/>
                    </a:cubicBezTo>
                    <a:lnTo>
                      <a:pt x="1749466" y="279921"/>
                    </a:lnTo>
                    <a:cubicBezTo>
                      <a:pt x="1799472" y="279921"/>
                      <a:pt x="1845661" y="253243"/>
                      <a:pt x="1870664" y="209935"/>
                    </a:cubicBezTo>
                    <a:cubicBezTo>
                      <a:pt x="1895667" y="166627"/>
                      <a:pt x="1895667" y="113271"/>
                      <a:pt x="1870664" y="69986"/>
                    </a:cubicBezTo>
                    <a:cubicBezTo>
                      <a:pt x="1845661" y="26677"/>
                      <a:pt x="1799472" y="0"/>
                      <a:pt x="1749466" y="0"/>
                    </a:cubicBezTo>
                    <a:close/>
                  </a:path>
                </a:pathLst>
              </a:custGeom>
              <a:grpFill/>
              <a:ln w="571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5DB609D-B672-5192-CA7E-086E1D454DE8}"/>
                  </a:ext>
                </a:extLst>
              </p:cNvPr>
              <p:cNvSpPr/>
              <p:nvPr/>
            </p:nvSpPr>
            <p:spPr>
              <a:xfrm>
                <a:off x="3709724" y="4534680"/>
                <a:ext cx="1147663" cy="1147663"/>
              </a:xfrm>
              <a:custGeom>
                <a:avLst/>
                <a:gdLst>
                  <a:gd name="connsiteX0" fmla="*/ 573820 w 1147663"/>
                  <a:gd name="connsiteY0" fmla="*/ 0 h 1147663"/>
                  <a:gd name="connsiteX1" fmla="*/ 168078 w 1147663"/>
                  <a:gd name="connsiteY1" fmla="*/ 168078 h 1147663"/>
                  <a:gd name="connsiteX2" fmla="*/ 0 w 1147663"/>
                  <a:gd name="connsiteY2" fmla="*/ 573843 h 1147663"/>
                  <a:gd name="connsiteX3" fmla="*/ 168078 w 1147663"/>
                  <a:gd name="connsiteY3" fmla="*/ 979585 h 1147663"/>
                  <a:gd name="connsiteX4" fmla="*/ 573820 w 1147663"/>
                  <a:gd name="connsiteY4" fmla="*/ 1147664 h 1147663"/>
                  <a:gd name="connsiteX5" fmla="*/ 979585 w 1147663"/>
                  <a:gd name="connsiteY5" fmla="*/ 979585 h 1147663"/>
                  <a:gd name="connsiteX6" fmla="*/ 1147663 w 1147663"/>
                  <a:gd name="connsiteY6" fmla="*/ 573843 h 1147663"/>
                  <a:gd name="connsiteX7" fmla="*/ 979585 w 1147663"/>
                  <a:gd name="connsiteY7" fmla="*/ 168078 h 1147663"/>
                  <a:gd name="connsiteX8" fmla="*/ 573820 w 1147663"/>
                  <a:gd name="connsiteY8" fmla="*/ 0 h 1147663"/>
                  <a:gd name="connsiteX9" fmla="*/ 573820 w 1147663"/>
                  <a:gd name="connsiteY9" fmla="*/ 860736 h 1147663"/>
                  <a:gd name="connsiteX10" fmla="*/ 365223 w 1147663"/>
                  <a:gd name="connsiteY10" fmla="*/ 773783 h 1147663"/>
                  <a:gd name="connsiteX11" fmla="*/ 280012 w 1147663"/>
                  <a:gd name="connsiteY11" fmla="*/ 564425 h 1147663"/>
                  <a:gd name="connsiteX12" fmla="*/ 368595 w 1147663"/>
                  <a:gd name="connsiteY12" fmla="*/ 356496 h 1147663"/>
                  <a:gd name="connsiteX13" fmla="*/ 578598 w 1147663"/>
                  <a:gd name="connsiteY13" fmla="*/ 272937 h 1147663"/>
                  <a:gd name="connsiteX14" fmla="*/ 785835 w 1147663"/>
                  <a:gd name="connsiteY14" fmla="*/ 363171 h 1147663"/>
                  <a:gd name="connsiteX15" fmla="*/ 867743 w 1147663"/>
                  <a:gd name="connsiteY15" fmla="*/ 573820 h 1147663"/>
                  <a:gd name="connsiteX16" fmla="*/ 779229 w 1147663"/>
                  <a:gd name="connsiteY16" fmla="*/ 777126 h 1147663"/>
                  <a:gd name="connsiteX17" fmla="*/ 573826 w 1147663"/>
                  <a:gd name="connsiteY17" fmla="*/ 860731 h 11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663" h="1147663">
                    <a:moveTo>
                      <a:pt x="573820" y="0"/>
                    </a:moveTo>
                    <a:cubicBezTo>
                      <a:pt x="421636" y="0"/>
                      <a:pt x="275680" y="60453"/>
                      <a:pt x="168078" y="168078"/>
                    </a:cubicBezTo>
                    <a:cubicBezTo>
                      <a:pt x="60453" y="275680"/>
                      <a:pt x="0" y="421636"/>
                      <a:pt x="0" y="573843"/>
                    </a:cubicBezTo>
                    <a:cubicBezTo>
                      <a:pt x="0" y="726028"/>
                      <a:pt x="60453" y="871983"/>
                      <a:pt x="168078" y="979585"/>
                    </a:cubicBezTo>
                    <a:cubicBezTo>
                      <a:pt x="275680" y="1087210"/>
                      <a:pt x="421636" y="1147664"/>
                      <a:pt x="573820" y="1147664"/>
                    </a:cubicBezTo>
                    <a:cubicBezTo>
                      <a:pt x="726028" y="1147664"/>
                      <a:pt x="871983" y="1087210"/>
                      <a:pt x="979585" y="979585"/>
                    </a:cubicBezTo>
                    <a:cubicBezTo>
                      <a:pt x="1087210" y="871983"/>
                      <a:pt x="1147663" y="726028"/>
                      <a:pt x="1147663" y="573843"/>
                    </a:cubicBezTo>
                    <a:cubicBezTo>
                      <a:pt x="1147663" y="421636"/>
                      <a:pt x="1087210" y="275680"/>
                      <a:pt x="979585" y="168078"/>
                    </a:cubicBezTo>
                    <a:cubicBezTo>
                      <a:pt x="871983" y="60453"/>
                      <a:pt x="726028" y="0"/>
                      <a:pt x="573820" y="0"/>
                    </a:cubicBezTo>
                    <a:close/>
                    <a:moveTo>
                      <a:pt x="573820" y="860736"/>
                    </a:moveTo>
                    <a:cubicBezTo>
                      <a:pt x="495485" y="860713"/>
                      <a:pt x="420384" y="829412"/>
                      <a:pt x="365223" y="773783"/>
                    </a:cubicBezTo>
                    <a:cubicBezTo>
                      <a:pt x="310039" y="718130"/>
                      <a:pt x="279366" y="642783"/>
                      <a:pt x="280012" y="564425"/>
                    </a:cubicBezTo>
                    <a:cubicBezTo>
                      <a:pt x="280635" y="486090"/>
                      <a:pt x="312536" y="411234"/>
                      <a:pt x="368595" y="356496"/>
                    </a:cubicBezTo>
                    <a:cubicBezTo>
                      <a:pt x="424676" y="301781"/>
                      <a:pt x="500263" y="271685"/>
                      <a:pt x="578598" y="272937"/>
                    </a:cubicBezTo>
                    <a:cubicBezTo>
                      <a:pt x="656957" y="274189"/>
                      <a:pt x="731543" y="306667"/>
                      <a:pt x="785835" y="363171"/>
                    </a:cubicBezTo>
                    <a:cubicBezTo>
                      <a:pt x="840128" y="419653"/>
                      <a:pt x="869617" y="495485"/>
                      <a:pt x="867743" y="573820"/>
                    </a:cubicBezTo>
                    <a:cubicBezTo>
                      <a:pt x="865914" y="650550"/>
                      <a:pt x="834144" y="723525"/>
                      <a:pt x="779229" y="777126"/>
                    </a:cubicBezTo>
                    <a:cubicBezTo>
                      <a:pt x="724313" y="830750"/>
                      <a:pt x="650596" y="860754"/>
                      <a:pt x="573826" y="860731"/>
                    </a:cubicBezTo>
                    <a:close/>
                  </a:path>
                </a:pathLst>
              </a:custGeom>
              <a:grpFill/>
              <a:ln w="571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558716E-3E0D-5974-60B4-439FF7A8CD55}"/>
                  </a:ext>
                </a:extLst>
              </p:cNvPr>
              <p:cNvSpPr/>
              <p:nvPr/>
            </p:nvSpPr>
            <p:spPr>
              <a:xfrm>
                <a:off x="7782751" y="1609475"/>
                <a:ext cx="1385657" cy="4695726"/>
              </a:xfrm>
              <a:custGeom>
                <a:avLst/>
                <a:gdLst>
                  <a:gd name="connsiteX0" fmla="*/ 1385633 w 1385657"/>
                  <a:gd name="connsiteY0" fmla="*/ 622860 h 4695726"/>
                  <a:gd name="connsiteX1" fmla="*/ 1200753 w 1385657"/>
                  <a:gd name="connsiteY1" fmla="*/ 179971 h 4695726"/>
                  <a:gd name="connsiteX2" fmla="*/ 755840 w 1385657"/>
                  <a:gd name="connsiteY2" fmla="*/ 40 h 4695726"/>
                  <a:gd name="connsiteX3" fmla="*/ 629824 w 1385657"/>
                  <a:gd name="connsiteY3" fmla="*/ 40 h 4695726"/>
                  <a:gd name="connsiteX4" fmla="*/ 184917 w 1385657"/>
                  <a:gd name="connsiteY4" fmla="*/ 179971 h 4695726"/>
                  <a:gd name="connsiteX5" fmla="*/ 25 w 1385657"/>
                  <a:gd name="connsiteY5" fmla="*/ 622860 h 4695726"/>
                  <a:gd name="connsiteX6" fmla="*/ 25 w 1385657"/>
                  <a:gd name="connsiteY6" fmla="*/ 3673985 h 4695726"/>
                  <a:gd name="connsiteX7" fmla="*/ 21034 w 1385657"/>
                  <a:gd name="connsiteY7" fmla="*/ 3743971 h 4695726"/>
                  <a:gd name="connsiteX8" fmla="*/ 573869 w 1385657"/>
                  <a:gd name="connsiteY8" fmla="*/ 4632733 h 4695726"/>
                  <a:gd name="connsiteX9" fmla="*/ 692803 w 1385657"/>
                  <a:gd name="connsiteY9" fmla="*/ 4695712 h 4695726"/>
                  <a:gd name="connsiteX10" fmla="*/ 811789 w 1385657"/>
                  <a:gd name="connsiteY10" fmla="*/ 4632733 h 4695726"/>
                  <a:gd name="connsiteX11" fmla="*/ 1364602 w 1385657"/>
                  <a:gd name="connsiteY11" fmla="*/ 3743971 h 4695726"/>
                  <a:gd name="connsiteX12" fmla="*/ 1385633 w 1385657"/>
                  <a:gd name="connsiteY12" fmla="*/ 3673985 h 4695726"/>
                  <a:gd name="connsiteX13" fmla="*/ 279952 w 1385657"/>
                  <a:gd name="connsiteY13" fmla="*/ 979756 h 4695726"/>
                  <a:gd name="connsiteX14" fmla="*/ 349938 w 1385657"/>
                  <a:gd name="connsiteY14" fmla="*/ 979756 h 4695726"/>
                  <a:gd name="connsiteX15" fmla="*/ 349938 w 1385657"/>
                  <a:gd name="connsiteY15" fmla="*/ 3499043 h 4695726"/>
                  <a:gd name="connsiteX16" fmla="*/ 279952 w 1385657"/>
                  <a:gd name="connsiteY16" fmla="*/ 3499043 h 4695726"/>
                  <a:gd name="connsiteX17" fmla="*/ 629824 w 1385657"/>
                  <a:gd name="connsiteY17" fmla="*/ 979756 h 4695726"/>
                  <a:gd name="connsiteX18" fmla="*/ 755783 w 1385657"/>
                  <a:gd name="connsiteY18" fmla="*/ 979756 h 4695726"/>
                  <a:gd name="connsiteX19" fmla="*/ 755840 w 1385657"/>
                  <a:gd name="connsiteY19" fmla="*/ 3499043 h 4695726"/>
                  <a:gd name="connsiteX20" fmla="*/ 629824 w 1385657"/>
                  <a:gd name="connsiteY20" fmla="*/ 3499043 h 4695726"/>
                  <a:gd name="connsiteX21" fmla="*/ 1035703 w 1385657"/>
                  <a:gd name="connsiteY21" fmla="*/ 3499043 h 4695726"/>
                  <a:gd name="connsiteX22" fmla="*/ 1035761 w 1385657"/>
                  <a:gd name="connsiteY22" fmla="*/ 979756 h 4695726"/>
                  <a:gd name="connsiteX23" fmla="*/ 1105712 w 1385657"/>
                  <a:gd name="connsiteY23" fmla="*/ 979756 h 4695726"/>
                  <a:gd name="connsiteX24" fmla="*/ 1105712 w 1385657"/>
                  <a:gd name="connsiteY24" fmla="*/ 3499043 h 4695726"/>
                  <a:gd name="connsiteX25" fmla="*/ 629824 w 1385657"/>
                  <a:gd name="connsiteY25" fmla="*/ 279955 h 4695726"/>
                  <a:gd name="connsiteX26" fmla="*/ 755840 w 1385657"/>
                  <a:gd name="connsiteY26" fmla="*/ 279955 h 4695726"/>
                  <a:gd name="connsiteX27" fmla="*/ 1002442 w 1385657"/>
                  <a:gd name="connsiteY27" fmla="*/ 373246 h 4695726"/>
                  <a:gd name="connsiteX28" fmla="*/ 1105712 w 1385657"/>
                  <a:gd name="connsiteY28" fmla="*/ 615842 h 4695726"/>
                  <a:gd name="connsiteX29" fmla="*/ 1105712 w 1385657"/>
                  <a:gd name="connsiteY29" fmla="*/ 699824 h 4695726"/>
                  <a:gd name="connsiteX30" fmla="*/ 279940 w 1385657"/>
                  <a:gd name="connsiteY30" fmla="*/ 699824 h 4695726"/>
                  <a:gd name="connsiteX31" fmla="*/ 279940 w 1385657"/>
                  <a:gd name="connsiteY31" fmla="*/ 615842 h 4695726"/>
                  <a:gd name="connsiteX32" fmla="*/ 383210 w 1385657"/>
                  <a:gd name="connsiteY32" fmla="*/ 373246 h 4695726"/>
                  <a:gd name="connsiteX33" fmla="*/ 629824 w 1385657"/>
                  <a:gd name="connsiteY33" fmla="*/ 279955 h 4695726"/>
                  <a:gd name="connsiteX34" fmla="*/ 692861 w 1385657"/>
                  <a:gd name="connsiteY34" fmla="*/ 4261772 h 4695726"/>
                  <a:gd name="connsiteX35" fmla="*/ 391908 w 1385657"/>
                  <a:gd name="connsiteY35" fmla="*/ 3778895 h 4695726"/>
                  <a:gd name="connsiteX36" fmla="*/ 993698 w 1385657"/>
                  <a:gd name="connsiteY36" fmla="*/ 3778895 h 46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5657" h="4695726">
                    <a:moveTo>
                      <a:pt x="1385633" y="622860"/>
                    </a:moveTo>
                    <a:cubicBezTo>
                      <a:pt x="1385633" y="456457"/>
                      <a:pt x="1319053" y="296974"/>
                      <a:pt x="1200753" y="179971"/>
                    </a:cubicBezTo>
                    <a:cubicBezTo>
                      <a:pt x="1082452" y="62967"/>
                      <a:pt x="922204" y="-1835"/>
                      <a:pt x="755840" y="40"/>
                    </a:cubicBezTo>
                    <a:lnTo>
                      <a:pt x="629824" y="40"/>
                    </a:lnTo>
                    <a:cubicBezTo>
                      <a:pt x="463460" y="-1835"/>
                      <a:pt x="303240" y="62973"/>
                      <a:pt x="184917" y="179971"/>
                    </a:cubicBezTo>
                    <a:cubicBezTo>
                      <a:pt x="66599" y="296974"/>
                      <a:pt x="25" y="456457"/>
                      <a:pt x="25" y="622860"/>
                    </a:cubicBezTo>
                    <a:lnTo>
                      <a:pt x="25" y="3673985"/>
                    </a:lnTo>
                    <a:cubicBezTo>
                      <a:pt x="-489" y="3698942"/>
                      <a:pt x="6855" y="3723431"/>
                      <a:pt x="21034" y="3743971"/>
                    </a:cubicBezTo>
                    <a:lnTo>
                      <a:pt x="573869" y="4632733"/>
                    </a:lnTo>
                    <a:cubicBezTo>
                      <a:pt x="600163" y="4672624"/>
                      <a:pt x="645026" y="4696398"/>
                      <a:pt x="692803" y="4695712"/>
                    </a:cubicBezTo>
                    <a:cubicBezTo>
                      <a:pt x="740067" y="4694055"/>
                      <a:pt x="783901" y="4670852"/>
                      <a:pt x="811789" y="4632733"/>
                    </a:cubicBezTo>
                    <a:lnTo>
                      <a:pt x="1364602" y="3743971"/>
                    </a:lnTo>
                    <a:cubicBezTo>
                      <a:pt x="1378775" y="3723431"/>
                      <a:pt x="1386147" y="3698942"/>
                      <a:pt x="1385633" y="3673985"/>
                    </a:cubicBezTo>
                    <a:close/>
                    <a:moveTo>
                      <a:pt x="279952" y="979756"/>
                    </a:moveTo>
                    <a:lnTo>
                      <a:pt x="349938" y="979756"/>
                    </a:lnTo>
                    <a:lnTo>
                      <a:pt x="349938" y="3499043"/>
                    </a:lnTo>
                    <a:lnTo>
                      <a:pt x="279952" y="3499043"/>
                    </a:lnTo>
                    <a:close/>
                    <a:moveTo>
                      <a:pt x="629824" y="979756"/>
                    </a:moveTo>
                    <a:lnTo>
                      <a:pt x="755783" y="979756"/>
                    </a:lnTo>
                    <a:lnTo>
                      <a:pt x="755840" y="3499043"/>
                    </a:lnTo>
                    <a:lnTo>
                      <a:pt x="629824" y="3499043"/>
                    </a:lnTo>
                    <a:close/>
                    <a:moveTo>
                      <a:pt x="1035703" y="3499043"/>
                    </a:moveTo>
                    <a:lnTo>
                      <a:pt x="1035761" y="979756"/>
                    </a:lnTo>
                    <a:lnTo>
                      <a:pt x="1105712" y="979756"/>
                    </a:lnTo>
                    <a:lnTo>
                      <a:pt x="1105712" y="3499043"/>
                    </a:lnTo>
                    <a:close/>
                    <a:moveTo>
                      <a:pt x="629824" y="279955"/>
                    </a:moveTo>
                    <a:lnTo>
                      <a:pt x="755840" y="279955"/>
                    </a:lnTo>
                    <a:cubicBezTo>
                      <a:pt x="847280" y="276137"/>
                      <a:pt x="936377" y="309827"/>
                      <a:pt x="1002442" y="373246"/>
                    </a:cubicBezTo>
                    <a:cubicBezTo>
                      <a:pt x="1068507" y="436648"/>
                      <a:pt x="1105769" y="524294"/>
                      <a:pt x="1105712" y="615842"/>
                    </a:cubicBezTo>
                    <a:lnTo>
                      <a:pt x="1105712" y="699824"/>
                    </a:lnTo>
                    <a:lnTo>
                      <a:pt x="279940" y="699824"/>
                    </a:lnTo>
                    <a:lnTo>
                      <a:pt x="279940" y="615842"/>
                    </a:lnTo>
                    <a:cubicBezTo>
                      <a:pt x="279849" y="524288"/>
                      <a:pt x="317157" y="436648"/>
                      <a:pt x="383210" y="373246"/>
                    </a:cubicBezTo>
                    <a:cubicBezTo>
                      <a:pt x="449270" y="309821"/>
                      <a:pt x="538344" y="276137"/>
                      <a:pt x="629824" y="279955"/>
                    </a:cubicBezTo>
                    <a:close/>
                    <a:moveTo>
                      <a:pt x="692861" y="4261772"/>
                    </a:moveTo>
                    <a:lnTo>
                      <a:pt x="391908" y="3778895"/>
                    </a:lnTo>
                    <a:lnTo>
                      <a:pt x="993698" y="3778895"/>
                    </a:lnTo>
                    <a:close/>
                  </a:path>
                </a:pathLst>
              </a:custGeom>
              <a:grpFill/>
              <a:ln w="5715" cap="flat">
                <a:noFill/>
                <a:prstDash val="solid"/>
                <a:miter/>
              </a:ln>
            </p:spPr>
            <p:txBody>
              <a:bodyPr rtlCol="0" anchor="ctr"/>
              <a:lstStyle/>
              <a:p>
                <a:endParaRPr lang="en-US"/>
              </a:p>
            </p:txBody>
          </p:sp>
        </p:grpSp>
      </p:grpSp>
      <p:grpSp>
        <p:nvGrpSpPr>
          <p:cNvPr id="166" name="Group 165">
            <a:extLst>
              <a:ext uri="{FF2B5EF4-FFF2-40B4-BE49-F238E27FC236}">
                <a16:creationId xmlns:a16="http://schemas.microsoft.com/office/drawing/2014/main" id="{DC564B49-74F2-7596-6C1A-C1093A85C5D8}"/>
              </a:ext>
            </a:extLst>
          </p:cNvPr>
          <p:cNvGrpSpPr/>
          <p:nvPr/>
        </p:nvGrpSpPr>
        <p:grpSpPr>
          <a:xfrm>
            <a:off x="5586743" y="3424335"/>
            <a:ext cx="1018514" cy="1018514"/>
            <a:chOff x="5586743" y="3424335"/>
            <a:chExt cx="1018514" cy="1018514"/>
          </a:xfrm>
        </p:grpSpPr>
        <p:grpSp>
          <p:nvGrpSpPr>
            <p:cNvPr id="107" name="Group 106">
              <a:extLst>
                <a:ext uri="{FF2B5EF4-FFF2-40B4-BE49-F238E27FC236}">
                  <a16:creationId xmlns:a16="http://schemas.microsoft.com/office/drawing/2014/main" id="{B75C1DA8-5993-D260-E8D1-7017321DF080}"/>
                </a:ext>
              </a:extLst>
            </p:cNvPr>
            <p:cNvGrpSpPr/>
            <p:nvPr/>
          </p:nvGrpSpPr>
          <p:grpSpPr>
            <a:xfrm>
              <a:off x="5586743" y="3424335"/>
              <a:ext cx="1018514" cy="1018514"/>
              <a:chOff x="1553516" y="3384952"/>
              <a:chExt cx="1097280" cy="1097280"/>
            </a:xfrm>
          </p:grpSpPr>
          <p:sp>
            <p:nvSpPr>
              <p:cNvPr id="108" name="Freeform: Shape 107">
                <a:extLst>
                  <a:ext uri="{FF2B5EF4-FFF2-40B4-BE49-F238E27FC236}">
                    <a16:creationId xmlns:a16="http://schemas.microsoft.com/office/drawing/2014/main" id="{CD2DC310-4462-ED91-D297-9FF1236CEE6A}"/>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8C3455-3CCD-B96C-4589-145EECE6F0B1}"/>
                  </a:ext>
                </a:extLst>
              </p:cNvPr>
              <p:cNvSpPr/>
              <p:nvPr/>
            </p:nvSpPr>
            <p:spPr>
              <a:xfrm>
                <a:off x="1634112" y="3465546"/>
                <a:ext cx="936094" cy="936092"/>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grpSp>
          <p:nvGrpSpPr>
            <p:cNvPr id="155" name="Graphic 153">
              <a:extLst>
                <a:ext uri="{FF2B5EF4-FFF2-40B4-BE49-F238E27FC236}">
                  <a16:creationId xmlns:a16="http://schemas.microsoft.com/office/drawing/2014/main" id="{5BF96371-14DF-2FD1-7FD0-4CF4ACFA6170}"/>
                </a:ext>
              </a:extLst>
            </p:cNvPr>
            <p:cNvGrpSpPr>
              <a:grpSpLocks noChangeAspect="1"/>
            </p:cNvGrpSpPr>
            <p:nvPr/>
          </p:nvGrpSpPr>
          <p:grpSpPr>
            <a:xfrm>
              <a:off x="5789517" y="3677559"/>
              <a:ext cx="512064" cy="512067"/>
              <a:chOff x="3034261" y="367387"/>
              <a:chExt cx="6123206" cy="6123252"/>
            </a:xfrm>
            <a:solidFill>
              <a:srgbClr val="213863"/>
            </a:solidFill>
          </p:grpSpPr>
          <p:sp>
            <p:nvSpPr>
              <p:cNvPr id="156" name="Freeform: Shape 155">
                <a:extLst>
                  <a:ext uri="{FF2B5EF4-FFF2-40B4-BE49-F238E27FC236}">
                    <a16:creationId xmlns:a16="http://schemas.microsoft.com/office/drawing/2014/main" id="{1E1955CC-1D28-446D-7EF6-063F44FC0E8B}"/>
                  </a:ext>
                </a:extLst>
              </p:cNvPr>
              <p:cNvSpPr/>
              <p:nvPr/>
            </p:nvSpPr>
            <p:spPr>
              <a:xfrm>
                <a:off x="3034261" y="367387"/>
                <a:ext cx="6123206" cy="6123252"/>
              </a:xfrm>
              <a:custGeom>
                <a:avLst/>
                <a:gdLst>
                  <a:gd name="connsiteX0" fmla="*/ 6087259 w 6123206"/>
                  <a:gd name="connsiteY0" fmla="*/ 1015528 h 6123252"/>
                  <a:gd name="connsiteX1" fmla="*/ 5107651 w 6123206"/>
                  <a:gd name="connsiteY1" fmla="*/ 35920 h 6123252"/>
                  <a:gd name="connsiteX2" fmla="*/ 5068183 w 6123206"/>
                  <a:gd name="connsiteY2" fmla="*/ 9533 h 6123252"/>
                  <a:gd name="connsiteX3" fmla="*/ 5021012 w 6123206"/>
                  <a:gd name="connsiteY3" fmla="*/ 0 h 6123252"/>
                  <a:gd name="connsiteX4" fmla="*/ 1836957 w 6123206"/>
                  <a:gd name="connsiteY4" fmla="*/ 0 h 6123252"/>
                  <a:gd name="connsiteX5" fmla="*/ 1714484 w 6123206"/>
                  <a:gd name="connsiteY5" fmla="*/ 122472 h 6123252"/>
                  <a:gd name="connsiteX6" fmla="*/ 1714484 w 6123206"/>
                  <a:gd name="connsiteY6" fmla="*/ 1100939 h 6123252"/>
                  <a:gd name="connsiteX7" fmla="*/ 1499097 w 6123206"/>
                  <a:gd name="connsiteY7" fmla="*/ 1277544 h 6123252"/>
                  <a:gd name="connsiteX8" fmla="*/ 1078730 w 6123206"/>
                  <a:gd name="connsiteY8" fmla="*/ 2292299 h 6123252"/>
                  <a:gd name="connsiteX9" fmla="*/ 1269000 w 6123206"/>
                  <a:gd name="connsiteY9" fmla="*/ 3004617 h 6123252"/>
                  <a:gd name="connsiteX10" fmla="*/ 1166507 w 6123206"/>
                  <a:gd name="connsiteY10" fmla="*/ 3107150 h 6123252"/>
                  <a:gd name="connsiteX11" fmla="*/ 1133331 w 6123206"/>
                  <a:gd name="connsiteY11" fmla="*/ 3073974 h 6123252"/>
                  <a:gd name="connsiteX12" fmla="*/ 960161 w 6123206"/>
                  <a:gd name="connsiteY12" fmla="*/ 3073974 h 6123252"/>
                  <a:gd name="connsiteX13" fmla="*/ 960161 w 6123206"/>
                  <a:gd name="connsiteY13" fmla="*/ 3247144 h 6123252"/>
                  <a:gd name="connsiteX14" fmla="*/ 968356 w 6123206"/>
                  <a:gd name="connsiteY14" fmla="*/ 3255340 h 6123252"/>
                  <a:gd name="connsiteX15" fmla="*/ 119792 w 6123206"/>
                  <a:gd name="connsiteY15" fmla="*/ 4103846 h 6123252"/>
                  <a:gd name="connsiteX16" fmla="*/ 0 w 6123206"/>
                  <a:gd name="connsiteY16" fmla="*/ 4393036 h 6123252"/>
                  <a:gd name="connsiteX17" fmla="*/ 119769 w 6123206"/>
                  <a:gd name="connsiteY17" fmla="*/ 4682227 h 6123252"/>
                  <a:gd name="connsiteX18" fmla="*/ 123899 w 6123206"/>
                  <a:gd name="connsiteY18" fmla="*/ 4686353 h 6123252"/>
                  <a:gd name="connsiteX19" fmla="*/ 413087 w 6123206"/>
                  <a:gd name="connsiteY19" fmla="*/ 4806122 h 6123252"/>
                  <a:gd name="connsiteX20" fmla="*/ 702277 w 6123206"/>
                  <a:gd name="connsiteY20" fmla="*/ 4686353 h 6123252"/>
                  <a:gd name="connsiteX21" fmla="*/ 1550784 w 6123206"/>
                  <a:gd name="connsiteY21" fmla="*/ 3837790 h 6123252"/>
                  <a:gd name="connsiteX22" fmla="*/ 1558979 w 6123206"/>
                  <a:gd name="connsiteY22" fmla="*/ 3845985 h 6123252"/>
                  <a:gd name="connsiteX23" fmla="*/ 1645573 w 6123206"/>
                  <a:gd name="connsiteY23" fmla="*/ 3881858 h 6123252"/>
                  <a:gd name="connsiteX24" fmla="*/ 1714507 w 6123206"/>
                  <a:gd name="connsiteY24" fmla="*/ 3857706 h 6123252"/>
                  <a:gd name="connsiteX25" fmla="*/ 1714484 w 6123206"/>
                  <a:gd name="connsiteY25" fmla="*/ 6000780 h 6123252"/>
                  <a:gd name="connsiteX26" fmla="*/ 1836957 w 6123206"/>
                  <a:gd name="connsiteY26" fmla="*/ 6123252 h 6123252"/>
                  <a:gd name="connsiteX27" fmla="*/ 6000734 w 6123206"/>
                  <a:gd name="connsiteY27" fmla="*/ 6123252 h 6123252"/>
                  <a:gd name="connsiteX28" fmla="*/ 6123206 w 6123206"/>
                  <a:gd name="connsiteY28" fmla="*/ 6000780 h 6123252"/>
                  <a:gd name="connsiteX29" fmla="*/ 6123206 w 6123206"/>
                  <a:gd name="connsiteY29" fmla="*/ 1102219 h 6123252"/>
                  <a:gd name="connsiteX30" fmla="*/ 6113663 w 6123206"/>
                  <a:gd name="connsiteY30" fmla="*/ 1055070 h 6123252"/>
                  <a:gd name="connsiteX31" fmla="*/ 6087259 w 6123206"/>
                  <a:gd name="connsiteY31" fmla="*/ 1015574 h 6123252"/>
                  <a:gd name="connsiteX32" fmla="*/ 5143484 w 6123206"/>
                  <a:gd name="connsiteY32" fmla="*/ 418082 h 6123252"/>
                  <a:gd name="connsiteX33" fmla="*/ 5705097 w 6123206"/>
                  <a:gd name="connsiteY33" fmla="*/ 979695 h 6123252"/>
                  <a:gd name="connsiteX34" fmla="*/ 5143484 w 6123206"/>
                  <a:gd name="connsiteY34" fmla="*/ 979695 h 6123252"/>
                  <a:gd name="connsiteX35" fmla="*/ 1672250 w 6123206"/>
                  <a:gd name="connsiteY35" fmla="*/ 1450725 h 6123252"/>
                  <a:gd name="connsiteX36" fmla="*/ 2513784 w 6123206"/>
                  <a:gd name="connsiteY36" fmla="*/ 1102710 h 6123252"/>
                  <a:gd name="connsiteX37" fmla="*/ 3355375 w 6123206"/>
                  <a:gd name="connsiteY37" fmla="*/ 1450725 h 6123252"/>
                  <a:gd name="connsiteX38" fmla="*/ 3355375 w 6123206"/>
                  <a:gd name="connsiteY38" fmla="*/ 3133850 h 6123252"/>
                  <a:gd name="connsiteX39" fmla="*/ 2513784 w 6123206"/>
                  <a:gd name="connsiteY39" fmla="*/ 3482465 h 6123252"/>
                  <a:gd name="connsiteX40" fmla="*/ 1672250 w 6123206"/>
                  <a:gd name="connsiteY40" fmla="*/ 3133850 h 6123252"/>
                  <a:gd name="connsiteX41" fmla="*/ 1323635 w 6123206"/>
                  <a:gd name="connsiteY41" fmla="*/ 2292316 h 6123252"/>
                  <a:gd name="connsiteX42" fmla="*/ 1672250 w 6123206"/>
                  <a:gd name="connsiteY42" fmla="*/ 1450725 h 6123252"/>
                  <a:gd name="connsiteX43" fmla="*/ 1525758 w 6123206"/>
                  <a:gd name="connsiteY43" fmla="*/ 3466406 h 6123252"/>
                  <a:gd name="connsiteX44" fmla="*/ 1339666 w 6123206"/>
                  <a:gd name="connsiteY44" fmla="*/ 3280314 h 6123252"/>
                  <a:gd name="connsiteX45" fmla="*/ 1405988 w 6123206"/>
                  <a:gd name="connsiteY45" fmla="*/ 3213946 h 6123252"/>
                  <a:gd name="connsiteX46" fmla="*/ 1592126 w 6123206"/>
                  <a:gd name="connsiteY46" fmla="*/ 3400083 h 6123252"/>
                  <a:gd name="connsiteX47" fmla="*/ 529062 w 6123206"/>
                  <a:gd name="connsiteY47" fmla="*/ 4513165 h 6123252"/>
                  <a:gd name="connsiteX48" fmla="*/ 297044 w 6123206"/>
                  <a:gd name="connsiteY48" fmla="*/ 4513165 h 6123252"/>
                  <a:gd name="connsiteX49" fmla="*/ 292912 w 6123206"/>
                  <a:gd name="connsiteY49" fmla="*/ 4509034 h 6123252"/>
                  <a:gd name="connsiteX50" fmla="*/ 244917 w 6123206"/>
                  <a:gd name="connsiteY50" fmla="*/ 4393036 h 6123252"/>
                  <a:gd name="connsiteX51" fmla="*/ 292935 w 6123206"/>
                  <a:gd name="connsiteY51" fmla="*/ 4277039 h 6123252"/>
                  <a:gd name="connsiteX52" fmla="*/ 1141498 w 6123206"/>
                  <a:gd name="connsiteY52" fmla="*/ 3428533 h 6123252"/>
                  <a:gd name="connsiteX53" fmla="*/ 1377579 w 6123206"/>
                  <a:gd name="connsiteY53" fmla="*/ 3664614 h 6123252"/>
                  <a:gd name="connsiteX54" fmla="*/ 1698922 w 6123206"/>
                  <a:gd name="connsiteY54" fmla="*/ 3639570 h 6123252"/>
                  <a:gd name="connsiteX55" fmla="*/ 1714461 w 6123206"/>
                  <a:gd name="connsiteY55" fmla="*/ 3624054 h 6123252"/>
                  <a:gd name="connsiteX56" fmla="*/ 1714461 w 6123206"/>
                  <a:gd name="connsiteY56" fmla="*/ 3655133 h 6123252"/>
                  <a:gd name="connsiteX57" fmla="*/ 1959400 w 6123206"/>
                  <a:gd name="connsiteY57" fmla="*/ 5878250 h 6123252"/>
                  <a:gd name="connsiteX58" fmla="*/ 1959400 w 6123206"/>
                  <a:gd name="connsiteY58" fmla="*/ 3616482 h 6123252"/>
                  <a:gd name="connsiteX59" fmla="*/ 2513778 w 6123206"/>
                  <a:gd name="connsiteY59" fmla="*/ 3727341 h 6123252"/>
                  <a:gd name="connsiteX60" fmla="*/ 3528534 w 6123206"/>
                  <a:gd name="connsiteY60" fmla="*/ 3306975 h 6123252"/>
                  <a:gd name="connsiteX61" fmla="*/ 3938831 w 6123206"/>
                  <a:gd name="connsiteY61" fmla="*/ 2449210 h 6123252"/>
                  <a:gd name="connsiteX62" fmla="*/ 5265911 w 6123206"/>
                  <a:gd name="connsiteY62" fmla="*/ 2449210 h 6123252"/>
                  <a:gd name="connsiteX63" fmla="*/ 5388372 w 6123206"/>
                  <a:gd name="connsiteY63" fmla="*/ 2326738 h 6123252"/>
                  <a:gd name="connsiteX64" fmla="*/ 5265911 w 6123206"/>
                  <a:gd name="connsiteY64" fmla="*/ 2204265 h 6123252"/>
                  <a:gd name="connsiteX65" fmla="*/ 3943974 w 6123206"/>
                  <a:gd name="connsiteY65" fmla="*/ 2204288 h 6123252"/>
                  <a:gd name="connsiteX66" fmla="*/ 3907650 w 6123206"/>
                  <a:gd name="connsiteY66" fmla="*/ 1959372 h 6123252"/>
                  <a:gd name="connsiteX67" fmla="*/ 5265940 w 6123206"/>
                  <a:gd name="connsiteY67" fmla="*/ 1959372 h 6123252"/>
                  <a:gd name="connsiteX68" fmla="*/ 5388429 w 6123206"/>
                  <a:gd name="connsiteY68" fmla="*/ 1836899 h 6123252"/>
                  <a:gd name="connsiteX69" fmla="*/ 5265940 w 6123206"/>
                  <a:gd name="connsiteY69" fmla="*/ 1714427 h 6123252"/>
                  <a:gd name="connsiteX70" fmla="*/ 3825868 w 6123206"/>
                  <a:gd name="connsiteY70" fmla="*/ 1714427 h 6123252"/>
                  <a:gd name="connsiteX71" fmla="*/ 3687948 w 6123206"/>
                  <a:gd name="connsiteY71" fmla="*/ 1469511 h 6123252"/>
                  <a:gd name="connsiteX72" fmla="*/ 4286194 w 6123206"/>
                  <a:gd name="connsiteY72" fmla="*/ 1469511 h 6123252"/>
                  <a:gd name="connsiteX73" fmla="*/ 4408667 w 6123206"/>
                  <a:gd name="connsiteY73" fmla="*/ 1347038 h 6123252"/>
                  <a:gd name="connsiteX74" fmla="*/ 4286194 w 6123206"/>
                  <a:gd name="connsiteY74" fmla="*/ 1224566 h 6123252"/>
                  <a:gd name="connsiteX75" fmla="*/ 3469926 w 6123206"/>
                  <a:gd name="connsiteY75" fmla="*/ 1224566 h 6123252"/>
                  <a:gd name="connsiteX76" fmla="*/ 1959389 w 6123206"/>
                  <a:gd name="connsiteY76" fmla="*/ 969334 h 6123252"/>
                  <a:gd name="connsiteX77" fmla="*/ 1959389 w 6123206"/>
                  <a:gd name="connsiteY77" fmla="*/ 244843 h 6123252"/>
                  <a:gd name="connsiteX78" fmla="*/ 4898562 w 6123206"/>
                  <a:gd name="connsiteY78" fmla="*/ 244843 h 6123252"/>
                  <a:gd name="connsiteX79" fmla="*/ 4898562 w 6123206"/>
                  <a:gd name="connsiteY79" fmla="*/ 1102093 h 6123252"/>
                  <a:gd name="connsiteX80" fmla="*/ 5021029 w 6123206"/>
                  <a:gd name="connsiteY80" fmla="*/ 1224566 h 6123252"/>
                  <a:gd name="connsiteX81" fmla="*/ 5878262 w 6123206"/>
                  <a:gd name="connsiteY81" fmla="*/ 1224566 h 6123252"/>
                  <a:gd name="connsiteX82" fmla="*/ 5878262 w 6123206"/>
                  <a:gd name="connsiteY82" fmla="*/ 5878250 h 612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123206" h="6123252">
                    <a:moveTo>
                      <a:pt x="6087259" y="1015528"/>
                    </a:moveTo>
                    <a:lnTo>
                      <a:pt x="5107651" y="35920"/>
                    </a:lnTo>
                    <a:cubicBezTo>
                      <a:pt x="5096444" y="24691"/>
                      <a:pt x="5083025" y="15739"/>
                      <a:pt x="5068183" y="9533"/>
                    </a:cubicBezTo>
                    <a:cubicBezTo>
                      <a:pt x="5053359" y="3327"/>
                      <a:pt x="5037374" y="0"/>
                      <a:pt x="5021012" y="0"/>
                    </a:cubicBezTo>
                    <a:lnTo>
                      <a:pt x="1836957" y="0"/>
                    </a:lnTo>
                    <a:cubicBezTo>
                      <a:pt x="1769337" y="0"/>
                      <a:pt x="1714484" y="54829"/>
                      <a:pt x="1714484" y="122472"/>
                    </a:cubicBezTo>
                    <a:lnTo>
                      <a:pt x="1714484" y="1100939"/>
                    </a:lnTo>
                    <a:cubicBezTo>
                      <a:pt x="1638537" y="1151928"/>
                      <a:pt x="1566163" y="1210461"/>
                      <a:pt x="1499097" y="1277544"/>
                    </a:cubicBezTo>
                    <a:cubicBezTo>
                      <a:pt x="1228035" y="1548606"/>
                      <a:pt x="1078730" y="1908994"/>
                      <a:pt x="1078730" y="2292299"/>
                    </a:cubicBezTo>
                    <a:cubicBezTo>
                      <a:pt x="1078730" y="2546502"/>
                      <a:pt x="1145704" y="2789950"/>
                      <a:pt x="1269000" y="3004617"/>
                    </a:cubicBezTo>
                    <a:lnTo>
                      <a:pt x="1166507" y="3107150"/>
                    </a:lnTo>
                    <a:lnTo>
                      <a:pt x="1133331" y="3073974"/>
                    </a:lnTo>
                    <a:cubicBezTo>
                      <a:pt x="1085491" y="3026134"/>
                      <a:pt x="1008001" y="3026134"/>
                      <a:pt x="960161" y="3073974"/>
                    </a:cubicBezTo>
                    <a:cubicBezTo>
                      <a:pt x="912321" y="3121814"/>
                      <a:pt x="912321" y="3199304"/>
                      <a:pt x="960161" y="3247144"/>
                    </a:cubicBezTo>
                    <a:lnTo>
                      <a:pt x="968356" y="3255340"/>
                    </a:lnTo>
                    <a:lnTo>
                      <a:pt x="119792" y="4103846"/>
                    </a:lnTo>
                    <a:cubicBezTo>
                      <a:pt x="42525" y="4181112"/>
                      <a:pt x="0" y="4283777"/>
                      <a:pt x="0" y="4393036"/>
                    </a:cubicBezTo>
                    <a:cubicBezTo>
                      <a:pt x="0" y="4502290"/>
                      <a:pt x="42505" y="4604960"/>
                      <a:pt x="119769" y="4682227"/>
                    </a:cubicBezTo>
                    <a:lnTo>
                      <a:pt x="123899" y="4686353"/>
                    </a:lnTo>
                    <a:cubicBezTo>
                      <a:pt x="201166" y="4763620"/>
                      <a:pt x="303828" y="4806122"/>
                      <a:pt x="413087" y="4806122"/>
                    </a:cubicBezTo>
                    <a:cubicBezTo>
                      <a:pt x="522341" y="4806122"/>
                      <a:pt x="625011" y="4763620"/>
                      <a:pt x="702277" y="4686353"/>
                    </a:cubicBezTo>
                    <a:lnTo>
                      <a:pt x="1550784" y="3837790"/>
                    </a:lnTo>
                    <a:lnTo>
                      <a:pt x="1558979" y="3845985"/>
                    </a:lnTo>
                    <a:cubicBezTo>
                      <a:pt x="1582891" y="3869896"/>
                      <a:pt x="1614231" y="3881858"/>
                      <a:pt x="1645573" y="3881858"/>
                    </a:cubicBezTo>
                    <a:cubicBezTo>
                      <a:pt x="1670084" y="3881858"/>
                      <a:pt x="1693550" y="3872325"/>
                      <a:pt x="1714507" y="3857706"/>
                    </a:cubicBezTo>
                    <a:lnTo>
                      <a:pt x="1714484" y="6000780"/>
                    </a:lnTo>
                    <a:cubicBezTo>
                      <a:pt x="1714484" y="6068388"/>
                      <a:pt x="1769314" y="6123252"/>
                      <a:pt x="1836957" y="6123252"/>
                    </a:cubicBezTo>
                    <a:lnTo>
                      <a:pt x="6000734" y="6123252"/>
                    </a:lnTo>
                    <a:cubicBezTo>
                      <a:pt x="6068342" y="6123252"/>
                      <a:pt x="6123206" y="6068388"/>
                      <a:pt x="6123206" y="6000780"/>
                    </a:cubicBezTo>
                    <a:lnTo>
                      <a:pt x="6123206" y="1102219"/>
                    </a:lnTo>
                    <a:cubicBezTo>
                      <a:pt x="6123206" y="1085851"/>
                      <a:pt x="6119892" y="1069866"/>
                      <a:pt x="6113663" y="1055070"/>
                    </a:cubicBezTo>
                    <a:cubicBezTo>
                      <a:pt x="6107490" y="1040200"/>
                      <a:pt x="6098518" y="1026781"/>
                      <a:pt x="6087259" y="1015574"/>
                    </a:cubicBezTo>
                    <a:close/>
                    <a:moveTo>
                      <a:pt x="5143484" y="418082"/>
                    </a:moveTo>
                    <a:lnTo>
                      <a:pt x="5705097" y="979695"/>
                    </a:lnTo>
                    <a:lnTo>
                      <a:pt x="5143484" y="979695"/>
                    </a:lnTo>
                    <a:close/>
                    <a:moveTo>
                      <a:pt x="1672250" y="1450725"/>
                    </a:moveTo>
                    <a:cubicBezTo>
                      <a:pt x="1904268" y="1218708"/>
                      <a:pt x="2208992" y="1102710"/>
                      <a:pt x="2513784" y="1102710"/>
                    </a:cubicBezTo>
                    <a:cubicBezTo>
                      <a:pt x="2818508" y="1102710"/>
                      <a:pt x="3123346" y="1218776"/>
                      <a:pt x="3355375" y="1450725"/>
                    </a:cubicBezTo>
                    <a:cubicBezTo>
                      <a:pt x="3819342" y="1914801"/>
                      <a:pt x="3819342" y="2669792"/>
                      <a:pt x="3355375" y="3133850"/>
                    </a:cubicBezTo>
                    <a:cubicBezTo>
                      <a:pt x="3130547" y="3358632"/>
                      <a:pt x="2831669" y="3482465"/>
                      <a:pt x="2513784" y="3482465"/>
                    </a:cubicBezTo>
                    <a:cubicBezTo>
                      <a:pt x="2195910" y="3482465"/>
                      <a:pt x="1897021" y="3358632"/>
                      <a:pt x="1672250" y="3133850"/>
                    </a:cubicBezTo>
                    <a:cubicBezTo>
                      <a:pt x="1447468" y="2909068"/>
                      <a:pt x="1323635" y="2610213"/>
                      <a:pt x="1323635" y="2292316"/>
                    </a:cubicBezTo>
                    <a:cubicBezTo>
                      <a:pt x="1323635" y="1974442"/>
                      <a:pt x="1447468" y="1675554"/>
                      <a:pt x="1672250" y="1450725"/>
                    </a:cubicBezTo>
                    <a:close/>
                    <a:moveTo>
                      <a:pt x="1525758" y="3466406"/>
                    </a:moveTo>
                    <a:lnTo>
                      <a:pt x="1339666" y="3280314"/>
                    </a:lnTo>
                    <a:lnTo>
                      <a:pt x="1405988" y="3213946"/>
                    </a:lnTo>
                    <a:lnTo>
                      <a:pt x="1592126" y="3400083"/>
                    </a:lnTo>
                    <a:close/>
                    <a:moveTo>
                      <a:pt x="529062" y="4513165"/>
                    </a:moveTo>
                    <a:cubicBezTo>
                      <a:pt x="467111" y="4575116"/>
                      <a:pt x="358995" y="4575116"/>
                      <a:pt x="297044" y="4513165"/>
                    </a:cubicBezTo>
                    <a:lnTo>
                      <a:pt x="292912" y="4509034"/>
                    </a:lnTo>
                    <a:cubicBezTo>
                      <a:pt x="261948" y="4478070"/>
                      <a:pt x="244917" y="4436859"/>
                      <a:pt x="244917" y="4393036"/>
                    </a:cubicBezTo>
                    <a:cubicBezTo>
                      <a:pt x="244917" y="4349214"/>
                      <a:pt x="261948" y="4308003"/>
                      <a:pt x="292935" y="4277039"/>
                    </a:cubicBezTo>
                    <a:lnTo>
                      <a:pt x="1141498" y="3428533"/>
                    </a:lnTo>
                    <a:lnTo>
                      <a:pt x="1377579" y="3664614"/>
                    </a:lnTo>
                    <a:close/>
                    <a:moveTo>
                      <a:pt x="1698922" y="3639570"/>
                    </a:moveTo>
                    <a:lnTo>
                      <a:pt x="1714461" y="3624054"/>
                    </a:lnTo>
                    <a:lnTo>
                      <a:pt x="1714461" y="3655133"/>
                    </a:lnTo>
                    <a:close/>
                    <a:moveTo>
                      <a:pt x="1959400" y="5878250"/>
                    </a:moveTo>
                    <a:lnTo>
                      <a:pt x="1959400" y="3616482"/>
                    </a:lnTo>
                    <a:cubicBezTo>
                      <a:pt x="2132679" y="3689057"/>
                      <a:pt x="2320274" y="3727341"/>
                      <a:pt x="2513778" y="3727341"/>
                    </a:cubicBezTo>
                    <a:cubicBezTo>
                      <a:pt x="2897083" y="3727341"/>
                      <a:pt x="3257471" y="3578037"/>
                      <a:pt x="3528534" y="3306975"/>
                    </a:cubicBezTo>
                    <a:cubicBezTo>
                      <a:pt x="3768387" y="3067145"/>
                      <a:pt x="3904632" y="2762752"/>
                      <a:pt x="3938831" y="2449210"/>
                    </a:cubicBezTo>
                    <a:lnTo>
                      <a:pt x="5265911" y="2449210"/>
                    </a:lnTo>
                    <a:cubicBezTo>
                      <a:pt x="5333531" y="2449210"/>
                      <a:pt x="5388372" y="2394381"/>
                      <a:pt x="5388372" y="2326738"/>
                    </a:cubicBezTo>
                    <a:cubicBezTo>
                      <a:pt x="5388372" y="2259118"/>
                      <a:pt x="5333554" y="2204265"/>
                      <a:pt x="5265911" y="2204265"/>
                    </a:cubicBezTo>
                    <a:lnTo>
                      <a:pt x="3943974" y="2204288"/>
                    </a:lnTo>
                    <a:cubicBezTo>
                      <a:pt x="3938951" y="2121889"/>
                      <a:pt x="3926784" y="2040073"/>
                      <a:pt x="3907650" y="1959372"/>
                    </a:cubicBezTo>
                    <a:lnTo>
                      <a:pt x="5265940" y="1959372"/>
                    </a:lnTo>
                    <a:cubicBezTo>
                      <a:pt x="5333554" y="1959372"/>
                      <a:pt x="5388429" y="1904542"/>
                      <a:pt x="5388429" y="1836899"/>
                    </a:cubicBezTo>
                    <a:cubicBezTo>
                      <a:pt x="5388429" y="1769279"/>
                      <a:pt x="5333582" y="1714427"/>
                      <a:pt x="5265940" y="1714427"/>
                    </a:cubicBezTo>
                    <a:lnTo>
                      <a:pt x="3825868" y="1714427"/>
                    </a:lnTo>
                    <a:cubicBezTo>
                      <a:pt x="3788543" y="1629348"/>
                      <a:pt x="3742583" y="1547395"/>
                      <a:pt x="3687948" y="1469511"/>
                    </a:cubicBezTo>
                    <a:lnTo>
                      <a:pt x="4286194" y="1469511"/>
                    </a:lnTo>
                    <a:cubicBezTo>
                      <a:pt x="4353820" y="1469511"/>
                      <a:pt x="4408667" y="1414681"/>
                      <a:pt x="4408667" y="1347038"/>
                    </a:cubicBezTo>
                    <a:cubicBezTo>
                      <a:pt x="4408667" y="1279418"/>
                      <a:pt x="4353843" y="1224566"/>
                      <a:pt x="4286194" y="1224566"/>
                    </a:cubicBezTo>
                    <a:lnTo>
                      <a:pt x="3469926" y="1224566"/>
                    </a:lnTo>
                    <a:cubicBezTo>
                      <a:pt x="3048685" y="847130"/>
                      <a:pt x="2457451" y="761405"/>
                      <a:pt x="1959389" y="969334"/>
                    </a:cubicBezTo>
                    <a:lnTo>
                      <a:pt x="1959389" y="244843"/>
                    </a:lnTo>
                    <a:lnTo>
                      <a:pt x="4898562" y="244843"/>
                    </a:lnTo>
                    <a:lnTo>
                      <a:pt x="4898562" y="1102093"/>
                    </a:lnTo>
                    <a:cubicBezTo>
                      <a:pt x="4898562" y="1169713"/>
                      <a:pt x="4953386" y="1224566"/>
                      <a:pt x="5021029" y="1224566"/>
                    </a:cubicBezTo>
                    <a:lnTo>
                      <a:pt x="5878262" y="1224566"/>
                    </a:lnTo>
                    <a:lnTo>
                      <a:pt x="5878262" y="5878250"/>
                    </a:lnTo>
                    <a:close/>
                  </a:path>
                </a:pathLst>
              </a:custGeom>
              <a:grpFill/>
              <a:ln w="571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CFD3FCC-CD52-18C8-7A66-6324FE679C21}"/>
                  </a:ext>
                </a:extLst>
              </p:cNvPr>
              <p:cNvSpPr/>
              <p:nvPr/>
            </p:nvSpPr>
            <p:spPr>
              <a:xfrm>
                <a:off x="5606110" y="4408722"/>
                <a:ext cx="734805" cy="1102194"/>
              </a:xfrm>
              <a:custGeom>
                <a:avLst/>
                <a:gdLst>
                  <a:gd name="connsiteX0" fmla="*/ 122472 w 734805"/>
                  <a:gd name="connsiteY0" fmla="*/ 1102195 h 1102194"/>
                  <a:gd name="connsiteX1" fmla="*/ 612333 w 734805"/>
                  <a:gd name="connsiteY1" fmla="*/ 1102195 h 1102194"/>
                  <a:gd name="connsiteX2" fmla="*/ 734806 w 734805"/>
                  <a:gd name="connsiteY2" fmla="*/ 979722 h 1102194"/>
                  <a:gd name="connsiteX3" fmla="*/ 734806 w 734805"/>
                  <a:gd name="connsiteY3" fmla="*/ 122472 h 1102194"/>
                  <a:gd name="connsiteX4" fmla="*/ 612333 w 734805"/>
                  <a:gd name="connsiteY4" fmla="*/ 0 h 1102194"/>
                  <a:gd name="connsiteX5" fmla="*/ 122472 w 734805"/>
                  <a:gd name="connsiteY5" fmla="*/ 0 h 1102194"/>
                  <a:gd name="connsiteX6" fmla="*/ 0 w 734805"/>
                  <a:gd name="connsiteY6" fmla="*/ 122472 h 1102194"/>
                  <a:gd name="connsiteX7" fmla="*/ 0 w 734805"/>
                  <a:gd name="connsiteY7" fmla="*/ 979722 h 1102194"/>
                  <a:gd name="connsiteX8" fmla="*/ 122472 w 734805"/>
                  <a:gd name="connsiteY8" fmla="*/ 1102195 h 1102194"/>
                  <a:gd name="connsiteX9" fmla="*/ 244945 w 734805"/>
                  <a:gd name="connsiteY9" fmla="*/ 244945 h 1102194"/>
                  <a:gd name="connsiteX10" fmla="*/ 489861 w 734805"/>
                  <a:gd name="connsiteY10" fmla="*/ 244945 h 1102194"/>
                  <a:gd name="connsiteX11" fmla="*/ 489861 w 734805"/>
                  <a:gd name="connsiteY11" fmla="*/ 857250 h 1102194"/>
                  <a:gd name="connsiteX12" fmla="*/ 244945 w 734805"/>
                  <a:gd name="connsiteY12" fmla="*/ 857250 h 110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805" h="1102194">
                    <a:moveTo>
                      <a:pt x="122472" y="1102195"/>
                    </a:moveTo>
                    <a:lnTo>
                      <a:pt x="612333" y="1102195"/>
                    </a:lnTo>
                    <a:cubicBezTo>
                      <a:pt x="679954" y="1102195"/>
                      <a:pt x="734806" y="1047365"/>
                      <a:pt x="734806" y="979722"/>
                    </a:cubicBezTo>
                    <a:lnTo>
                      <a:pt x="734806" y="122472"/>
                    </a:lnTo>
                    <a:cubicBezTo>
                      <a:pt x="734806" y="54853"/>
                      <a:pt x="679976" y="0"/>
                      <a:pt x="612333" y="0"/>
                    </a:cubicBezTo>
                    <a:lnTo>
                      <a:pt x="122472" y="0"/>
                    </a:lnTo>
                    <a:cubicBezTo>
                      <a:pt x="54852" y="0"/>
                      <a:pt x="0" y="54830"/>
                      <a:pt x="0" y="122472"/>
                    </a:cubicBezTo>
                    <a:lnTo>
                      <a:pt x="0" y="979722"/>
                    </a:lnTo>
                    <a:cubicBezTo>
                      <a:pt x="0" y="1047365"/>
                      <a:pt x="54830" y="1102195"/>
                      <a:pt x="122472" y="1102195"/>
                    </a:cubicBezTo>
                    <a:close/>
                    <a:moveTo>
                      <a:pt x="244945" y="244945"/>
                    </a:moveTo>
                    <a:lnTo>
                      <a:pt x="489861" y="244945"/>
                    </a:lnTo>
                    <a:lnTo>
                      <a:pt x="489861" y="857250"/>
                    </a:lnTo>
                    <a:lnTo>
                      <a:pt x="244945" y="857250"/>
                    </a:lnTo>
                    <a:close/>
                  </a:path>
                </a:pathLst>
              </a:custGeom>
              <a:grpFill/>
              <a:ln w="571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C8B6B69E-2F78-12F7-9322-A6D0A9AC6D33}"/>
                  </a:ext>
                </a:extLst>
              </p:cNvPr>
              <p:cNvSpPr/>
              <p:nvPr/>
            </p:nvSpPr>
            <p:spPr>
              <a:xfrm>
                <a:off x="6585809" y="3918889"/>
                <a:ext cx="734828" cy="1592027"/>
              </a:xfrm>
              <a:custGeom>
                <a:avLst/>
                <a:gdLst>
                  <a:gd name="connsiteX0" fmla="*/ 122495 w 734828"/>
                  <a:gd name="connsiteY0" fmla="*/ 1592028 h 1592027"/>
                  <a:gd name="connsiteX1" fmla="*/ 612356 w 734828"/>
                  <a:gd name="connsiteY1" fmla="*/ 1592028 h 1592027"/>
                  <a:gd name="connsiteX2" fmla="*/ 734829 w 734828"/>
                  <a:gd name="connsiteY2" fmla="*/ 1469555 h 1592027"/>
                  <a:gd name="connsiteX3" fmla="*/ 734806 w 734828"/>
                  <a:gd name="connsiteY3" fmla="*/ 122473 h 1592027"/>
                  <a:gd name="connsiteX4" fmla="*/ 612334 w 734828"/>
                  <a:gd name="connsiteY4" fmla="*/ 0 h 1592027"/>
                  <a:gd name="connsiteX5" fmla="*/ 122472 w 734828"/>
                  <a:gd name="connsiteY5" fmla="*/ 0 h 1592027"/>
                  <a:gd name="connsiteX6" fmla="*/ 0 w 734828"/>
                  <a:gd name="connsiteY6" fmla="*/ 122473 h 1592027"/>
                  <a:gd name="connsiteX7" fmla="*/ 0 w 734828"/>
                  <a:gd name="connsiteY7" fmla="*/ 1469555 h 1592027"/>
                  <a:gd name="connsiteX8" fmla="*/ 122495 w 734828"/>
                  <a:gd name="connsiteY8" fmla="*/ 1592005 h 1592027"/>
                  <a:gd name="connsiteX9" fmla="*/ 244945 w 734828"/>
                  <a:gd name="connsiteY9" fmla="*/ 244945 h 1592027"/>
                  <a:gd name="connsiteX10" fmla="*/ 489861 w 734828"/>
                  <a:gd name="connsiteY10" fmla="*/ 244945 h 1592027"/>
                  <a:gd name="connsiteX11" fmla="*/ 489861 w 734828"/>
                  <a:gd name="connsiteY11" fmla="*/ 1347140 h 1592027"/>
                  <a:gd name="connsiteX12" fmla="*/ 244945 w 734828"/>
                  <a:gd name="connsiteY12" fmla="*/ 1347140 h 159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828" h="1592027">
                    <a:moveTo>
                      <a:pt x="122495" y="1592028"/>
                    </a:moveTo>
                    <a:lnTo>
                      <a:pt x="612356" y="1592028"/>
                    </a:lnTo>
                    <a:cubicBezTo>
                      <a:pt x="679977" y="1592028"/>
                      <a:pt x="734829" y="1537198"/>
                      <a:pt x="734829" y="1469555"/>
                    </a:cubicBezTo>
                    <a:lnTo>
                      <a:pt x="734806" y="122473"/>
                    </a:lnTo>
                    <a:cubicBezTo>
                      <a:pt x="734806" y="54853"/>
                      <a:pt x="679977" y="0"/>
                      <a:pt x="612334" y="0"/>
                    </a:cubicBezTo>
                    <a:lnTo>
                      <a:pt x="122472" y="0"/>
                    </a:lnTo>
                    <a:cubicBezTo>
                      <a:pt x="54853" y="0"/>
                      <a:pt x="0" y="54830"/>
                      <a:pt x="0" y="122473"/>
                    </a:cubicBezTo>
                    <a:lnTo>
                      <a:pt x="0" y="1469555"/>
                    </a:lnTo>
                    <a:cubicBezTo>
                      <a:pt x="23" y="1537175"/>
                      <a:pt x="54853" y="1592005"/>
                      <a:pt x="122495" y="1592005"/>
                    </a:cubicBezTo>
                    <a:close/>
                    <a:moveTo>
                      <a:pt x="244945" y="244945"/>
                    </a:moveTo>
                    <a:lnTo>
                      <a:pt x="489861" y="244945"/>
                    </a:lnTo>
                    <a:lnTo>
                      <a:pt x="489861" y="1347140"/>
                    </a:lnTo>
                    <a:lnTo>
                      <a:pt x="244945" y="1347140"/>
                    </a:lnTo>
                    <a:close/>
                  </a:path>
                </a:pathLst>
              </a:custGeom>
              <a:grpFill/>
              <a:ln w="571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981C355-C2EF-9E9D-7AD4-4F8FDA1BBF4E}"/>
                  </a:ext>
                </a:extLst>
              </p:cNvPr>
              <p:cNvSpPr/>
              <p:nvPr/>
            </p:nvSpPr>
            <p:spPr>
              <a:xfrm>
                <a:off x="7565555" y="3306527"/>
                <a:ext cx="734806" cy="2204389"/>
              </a:xfrm>
              <a:custGeom>
                <a:avLst/>
                <a:gdLst>
                  <a:gd name="connsiteX0" fmla="*/ 122472 w 734806"/>
                  <a:gd name="connsiteY0" fmla="*/ 2204390 h 2204389"/>
                  <a:gd name="connsiteX1" fmla="*/ 612333 w 734806"/>
                  <a:gd name="connsiteY1" fmla="*/ 2204390 h 2204389"/>
                  <a:gd name="connsiteX2" fmla="*/ 734806 w 734806"/>
                  <a:gd name="connsiteY2" fmla="*/ 2081917 h 2204389"/>
                  <a:gd name="connsiteX3" fmla="*/ 734806 w 734806"/>
                  <a:gd name="connsiteY3" fmla="*/ 122472 h 2204389"/>
                  <a:gd name="connsiteX4" fmla="*/ 612333 w 734806"/>
                  <a:gd name="connsiteY4" fmla="*/ 0 h 2204389"/>
                  <a:gd name="connsiteX5" fmla="*/ 122472 w 734806"/>
                  <a:gd name="connsiteY5" fmla="*/ 0 h 2204389"/>
                  <a:gd name="connsiteX6" fmla="*/ 0 w 734806"/>
                  <a:gd name="connsiteY6" fmla="*/ 122472 h 2204389"/>
                  <a:gd name="connsiteX7" fmla="*/ 0 w 734806"/>
                  <a:gd name="connsiteY7" fmla="*/ 2081917 h 2204389"/>
                  <a:gd name="connsiteX8" fmla="*/ 122472 w 734806"/>
                  <a:gd name="connsiteY8" fmla="*/ 2204390 h 2204389"/>
                  <a:gd name="connsiteX9" fmla="*/ 244945 w 734806"/>
                  <a:gd name="connsiteY9" fmla="*/ 244945 h 2204389"/>
                  <a:gd name="connsiteX10" fmla="*/ 489861 w 734806"/>
                  <a:gd name="connsiteY10" fmla="*/ 244945 h 2204389"/>
                  <a:gd name="connsiteX11" fmla="*/ 489861 w 734806"/>
                  <a:gd name="connsiteY11" fmla="*/ 1959445 h 2204389"/>
                  <a:gd name="connsiteX12" fmla="*/ 244945 w 734806"/>
                  <a:gd name="connsiteY12" fmla="*/ 1959445 h 220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806" h="2204389">
                    <a:moveTo>
                      <a:pt x="122472" y="2204390"/>
                    </a:moveTo>
                    <a:lnTo>
                      <a:pt x="612333" y="2204390"/>
                    </a:lnTo>
                    <a:cubicBezTo>
                      <a:pt x="679954" y="2204390"/>
                      <a:pt x="734806" y="2149560"/>
                      <a:pt x="734806" y="2081917"/>
                    </a:cubicBezTo>
                    <a:lnTo>
                      <a:pt x="734806" y="122472"/>
                    </a:lnTo>
                    <a:cubicBezTo>
                      <a:pt x="734806" y="54853"/>
                      <a:pt x="679976" y="0"/>
                      <a:pt x="612333" y="0"/>
                    </a:cubicBezTo>
                    <a:lnTo>
                      <a:pt x="122472" y="0"/>
                    </a:lnTo>
                    <a:cubicBezTo>
                      <a:pt x="54852" y="0"/>
                      <a:pt x="0" y="54830"/>
                      <a:pt x="0" y="122472"/>
                    </a:cubicBezTo>
                    <a:lnTo>
                      <a:pt x="0" y="2081917"/>
                    </a:lnTo>
                    <a:cubicBezTo>
                      <a:pt x="23" y="2149560"/>
                      <a:pt x="54852" y="2204390"/>
                      <a:pt x="122472" y="2204390"/>
                    </a:cubicBezTo>
                    <a:close/>
                    <a:moveTo>
                      <a:pt x="244945" y="244945"/>
                    </a:moveTo>
                    <a:lnTo>
                      <a:pt x="489861" y="244945"/>
                    </a:lnTo>
                    <a:lnTo>
                      <a:pt x="489861" y="1959445"/>
                    </a:lnTo>
                    <a:lnTo>
                      <a:pt x="244945" y="1959445"/>
                    </a:lnTo>
                    <a:close/>
                  </a:path>
                </a:pathLst>
              </a:custGeom>
              <a:grpFill/>
              <a:ln w="571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A197B6C-A0B9-D9FE-A990-62E505ABAF02}"/>
                  </a:ext>
                </a:extLst>
              </p:cNvPr>
              <p:cNvSpPr/>
              <p:nvPr/>
            </p:nvSpPr>
            <p:spPr>
              <a:xfrm>
                <a:off x="5483637" y="5755576"/>
                <a:ext cx="2939167" cy="244944"/>
              </a:xfrm>
              <a:custGeom>
                <a:avLst/>
                <a:gdLst>
                  <a:gd name="connsiteX0" fmla="*/ 2816695 w 2939167"/>
                  <a:gd name="connsiteY0" fmla="*/ 0 h 244944"/>
                  <a:gd name="connsiteX1" fmla="*/ 122473 w 2939167"/>
                  <a:gd name="connsiteY1" fmla="*/ 0 h 244944"/>
                  <a:gd name="connsiteX2" fmla="*/ 0 w 2939167"/>
                  <a:gd name="connsiteY2" fmla="*/ 122473 h 244944"/>
                  <a:gd name="connsiteX3" fmla="*/ 122473 w 2939167"/>
                  <a:gd name="connsiteY3" fmla="*/ 244945 h 244944"/>
                  <a:gd name="connsiteX4" fmla="*/ 2816695 w 2939167"/>
                  <a:gd name="connsiteY4" fmla="*/ 244945 h 244944"/>
                  <a:gd name="connsiteX5" fmla="*/ 2939168 w 2939167"/>
                  <a:gd name="connsiteY5" fmla="*/ 122473 h 244944"/>
                  <a:gd name="connsiteX6" fmla="*/ 2816695 w 2939167"/>
                  <a:gd name="connsiteY6" fmla="*/ 0 h 24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9167" h="244944">
                    <a:moveTo>
                      <a:pt x="2816695" y="0"/>
                    </a:moveTo>
                    <a:lnTo>
                      <a:pt x="122473" y="0"/>
                    </a:lnTo>
                    <a:cubicBezTo>
                      <a:pt x="54853" y="0"/>
                      <a:pt x="0" y="54807"/>
                      <a:pt x="0" y="122473"/>
                    </a:cubicBezTo>
                    <a:cubicBezTo>
                      <a:pt x="0" y="190081"/>
                      <a:pt x="54830" y="244945"/>
                      <a:pt x="122473" y="244945"/>
                    </a:cubicBezTo>
                    <a:lnTo>
                      <a:pt x="2816695" y="244945"/>
                    </a:lnTo>
                    <a:cubicBezTo>
                      <a:pt x="2884315" y="244945"/>
                      <a:pt x="2939168" y="190138"/>
                      <a:pt x="2939168" y="122473"/>
                    </a:cubicBezTo>
                    <a:cubicBezTo>
                      <a:pt x="2939168" y="54807"/>
                      <a:pt x="2884315" y="0"/>
                      <a:pt x="2816695" y="0"/>
                    </a:cubicBezTo>
                    <a:close/>
                  </a:path>
                </a:pathLst>
              </a:custGeom>
              <a:grpFill/>
              <a:ln w="571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E09326A-6226-74C8-DF05-A4158DE7A813}"/>
                  </a:ext>
                </a:extLst>
              </p:cNvPr>
              <p:cNvSpPr/>
              <p:nvPr/>
            </p:nvSpPr>
            <p:spPr>
              <a:xfrm>
                <a:off x="6218472" y="1102194"/>
                <a:ext cx="1224667" cy="244944"/>
              </a:xfrm>
              <a:custGeom>
                <a:avLst/>
                <a:gdLst>
                  <a:gd name="connsiteX0" fmla="*/ 1102195 w 1224667"/>
                  <a:gd name="connsiteY0" fmla="*/ 0 h 244944"/>
                  <a:gd name="connsiteX1" fmla="*/ 122472 w 1224667"/>
                  <a:gd name="connsiteY1" fmla="*/ 0 h 244944"/>
                  <a:gd name="connsiteX2" fmla="*/ 0 w 1224667"/>
                  <a:gd name="connsiteY2" fmla="*/ 122472 h 244944"/>
                  <a:gd name="connsiteX3" fmla="*/ 122472 w 1224667"/>
                  <a:gd name="connsiteY3" fmla="*/ 244945 h 244944"/>
                  <a:gd name="connsiteX4" fmla="*/ 1102195 w 1224667"/>
                  <a:gd name="connsiteY4" fmla="*/ 244945 h 244944"/>
                  <a:gd name="connsiteX5" fmla="*/ 1224667 w 1224667"/>
                  <a:gd name="connsiteY5" fmla="*/ 122472 h 244944"/>
                  <a:gd name="connsiteX6" fmla="*/ 1102195 w 1224667"/>
                  <a:gd name="connsiteY6" fmla="*/ 0 h 24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67" h="244944">
                    <a:moveTo>
                      <a:pt x="1102195" y="0"/>
                    </a:moveTo>
                    <a:lnTo>
                      <a:pt x="122472" y="0"/>
                    </a:lnTo>
                    <a:cubicBezTo>
                      <a:pt x="54853" y="0"/>
                      <a:pt x="0" y="54830"/>
                      <a:pt x="0" y="122472"/>
                    </a:cubicBezTo>
                    <a:cubicBezTo>
                      <a:pt x="0" y="190092"/>
                      <a:pt x="54830" y="244945"/>
                      <a:pt x="122472" y="244945"/>
                    </a:cubicBezTo>
                    <a:lnTo>
                      <a:pt x="1102195" y="244945"/>
                    </a:lnTo>
                    <a:cubicBezTo>
                      <a:pt x="1169815" y="244945"/>
                      <a:pt x="1224667" y="190115"/>
                      <a:pt x="1224667" y="122472"/>
                    </a:cubicBezTo>
                    <a:cubicBezTo>
                      <a:pt x="1224667" y="54853"/>
                      <a:pt x="1169838" y="0"/>
                      <a:pt x="1102195" y="0"/>
                    </a:cubicBezTo>
                    <a:close/>
                  </a:path>
                </a:pathLst>
              </a:custGeom>
              <a:grpFill/>
              <a:ln w="571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5592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015CB2F-C2E9-2DF2-0C72-A38035C9136C}"/>
              </a:ext>
            </a:extLst>
          </p:cNvPr>
          <p:cNvSpPr>
            <a:spLocks noGrp="1"/>
          </p:cNvSpPr>
          <p:nvPr>
            <p:ph type="body" sz="quarter" idx="10"/>
          </p:nvPr>
        </p:nvSpPr>
        <p:spPr/>
        <p:txBody>
          <a:bodyPr vert="horz" lIns="91440" tIns="45720" rIns="91440" bIns="45720" rtlCol="0">
            <a:normAutofit/>
          </a:bodyPr>
          <a:lstStyle/>
          <a:p>
            <a:r>
              <a:rPr lang="en-US" b="0">
                <a:solidFill>
                  <a:srgbClr val="213863"/>
                </a:solidFill>
                <a:latin typeface="Futura Medium" panose="020B0602020204020303"/>
              </a:rPr>
              <a:t>CLOUD ENABLEMENT</a:t>
            </a:r>
          </a:p>
        </p:txBody>
      </p:sp>
      <p:sp>
        <p:nvSpPr>
          <p:cNvPr id="8" name="TextBox 7">
            <a:extLst>
              <a:ext uri="{FF2B5EF4-FFF2-40B4-BE49-F238E27FC236}">
                <a16:creationId xmlns:a16="http://schemas.microsoft.com/office/drawing/2014/main" id="{9CE9EE8A-9B3E-BA14-9316-C9BAAC56AF15}"/>
              </a:ext>
            </a:extLst>
          </p:cNvPr>
          <p:cNvSpPr txBox="1"/>
          <p:nvPr/>
        </p:nvSpPr>
        <p:spPr>
          <a:xfrm rot="16200000">
            <a:off x="-1097518" y="5021170"/>
            <a:ext cx="2971416" cy="430887"/>
          </a:xfrm>
          <a:prstGeom prst="rect">
            <a:avLst/>
          </a:prstGeom>
          <a:noFill/>
        </p:spPr>
        <p:txBody>
          <a:bodyPr wrap="square" rtlCol="0">
            <a:spAutoFit/>
          </a:bodyPr>
          <a:lstStyle/>
          <a:p>
            <a:pPr algn="ctr" defTabSz="1089959"/>
            <a:r>
              <a:rPr lang="en-GB" sz="2200" b="1">
                <a:solidFill>
                  <a:srgbClr val="8497B0"/>
                </a:solidFill>
                <a:latin typeface="Futura Medium" charset="0"/>
                <a:ea typeface="Futura Medium" charset="0"/>
                <a:cs typeface="Futura Medium" charset="0"/>
              </a:rPr>
              <a:t> CORE BENEFITS</a:t>
            </a:r>
          </a:p>
        </p:txBody>
      </p:sp>
      <p:sp>
        <p:nvSpPr>
          <p:cNvPr id="42" name="TextBox 41">
            <a:extLst>
              <a:ext uri="{FF2B5EF4-FFF2-40B4-BE49-F238E27FC236}">
                <a16:creationId xmlns:a16="http://schemas.microsoft.com/office/drawing/2014/main" id="{F98FA3EA-CAF2-2C4E-FB95-5FBC977E26FA}"/>
              </a:ext>
            </a:extLst>
          </p:cNvPr>
          <p:cNvSpPr txBox="1"/>
          <p:nvPr/>
        </p:nvSpPr>
        <p:spPr>
          <a:xfrm>
            <a:off x="978540" y="4684521"/>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Reduce Risk </a:t>
            </a:r>
          </a:p>
        </p:txBody>
      </p:sp>
      <p:sp>
        <p:nvSpPr>
          <p:cNvPr id="43" name="TextBox 42">
            <a:extLst>
              <a:ext uri="{FF2B5EF4-FFF2-40B4-BE49-F238E27FC236}">
                <a16:creationId xmlns:a16="http://schemas.microsoft.com/office/drawing/2014/main" id="{EA654B0F-B1FA-5886-D855-0C41B7110542}"/>
              </a:ext>
            </a:extLst>
          </p:cNvPr>
          <p:cNvSpPr txBox="1"/>
          <p:nvPr/>
        </p:nvSpPr>
        <p:spPr>
          <a:xfrm>
            <a:off x="883659" y="5173988"/>
            <a:ext cx="2436994" cy="965649"/>
          </a:xfrm>
          <a:prstGeom prst="rect">
            <a:avLst/>
          </a:prstGeom>
          <a:noFill/>
        </p:spPr>
        <p:txBody>
          <a:bodyPr wrap="square" rtlCol="0">
            <a:spAutoFit/>
          </a:bodyPr>
          <a:lstStyle/>
          <a:p>
            <a:pPr algn="ctr"/>
            <a:r>
              <a:rPr lang="en-GB" sz="1135">
                <a:solidFill>
                  <a:schemeClr val="bg1"/>
                </a:solidFill>
                <a:latin typeface="Futura Medium" charset="0"/>
                <a:ea typeface="Futura Medium" charset="0"/>
                <a:cs typeface="Futura Medium" charset="0"/>
              </a:rPr>
              <a:t>Reduces Infrastructure &amp; application security risk by building or using industry compliant ready to use cloud services.  </a:t>
            </a:r>
          </a:p>
        </p:txBody>
      </p:sp>
      <p:sp>
        <p:nvSpPr>
          <p:cNvPr id="49" name="TextBox 48">
            <a:extLst>
              <a:ext uri="{FF2B5EF4-FFF2-40B4-BE49-F238E27FC236}">
                <a16:creationId xmlns:a16="http://schemas.microsoft.com/office/drawing/2014/main" id="{6ADD7DB1-BB49-8AD5-B4DA-746139AA81C8}"/>
              </a:ext>
            </a:extLst>
          </p:cNvPr>
          <p:cNvSpPr txBox="1"/>
          <p:nvPr/>
        </p:nvSpPr>
        <p:spPr>
          <a:xfrm>
            <a:off x="3797117" y="4561411"/>
            <a:ext cx="2247232" cy="584775"/>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Accelerate Implementation </a:t>
            </a:r>
          </a:p>
        </p:txBody>
      </p:sp>
      <p:sp>
        <p:nvSpPr>
          <p:cNvPr id="50" name="TextBox 49">
            <a:extLst>
              <a:ext uri="{FF2B5EF4-FFF2-40B4-BE49-F238E27FC236}">
                <a16:creationId xmlns:a16="http://schemas.microsoft.com/office/drawing/2014/main" id="{13963E83-3788-F69C-4F5B-676CEB29AE3D}"/>
              </a:ext>
            </a:extLst>
          </p:cNvPr>
          <p:cNvSpPr txBox="1"/>
          <p:nvPr/>
        </p:nvSpPr>
        <p:spPr>
          <a:xfrm>
            <a:off x="3571295" y="5173988"/>
            <a:ext cx="2698876" cy="965649"/>
          </a:xfrm>
          <a:prstGeom prst="rect">
            <a:avLst/>
          </a:prstGeom>
          <a:noFill/>
        </p:spPr>
        <p:txBody>
          <a:bodyPr wrap="square" rtlCol="0">
            <a:spAutoFit/>
          </a:bodyPr>
          <a:lstStyle>
            <a:defPPr>
              <a:defRPr lang="en-US"/>
            </a:defPPr>
            <a:lvl1pPr algn="ctr">
              <a:defRPr sz="1135">
                <a:solidFill>
                  <a:schemeClr val="bg1"/>
                </a:solidFill>
                <a:latin typeface="Futura Medium" charset="0"/>
                <a:ea typeface="Futura Medium" charset="0"/>
                <a:cs typeface="Futura Medium" charset="0"/>
              </a:defRPr>
            </a:lvl1pPr>
          </a:lstStyle>
          <a:p>
            <a:r>
              <a:rPr lang="en-US"/>
              <a:t>Reduce time to execute by building IaaS container -based environments. Our dedicated Infrastructure team can setup any environment with minimum notice. </a:t>
            </a:r>
            <a:endParaRPr lang="en-GB"/>
          </a:p>
        </p:txBody>
      </p:sp>
      <p:sp>
        <p:nvSpPr>
          <p:cNvPr id="56" name="TextBox 55">
            <a:extLst>
              <a:ext uri="{FF2B5EF4-FFF2-40B4-BE49-F238E27FC236}">
                <a16:creationId xmlns:a16="http://schemas.microsoft.com/office/drawing/2014/main" id="{DA3FBB5A-669E-0414-75E0-B4EADA5FF712}"/>
              </a:ext>
            </a:extLst>
          </p:cNvPr>
          <p:cNvSpPr txBox="1"/>
          <p:nvPr/>
        </p:nvSpPr>
        <p:spPr>
          <a:xfrm>
            <a:off x="6615694" y="4561411"/>
            <a:ext cx="2247232" cy="584775"/>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Modernize Integrations</a:t>
            </a:r>
          </a:p>
        </p:txBody>
      </p:sp>
      <p:sp>
        <p:nvSpPr>
          <p:cNvPr id="57" name="TextBox 56">
            <a:extLst>
              <a:ext uri="{FF2B5EF4-FFF2-40B4-BE49-F238E27FC236}">
                <a16:creationId xmlns:a16="http://schemas.microsoft.com/office/drawing/2014/main" id="{6872BBAE-4065-A32B-96F9-ED1C88BC1826}"/>
              </a:ext>
            </a:extLst>
          </p:cNvPr>
          <p:cNvSpPr txBox="1"/>
          <p:nvPr/>
        </p:nvSpPr>
        <p:spPr>
          <a:xfrm>
            <a:off x="6520813" y="5173988"/>
            <a:ext cx="2436994" cy="965649"/>
          </a:xfrm>
          <a:prstGeom prst="rect">
            <a:avLst/>
          </a:prstGeom>
          <a:noFill/>
        </p:spPr>
        <p:txBody>
          <a:bodyPr wrap="square" rtlCol="0">
            <a:spAutoFit/>
          </a:bodyPr>
          <a:lstStyle/>
          <a:p>
            <a:pPr algn="ctr"/>
            <a:r>
              <a:rPr lang="en-US" sz="1135">
                <a:solidFill>
                  <a:schemeClr val="bg1"/>
                </a:solidFill>
                <a:latin typeface="Futura Medium" charset="0"/>
                <a:ea typeface="Futura Medium" charset="0"/>
                <a:cs typeface="Futura Medium" charset="0"/>
              </a:rPr>
              <a:t>Our cloud expertise can help in accelerated cloud adoption and modernize your ecosystem without impacting your integration timeline.</a:t>
            </a:r>
            <a:endParaRPr lang="en-GB" sz="1135">
              <a:solidFill>
                <a:schemeClr val="bg1"/>
              </a:solidFill>
              <a:latin typeface="Futura Medium" charset="0"/>
              <a:ea typeface="Futura Medium" charset="0"/>
              <a:cs typeface="Futura Medium" charset="0"/>
            </a:endParaRPr>
          </a:p>
        </p:txBody>
      </p:sp>
      <p:sp>
        <p:nvSpPr>
          <p:cNvPr id="70" name="TextBox 69">
            <a:extLst>
              <a:ext uri="{FF2B5EF4-FFF2-40B4-BE49-F238E27FC236}">
                <a16:creationId xmlns:a16="http://schemas.microsoft.com/office/drawing/2014/main" id="{920C0693-3F16-8C5A-F495-DA9772E76206}"/>
              </a:ext>
            </a:extLst>
          </p:cNvPr>
          <p:cNvSpPr txBox="1"/>
          <p:nvPr/>
        </p:nvSpPr>
        <p:spPr>
          <a:xfrm>
            <a:off x="9434272" y="4684521"/>
            <a:ext cx="2247232" cy="338554"/>
          </a:xfrm>
          <a:prstGeom prst="rect">
            <a:avLst/>
          </a:prstGeom>
          <a:noFill/>
        </p:spPr>
        <p:txBody>
          <a:bodyPr wrap="square" rtlCol="0">
            <a:spAutoFit/>
          </a:bodyPr>
          <a:lstStyle/>
          <a:p>
            <a:pPr algn="ctr" defTabSz="1089959"/>
            <a:r>
              <a:rPr lang="en-GB" sz="1600" b="1">
                <a:solidFill>
                  <a:schemeClr val="bg1"/>
                </a:solidFill>
                <a:latin typeface="Futura Medium" charset="0"/>
                <a:ea typeface="Futura Medium" charset="0"/>
                <a:cs typeface="Futura Medium" charset="0"/>
              </a:rPr>
              <a:t>Azure Partnership</a:t>
            </a:r>
          </a:p>
        </p:txBody>
      </p:sp>
      <p:sp>
        <p:nvSpPr>
          <p:cNvPr id="71" name="TextBox 70">
            <a:extLst>
              <a:ext uri="{FF2B5EF4-FFF2-40B4-BE49-F238E27FC236}">
                <a16:creationId xmlns:a16="http://schemas.microsoft.com/office/drawing/2014/main" id="{F26C5016-50D5-7297-C670-B7C49ECA8687}"/>
              </a:ext>
            </a:extLst>
          </p:cNvPr>
          <p:cNvSpPr txBox="1"/>
          <p:nvPr/>
        </p:nvSpPr>
        <p:spPr>
          <a:xfrm>
            <a:off x="9188324" y="5173988"/>
            <a:ext cx="2739128" cy="965649"/>
          </a:xfrm>
          <a:prstGeom prst="rect">
            <a:avLst/>
          </a:prstGeom>
          <a:noFill/>
        </p:spPr>
        <p:txBody>
          <a:bodyPr wrap="square" rtlCol="0">
            <a:spAutoFit/>
          </a:bodyPr>
          <a:lstStyle/>
          <a:p>
            <a:pPr algn="ctr"/>
            <a:r>
              <a:rPr lang="en-US" sz="1135">
                <a:solidFill>
                  <a:schemeClr val="bg1"/>
                </a:solidFill>
                <a:latin typeface="Futura Medium" charset="0"/>
                <a:ea typeface="Futura Medium" charset="0"/>
                <a:cs typeface="Futura Medium" charset="0"/>
              </a:rPr>
              <a:t>We are Microsoft/Azure Partner in multiple solution areas. With 25+ Azure implementations, we have very detailed knowledge on Azure capabilities.</a:t>
            </a:r>
            <a:endParaRPr lang="en-GB" sz="1135">
              <a:solidFill>
                <a:schemeClr val="bg1"/>
              </a:solidFill>
              <a:latin typeface="Futura Medium" charset="0"/>
              <a:ea typeface="Futura Medium" charset="0"/>
              <a:cs typeface="Futura Medium" charset="0"/>
            </a:endParaRPr>
          </a:p>
        </p:txBody>
      </p:sp>
      <p:grpSp>
        <p:nvGrpSpPr>
          <p:cNvPr id="116" name="Group 115">
            <a:extLst>
              <a:ext uri="{FF2B5EF4-FFF2-40B4-BE49-F238E27FC236}">
                <a16:creationId xmlns:a16="http://schemas.microsoft.com/office/drawing/2014/main" id="{753E4F75-BB91-BE28-1A4A-D29E8CBF66BA}"/>
              </a:ext>
            </a:extLst>
          </p:cNvPr>
          <p:cNvGrpSpPr/>
          <p:nvPr/>
        </p:nvGrpSpPr>
        <p:grpSpPr>
          <a:xfrm>
            <a:off x="1592899" y="3424335"/>
            <a:ext cx="1018514" cy="1018514"/>
            <a:chOff x="1592899" y="3424335"/>
            <a:chExt cx="1018514" cy="1018514"/>
          </a:xfrm>
        </p:grpSpPr>
        <p:grpSp>
          <p:nvGrpSpPr>
            <p:cNvPr id="84" name="Group 83">
              <a:extLst>
                <a:ext uri="{FF2B5EF4-FFF2-40B4-BE49-F238E27FC236}">
                  <a16:creationId xmlns:a16="http://schemas.microsoft.com/office/drawing/2014/main" id="{E766D0CF-8F6B-F318-0035-5C94E8F35B32}"/>
                </a:ext>
              </a:extLst>
            </p:cNvPr>
            <p:cNvGrpSpPr/>
            <p:nvPr/>
          </p:nvGrpSpPr>
          <p:grpSpPr>
            <a:xfrm>
              <a:off x="1592899" y="3424335"/>
              <a:ext cx="1018514" cy="1018514"/>
              <a:chOff x="1553516" y="3384952"/>
              <a:chExt cx="1097280" cy="1097280"/>
            </a:xfrm>
          </p:grpSpPr>
          <p:sp>
            <p:nvSpPr>
              <p:cNvPr id="28" name="Freeform: Shape 27">
                <a:extLst>
                  <a:ext uri="{FF2B5EF4-FFF2-40B4-BE49-F238E27FC236}">
                    <a16:creationId xmlns:a16="http://schemas.microsoft.com/office/drawing/2014/main" id="{618FC66B-B878-05BA-8BEF-589F45C4073D}"/>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8B20278-211D-E2AF-57E8-A0C15C4CA432}"/>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87" name="Graphic 85">
              <a:extLst>
                <a:ext uri="{FF2B5EF4-FFF2-40B4-BE49-F238E27FC236}">
                  <a16:creationId xmlns:a16="http://schemas.microsoft.com/office/drawing/2014/main" id="{23F62939-7FBA-85D0-B91A-14536711FDBF}"/>
                </a:ext>
              </a:extLst>
            </p:cNvPr>
            <p:cNvSpPr>
              <a:spLocks noChangeAspect="1"/>
            </p:cNvSpPr>
            <p:nvPr/>
          </p:nvSpPr>
          <p:spPr>
            <a:xfrm>
              <a:off x="1873556" y="3704173"/>
              <a:ext cx="457200" cy="458838"/>
            </a:xfrm>
            <a:custGeom>
              <a:avLst/>
              <a:gdLst>
                <a:gd name="connsiteX0" fmla="*/ 5926244 w 6433049"/>
                <a:gd name="connsiteY0" fmla="*/ 4043111 h 6456098"/>
                <a:gd name="connsiteX1" fmla="*/ 5077166 w 6433049"/>
                <a:gd name="connsiteY1" fmla="*/ 3744525 h 6456098"/>
                <a:gd name="connsiteX2" fmla="*/ 4765584 w 6433049"/>
                <a:gd name="connsiteY2" fmla="*/ 3744525 h 6456098"/>
                <a:gd name="connsiteX3" fmla="*/ 4765584 w 6433049"/>
                <a:gd name="connsiteY3" fmla="*/ 2711653 h 6456098"/>
                <a:gd name="connsiteX4" fmla="*/ 5077143 w 6433049"/>
                <a:gd name="connsiteY4" fmla="*/ 2711653 h 6456098"/>
                <a:gd name="connsiteX5" fmla="*/ 5926244 w 6433049"/>
                <a:gd name="connsiteY5" fmla="*/ 2412913 h 6456098"/>
                <a:gd name="connsiteX6" fmla="*/ 6134213 w 6433049"/>
                <a:gd name="connsiteY6" fmla="*/ 2204984 h 6456098"/>
                <a:gd name="connsiteX7" fmla="*/ 6433050 w 6433049"/>
                <a:gd name="connsiteY7" fmla="*/ 1355907 h 6456098"/>
                <a:gd name="connsiteX8" fmla="*/ 6134213 w 6433049"/>
                <a:gd name="connsiteY8" fmla="*/ 506829 h 6456098"/>
                <a:gd name="connsiteX9" fmla="*/ 5926244 w 6433049"/>
                <a:gd name="connsiteY9" fmla="*/ 298900 h 6456098"/>
                <a:gd name="connsiteX10" fmla="*/ 5077143 w 6433049"/>
                <a:gd name="connsiteY10" fmla="*/ 0 h 6456098"/>
                <a:gd name="connsiteX11" fmla="*/ 4228351 w 6433049"/>
                <a:gd name="connsiteY11" fmla="*/ 298740 h 6456098"/>
                <a:gd name="connsiteX12" fmla="*/ 4020354 w 6433049"/>
                <a:gd name="connsiteY12" fmla="*/ 506669 h 6456098"/>
                <a:gd name="connsiteX13" fmla="*/ 3721614 w 6433049"/>
                <a:gd name="connsiteY13" fmla="*/ 1355747 h 6456098"/>
                <a:gd name="connsiteX14" fmla="*/ 3721614 w 6433049"/>
                <a:gd name="connsiteY14" fmla="*/ 1734857 h 6456098"/>
                <a:gd name="connsiteX15" fmla="*/ 2711602 w 6433049"/>
                <a:gd name="connsiteY15" fmla="*/ 1734857 h 6456098"/>
                <a:gd name="connsiteX16" fmla="*/ 2711602 w 6433049"/>
                <a:gd name="connsiteY16" fmla="*/ 1355815 h 6456098"/>
                <a:gd name="connsiteX17" fmla="*/ 2412793 w 6433049"/>
                <a:gd name="connsiteY17" fmla="*/ 506738 h 6456098"/>
                <a:gd name="connsiteX18" fmla="*/ 2204864 w 6433049"/>
                <a:gd name="connsiteY18" fmla="*/ 298809 h 6456098"/>
                <a:gd name="connsiteX19" fmla="*/ 1355844 w 6433049"/>
                <a:gd name="connsiteY19" fmla="*/ 0 h 6456098"/>
                <a:gd name="connsiteX20" fmla="*/ 506823 w 6433049"/>
                <a:gd name="connsiteY20" fmla="*/ 298740 h 6456098"/>
                <a:gd name="connsiteX21" fmla="*/ 298740 w 6433049"/>
                <a:gd name="connsiteY21" fmla="*/ 506669 h 6456098"/>
                <a:gd name="connsiteX22" fmla="*/ 0 w 6433049"/>
                <a:gd name="connsiteY22" fmla="*/ 1355747 h 6456098"/>
                <a:gd name="connsiteX23" fmla="*/ 298740 w 6433049"/>
                <a:gd name="connsiteY23" fmla="*/ 2204824 h 6456098"/>
                <a:gd name="connsiteX24" fmla="*/ 506801 w 6433049"/>
                <a:gd name="connsiteY24" fmla="*/ 2412753 h 6456098"/>
                <a:gd name="connsiteX25" fmla="*/ 1355821 w 6433049"/>
                <a:gd name="connsiteY25" fmla="*/ 2711493 h 6456098"/>
                <a:gd name="connsiteX26" fmla="*/ 1667534 w 6433049"/>
                <a:gd name="connsiteY26" fmla="*/ 2711493 h 6456098"/>
                <a:gd name="connsiteX27" fmla="*/ 1667534 w 6433049"/>
                <a:gd name="connsiteY27" fmla="*/ 3744365 h 6456098"/>
                <a:gd name="connsiteX28" fmla="*/ 1355844 w 6433049"/>
                <a:gd name="connsiteY28" fmla="*/ 3744365 h 6456098"/>
                <a:gd name="connsiteX29" fmla="*/ 506823 w 6433049"/>
                <a:gd name="connsiteY29" fmla="*/ 4042951 h 6456098"/>
                <a:gd name="connsiteX30" fmla="*/ 298763 w 6433049"/>
                <a:gd name="connsiteY30" fmla="*/ 4251103 h 6456098"/>
                <a:gd name="connsiteX31" fmla="*/ 23 w 6433049"/>
                <a:gd name="connsiteY31" fmla="*/ 5100066 h 6456098"/>
                <a:gd name="connsiteX32" fmla="*/ 298763 w 6433049"/>
                <a:gd name="connsiteY32" fmla="*/ 5949121 h 6456098"/>
                <a:gd name="connsiteX33" fmla="*/ 506823 w 6433049"/>
                <a:gd name="connsiteY33" fmla="*/ 6157033 h 6456098"/>
                <a:gd name="connsiteX34" fmla="*/ 1355844 w 6433049"/>
                <a:gd name="connsiteY34" fmla="*/ 6455870 h 6456098"/>
                <a:gd name="connsiteX35" fmla="*/ 2204807 w 6433049"/>
                <a:gd name="connsiteY35" fmla="*/ 6157033 h 6456098"/>
                <a:gd name="connsiteX36" fmla="*/ 2412736 w 6433049"/>
                <a:gd name="connsiteY36" fmla="*/ 5949121 h 6456098"/>
                <a:gd name="connsiteX37" fmla="*/ 2711545 w 6433049"/>
                <a:gd name="connsiteY37" fmla="*/ 5100066 h 6456098"/>
                <a:gd name="connsiteX38" fmla="*/ 2711545 w 6433049"/>
                <a:gd name="connsiteY38" fmla="*/ 4721156 h 6456098"/>
                <a:gd name="connsiteX39" fmla="*/ 3721557 w 6433049"/>
                <a:gd name="connsiteY39" fmla="*/ 4721156 h 6456098"/>
                <a:gd name="connsiteX40" fmla="*/ 3721557 w 6433049"/>
                <a:gd name="connsiteY40" fmla="*/ 5100198 h 6456098"/>
                <a:gd name="connsiteX41" fmla="*/ 4020297 w 6433049"/>
                <a:gd name="connsiteY41" fmla="*/ 5949293 h 6456098"/>
                <a:gd name="connsiteX42" fmla="*/ 4228294 w 6433049"/>
                <a:gd name="connsiteY42" fmla="*/ 6157147 h 6456098"/>
                <a:gd name="connsiteX43" fmla="*/ 5077086 w 6433049"/>
                <a:gd name="connsiteY43" fmla="*/ 6456098 h 6456098"/>
                <a:gd name="connsiteX44" fmla="*/ 5926186 w 6433049"/>
                <a:gd name="connsiteY44" fmla="*/ 6157147 h 6456098"/>
                <a:gd name="connsiteX45" fmla="*/ 6134155 w 6433049"/>
                <a:gd name="connsiteY45" fmla="*/ 5949293 h 6456098"/>
                <a:gd name="connsiteX46" fmla="*/ 6432879 w 6433049"/>
                <a:gd name="connsiteY46" fmla="*/ 5100198 h 6456098"/>
                <a:gd name="connsiteX47" fmla="*/ 6134155 w 6433049"/>
                <a:gd name="connsiteY47" fmla="*/ 4251234 h 6456098"/>
                <a:gd name="connsiteX48" fmla="*/ 5926244 w 6433049"/>
                <a:gd name="connsiteY48" fmla="*/ 4043106 h 6456098"/>
                <a:gd name="connsiteX49" fmla="*/ 4020348 w 6433049"/>
                <a:gd name="connsiteY49" fmla="*/ 2711631 h 6456098"/>
                <a:gd name="connsiteX50" fmla="*/ 4020348 w 6433049"/>
                <a:gd name="connsiteY50" fmla="*/ 1355690 h 6456098"/>
                <a:gd name="connsiteX51" fmla="*/ 5077166 w 6433049"/>
                <a:gd name="connsiteY51" fmla="*/ 298643 h 6456098"/>
                <a:gd name="connsiteX52" fmla="*/ 6134270 w 6433049"/>
                <a:gd name="connsiteY52" fmla="*/ 1355690 h 6456098"/>
                <a:gd name="connsiteX53" fmla="*/ 5077166 w 6433049"/>
                <a:gd name="connsiteY53" fmla="*/ 2412736 h 6456098"/>
                <a:gd name="connsiteX54" fmla="*/ 4925273 w 6433049"/>
                <a:gd name="connsiteY54" fmla="*/ 2412736 h 6456098"/>
                <a:gd name="connsiteX55" fmla="*/ 4925273 w 6433049"/>
                <a:gd name="connsiteY55" fmla="*/ 2408895 h 6456098"/>
                <a:gd name="connsiteX56" fmla="*/ 4768979 w 6433049"/>
                <a:gd name="connsiteY56" fmla="*/ 2408895 h 6456098"/>
                <a:gd name="connsiteX57" fmla="*/ 4768956 w 6433049"/>
                <a:gd name="connsiteY57" fmla="*/ 2405101 h 6456098"/>
                <a:gd name="connsiteX58" fmla="*/ 4765584 w 6433049"/>
                <a:gd name="connsiteY58" fmla="*/ 2405101 h 6456098"/>
                <a:gd name="connsiteX59" fmla="*/ 4765584 w 6433049"/>
                <a:gd name="connsiteY59" fmla="*/ 2035032 h 6456098"/>
                <a:gd name="connsiteX60" fmla="*/ 5101495 w 6433049"/>
                <a:gd name="connsiteY60" fmla="*/ 2035032 h 6456098"/>
                <a:gd name="connsiteX61" fmla="*/ 5500070 w 6433049"/>
                <a:gd name="connsiteY61" fmla="*/ 1894923 h 6456098"/>
                <a:gd name="connsiteX62" fmla="*/ 5597803 w 6433049"/>
                <a:gd name="connsiteY62" fmla="*/ 1797185 h 6456098"/>
                <a:gd name="connsiteX63" fmla="*/ 5738163 w 6433049"/>
                <a:gd name="connsiteY63" fmla="*/ 1398609 h 6456098"/>
                <a:gd name="connsiteX64" fmla="*/ 5597803 w 6433049"/>
                <a:gd name="connsiteY64" fmla="*/ 1000034 h 6456098"/>
                <a:gd name="connsiteX65" fmla="*/ 5500070 w 6433049"/>
                <a:gd name="connsiteY65" fmla="*/ 902296 h 6456098"/>
                <a:gd name="connsiteX66" fmla="*/ 5101495 w 6433049"/>
                <a:gd name="connsiteY66" fmla="*/ 762055 h 6456098"/>
                <a:gd name="connsiteX67" fmla="*/ 4702919 w 6433049"/>
                <a:gd name="connsiteY67" fmla="*/ 902296 h 6456098"/>
                <a:gd name="connsiteX68" fmla="*/ 4605410 w 6433049"/>
                <a:gd name="connsiteY68" fmla="*/ 1000034 h 6456098"/>
                <a:gd name="connsiteX69" fmla="*/ 4465038 w 6433049"/>
                <a:gd name="connsiteY69" fmla="*/ 1398609 h 6456098"/>
                <a:gd name="connsiteX70" fmla="*/ 4465038 w 6433049"/>
                <a:gd name="connsiteY70" fmla="*/ 3744331 h 6456098"/>
                <a:gd name="connsiteX71" fmla="*/ 4020383 w 6433049"/>
                <a:gd name="connsiteY71" fmla="*/ 3744331 h 6456098"/>
                <a:gd name="connsiteX72" fmla="*/ 4765584 w 6433049"/>
                <a:gd name="connsiteY72" fmla="*/ 1734765 h 6456098"/>
                <a:gd name="connsiteX73" fmla="*/ 4765584 w 6433049"/>
                <a:gd name="connsiteY73" fmla="*/ 1398655 h 6456098"/>
                <a:gd name="connsiteX74" fmla="*/ 5101495 w 6433049"/>
                <a:gd name="connsiteY74" fmla="*/ 1062607 h 6456098"/>
                <a:gd name="connsiteX75" fmla="*/ 5437474 w 6433049"/>
                <a:gd name="connsiteY75" fmla="*/ 1398655 h 6456098"/>
                <a:gd name="connsiteX76" fmla="*/ 5101495 w 6433049"/>
                <a:gd name="connsiteY76" fmla="*/ 1734765 h 6456098"/>
                <a:gd name="connsiteX77" fmla="*/ 2711556 w 6433049"/>
                <a:gd name="connsiteY77" fmla="*/ 2035094 h 6456098"/>
                <a:gd name="connsiteX78" fmla="*/ 3721511 w 6433049"/>
                <a:gd name="connsiteY78" fmla="*/ 2035094 h 6456098"/>
                <a:gd name="connsiteX79" fmla="*/ 3721511 w 6433049"/>
                <a:gd name="connsiteY79" fmla="*/ 2405164 h 6456098"/>
                <a:gd name="connsiteX80" fmla="*/ 2711556 w 6433049"/>
                <a:gd name="connsiteY80" fmla="*/ 2405141 h 6456098"/>
                <a:gd name="connsiteX81" fmla="*/ 2711556 w 6433049"/>
                <a:gd name="connsiteY81" fmla="*/ 2711636 h 6456098"/>
                <a:gd name="connsiteX82" fmla="*/ 3721511 w 6433049"/>
                <a:gd name="connsiteY82" fmla="*/ 2711636 h 6456098"/>
                <a:gd name="connsiteX83" fmla="*/ 3721511 w 6433049"/>
                <a:gd name="connsiteY83" fmla="*/ 3744451 h 6456098"/>
                <a:gd name="connsiteX84" fmla="*/ 2711556 w 6433049"/>
                <a:gd name="connsiteY84" fmla="*/ 3744451 h 6456098"/>
                <a:gd name="connsiteX85" fmla="*/ 1507863 w 6433049"/>
                <a:gd name="connsiteY85" fmla="*/ 2408987 h 6456098"/>
                <a:gd name="connsiteX86" fmla="*/ 1507863 w 6433049"/>
                <a:gd name="connsiteY86" fmla="*/ 2412759 h 6456098"/>
                <a:gd name="connsiteX87" fmla="*/ 1355815 w 6433049"/>
                <a:gd name="connsiteY87" fmla="*/ 2412759 h 6456098"/>
                <a:gd name="connsiteX88" fmla="*/ 298712 w 6433049"/>
                <a:gd name="connsiteY88" fmla="*/ 1355712 h 6456098"/>
                <a:gd name="connsiteX89" fmla="*/ 1355815 w 6433049"/>
                <a:gd name="connsiteY89" fmla="*/ 298724 h 6456098"/>
                <a:gd name="connsiteX90" fmla="*/ 2412690 w 6433049"/>
                <a:gd name="connsiteY90" fmla="*/ 1355770 h 6456098"/>
                <a:gd name="connsiteX91" fmla="*/ 2412690 w 6433049"/>
                <a:gd name="connsiteY91" fmla="*/ 3744411 h 6456098"/>
                <a:gd name="connsiteX92" fmla="*/ 1968012 w 6433049"/>
                <a:gd name="connsiteY92" fmla="*/ 3744411 h 6456098"/>
                <a:gd name="connsiteX93" fmla="*/ 1968012 w 6433049"/>
                <a:gd name="connsiteY93" fmla="*/ 1398804 h 6456098"/>
                <a:gd name="connsiteX94" fmla="*/ 1827703 w 6433049"/>
                <a:gd name="connsiteY94" fmla="*/ 1000228 h 6456098"/>
                <a:gd name="connsiteX95" fmla="*/ 1730125 w 6433049"/>
                <a:gd name="connsiteY95" fmla="*/ 902490 h 6456098"/>
                <a:gd name="connsiteX96" fmla="*/ 1331549 w 6433049"/>
                <a:gd name="connsiteY96" fmla="*/ 762250 h 6456098"/>
                <a:gd name="connsiteX97" fmla="*/ 932974 w 6433049"/>
                <a:gd name="connsiteY97" fmla="*/ 902490 h 6456098"/>
                <a:gd name="connsiteX98" fmla="*/ 835236 w 6433049"/>
                <a:gd name="connsiteY98" fmla="*/ 1000228 h 6456098"/>
                <a:gd name="connsiteX99" fmla="*/ 694995 w 6433049"/>
                <a:gd name="connsiteY99" fmla="*/ 1398804 h 6456098"/>
                <a:gd name="connsiteX100" fmla="*/ 835236 w 6433049"/>
                <a:gd name="connsiteY100" fmla="*/ 1797379 h 6456098"/>
                <a:gd name="connsiteX101" fmla="*/ 932974 w 6433049"/>
                <a:gd name="connsiteY101" fmla="*/ 1895117 h 6456098"/>
                <a:gd name="connsiteX102" fmla="*/ 1331549 w 6433049"/>
                <a:gd name="connsiteY102" fmla="*/ 2035226 h 6456098"/>
                <a:gd name="connsiteX103" fmla="*/ 1667528 w 6433049"/>
                <a:gd name="connsiteY103" fmla="*/ 2035226 h 6456098"/>
                <a:gd name="connsiteX104" fmla="*/ 1667528 w 6433049"/>
                <a:gd name="connsiteY104" fmla="*/ 2409044 h 6456098"/>
                <a:gd name="connsiteX105" fmla="*/ 1507846 w 6433049"/>
                <a:gd name="connsiteY105" fmla="*/ 2409067 h 6456098"/>
                <a:gd name="connsiteX106" fmla="*/ 1667528 w 6433049"/>
                <a:gd name="connsiteY106" fmla="*/ 1398632 h 6456098"/>
                <a:gd name="connsiteX107" fmla="*/ 1667528 w 6433049"/>
                <a:gd name="connsiteY107" fmla="*/ 1734811 h 6456098"/>
                <a:gd name="connsiteX108" fmla="*/ 1331549 w 6433049"/>
                <a:gd name="connsiteY108" fmla="*/ 1734811 h 6456098"/>
                <a:gd name="connsiteX109" fmla="*/ 995439 w 6433049"/>
                <a:gd name="connsiteY109" fmla="*/ 1398701 h 6456098"/>
                <a:gd name="connsiteX110" fmla="*/ 1331549 w 6433049"/>
                <a:gd name="connsiteY110" fmla="*/ 1062653 h 6456098"/>
                <a:gd name="connsiteX111" fmla="*/ 1667528 w 6433049"/>
                <a:gd name="connsiteY111" fmla="*/ 1398632 h 6456098"/>
                <a:gd name="connsiteX112" fmla="*/ 5077155 w 6433049"/>
                <a:gd name="connsiteY112" fmla="*/ 6157090 h 6456098"/>
                <a:gd name="connsiteX113" fmla="*/ 4020337 w 6433049"/>
                <a:gd name="connsiteY113" fmla="*/ 5100123 h 6456098"/>
                <a:gd name="connsiteX114" fmla="*/ 4020337 w 6433049"/>
                <a:gd name="connsiteY114" fmla="*/ 4721082 h 6456098"/>
                <a:gd name="connsiteX115" fmla="*/ 4464993 w 6433049"/>
                <a:gd name="connsiteY115" fmla="*/ 4721082 h 6456098"/>
                <a:gd name="connsiteX116" fmla="*/ 4464993 w 6433049"/>
                <a:gd name="connsiteY116" fmla="*/ 5057261 h 6456098"/>
                <a:gd name="connsiteX117" fmla="*/ 4605364 w 6433049"/>
                <a:gd name="connsiteY117" fmla="*/ 5455996 h 6456098"/>
                <a:gd name="connsiteX118" fmla="*/ 4702874 w 6433049"/>
                <a:gd name="connsiteY118" fmla="*/ 5553643 h 6456098"/>
                <a:gd name="connsiteX119" fmla="*/ 5101449 w 6433049"/>
                <a:gd name="connsiteY119" fmla="*/ 5693774 h 6456098"/>
                <a:gd name="connsiteX120" fmla="*/ 5500025 w 6433049"/>
                <a:gd name="connsiteY120" fmla="*/ 5553643 h 6456098"/>
                <a:gd name="connsiteX121" fmla="*/ 5597746 w 6433049"/>
                <a:gd name="connsiteY121" fmla="*/ 5455996 h 6456098"/>
                <a:gd name="connsiteX122" fmla="*/ 5738163 w 6433049"/>
                <a:gd name="connsiteY122" fmla="*/ 5057261 h 6456098"/>
                <a:gd name="connsiteX123" fmla="*/ 5597746 w 6433049"/>
                <a:gd name="connsiteY123" fmla="*/ 4658754 h 6456098"/>
                <a:gd name="connsiteX124" fmla="*/ 5500025 w 6433049"/>
                <a:gd name="connsiteY124" fmla="*/ 4560885 h 6456098"/>
                <a:gd name="connsiteX125" fmla="*/ 5101449 w 6433049"/>
                <a:gd name="connsiteY125" fmla="*/ 4420776 h 6456098"/>
                <a:gd name="connsiteX126" fmla="*/ 1331607 w 6433049"/>
                <a:gd name="connsiteY126" fmla="*/ 4420776 h 6456098"/>
                <a:gd name="connsiteX127" fmla="*/ 933031 w 6433049"/>
                <a:gd name="connsiteY127" fmla="*/ 4560885 h 6456098"/>
                <a:gd name="connsiteX128" fmla="*/ 835293 w 6433049"/>
                <a:gd name="connsiteY128" fmla="*/ 4658754 h 6456098"/>
                <a:gd name="connsiteX129" fmla="*/ 695053 w 6433049"/>
                <a:gd name="connsiteY129" fmla="*/ 5057261 h 6456098"/>
                <a:gd name="connsiteX130" fmla="*/ 835293 w 6433049"/>
                <a:gd name="connsiteY130" fmla="*/ 5455996 h 6456098"/>
                <a:gd name="connsiteX131" fmla="*/ 933031 w 6433049"/>
                <a:gd name="connsiteY131" fmla="*/ 5553643 h 6456098"/>
                <a:gd name="connsiteX132" fmla="*/ 1331607 w 6433049"/>
                <a:gd name="connsiteY132" fmla="*/ 5693774 h 6456098"/>
                <a:gd name="connsiteX133" fmla="*/ 1730182 w 6433049"/>
                <a:gd name="connsiteY133" fmla="*/ 5553643 h 6456098"/>
                <a:gd name="connsiteX134" fmla="*/ 1827760 w 6433049"/>
                <a:gd name="connsiteY134" fmla="*/ 5455996 h 6456098"/>
                <a:gd name="connsiteX135" fmla="*/ 1968069 w 6433049"/>
                <a:gd name="connsiteY135" fmla="*/ 5057261 h 6456098"/>
                <a:gd name="connsiteX136" fmla="*/ 1968069 w 6433049"/>
                <a:gd name="connsiteY136" fmla="*/ 4721082 h 6456098"/>
                <a:gd name="connsiteX137" fmla="*/ 2412747 w 6433049"/>
                <a:gd name="connsiteY137" fmla="*/ 4721082 h 6456098"/>
                <a:gd name="connsiteX138" fmla="*/ 2412747 w 6433049"/>
                <a:gd name="connsiteY138" fmla="*/ 5100123 h 6456098"/>
                <a:gd name="connsiteX139" fmla="*/ 1355872 w 6433049"/>
                <a:gd name="connsiteY139" fmla="*/ 6157090 h 6456098"/>
                <a:gd name="connsiteX140" fmla="*/ 298769 w 6433049"/>
                <a:gd name="connsiteY140" fmla="*/ 5100123 h 6456098"/>
                <a:gd name="connsiteX141" fmla="*/ 1355872 w 6433049"/>
                <a:gd name="connsiteY141" fmla="*/ 4043020 h 6456098"/>
                <a:gd name="connsiteX142" fmla="*/ 5077481 w 6433049"/>
                <a:gd name="connsiteY142" fmla="*/ 4043020 h 6456098"/>
                <a:gd name="connsiteX143" fmla="*/ 6134327 w 6433049"/>
                <a:gd name="connsiteY143" fmla="*/ 5100123 h 6456098"/>
                <a:gd name="connsiteX144" fmla="*/ 5077195 w 6433049"/>
                <a:gd name="connsiteY144" fmla="*/ 6157090 h 6456098"/>
                <a:gd name="connsiteX145" fmla="*/ 4765596 w 6433049"/>
                <a:gd name="connsiteY145" fmla="*/ 5057147 h 6456098"/>
                <a:gd name="connsiteX146" fmla="*/ 4765596 w 6433049"/>
                <a:gd name="connsiteY146" fmla="*/ 4721036 h 6456098"/>
                <a:gd name="connsiteX147" fmla="*/ 5101506 w 6433049"/>
                <a:gd name="connsiteY147" fmla="*/ 4721036 h 6456098"/>
                <a:gd name="connsiteX148" fmla="*/ 5437486 w 6433049"/>
                <a:gd name="connsiteY148" fmla="*/ 5057015 h 6456098"/>
                <a:gd name="connsiteX149" fmla="*/ 5101506 w 6433049"/>
                <a:gd name="connsiteY149" fmla="*/ 5393194 h 6456098"/>
                <a:gd name="connsiteX150" fmla="*/ 4765596 w 6433049"/>
                <a:gd name="connsiteY150" fmla="*/ 5057147 h 6456098"/>
                <a:gd name="connsiteX151" fmla="*/ 1667494 w 6433049"/>
                <a:gd name="connsiteY151" fmla="*/ 4721053 h 6456098"/>
                <a:gd name="connsiteX152" fmla="*/ 1667494 w 6433049"/>
                <a:gd name="connsiteY152" fmla="*/ 5057164 h 6456098"/>
                <a:gd name="connsiteX153" fmla="*/ 1331515 w 6433049"/>
                <a:gd name="connsiteY153" fmla="*/ 5393343 h 6456098"/>
                <a:gd name="connsiteX154" fmla="*/ 995404 w 6433049"/>
                <a:gd name="connsiteY154" fmla="*/ 5057164 h 6456098"/>
                <a:gd name="connsiteX155" fmla="*/ 1331515 w 6433049"/>
                <a:gd name="connsiteY155" fmla="*/ 4721116 h 6456098"/>
                <a:gd name="connsiteX156" fmla="*/ 1667494 w 6433049"/>
                <a:gd name="connsiteY156" fmla="*/ 4721116 h 64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433049" h="6456098">
                  <a:moveTo>
                    <a:pt x="5926244" y="4043111"/>
                  </a:moveTo>
                  <a:cubicBezTo>
                    <a:pt x="5693815" y="3856236"/>
                    <a:pt x="5398658" y="3744525"/>
                    <a:pt x="5077166" y="3744525"/>
                  </a:cubicBezTo>
                  <a:lnTo>
                    <a:pt x="4765584" y="3744525"/>
                  </a:lnTo>
                  <a:lnTo>
                    <a:pt x="4765584" y="2711653"/>
                  </a:lnTo>
                  <a:lnTo>
                    <a:pt x="5077143" y="2711653"/>
                  </a:lnTo>
                  <a:cubicBezTo>
                    <a:pt x="5398658" y="2711653"/>
                    <a:pt x="5693815" y="2599719"/>
                    <a:pt x="5926244" y="2412913"/>
                  </a:cubicBezTo>
                  <a:cubicBezTo>
                    <a:pt x="6002653" y="2351323"/>
                    <a:pt x="6072490" y="2281582"/>
                    <a:pt x="6134213" y="2204984"/>
                  </a:cubicBezTo>
                  <a:cubicBezTo>
                    <a:pt x="6321207" y="1972567"/>
                    <a:pt x="6433050" y="1677398"/>
                    <a:pt x="6433050" y="1355907"/>
                  </a:cubicBezTo>
                  <a:cubicBezTo>
                    <a:pt x="6433050" y="1034392"/>
                    <a:pt x="6321207" y="739258"/>
                    <a:pt x="6134213" y="506829"/>
                  </a:cubicBezTo>
                  <a:cubicBezTo>
                    <a:pt x="6072490" y="430368"/>
                    <a:pt x="6002653" y="360474"/>
                    <a:pt x="5926244" y="298900"/>
                  </a:cubicBezTo>
                  <a:cubicBezTo>
                    <a:pt x="5693815" y="111911"/>
                    <a:pt x="5398589" y="0"/>
                    <a:pt x="5077143" y="0"/>
                  </a:cubicBezTo>
                  <a:cubicBezTo>
                    <a:pt x="4755920" y="0"/>
                    <a:pt x="4460609" y="112003"/>
                    <a:pt x="4228351" y="298740"/>
                  </a:cubicBezTo>
                  <a:cubicBezTo>
                    <a:pt x="4151599" y="360331"/>
                    <a:pt x="4081790" y="430208"/>
                    <a:pt x="4020354" y="506669"/>
                  </a:cubicBezTo>
                  <a:cubicBezTo>
                    <a:pt x="3833342" y="739087"/>
                    <a:pt x="3721614" y="1034324"/>
                    <a:pt x="3721614" y="1355747"/>
                  </a:cubicBezTo>
                  <a:lnTo>
                    <a:pt x="3721614" y="1734857"/>
                  </a:lnTo>
                  <a:lnTo>
                    <a:pt x="2711602" y="1734857"/>
                  </a:lnTo>
                  <a:lnTo>
                    <a:pt x="2711602" y="1355815"/>
                  </a:lnTo>
                  <a:cubicBezTo>
                    <a:pt x="2711602" y="1034301"/>
                    <a:pt x="2599822" y="739167"/>
                    <a:pt x="2412793" y="506738"/>
                  </a:cubicBezTo>
                  <a:cubicBezTo>
                    <a:pt x="2351202" y="430277"/>
                    <a:pt x="2281594" y="360382"/>
                    <a:pt x="2204864" y="298809"/>
                  </a:cubicBezTo>
                  <a:cubicBezTo>
                    <a:pt x="1972447" y="111934"/>
                    <a:pt x="1677210" y="0"/>
                    <a:pt x="1355844" y="0"/>
                  </a:cubicBezTo>
                  <a:cubicBezTo>
                    <a:pt x="1034329" y="0"/>
                    <a:pt x="739310" y="112003"/>
                    <a:pt x="506823" y="298740"/>
                  </a:cubicBezTo>
                  <a:cubicBezTo>
                    <a:pt x="430139" y="360376"/>
                    <a:pt x="360445" y="430208"/>
                    <a:pt x="298740" y="506669"/>
                  </a:cubicBezTo>
                  <a:cubicBezTo>
                    <a:pt x="111865" y="739087"/>
                    <a:pt x="0" y="1034324"/>
                    <a:pt x="0" y="1355747"/>
                  </a:cubicBezTo>
                  <a:cubicBezTo>
                    <a:pt x="0" y="1677192"/>
                    <a:pt x="111934" y="1972452"/>
                    <a:pt x="298740" y="2204824"/>
                  </a:cubicBezTo>
                  <a:cubicBezTo>
                    <a:pt x="360399" y="2281417"/>
                    <a:pt x="430139" y="2351180"/>
                    <a:pt x="506801" y="2412753"/>
                  </a:cubicBezTo>
                  <a:cubicBezTo>
                    <a:pt x="739287" y="2599696"/>
                    <a:pt x="1034324" y="2711493"/>
                    <a:pt x="1355821" y="2711493"/>
                  </a:cubicBezTo>
                  <a:lnTo>
                    <a:pt x="1667534" y="2711493"/>
                  </a:lnTo>
                  <a:lnTo>
                    <a:pt x="1667534" y="3744365"/>
                  </a:lnTo>
                  <a:lnTo>
                    <a:pt x="1355844" y="3744365"/>
                  </a:lnTo>
                  <a:cubicBezTo>
                    <a:pt x="1034329" y="3744365"/>
                    <a:pt x="739310" y="3856208"/>
                    <a:pt x="506823" y="4042951"/>
                  </a:cubicBezTo>
                  <a:cubicBezTo>
                    <a:pt x="430162" y="4104679"/>
                    <a:pt x="360399" y="4174350"/>
                    <a:pt x="298763" y="4251103"/>
                  </a:cubicBezTo>
                  <a:cubicBezTo>
                    <a:pt x="111888" y="4483452"/>
                    <a:pt x="23" y="4778489"/>
                    <a:pt x="23" y="5100066"/>
                  </a:cubicBezTo>
                  <a:cubicBezTo>
                    <a:pt x="23" y="5421649"/>
                    <a:pt x="111957" y="5716577"/>
                    <a:pt x="298763" y="5949121"/>
                  </a:cubicBezTo>
                  <a:cubicBezTo>
                    <a:pt x="360422" y="6025588"/>
                    <a:pt x="430162" y="6095654"/>
                    <a:pt x="506823" y="6157033"/>
                  </a:cubicBezTo>
                  <a:cubicBezTo>
                    <a:pt x="739310" y="6343970"/>
                    <a:pt x="1034346" y="6455870"/>
                    <a:pt x="1355844" y="6455870"/>
                  </a:cubicBezTo>
                  <a:cubicBezTo>
                    <a:pt x="1677198" y="6455870"/>
                    <a:pt x="1972435" y="6343742"/>
                    <a:pt x="2204807" y="6157033"/>
                  </a:cubicBezTo>
                  <a:cubicBezTo>
                    <a:pt x="2281559" y="6095539"/>
                    <a:pt x="2351163" y="6025588"/>
                    <a:pt x="2412736" y="5949121"/>
                  </a:cubicBezTo>
                  <a:cubicBezTo>
                    <a:pt x="2599811" y="5716577"/>
                    <a:pt x="2711545" y="5421621"/>
                    <a:pt x="2711545" y="5100066"/>
                  </a:cubicBezTo>
                  <a:lnTo>
                    <a:pt x="2711545" y="4721156"/>
                  </a:lnTo>
                  <a:lnTo>
                    <a:pt x="3721557" y="4721156"/>
                  </a:lnTo>
                  <a:lnTo>
                    <a:pt x="3721557" y="5100198"/>
                  </a:lnTo>
                  <a:cubicBezTo>
                    <a:pt x="3721557" y="5421712"/>
                    <a:pt x="3833399" y="5716749"/>
                    <a:pt x="4020297" y="5949293"/>
                  </a:cubicBezTo>
                  <a:cubicBezTo>
                    <a:pt x="4081756" y="6025759"/>
                    <a:pt x="4151565" y="6095711"/>
                    <a:pt x="4228294" y="6157147"/>
                  </a:cubicBezTo>
                  <a:cubicBezTo>
                    <a:pt x="4460643" y="6344027"/>
                    <a:pt x="4755818" y="6456098"/>
                    <a:pt x="5077086" y="6456098"/>
                  </a:cubicBezTo>
                  <a:cubicBezTo>
                    <a:pt x="5398601" y="6456098"/>
                    <a:pt x="5693758" y="6343970"/>
                    <a:pt x="5926186" y="6157147"/>
                  </a:cubicBezTo>
                  <a:cubicBezTo>
                    <a:pt x="6002596" y="6095654"/>
                    <a:pt x="6072490" y="6025759"/>
                    <a:pt x="6134155" y="5949293"/>
                  </a:cubicBezTo>
                  <a:cubicBezTo>
                    <a:pt x="6321207" y="5716749"/>
                    <a:pt x="6432879" y="5421689"/>
                    <a:pt x="6432879" y="5100198"/>
                  </a:cubicBezTo>
                  <a:cubicBezTo>
                    <a:pt x="6432879" y="4778683"/>
                    <a:pt x="6321036" y="4483549"/>
                    <a:pt x="6134155" y="4251234"/>
                  </a:cubicBezTo>
                  <a:cubicBezTo>
                    <a:pt x="6072548" y="4174505"/>
                    <a:pt x="6002710" y="4104833"/>
                    <a:pt x="5926244" y="4043106"/>
                  </a:cubicBezTo>
                  <a:close/>
                  <a:moveTo>
                    <a:pt x="4020348" y="2711631"/>
                  </a:moveTo>
                  <a:lnTo>
                    <a:pt x="4020348" y="1355690"/>
                  </a:lnTo>
                  <a:cubicBezTo>
                    <a:pt x="4020348" y="772817"/>
                    <a:pt x="4494379" y="298643"/>
                    <a:pt x="5077166" y="298643"/>
                  </a:cubicBezTo>
                  <a:cubicBezTo>
                    <a:pt x="5660096" y="298643"/>
                    <a:pt x="6134270" y="772811"/>
                    <a:pt x="6134270" y="1355690"/>
                  </a:cubicBezTo>
                  <a:cubicBezTo>
                    <a:pt x="6134270" y="1938562"/>
                    <a:pt x="5660096" y="2412736"/>
                    <a:pt x="5077166" y="2412736"/>
                  </a:cubicBezTo>
                  <a:lnTo>
                    <a:pt x="4925273" y="2412736"/>
                  </a:lnTo>
                  <a:lnTo>
                    <a:pt x="4925273" y="2408895"/>
                  </a:lnTo>
                  <a:lnTo>
                    <a:pt x="4768979" y="2408895"/>
                  </a:lnTo>
                  <a:lnTo>
                    <a:pt x="4768956" y="2405101"/>
                  </a:lnTo>
                  <a:lnTo>
                    <a:pt x="4765584" y="2405101"/>
                  </a:lnTo>
                  <a:lnTo>
                    <a:pt x="4765584" y="2035032"/>
                  </a:lnTo>
                  <a:lnTo>
                    <a:pt x="5101495" y="2035032"/>
                  </a:lnTo>
                  <a:cubicBezTo>
                    <a:pt x="5252588" y="2035032"/>
                    <a:pt x="5391108" y="1982505"/>
                    <a:pt x="5500070" y="1894923"/>
                  </a:cubicBezTo>
                  <a:cubicBezTo>
                    <a:pt x="5536081" y="1865925"/>
                    <a:pt x="5568942" y="1833195"/>
                    <a:pt x="5597803" y="1797185"/>
                  </a:cubicBezTo>
                  <a:cubicBezTo>
                    <a:pt x="5685585" y="1688000"/>
                    <a:pt x="5738163" y="1549474"/>
                    <a:pt x="5738163" y="1398609"/>
                  </a:cubicBezTo>
                  <a:cubicBezTo>
                    <a:pt x="5738163" y="1247745"/>
                    <a:pt x="5685585" y="1109064"/>
                    <a:pt x="5597803" y="1000034"/>
                  </a:cubicBezTo>
                  <a:cubicBezTo>
                    <a:pt x="5568942" y="964092"/>
                    <a:pt x="5536195" y="931185"/>
                    <a:pt x="5500070" y="902296"/>
                  </a:cubicBezTo>
                  <a:cubicBezTo>
                    <a:pt x="5391040" y="814650"/>
                    <a:pt x="5252628" y="762055"/>
                    <a:pt x="5101495" y="762055"/>
                  </a:cubicBezTo>
                  <a:cubicBezTo>
                    <a:pt x="4950831" y="762055"/>
                    <a:pt x="4812150" y="814650"/>
                    <a:pt x="4702919" y="902296"/>
                  </a:cubicBezTo>
                  <a:cubicBezTo>
                    <a:pt x="4667046" y="931162"/>
                    <a:pt x="4634339" y="963955"/>
                    <a:pt x="4605410" y="1000034"/>
                  </a:cubicBezTo>
                  <a:cubicBezTo>
                    <a:pt x="4517565" y="1109064"/>
                    <a:pt x="4465038" y="1247676"/>
                    <a:pt x="4465038" y="1398609"/>
                  </a:cubicBezTo>
                  <a:lnTo>
                    <a:pt x="4465038" y="3744331"/>
                  </a:lnTo>
                  <a:lnTo>
                    <a:pt x="4020383" y="3744331"/>
                  </a:lnTo>
                  <a:close/>
                  <a:moveTo>
                    <a:pt x="4765584" y="1734765"/>
                  </a:moveTo>
                  <a:lnTo>
                    <a:pt x="4765584" y="1398655"/>
                  </a:lnTo>
                  <a:cubicBezTo>
                    <a:pt x="4765584" y="1213432"/>
                    <a:pt x="4916249" y="1062607"/>
                    <a:pt x="5101495" y="1062607"/>
                  </a:cubicBezTo>
                  <a:cubicBezTo>
                    <a:pt x="5286878" y="1062607"/>
                    <a:pt x="5437474" y="1213409"/>
                    <a:pt x="5437474" y="1398655"/>
                  </a:cubicBezTo>
                  <a:cubicBezTo>
                    <a:pt x="5437474" y="1583969"/>
                    <a:pt x="5286872" y="1734765"/>
                    <a:pt x="5101495" y="1734765"/>
                  </a:cubicBezTo>
                  <a:close/>
                  <a:moveTo>
                    <a:pt x="2711556" y="2035094"/>
                  </a:moveTo>
                  <a:lnTo>
                    <a:pt x="3721511" y="2035094"/>
                  </a:lnTo>
                  <a:lnTo>
                    <a:pt x="3721511" y="2405164"/>
                  </a:lnTo>
                  <a:lnTo>
                    <a:pt x="2711556" y="2405141"/>
                  </a:lnTo>
                  <a:close/>
                  <a:moveTo>
                    <a:pt x="2711556" y="2711636"/>
                  </a:moveTo>
                  <a:lnTo>
                    <a:pt x="3721511" y="2711636"/>
                  </a:lnTo>
                  <a:lnTo>
                    <a:pt x="3721511" y="3744451"/>
                  </a:lnTo>
                  <a:lnTo>
                    <a:pt x="2711556" y="3744451"/>
                  </a:lnTo>
                  <a:close/>
                  <a:moveTo>
                    <a:pt x="1507863" y="2408987"/>
                  </a:moveTo>
                  <a:lnTo>
                    <a:pt x="1507863" y="2412759"/>
                  </a:lnTo>
                  <a:lnTo>
                    <a:pt x="1355815" y="2412759"/>
                  </a:lnTo>
                  <a:cubicBezTo>
                    <a:pt x="772885" y="2412759"/>
                    <a:pt x="298712" y="1938591"/>
                    <a:pt x="298712" y="1355712"/>
                  </a:cubicBezTo>
                  <a:cubicBezTo>
                    <a:pt x="298734" y="772839"/>
                    <a:pt x="772879" y="298724"/>
                    <a:pt x="1355815" y="298724"/>
                  </a:cubicBezTo>
                  <a:cubicBezTo>
                    <a:pt x="1938688" y="298724"/>
                    <a:pt x="2412690" y="772891"/>
                    <a:pt x="2412690" y="1355770"/>
                  </a:cubicBezTo>
                  <a:lnTo>
                    <a:pt x="2412690" y="3744411"/>
                  </a:lnTo>
                  <a:lnTo>
                    <a:pt x="1968012" y="3744411"/>
                  </a:lnTo>
                  <a:lnTo>
                    <a:pt x="1968012" y="1398804"/>
                  </a:lnTo>
                  <a:cubicBezTo>
                    <a:pt x="1968012" y="1247939"/>
                    <a:pt x="1915417" y="1109259"/>
                    <a:pt x="1827703" y="1000228"/>
                  </a:cubicBezTo>
                  <a:cubicBezTo>
                    <a:pt x="1798836" y="964218"/>
                    <a:pt x="1766044" y="931379"/>
                    <a:pt x="1730125" y="902490"/>
                  </a:cubicBezTo>
                  <a:cubicBezTo>
                    <a:pt x="1620871" y="814845"/>
                    <a:pt x="1482351" y="762250"/>
                    <a:pt x="1331549" y="762250"/>
                  </a:cubicBezTo>
                  <a:cubicBezTo>
                    <a:pt x="1180525" y="762250"/>
                    <a:pt x="1042005" y="814845"/>
                    <a:pt x="932974" y="902490"/>
                  </a:cubicBezTo>
                  <a:cubicBezTo>
                    <a:pt x="896964" y="931356"/>
                    <a:pt x="864125" y="964149"/>
                    <a:pt x="835236" y="1000228"/>
                  </a:cubicBezTo>
                  <a:cubicBezTo>
                    <a:pt x="747591" y="1109259"/>
                    <a:pt x="694995" y="1247870"/>
                    <a:pt x="694995" y="1398804"/>
                  </a:cubicBezTo>
                  <a:cubicBezTo>
                    <a:pt x="694995" y="1549737"/>
                    <a:pt x="747591" y="1688280"/>
                    <a:pt x="835236" y="1797379"/>
                  </a:cubicBezTo>
                  <a:cubicBezTo>
                    <a:pt x="864102" y="1833321"/>
                    <a:pt x="896895" y="1866090"/>
                    <a:pt x="932974" y="1895117"/>
                  </a:cubicBezTo>
                  <a:cubicBezTo>
                    <a:pt x="1042096" y="1982694"/>
                    <a:pt x="1180548" y="2035226"/>
                    <a:pt x="1331549" y="2035226"/>
                  </a:cubicBezTo>
                  <a:lnTo>
                    <a:pt x="1667528" y="2035226"/>
                  </a:lnTo>
                  <a:lnTo>
                    <a:pt x="1667528" y="2409044"/>
                  </a:lnTo>
                  <a:lnTo>
                    <a:pt x="1507846" y="2409067"/>
                  </a:lnTo>
                  <a:close/>
                  <a:moveTo>
                    <a:pt x="1667528" y="1398632"/>
                  </a:moveTo>
                  <a:lnTo>
                    <a:pt x="1667528" y="1734811"/>
                  </a:lnTo>
                  <a:lnTo>
                    <a:pt x="1331549" y="1734811"/>
                  </a:lnTo>
                  <a:cubicBezTo>
                    <a:pt x="1146235" y="1734811"/>
                    <a:pt x="995439" y="1584009"/>
                    <a:pt x="995439" y="1398701"/>
                  </a:cubicBezTo>
                  <a:cubicBezTo>
                    <a:pt x="995439" y="1213477"/>
                    <a:pt x="1146240" y="1062653"/>
                    <a:pt x="1331549" y="1062653"/>
                  </a:cubicBezTo>
                  <a:cubicBezTo>
                    <a:pt x="1516772" y="1062607"/>
                    <a:pt x="1667528" y="1213409"/>
                    <a:pt x="1667528" y="1398632"/>
                  </a:cubicBezTo>
                  <a:close/>
                  <a:moveTo>
                    <a:pt x="5077155" y="6157090"/>
                  </a:moveTo>
                  <a:cubicBezTo>
                    <a:pt x="4494339" y="6157090"/>
                    <a:pt x="4020337" y="5682974"/>
                    <a:pt x="4020337" y="5100123"/>
                  </a:cubicBezTo>
                  <a:lnTo>
                    <a:pt x="4020337" y="4721082"/>
                  </a:lnTo>
                  <a:lnTo>
                    <a:pt x="4464993" y="4721082"/>
                  </a:lnTo>
                  <a:lnTo>
                    <a:pt x="4464993" y="5057261"/>
                  </a:lnTo>
                  <a:cubicBezTo>
                    <a:pt x="4464993" y="5208194"/>
                    <a:pt x="4517519" y="5347074"/>
                    <a:pt x="4605364" y="5455996"/>
                  </a:cubicBezTo>
                  <a:cubicBezTo>
                    <a:pt x="4634294" y="5491807"/>
                    <a:pt x="4666955" y="5524554"/>
                    <a:pt x="4702874" y="5553643"/>
                  </a:cubicBezTo>
                  <a:cubicBezTo>
                    <a:pt x="4812196" y="5641311"/>
                    <a:pt x="4950785" y="5693774"/>
                    <a:pt x="5101449" y="5693774"/>
                  </a:cubicBezTo>
                  <a:cubicBezTo>
                    <a:pt x="5252542" y="5693774"/>
                    <a:pt x="5391063" y="5641311"/>
                    <a:pt x="5500025" y="5553643"/>
                  </a:cubicBezTo>
                  <a:cubicBezTo>
                    <a:pt x="5536024" y="5524554"/>
                    <a:pt x="5568885" y="5491938"/>
                    <a:pt x="5597746" y="5455996"/>
                  </a:cubicBezTo>
                  <a:cubicBezTo>
                    <a:pt x="5685528" y="5346874"/>
                    <a:pt x="5738163" y="5208223"/>
                    <a:pt x="5738163" y="5057261"/>
                  </a:cubicBezTo>
                  <a:cubicBezTo>
                    <a:pt x="5738163" y="4906528"/>
                    <a:pt x="5685528" y="4767785"/>
                    <a:pt x="5597746" y="4658754"/>
                  </a:cubicBezTo>
                  <a:cubicBezTo>
                    <a:pt x="5568885" y="4622881"/>
                    <a:pt x="5536195" y="4589837"/>
                    <a:pt x="5500025" y="4560885"/>
                  </a:cubicBezTo>
                  <a:cubicBezTo>
                    <a:pt x="5390994" y="4473376"/>
                    <a:pt x="5252582" y="4420776"/>
                    <a:pt x="5101449" y="4420776"/>
                  </a:cubicBezTo>
                  <a:lnTo>
                    <a:pt x="1331607" y="4420776"/>
                  </a:lnTo>
                  <a:cubicBezTo>
                    <a:pt x="1180582" y="4420776"/>
                    <a:pt x="1042062" y="4473371"/>
                    <a:pt x="933031" y="4560885"/>
                  </a:cubicBezTo>
                  <a:cubicBezTo>
                    <a:pt x="897021" y="4589814"/>
                    <a:pt x="864182" y="4622744"/>
                    <a:pt x="835293" y="4658754"/>
                  </a:cubicBezTo>
                  <a:cubicBezTo>
                    <a:pt x="747648" y="4767785"/>
                    <a:pt x="695053" y="4906328"/>
                    <a:pt x="695053" y="5057261"/>
                  </a:cubicBezTo>
                  <a:cubicBezTo>
                    <a:pt x="695053" y="5208194"/>
                    <a:pt x="747648" y="5347074"/>
                    <a:pt x="835293" y="5455996"/>
                  </a:cubicBezTo>
                  <a:cubicBezTo>
                    <a:pt x="864159" y="5491807"/>
                    <a:pt x="896952" y="5524554"/>
                    <a:pt x="933031" y="5553643"/>
                  </a:cubicBezTo>
                  <a:cubicBezTo>
                    <a:pt x="1042153" y="5641311"/>
                    <a:pt x="1180605" y="5693774"/>
                    <a:pt x="1331607" y="5693774"/>
                  </a:cubicBezTo>
                  <a:cubicBezTo>
                    <a:pt x="1482408" y="5693774"/>
                    <a:pt x="1621020" y="5641311"/>
                    <a:pt x="1730182" y="5553643"/>
                  </a:cubicBezTo>
                  <a:cubicBezTo>
                    <a:pt x="1766055" y="5524554"/>
                    <a:pt x="1798893" y="5491938"/>
                    <a:pt x="1827760" y="5455996"/>
                  </a:cubicBezTo>
                  <a:cubicBezTo>
                    <a:pt x="1915474" y="5346874"/>
                    <a:pt x="1968069" y="5208223"/>
                    <a:pt x="1968069" y="5057261"/>
                  </a:cubicBezTo>
                  <a:lnTo>
                    <a:pt x="1968069" y="4721082"/>
                  </a:lnTo>
                  <a:lnTo>
                    <a:pt x="2412747" y="4721082"/>
                  </a:lnTo>
                  <a:lnTo>
                    <a:pt x="2412747" y="5100123"/>
                  </a:lnTo>
                  <a:cubicBezTo>
                    <a:pt x="2412747" y="5682917"/>
                    <a:pt x="1938717" y="6157090"/>
                    <a:pt x="1355872" y="6157090"/>
                  </a:cubicBezTo>
                  <a:cubicBezTo>
                    <a:pt x="772942" y="6157090"/>
                    <a:pt x="298769" y="5682974"/>
                    <a:pt x="298769" y="5100123"/>
                  </a:cubicBezTo>
                  <a:cubicBezTo>
                    <a:pt x="298769" y="4517193"/>
                    <a:pt x="772937" y="4043020"/>
                    <a:pt x="1355872" y="4043020"/>
                  </a:cubicBezTo>
                  <a:lnTo>
                    <a:pt x="5077481" y="4043020"/>
                  </a:lnTo>
                  <a:cubicBezTo>
                    <a:pt x="5660154" y="4043020"/>
                    <a:pt x="6134327" y="4517188"/>
                    <a:pt x="6134327" y="5100123"/>
                  </a:cubicBezTo>
                  <a:cubicBezTo>
                    <a:pt x="6134270" y="5682917"/>
                    <a:pt x="5660096" y="6157090"/>
                    <a:pt x="5077195" y="6157090"/>
                  </a:cubicBezTo>
                  <a:close/>
                  <a:moveTo>
                    <a:pt x="4765596" y="5057147"/>
                  </a:moveTo>
                  <a:lnTo>
                    <a:pt x="4765596" y="4721036"/>
                  </a:lnTo>
                  <a:lnTo>
                    <a:pt x="5101506" y="4721036"/>
                  </a:lnTo>
                  <a:cubicBezTo>
                    <a:pt x="5286890" y="4721036"/>
                    <a:pt x="5437486" y="4871769"/>
                    <a:pt x="5437486" y="5057015"/>
                  </a:cubicBezTo>
                  <a:cubicBezTo>
                    <a:pt x="5437486" y="5242238"/>
                    <a:pt x="5286884" y="5393194"/>
                    <a:pt x="5101506" y="5393194"/>
                  </a:cubicBezTo>
                  <a:cubicBezTo>
                    <a:pt x="4916283" y="5393326"/>
                    <a:pt x="4765596" y="5242393"/>
                    <a:pt x="4765596" y="5057147"/>
                  </a:cubicBezTo>
                  <a:close/>
                  <a:moveTo>
                    <a:pt x="1667494" y="4721053"/>
                  </a:moveTo>
                  <a:lnTo>
                    <a:pt x="1667494" y="5057164"/>
                  </a:lnTo>
                  <a:cubicBezTo>
                    <a:pt x="1667494" y="5242387"/>
                    <a:pt x="1516761" y="5393343"/>
                    <a:pt x="1331515" y="5393343"/>
                  </a:cubicBezTo>
                  <a:cubicBezTo>
                    <a:pt x="1146200" y="5393343"/>
                    <a:pt x="995404" y="5242410"/>
                    <a:pt x="995404" y="5057164"/>
                  </a:cubicBezTo>
                  <a:cubicBezTo>
                    <a:pt x="995404" y="4871940"/>
                    <a:pt x="1146206" y="4721116"/>
                    <a:pt x="1331515" y="4721116"/>
                  </a:cubicBezTo>
                  <a:lnTo>
                    <a:pt x="1667494" y="4721116"/>
                  </a:lnTo>
                  <a:close/>
                </a:path>
              </a:pathLst>
            </a:custGeom>
            <a:solidFill>
              <a:srgbClr val="213863"/>
            </a:solidFill>
            <a:ln w="5715" cap="flat">
              <a:noFill/>
              <a:prstDash val="solid"/>
              <a:miter/>
            </a:ln>
          </p:spPr>
          <p:txBody>
            <a:bodyPr rtlCol="0" anchor="ctr"/>
            <a:lstStyle/>
            <a:p>
              <a:endParaRPr lang="en-US"/>
            </a:p>
          </p:txBody>
        </p:sp>
      </p:grpSp>
      <p:grpSp>
        <p:nvGrpSpPr>
          <p:cNvPr id="118" name="Group 117">
            <a:extLst>
              <a:ext uri="{FF2B5EF4-FFF2-40B4-BE49-F238E27FC236}">
                <a16:creationId xmlns:a16="http://schemas.microsoft.com/office/drawing/2014/main" id="{D18CF2A7-8E08-095F-2227-B0C303053022}"/>
              </a:ext>
            </a:extLst>
          </p:cNvPr>
          <p:cNvGrpSpPr/>
          <p:nvPr/>
        </p:nvGrpSpPr>
        <p:grpSpPr>
          <a:xfrm>
            <a:off x="7230053" y="3424335"/>
            <a:ext cx="1018514" cy="1018514"/>
            <a:chOff x="7230053" y="3424335"/>
            <a:chExt cx="1018514" cy="1018514"/>
          </a:xfrm>
        </p:grpSpPr>
        <p:grpSp>
          <p:nvGrpSpPr>
            <p:cNvPr id="110" name="Group 109">
              <a:extLst>
                <a:ext uri="{FF2B5EF4-FFF2-40B4-BE49-F238E27FC236}">
                  <a16:creationId xmlns:a16="http://schemas.microsoft.com/office/drawing/2014/main" id="{641CDED4-CA50-7B3A-AEB6-1370A0C81602}"/>
                </a:ext>
              </a:extLst>
            </p:cNvPr>
            <p:cNvGrpSpPr/>
            <p:nvPr/>
          </p:nvGrpSpPr>
          <p:grpSpPr>
            <a:xfrm>
              <a:off x="7230053" y="3424335"/>
              <a:ext cx="1018514" cy="1018514"/>
              <a:chOff x="1553516" y="3384952"/>
              <a:chExt cx="1097280" cy="1097280"/>
            </a:xfrm>
          </p:grpSpPr>
          <p:sp>
            <p:nvSpPr>
              <p:cNvPr id="111" name="Freeform: Shape 110">
                <a:extLst>
                  <a:ext uri="{FF2B5EF4-FFF2-40B4-BE49-F238E27FC236}">
                    <a16:creationId xmlns:a16="http://schemas.microsoft.com/office/drawing/2014/main" id="{8267AD12-BB0F-21CE-B91D-D6C3CD9809F9}"/>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60C24CE-B71F-D568-ED03-72B634ABDBB4}"/>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90" name="Graphic 88">
              <a:extLst>
                <a:ext uri="{FF2B5EF4-FFF2-40B4-BE49-F238E27FC236}">
                  <a16:creationId xmlns:a16="http://schemas.microsoft.com/office/drawing/2014/main" id="{16C4417C-F6EA-7B7C-2593-8616B5D6F19D}"/>
                </a:ext>
              </a:extLst>
            </p:cNvPr>
            <p:cNvSpPr>
              <a:spLocks noChangeAspect="1"/>
            </p:cNvSpPr>
            <p:nvPr/>
          </p:nvSpPr>
          <p:spPr>
            <a:xfrm>
              <a:off x="7464990" y="3659272"/>
              <a:ext cx="548640" cy="548641"/>
            </a:xfrm>
            <a:custGeom>
              <a:avLst/>
              <a:gdLst>
                <a:gd name="connsiteX0" fmla="*/ 3536174 w 6215136"/>
                <a:gd name="connsiteY0" fmla="*/ 5357837 h 6215143"/>
                <a:gd name="connsiteX1" fmla="*/ 3338360 w 6215136"/>
                <a:gd name="connsiteY1" fmla="*/ 5357837 h 6215143"/>
                <a:gd name="connsiteX2" fmla="*/ 2571750 w 6215136"/>
                <a:gd name="connsiteY2" fmla="*/ 4595856 h 6215143"/>
                <a:gd name="connsiteX3" fmla="*/ 3338360 w 6215136"/>
                <a:gd name="connsiteY3" fmla="*/ 3833875 h 6215143"/>
                <a:gd name="connsiteX4" fmla="*/ 3367295 w 6215136"/>
                <a:gd name="connsiteY4" fmla="*/ 3834412 h 6215143"/>
                <a:gd name="connsiteX5" fmla="*/ 3363118 w 6215136"/>
                <a:gd name="connsiteY5" fmla="*/ 3744515 h 6215143"/>
                <a:gd name="connsiteX6" fmla="*/ 4327524 w 6215136"/>
                <a:gd name="connsiteY6" fmla="*/ 2786110 h 6215143"/>
                <a:gd name="connsiteX7" fmla="*/ 5291187 w 6215136"/>
                <a:gd name="connsiteY7" fmla="*/ 3707882 h 6215143"/>
                <a:gd name="connsiteX8" fmla="*/ 5382605 w 6215136"/>
                <a:gd name="connsiteY8" fmla="*/ 3702944 h 6215143"/>
                <a:gd name="connsiteX9" fmla="*/ 6215137 w 6215136"/>
                <a:gd name="connsiteY9" fmla="*/ 4530419 h 6215143"/>
                <a:gd name="connsiteX10" fmla="*/ 5382605 w 6215136"/>
                <a:gd name="connsiteY10" fmla="*/ 5357894 h 6215143"/>
                <a:gd name="connsiteX11" fmla="*/ 5250691 w 6215136"/>
                <a:gd name="connsiteY11" fmla="*/ 5357894 h 6215143"/>
                <a:gd name="connsiteX12" fmla="*/ 5250691 w 6215136"/>
                <a:gd name="connsiteY12" fmla="*/ 6107988 h 6215143"/>
                <a:gd name="connsiteX13" fmla="*/ 5143534 w 6215136"/>
                <a:gd name="connsiteY13" fmla="*/ 6215144 h 6215143"/>
                <a:gd name="connsiteX14" fmla="*/ 3643347 w 6215136"/>
                <a:gd name="connsiteY14" fmla="*/ 6215144 h 6215143"/>
                <a:gd name="connsiteX15" fmla="*/ 3536191 w 6215136"/>
                <a:gd name="connsiteY15" fmla="*/ 6107988 h 6215143"/>
                <a:gd name="connsiteX16" fmla="*/ 5250674 w 6215136"/>
                <a:gd name="connsiteY16" fmla="*/ 5143524 h 6215143"/>
                <a:gd name="connsiteX17" fmla="*/ 5382587 w 6215136"/>
                <a:gd name="connsiteY17" fmla="*/ 5143524 h 6215143"/>
                <a:gd name="connsiteX18" fmla="*/ 6000767 w 6215136"/>
                <a:gd name="connsiteY18" fmla="*/ 4530362 h 6215143"/>
                <a:gd name="connsiteX19" fmla="*/ 5382587 w 6215136"/>
                <a:gd name="connsiteY19" fmla="*/ 3917200 h 6215143"/>
                <a:gd name="connsiteX20" fmla="*/ 5209309 w 6215136"/>
                <a:gd name="connsiteY20" fmla="*/ 3941511 h 6215143"/>
                <a:gd name="connsiteX21" fmla="*/ 5110525 w 6215136"/>
                <a:gd name="connsiteY21" fmla="*/ 3920617 h 6215143"/>
                <a:gd name="connsiteX22" fmla="*/ 5073017 w 6215136"/>
                <a:gd name="connsiteY22" fmla="*/ 3826857 h 6215143"/>
                <a:gd name="connsiteX23" fmla="*/ 5077618 w 6215136"/>
                <a:gd name="connsiteY23" fmla="*/ 3744458 h 6215143"/>
                <a:gd name="connsiteX24" fmla="*/ 4327524 w 6215136"/>
                <a:gd name="connsiteY24" fmla="*/ 3000365 h 6215143"/>
                <a:gd name="connsiteX25" fmla="*/ 3577430 w 6215136"/>
                <a:gd name="connsiteY25" fmla="*/ 3744458 h 6215143"/>
                <a:gd name="connsiteX26" fmla="*/ 3601656 w 6215136"/>
                <a:gd name="connsiteY26" fmla="*/ 3933053 h 6215143"/>
                <a:gd name="connsiteX27" fmla="*/ 3574441 w 6215136"/>
                <a:gd name="connsiteY27" fmla="*/ 4035500 h 6215143"/>
                <a:gd name="connsiteX28" fmla="*/ 3472308 w 6215136"/>
                <a:gd name="connsiteY28" fmla="*/ 4064321 h 6215143"/>
                <a:gd name="connsiteX29" fmla="*/ 3338360 w 6215136"/>
                <a:gd name="connsiteY29" fmla="*/ 4048136 h 6215143"/>
                <a:gd name="connsiteX30" fmla="*/ 2786080 w 6215136"/>
                <a:gd name="connsiteY30" fmla="*/ 4595816 h 6215143"/>
                <a:gd name="connsiteX31" fmla="*/ 3338360 w 6215136"/>
                <a:gd name="connsiteY31" fmla="*/ 5143496 h 6215143"/>
                <a:gd name="connsiteX32" fmla="*/ 3536174 w 6215136"/>
                <a:gd name="connsiteY32" fmla="*/ 5143496 h 6215143"/>
                <a:gd name="connsiteX33" fmla="*/ 3536174 w 6215136"/>
                <a:gd name="connsiteY33" fmla="*/ 4393402 h 6215143"/>
                <a:gd name="connsiteX34" fmla="*/ 3643330 w 6215136"/>
                <a:gd name="connsiteY34" fmla="*/ 4286246 h 6215143"/>
                <a:gd name="connsiteX35" fmla="*/ 4286267 w 6215136"/>
                <a:gd name="connsiteY35" fmla="*/ 4286246 h 6215143"/>
                <a:gd name="connsiteX36" fmla="*/ 4393424 w 6215136"/>
                <a:gd name="connsiteY36" fmla="*/ 4393402 h 6215143"/>
                <a:gd name="connsiteX37" fmla="*/ 4286267 w 6215136"/>
                <a:gd name="connsiteY37" fmla="*/ 4500558 h 6215143"/>
                <a:gd name="connsiteX38" fmla="*/ 3750486 w 6215136"/>
                <a:gd name="connsiteY38" fmla="*/ 4500558 h 6215143"/>
                <a:gd name="connsiteX39" fmla="*/ 3750486 w 6215136"/>
                <a:gd name="connsiteY39" fmla="*/ 5143496 h 6215143"/>
                <a:gd name="connsiteX40" fmla="*/ 5036361 w 6215136"/>
                <a:gd name="connsiteY40" fmla="*/ 5143496 h 6215143"/>
                <a:gd name="connsiteX41" fmla="*/ 5036361 w 6215136"/>
                <a:gd name="connsiteY41" fmla="*/ 4500558 h 6215143"/>
                <a:gd name="connsiteX42" fmla="*/ 4714892 w 6215136"/>
                <a:gd name="connsiteY42" fmla="*/ 4500558 h 6215143"/>
                <a:gd name="connsiteX43" fmla="*/ 4607736 w 6215136"/>
                <a:gd name="connsiteY43" fmla="*/ 4393402 h 6215143"/>
                <a:gd name="connsiteX44" fmla="*/ 4714892 w 6215136"/>
                <a:gd name="connsiteY44" fmla="*/ 4286246 h 6215143"/>
                <a:gd name="connsiteX45" fmla="*/ 5143517 w 6215136"/>
                <a:gd name="connsiteY45" fmla="*/ 4286246 h 6215143"/>
                <a:gd name="connsiteX46" fmla="*/ 5250674 w 6215136"/>
                <a:gd name="connsiteY46" fmla="*/ 4393402 h 6215143"/>
                <a:gd name="connsiteX47" fmla="*/ 3750486 w 6215136"/>
                <a:gd name="connsiteY47" fmla="*/ 5357837 h 6215143"/>
                <a:gd name="connsiteX48" fmla="*/ 3750486 w 6215136"/>
                <a:gd name="connsiteY48" fmla="*/ 6000774 h 6215143"/>
                <a:gd name="connsiteX49" fmla="*/ 5036361 w 6215136"/>
                <a:gd name="connsiteY49" fmla="*/ 6000774 h 6215143"/>
                <a:gd name="connsiteX50" fmla="*/ 5036361 w 6215136"/>
                <a:gd name="connsiteY50" fmla="*/ 5357837 h 6215143"/>
                <a:gd name="connsiteX51" fmla="*/ 4179111 w 6215136"/>
                <a:gd name="connsiteY51" fmla="*/ 5786462 h 6215143"/>
                <a:gd name="connsiteX52" fmla="*/ 4071955 w 6215136"/>
                <a:gd name="connsiteY52" fmla="*/ 5679306 h 6215143"/>
                <a:gd name="connsiteX53" fmla="*/ 4179111 w 6215136"/>
                <a:gd name="connsiteY53" fmla="*/ 5572149 h 6215143"/>
                <a:gd name="connsiteX54" fmla="*/ 4607736 w 6215136"/>
                <a:gd name="connsiteY54" fmla="*/ 5572149 h 6215143"/>
                <a:gd name="connsiteX55" fmla="*/ 4714892 w 6215136"/>
                <a:gd name="connsiteY55" fmla="*/ 5679306 h 6215143"/>
                <a:gd name="connsiteX56" fmla="*/ 4607736 w 6215136"/>
                <a:gd name="connsiteY56" fmla="*/ 5786462 h 6215143"/>
                <a:gd name="connsiteX57" fmla="*/ 4179111 w 6215136"/>
                <a:gd name="connsiteY57" fmla="*/ 4929212 h 6215143"/>
                <a:gd name="connsiteX58" fmla="*/ 4071955 w 6215136"/>
                <a:gd name="connsiteY58" fmla="*/ 4822056 h 6215143"/>
                <a:gd name="connsiteX59" fmla="*/ 4179111 w 6215136"/>
                <a:gd name="connsiteY59" fmla="*/ 4714899 h 6215143"/>
                <a:gd name="connsiteX60" fmla="*/ 4607736 w 6215136"/>
                <a:gd name="connsiteY60" fmla="*/ 4714899 h 6215143"/>
                <a:gd name="connsiteX61" fmla="*/ 4714892 w 6215136"/>
                <a:gd name="connsiteY61" fmla="*/ 4822056 h 6215143"/>
                <a:gd name="connsiteX62" fmla="*/ 4607736 w 6215136"/>
                <a:gd name="connsiteY62" fmla="*/ 4929212 h 6215143"/>
                <a:gd name="connsiteX63" fmla="*/ 964423 w 6215136"/>
                <a:gd name="connsiteY63" fmla="*/ 3107556 h 6215143"/>
                <a:gd name="connsiteX64" fmla="*/ 766610 w 6215136"/>
                <a:gd name="connsiteY64" fmla="*/ 3107556 h 6215143"/>
                <a:gd name="connsiteX65" fmla="*/ 0 w 6215136"/>
                <a:gd name="connsiteY65" fmla="*/ 2345575 h 6215143"/>
                <a:gd name="connsiteX66" fmla="*/ 766610 w 6215136"/>
                <a:gd name="connsiteY66" fmla="*/ 1583594 h 6215143"/>
                <a:gd name="connsiteX67" fmla="*/ 795539 w 6215136"/>
                <a:gd name="connsiteY67" fmla="*/ 1584131 h 6215143"/>
                <a:gd name="connsiteX68" fmla="*/ 791367 w 6215136"/>
                <a:gd name="connsiteY68" fmla="*/ 1494234 h 6215143"/>
                <a:gd name="connsiteX69" fmla="*/ 1755774 w 6215136"/>
                <a:gd name="connsiteY69" fmla="*/ 535828 h 6215143"/>
                <a:gd name="connsiteX70" fmla="*/ 2719894 w 6215136"/>
                <a:gd name="connsiteY70" fmla="*/ 1470860 h 6215143"/>
                <a:gd name="connsiteX71" fmla="*/ 2787491 w 6215136"/>
                <a:gd name="connsiteY71" fmla="*/ 1552298 h 6215143"/>
                <a:gd name="connsiteX72" fmla="*/ 2700806 w 6215136"/>
                <a:gd name="connsiteY72" fmla="*/ 1676600 h 6215143"/>
                <a:gd name="connsiteX73" fmla="*/ 2637587 w 6215136"/>
                <a:gd name="connsiteY73" fmla="*/ 1691264 h 6215143"/>
                <a:gd name="connsiteX74" fmla="*/ 2538803 w 6215136"/>
                <a:gd name="connsiteY74" fmla="*/ 1670370 h 6215143"/>
                <a:gd name="connsiteX75" fmla="*/ 2501301 w 6215136"/>
                <a:gd name="connsiteY75" fmla="*/ 1576610 h 6215143"/>
                <a:gd name="connsiteX76" fmla="*/ 2505896 w 6215136"/>
                <a:gd name="connsiteY76" fmla="*/ 1494211 h 6215143"/>
                <a:gd name="connsiteX77" fmla="*/ 1755802 w 6215136"/>
                <a:gd name="connsiteY77" fmla="*/ 750118 h 6215143"/>
                <a:gd name="connsiteX78" fmla="*/ 1005709 w 6215136"/>
                <a:gd name="connsiteY78" fmla="*/ 1494211 h 6215143"/>
                <a:gd name="connsiteX79" fmla="*/ 1029934 w 6215136"/>
                <a:gd name="connsiteY79" fmla="*/ 1682806 h 6215143"/>
                <a:gd name="connsiteX80" fmla="*/ 1002720 w 6215136"/>
                <a:gd name="connsiteY80" fmla="*/ 1785253 h 6215143"/>
                <a:gd name="connsiteX81" fmla="*/ 900587 w 6215136"/>
                <a:gd name="connsiteY81" fmla="*/ 1814074 h 6215143"/>
                <a:gd name="connsiteX82" fmla="*/ 766639 w 6215136"/>
                <a:gd name="connsiteY82" fmla="*/ 1797889 h 6215143"/>
                <a:gd name="connsiteX83" fmla="*/ 214357 w 6215136"/>
                <a:gd name="connsiteY83" fmla="*/ 2345569 h 6215143"/>
                <a:gd name="connsiteX84" fmla="*/ 766639 w 6215136"/>
                <a:gd name="connsiteY84" fmla="*/ 2893249 h 6215143"/>
                <a:gd name="connsiteX85" fmla="*/ 964452 w 6215136"/>
                <a:gd name="connsiteY85" fmla="*/ 2893249 h 6215143"/>
                <a:gd name="connsiteX86" fmla="*/ 964452 w 6215136"/>
                <a:gd name="connsiteY86" fmla="*/ 2143155 h 6215143"/>
                <a:gd name="connsiteX87" fmla="*/ 1071608 w 6215136"/>
                <a:gd name="connsiteY87" fmla="*/ 2035999 h 6215143"/>
                <a:gd name="connsiteX88" fmla="*/ 2571796 w 6215136"/>
                <a:gd name="connsiteY88" fmla="*/ 2035999 h 6215143"/>
                <a:gd name="connsiteX89" fmla="*/ 2678952 w 6215136"/>
                <a:gd name="connsiteY89" fmla="*/ 2143155 h 6215143"/>
                <a:gd name="connsiteX90" fmla="*/ 2678952 w 6215136"/>
                <a:gd name="connsiteY90" fmla="*/ 2893249 h 6215143"/>
                <a:gd name="connsiteX91" fmla="*/ 2810866 w 6215136"/>
                <a:gd name="connsiteY91" fmla="*/ 2893249 h 6215143"/>
                <a:gd name="connsiteX92" fmla="*/ 3429057 w 6215136"/>
                <a:gd name="connsiteY92" fmla="*/ 2280086 h 6215143"/>
                <a:gd name="connsiteX93" fmla="*/ 3063429 w 6215136"/>
                <a:gd name="connsiteY93" fmla="*/ 1720308 h 6215143"/>
                <a:gd name="connsiteX94" fmla="*/ 3009222 w 6215136"/>
                <a:gd name="connsiteY94" fmla="*/ 1578862 h 6215143"/>
                <a:gd name="connsiteX95" fmla="*/ 3150668 w 6215136"/>
                <a:gd name="connsiteY95" fmla="*/ 1524546 h 6215143"/>
                <a:gd name="connsiteX96" fmla="*/ 3643364 w 6215136"/>
                <a:gd name="connsiteY96" fmla="*/ 2280069 h 6215143"/>
                <a:gd name="connsiteX97" fmla="*/ 2810860 w 6215136"/>
                <a:gd name="connsiteY97" fmla="*/ 3107544 h 6215143"/>
                <a:gd name="connsiteX98" fmla="*/ 2678947 w 6215136"/>
                <a:gd name="connsiteY98" fmla="*/ 3107544 h 6215143"/>
                <a:gd name="connsiteX99" fmla="*/ 2678947 w 6215136"/>
                <a:gd name="connsiteY99" fmla="*/ 3857638 h 6215143"/>
                <a:gd name="connsiteX100" fmla="*/ 2571790 w 6215136"/>
                <a:gd name="connsiteY100" fmla="*/ 3964794 h 6215143"/>
                <a:gd name="connsiteX101" fmla="*/ 1071603 w 6215136"/>
                <a:gd name="connsiteY101" fmla="*/ 3964794 h 6215143"/>
                <a:gd name="connsiteX102" fmla="*/ 964446 w 6215136"/>
                <a:gd name="connsiteY102" fmla="*/ 3857638 h 6215143"/>
                <a:gd name="connsiteX103" fmla="*/ 2464611 w 6215136"/>
                <a:gd name="connsiteY103" fmla="*/ 2893243 h 6215143"/>
                <a:gd name="connsiteX104" fmla="*/ 2464611 w 6215136"/>
                <a:gd name="connsiteY104" fmla="*/ 2250306 h 6215143"/>
                <a:gd name="connsiteX105" fmla="*/ 1178736 w 6215136"/>
                <a:gd name="connsiteY105" fmla="*/ 2250306 h 6215143"/>
                <a:gd name="connsiteX106" fmla="*/ 1178736 w 6215136"/>
                <a:gd name="connsiteY106" fmla="*/ 2893243 h 6215143"/>
                <a:gd name="connsiteX107" fmla="*/ 1178736 w 6215136"/>
                <a:gd name="connsiteY107" fmla="*/ 3107556 h 6215143"/>
                <a:gd name="connsiteX108" fmla="*/ 1178736 w 6215136"/>
                <a:gd name="connsiteY108" fmla="*/ 3750493 h 6215143"/>
                <a:gd name="connsiteX109" fmla="*/ 2464611 w 6215136"/>
                <a:gd name="connsiteY109" fmla="*/ 3750493 h 6215143"/>
                <a:gd name="connsiteX110" fmla="*/ 2464611 w 6215136"/>
                <a:gd name="connsiteY110" fmla="*/ 3107556 h 6215143"/>
                <a:gd name="connsiteX111" fmla="*/ 1607361 w 6215136"/>
                <a:gd name="connsiteY111" fmla="*/ 3536181 h 6215143"/>
                <a:gd name="connsiteX112" fmla="*/ 1500205 w 6215136"/>
                <a:gd name="connsiteY112" fmla="*/ 3429024 h 6215143"/>
                <a:gd name="connsiteX113" fmla="*/ 1607361 w 6215136"/>
                <a:gd name="connsiteY113" fmla="*/ 3321868 h 6215143"/>
                <a:gd name="connsiteX114" fmla="*/ 2035986 w 6215136"/>
                <a:gd name="connsiteY114" fmla="*/ 3321868 h 6215143"/>
                <a:gd name="connsiteX115" fmla="*/ 2143142 w 6215136"/>
                <a:gd name="connsiteY115" fmla="*/ 3429024 h 6215143"/>
                <a:gd name="connsiteX116" fmla="*/ 2035986 w 6215136"/>
                <a:gd name="connsiteY116" fmla="*/ 3536181 h 6215143"/>
                <a:gd name="connsiteX117" fmla="*/ 1607361 w 6215136"/>
                <a:gd name="connsiteY117" fmla="*/ 2678931 h 6215143"/>
                <a:gd name="connsiteX118" fmla="*/ 1500205 w 6215136"/>
                <a:gd name="connsiteY118" fmla="*/ 2571774 h 6215143"/>
                <a:gd name="connsiteX119" fmla="*/ 1607361 w 6215136"/>
                <a:gd name="connsiteY119" fmla="*/ 2464618 h 6215143"/>
                <a:gd name="connsiteX120" fmla="*/ 2035986 w 6215136"/>
                <a:gd name="connsiteY120" fmla="*/ 2464618 h 6215143"/>
                <a:gd name="connsiteX121" fmla="*/ 2143142 w 6215136"/>
                <a:gd name="connsiteY121" fmla="*/ 2571774 h 6215143"/>
                <a:gd name="connsiteX122" fmla="*/ 2035986 w 6215136"/>
                <a:gd name="connsiteY122" fmla="*/ 2678931 h 6215143"/>
                <a:gd name="connsiteX123" fmla="*/ 6165702 w 6215136"/>
                <a:gd name="connsiteY123" fmla="*/ 2462898 h 6215143"/>
                <a:gd name="connsiteX124" fmla="*/ 5460585 w 6215136"/>
                <a:gd name="connsiteY124" fmla="*/ 2913823 h 6215143"/>
                <a:gd name="connsiteX125" fmla="*/ 5370460 w 6215136"/>
                <a:gd name="connsiteY125" fmla="*/ 2925699 h 6215143"/>
                <a:gd name="connsiteX126" fmla="*/ 5303709 w 6215136"/>
                <a:gd name="connsiteY126" fmla="*/ 2864085 h 6215143"/>
                <a:gd name="connsiteX127" fmla="*/ 4987287 w 6215136"/>
                <a:gd name="connsiteY127" fmla="*/ 2089245 h 6215143"/>
                <a:gd name="connsiteX128" fmla="*/ 5007735 w 6215136"/>
                <a:gd name="connsiteY128" fmla="*/ 1976083 h 6215143"/>
                <a:gd name="connsiteX129" fmla="*/ 5118863 w 6215136"/>
                <a:gd name="connsiteY129" fmla="*/ 1946616 h 6215143"/>
                <a:gd name="connsiteX130" fmla="*/ 5284529 w 6215136"/>
                <a:gd name="connsiteY130" fmla="*/ 1999120 h 6215143"/>
                <a:gd name="connsiteX131" fmla="*/ 5242404 w 6215136"/>
                <a:gd name="connsiteY131" fmla="*/ 1596750 h 6215143"/>
                <a:gd name="connsiteX132" fmla="*/ 4388926 w 6215136"/>
                <a:gd name="connsiteY132" fmla="*/ 703495 h 6215143"/>
                <a:gd name="connsiteX133" fmla="*/ 3174317 w 6215136"/>
                <a:gd name="connsiteY133" fmla="*/ 943748 h 6215143"/>
                <a:gd name="connsiteX134" fmla="*/ 3026664 w 6215136"/>
                <a:gd name="connsiteY134" fmla="*/ 933884 h 6215143"/>
                <a:gd name="connsiteX135" fmla="*/ 2736696 w 6215136"/>
                <a:gd name="connsiteY135" fmla="*/ 617776 h 6215143"/>
                <a:gd name="connsiteX136" fmla="*/ 2708721 w 6215136"/>
                <a:gd name="connsiteY136" fmla="*/ 538794 h 6215143"/>
                <a:gd name="connsiteX137" fmla="*/ 2746138 w 6215136"/>
                <a:gd name="connsiteY137" fmla="*/ 463899 h 6215143"/>
                <a:gd name="connsiteX138" fmla="*/ 4583224 w 6215136"/>
                <a:gd name="connsiteY138" fmla="*/ 90572 h 6215143"/>
                <a:gd name="connsiteX139" fmla="*/ 5916014 w 6215136"/>
                <a:gd name="connsiteY139" fmla="*/ 1703403 h 6215143"/>
                <a:gd name="connsiteX140" fmla="*/ 5910527 w 6215136"/>
                <a:gd name="connsiteY140" fmla="*/ 2197705 h 6215143"/>
                <a:gd name="connsiteX141" fmla="*/ 6140328 w 6215136"/>
                <a:gd name="connsiteY141" fmla="*/ 2270571 h 6215143"/>
                <a:gd name="connsiteX142" fmla="*/ 6214165 w 6215136"/>
                <a:gd name="connsiteY142" fmla="*/ 2358662 h 6215143"/>
                <a:gd name="connsiteX143" fmla="*/ 6165702 w 6215136"/>
                <a:gd name="connsiteY143" fmla="*/ 2462915 h 6215143"/>
                <a:gd name="connsiteX144" fmla="*/ 5857493 w 6215136"/>
                <a:gd name="connsiteY144" fmla="*/ 2405679 h 6215143"/>
                <a:gd name="connsiteX145" fmla="*/ 5757251 w 6215136"/>
                <a:gd name="connsiteY145" fmla="*/ 2373847 h 6215143"/>
                <a:gd name="connsiteX146" fmla="*/ 5684385 w 6215136"/>
                <a:gd name="connsiteY146" fmla="*/ 2251489 h 6215143"/>
                <a:gd name="connsiteX147" fmla="*/ 5703188 w 6215136"/>
                <a:gd name="connsiteY147" fmla="*/ 1728680 h 6215143"/>
                <a:gd name="connsiteX148" fmla="*/ 4518491 w 6215136"/>
                <a:gd name="connsiteY148" fmla="*/ 294901 h 6215143"/>
                <a:gd name="connsiteX149" fmla="*/ 2972126 w 6215136"/>
                <a:gd name="connsiteY149" fmla="*/ 557437 h 6215143"/>
                <a:gd name="connsiteX150" fmla="*/ 3117744 w 6215136"/>
                <a:gd name="connsiteY150" fmla="*/ 716228 h 6215143"/>
                <a:gd name="connsiteX151" fmla="*/ 4453683 w 6215136"/>
                <a:gd name="connsiteY151" fmla="*/ 499127 h 6215143"/>
                <a:gd name="connsiteX152" fmla="*/ 5449327 w 6215136"/>
                <a:gd name="connsiteY152" fmla="*/ 1541143 h 6215143"/>
                <a:gd name="connsiteX153" fmla="*/ 5483217 w 6215136"/>
                <a:gd name="connsiteY153" fmla="*/ 2157391 h 6215143"/>
                <a:gd name="connsiteX154" fmla="*/ 5433725 w 6215136"/>
                <a:gd name="connsiteY154" fmla="*/ 2232086 h 6215143"/>
                <a:gd name="connsiteX155" fmla="*/ 5344874 w 6215136"/>
                <a:gd name="connsiteY155" fmla="*/ 2243110 h 6215143"/>
                <a:gd name="connsiteX156" fmla="*/ 5272230 w 6215136"/>
                <a:gd name="connsiteY156" fmla="*/ 2220073 h 6215143"/>
                <a:gd name="connsiteX157" fmla="*/ 5453442 w 6215136"/>
                <a:gd name="connsiteY157" fmla="*/ 2664037 h 6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215136" h="6215143">
                  <a:moveTo>
                    <a:pt x="3536174" y="5357837"/>
                  </a:moveTo>
                  <a:lnTo>
                    <a:pt x="3338360" y="5357837"/>
                  </a:lnTo>
                  <a:cubicBezTo>
                    <a:pt x="2915096" y="5357837"/>
                    <a:pt x="2571750" y="5016234"/>
                    <a:pt x="2571750" y="4595856"/>
                  </a:cubicBezTo>
                  <a:cubicBezTo>
                    <a:pt x="2571750" y="4175489"/>
                    <a:pt x="2915073" y="3833875"/>
                    <a:pt x="3338360" y="3833875"/>
                  </a:cubicBezTo>
                  <a:cubicBezTo>
                    <a:pt x="3348007" y="3833875"/>
                    <a:pt x="3357648" y="3833989"/>
                    <a:pt x="3367295" y="3834412"/>
                  </a:cubicBezTo>
                  <a:cubicBezTo>
                    <a:pt x="3364501" y="3804854"/>
                    <a:pt x="3363118" y="3774851"/>
                    <a:pt x="3363118" y="3744515"/>
                  </a:cubicBezTo>
                  <a:cubicBezTo>
                    <a:pt x="3363118" y="3215809"/>
                    <a:pt x="3794954" y="2786110"/>
                    <a:pt x="4327524" y="2786110"/>
                  </a:cubicBezTo>
                  <a:cubicBezTo>
                    <a:pt x="4847543" y="2786110"/>
                    <a:pt x="5271813" y="3195984"/>
                    <a:pt x="5291187" y="3707882"/>
                  </a:cubicBezTo>
                  <a:cubicBezTo>
                    <a:pt x="5321191" y="3704556"/>
                    <a:pt x="5351732" y="3702944"/>
                    <a:pt x="5382605" y="3702944"/>
                  </a:cubicBezTo>
                  <a:cubicBezTo>
                    <a:pt x="5842291" y="3702944"/>
                    <a:pt x="6215137" y="4073905"/>
                    <a:pt x="6215137" y="4530419"/>
                  </a:cubicBezTo>
                  <a:cubicBezTo>
                    <a:pt x="6215137" y="4986933"/>
                    <a:pt x="5842348" y="5357894"/>
                    <a:pt x="5382605" y="5357894"/>
                  </a:cubicBezTo>
                  <a:lnTo>
                    <a:pt x="5250691" y="5357894"/>
                  </a:lnTo>
                  <a:lnTo>
                    <a:pt x="5250691" y="6107988"/>
                  </a:lnTo>
                  <a:cubicBezTo>
                    <a:pt x="5250691" y="6167138"/>
                    <a:pt x="5202696" y="6215144"/>
                    <a:pt x="5143534" y="6215144"/>
                  </a:cubicBezTo>
                  <a:lnTo>
                    <a:pt x="3643347" y="6215144"/>
                  </a:lnTo>
                  <a:cubicBezTo>
                    <a:pt x="3584185" y="6215144"/>
                    <a:pt x="3536191" y="6167138"/>
                    <a:pt x="3536191" y="6107988"/>
                  </a:cubicBezTo>
                  <a:close/>
                  <a:moveTo>
                    <a:pt x="5250674" y="5143524"/>
                  </a:moveTo>
                  <a:lnTo>
                    <a:pt x="5382587" y="5143524"/>
                  </a:lnTo>
                  <a:cubicBezTo>
                    <a:pt x="5723533" y="5143524"/>
                    <a:pt x="6000767" y="4868982"/>
                    <a:pt x="6000767" y="4530362"/>
                  </a:cubicBezTo>
                  <a:cubicBezTo>
                    <a:pt x="6000767" y="4191742"/>
                    <a:pt x="5723533" y="3917200"/>
                    <a:pt x="5382587" y="3917200"/>
                  </a:cubicBezTo>
                  <a:cubicBezTo>
                    <a:pt x="5322466" y="3917200"/>
                    <a:pt x="5264292" y="3925664"/>
                    <a:pt x="5209309" y="3941511"/>
                  </a:cubicBezTo>
                  <a:cubicBezTo>
                    <a:pt x="5174904" y="3951490"/>
                    <a:pt x="5137939" y="3943654"/>
                    <a:pt x="5110525" y="3920617"/>
                  </a:cubicBezTo>
                  <a:cubicBezTo>
                    <a:pt x="5083201" y="3897580"/>
                    <a:pt x="5069045" y="3862330"/>
                    <a:pt x="5073017" y="3826857"/>
                  </a:cubicBezTo>
                  <a:cubicBezTo>
                    <a:pt x="5076012" y="3799756"/>
                    <a:pt x="5077618" y="3772318"/>
                    <a:pt x="5077618" y="3744458"/>
                  </a:cubicBezTo>
                  <a:cubicBezTo>
                    <a:pt x="5077618" y="3333624"/>
                    <a:pt x="4741261" y="3000365"/>
                    <a:pt x="4327524" y="3000365"/>
                  </a:cubicBezTo>
                  <a:cubicBezTo>
                    <a:pt x="3913678" y="3000365"/>
                    <a:pt x="3577430" y="3333618"/>
                    <a:pt x="3577430" y="3744458"/>
                  </a:cubicBezTo>
                  <a:cubicBezTo>
                    <a:pt x="3577430" y="3809620"/>
                    <a:pt x="3585780" y="3872845"/>
                    <a:pt x="3601656" y="3933053"/>
                  </a:cubicBezTo>
                  <a:cubicBezTo>
                    <a:pt x="3611297" y="3969595"/>
                    <a:pt x="3601004" y="4008600"/>
                    <a:pt x="3574441" y="4035500"/>
                  </a:cubicBezTo>
                  <a:cubicBezTo>
                    <a:pt x="3547855" y="4062509"/>
                    <a:pt x="3509073" y="4073425"/>
                    <a:pt x="3472308" y="4064321"/>
                  </a:cubicBezTo>
                  <a:cubicBezTo>
                    <a:pt x="3429446" y="4053714"/>
                    <a:pt x="3384554" y="4048136"/>
                    <a:pt x="3338360" y="4048136"/>
                  </a:cubicBezTo>
                  <a:cubicBezTo>
                    <a:pt x="3033722" y="4048136"/>
                    <a:pt x="2786080" y="4293321"/>
                    <a:pt x="2786080" y="4595816"/>
                  </a:cubicBezTo>
                  <a:cubicBezTo>
                    <a:pt x="2786080" y="4898334"/>
                    <a:pt x="3033722" y="5143496"/>
                    <a:pt x="3338360" y="5143496"/>
                  </a:cubicBezTo>
                  <a:lnTo>
                    <a:pt x="3536174" y="5143496"/>
                  </a:lnTo>
                  <a:lnTo>
                    <a:pt x="3536174" y="4393402"/>
                  </a:lnTo>
                  <a:cubicBezTo>
                    <a:pt x="3536174" y="4334240"/>
                    <a:pt x="3584168" y="4286246"/>
                    <a:pt x="3643330" y="4286246"/>
                  </a:cubicBezTo>
                  <a:lnTo>
                    <a:pt x="4286267" y="4286246"/>
                  </a:lnTo>
                  <a:cubicBezTo>
                    <a:pt x="4345429" y="4286246"/>
                    <a:pt x="4393424" y="4334240"/>
                    <a:pt x="4393424" y="4393402"/>
                  </a:cubicBezTo>
                  <a:cubicBezTo>
                    <a:pt x="4393424" y="4452558"/>
                    <a:pt x="4345423" y="4500558"/>
                    <a:pt x="4286267" y="4500558"/>
                  </a:cubicBezTo>
                  <a:lnTo>
                    <a:pt x="3750486" y="4500558"/>
                  </a:lnTo>
                  <a:lnTo>
                    <a:pt x="3750486" y="5143496"/>
                  </a:lnTo>
                  <a:lnTo>
                    <a:pt x="5036361" y="5143496"/>
                  </a:lnTo>
                  <a:lnTo>
                    <a:pt x="5036361" y="4500558"/>
                  </a:lnTo>
                  <a:lnTo>
                    <a:pt x="4714892" y="4500558"/>
                  </a:lnTo>
                  <a:cubicBezTo>
                    <a:pt x="4655731" y="4500558"/>
                    <a:pt x="4607736" y="4452558"/>
                    <a:pt x="4607736" y="4393402"/>
                  </a:cubicBezTo>
                  <a:cubicBezTo>
                    <a:pt x="4607736" y="4334240"/>
                    <a:pt x="4655731" y="4286246"/>
                    <a:pt x="4714892" y="4286246"/>
                  </a:cubicBezTo>
                  <a:lnTo>
                    <a:pt x="5143517" y="4286246"/>
                  </a:lnTo>
                  <a:cubicBezTo>
                    <a:pt x="5202679" y="4286246"/>
                    <a:pt x="5250674" y="4334240"/>
                    <a:pt x="5250674" y="4393402"/>
                  </a:cubicBezTo>
                  <a:close/>
                  <a:moveTo>
                    <a:pt x="3750486" y="5357837"/>
                  </a:moveTo>
                  <a:lnTo>
                    <a:pt x="3750486" y="6000774"/>
                  </a:lnTo>
                  <a:lnTo>
                    <a:pt x="5036361" y="6000774"/>
                  </a:lnTo>
                  <a:lnTo>
                    <a:pt x="5036361" y="5357837"/>
                  </a:lnTo>
                  <a:close/>
                  <a:moveTo>
                    <a:pt x="4179111" y="5786462"/>
                  </a:moveTo>
                  <a:cubicBezTo>
                    <a:pt x="4119949" y="5786462"/>
                    <a:pt x="4071955" y="5738456"/>
                    <a:pt x="4071955" y="5679306"/>
                  </a:cubicBezTo>
                  <a:cubicBezTo>
                    <a:pt x="4071955" y="5620156"/>
                    <a:pt x="4119949" y="5572149"/>
                    <a:pt x="4179111" y="5572149"/>
                  </a:cubicBezTo>
                  <a:lnTo>
                    <a:pt x="4607736" y="5572149"/>
                  </a:lnTo>
                  <a:cubicBezTo>
                    <a:pt x="4666898" y="5572149"/>
                    <a:pt x="4714892" y="5620156"/>
                    <a:pt x="4714892" y="5679306"/>
                  </a:cubicBezTo>
                  <a:cubicBezTo>
                    <a:pt x="4714892" y="5738456"/>
                    <a:pt x="4666898" y="5786462"/>
                    <a:pt x="4607736" y="5786462"/>
                  </a:cubicBezTo>
                  <a:close/>
                  <a:moveTo>
                    <a:pt x="4179111" y="4929212"/>
                  </a:moveTo>
                  <a:cubicBezTo>
                    <a:pt x="4119949" y="4929212"/>
                    <a:pt x="4071955" y="4881217"/>
                    <a:pt x="4071955" y="4822056"/>
                  </a:cubicBezTo>
                  <a:cubicBezTo>
                    <a:pt x="4071955" y="4762894"/>
                    <a:pt x="4119949" y="4714899"/>
                    <a:pt x="4179111" y="4714899"/>
                  </a:cubicBezTo>
                  <a:lnTo>
                    <a:pt x="4607736" y="4714899"/>
                  </a:lnTo>
                  <a:cubicBezTo>
                    <a:pt x="4666898" y="4714899"/>
                    <a:pt x="4714892" y="4762894"/>
                    <a:pt x="4714892" y="4822056"/>
                  </a:cubicBezTo>
                  <a:cubicBezTo>
                    <a:pt x="4714892" y="4881217"/>
                    <a:pt x="4666898" y="4929212"/>
                    <a:pt x="4607736" y="4929212"/>
                  </a:cubicBezTo>
                  <a:close/>
                  <a:moveTo>
                    <a:pt x="964423" y="3107556"/>
                  </a:moveTo>
                  <a:lnTo>
                    <a:pt x="766610" y="3107556"/>
                  </a:lnTo>
                  <a:cubicBezTo>
                    <a:pt x="343346" y="3107556"/>
                    <a:pt x="0" y="2765953"/>
                    <a:pt x="0" y="2345575"/>
                  </a:cubicBezTo>
                  <a:cubicBezTo>
                    <a:pt x="0" y="1925208"/>
                    <a:pt x="343323" y="1583594"/>
                    <a:pt x="766610" y="1583594"/>
                  </a:cubicBezTo>
                  <a:cubicBezTo>
                    <a:pt x="776251" y="1583594"/>
                    <a:pt x="785898" y="1583708"/>
                    <a:pt x="795539" y="1584131"/>
                  </a:cubicBezTo>
                  <a:cubicBezTo>
                    <a:pt x="792751" y="1554573"/>
                    <a:pt x="791367" y="1524569"/>
                    <a:pt x="791367" y="1494234"/>
                  </a:cubicBezTo>
                  <a:cubicBezTo>
                    <a:pt x="791367" y="965528"/>
                    <a:pt x="1223204" y="535828"/>
                    <a:pt x="1755774" y="535828"/>
                  </a:cubicBezTo>
                  <a:cubicBezTo>
                    <a:pt x="2280302" y="535828"/>
                    <a:pt x="2707321" y="952892"/>
                    <a:pt x="2719894" y="1470860"/>
                  </a:cubicBezTo>
                  <a:cubicBezTo>
                    <a:pt x="2753961" y="1483827"/>
                    <a:pt x="2780639" y="1513831"/>
                    <a:pt x="2787491" y="1552298"/>
                  </a:cubicBezTo>
                  <a:cubicBezTo>
                    <a:pt x="2797893" y="1610477"/>
                    <a:pt x="2759008" y="1666198"/>
                    <a:pt x="2700806" y="1676600"/>
                  </a:cubicBezTo>
                  <a:cubicBezTo>
                    <a:pt x="2679375" y="1680463"/>
                    <a:pt x="2658281" y="1685372"/>
                    <a:pt x="2637587" y="1691264"/>
                  </a:cubicBezTo>
                  <a:cubicBezTo>
                    <a:pt x="2603188" y="1701243"/>
                    <a:pt x="2566218" y="1693407"/>
                    <a:pt x="2538803" y="1670370"/>
                  </a:cubicBezTo>
                  <a:cubicBezTo>
                    <a:pt x="2511480" y="1647333"/>
                    <a:pt x="2497324" y="1612083"/>
                    <a:pt x="2501301" y="1576610"/>
                  </a:cubicBezTo>
                  <a:cubicBezTo>
                    <a:pt x="2504290" y="1549509"/>
                    <a:pt x="2505896" y="1522072"/>
                    <a:pt x="2505896" y="1494211"/>
                  </a:cubicBezTo>
                  <a:cubicBezTo>
                    <a:pt x="2505896" y="1083377"/>
                    <a:pt x="2169540" y="750118"/>
                    <a:pt x="1755802" y="750118"/>
                  </a:cubicBezTo>
                  <a:cubicBezTo>
                    <a:pt x="1341956" y="750118"/>
                    <a:pt x="1005709" y="1083371"/>
                    <a:pt x="1005709" y="1494211"/>
                  </a:cubicBezTo>
                  <a:cubicBezTo>
                    <a:pt x="1005709" y="1559373"/>
                    <a:pt x="1014058" y="1622599"/>
                    <a:pt x="1029934" y="1682806"/>
                  </a:cubicBezTo>
                  <a:cubicBezTo>
                    <a:pt x="1039576" y="1719348"/>
                    <a:pt x="1029283" y="1758353"/>
                    <a:pt x="1002720" y="1785253"/>
                  </a:cubicBezTo>
                  <a:cubicBezTo>
                    <a:pt x="976133" y="1812268"/>
                    <a:pt x="937351" y="1823184"/>
                    <a:pt x="900587" y="1814074"/>
                  </a:cubicBezTo>
                  <a:cubicBezTo>
                    <a:pt x="857724" y="1803467"/>
                    <a:pt x="812833" y="1797889"/>
                    <a:pt x="766639" y="1797889"/>
                  </a:cubicBezTo>
                  <a:cubicBezTo>
                    <a:pt x="462001" y="1797889"/>
                    <a:pt x="214357" y="2043074"/>
                    <a:pt x="214357" y="2345569"/>
                  </a:cubicBezTo>
                  <a:cubicBezTo>
                    <a:pt x="214357" y="2648087"/>
                    <a:pt x="462001" y="2893249"/>
                    <a:pt x="766639" y="2893249"/>
                  </a:cubicBezTo>
                  <a:lnTo>
                    <a:pt x="964452" y="2893249"/>
                  </a:lnTo>
                  <a:lnTo>
                    <a:pt x="964452" y="2143155"/>
                  </a:lnTo>
                  <a:cubicBezTo>
                    <a:pt x="964452" y="2083993"/>
                    <a:pt x="1012447" y="2035999"/>
                    <a:pt x="1071608" y="2035999"/>
                  </a:cubicBezTo>
                  <a:lnTo>
                    <a:pt x="2571796" y="2035999"/>
                  </a:lnTo>
                  <a:cubicBezTo>
                    <a:pt x="2630957" y="2035999"/>
                    <a:pt x="2678952" y="2083993"/>
                    <a:pt x="2678952" y="2143155"/>
                  </a:cubicBezTo>
                  <a:lnTo>
                    <a:pt x="2678952" y="2893249"/>
                  </a:lnTo>
                  <a:lnTo>
                    <a:pt x="2810866" y="2893249"/>
                  </a:lnTo>
                  <a:cubicBezTo>
                    <a:pt x="3151737" y="2893249"/>
                    <a:pt x="3429057" y="2618706"/>
                    <a:pt x="3429057" y="2280086"/>
                  </a:cubicBezTo>
                  <a:cubicBezTo>
                    <a:pt x="3429057" y="2030747"/>
                    <a:pt x="3278724" y="1816211"/>
                    <a:pt x="3063429" y="1720308"/>
                  </a:cubicBezTo>
                  <a:cubicBezTo>
                    <a:pt x="3009428" y="1696310"/>
                    <a:pt x="2985116" y="1632863"/>
                    <a:pt x="3009222" y="1578862"/>
                  </a:cubicBezTo>
                  <a:cubicBezTo>
                    <a:pt x="3033225" y="1524860"/>
                    <a:pt x="3096644" y="1500526"/>
                    <a:pt x="3150668" y="1524546"/>
                  </a:cubicBezTo>
                  <a:cubicBezTo>
                    <a:pt x="3441059" y="1653871"/>
                    <a:pt x="3643364" y="1943730"/>
                    <a:pt x="3643364" y="2280069"/>
                  </a:cubicBezTo>
                  <a:cubicBezTo>
                    <a:pt x="3643364" y="2736555"/>
                    <a:pt x="3270575" y="3107544"/>
                    <a:pt x="2810860" y="3107544"/>
                  </a:cubicBezTo>
                  <a:lnTo>
                    <a:pt x="2678947" y="3107544"/>
                  </a:lnTo>
                  <a:lnTo>
                    <a:pt x="2678947" y="3857638"/>
                  </a:lnTo>
                  <a:cubicBezTo>
                    <a:pt x="2678947" y="3916799"/>
                    <a:pt x="2630952" y="3964794"/>
                    <a:pt x="2571790" y="3964794"/>
                  </a:cubicBezTo>
                  <a:lnTo>
                    <a:pt x="1071603" y="3964794"/>
                  </a:lnTo>
                  <a:cubicBezTo>
                    <a:pt x="1012441" y="3964794"/>
                    <a:pt x="964446" y="3916799"/>
                    <a:pt x="964446" y="3857638"/>
                  </a:cubicBezTo>
                  <a:close/>
                  <a:moveTo>
                    <a:pt x="2464611" y="2893243"/>
                  </a:moveTo>
                  <a:lnTo>
                    <a:pt x="2464611" y="2250306"/>
                  </a:lnTo>
                  <a:lnTo>
                    <a:pt x="1178736" y="2250306"/>
                  </a:lnTo>
                  <a:lnTo>
                    <a:pt x="1178736" y="2893243"/>
                  </a:lnTo>
                  <a:close/>
                  <a:moveTo>
                    <a:pt x="1178736" y="3107556"/>
                  </a:moveTo>
                  <a:lnTo>
                    <a:pt x="1178736" y="3750493"/>
                  </a:lnTo>
                  <a:lnTo>
                    <a:pt x="2464611" y="3750493"/>
                  </a:lnTo>
                  <a:lnTo>
                    <a:pt x="2464611" y="3107556"/>
                  </a:lnTo>
                  <a:close/>
                  <a:moveTo>
                    <a:pt x="1607361" y="3536181"/>
                  </a:moveTo>
                  <a:cubicBezTo>
                    <a:pt x="1548199" y="3536181"/>
                    <a:pt x="1500205" y="3488186"/>
                    <a:pt x="1500205" y="3429024"/>
                  </a:cubicBezTo>
                  <a:cubicBezTo>
                    <a:pt x="1500205" y="3369863"/>
                    <a:pt x="1548199" y="3321868"/>
                    <a:pt x="1607361" y="3321868"/>
                  </a:cubicBezTo>
                  <a:lnTo>
                    <a:pt x="2035986" y="3321868"/>
                  </a:lnTo>
                  <a:cubicBezTo>
                    <a:pt x="2095148" y="3321868"/>
                    <a:pt x="2143142" y="3369863"/>
                    <a:pt x="2143142" y="3429024"/>
                  </a:cubicBezTo>
                  <a:cubicBezTo>
                    <a:pt x="2143142" y="3488186"/>
                    <a:pt x="2095148" y="3536181"/>
                    <a:pt x="2035986" y="3536181"/>
                  </a:cubicBezTo>
                  <a:close/>
                  <a:moveTo>
                    <a:pt x="1607361" y="2678931"/>
                  </a:moveTo>
                  <a:cubicBezTo>
                    <a:pt x="1548199" y="2678931"/>
                    <a:pt x="1500205" y="2630936"/>
                    <a:pt x="1500205" y="2571774"/>
                  </a:cubicBezTo>
                  <a:cubicBezTo>
                    <a:pt x="1500205" y="2512613"/>
                    <a:pt x="1548199" y="2464618"/>
                    <a:pt x="1607361" y="2464618"/>
                  </a:cubicBezTo>
                  <a:lnTo>
                    <a:pt x="2035986" y="2464618"/>
                  </a:lnTo>
                  <a:cubicBezTo>
                    <a:pt x="2095148" y="2464618"/>
                    <a:pt x="2143142" y="2512613"/>
                    <a:pt x="2143142" y="2571774"/>
                  </a:cubicBezTo>
                  <a:cubicBezTo>
                    <a:pt x="2143142" y="2630936"/>
                    <a:pt x="2095148" y="2678931"/>
                    <a:pt x="2035986" y="2678931"/>
                  </a:cubicBezTo>
                  <a:close/>
                  <a:moveTo>
                    <a:pt x="6165702" y="2462898"/>
                  </a:moveTo>
                  <a:lnTo>
                    <a:pt x="5460585" y="2913823"/>
                  </a:lnTo>
                  <a:cubicBezTo>
                    <a:pt x="5433782" y="2930968"/>
                    <a:pt x="5400807" y="2935345"/>
                    <a:pt x="5370460" y="2925699"/>
                  </a:cubicBezTo>
                  <a:cubicBezTo>
                    <a:pt x="5340142" y="2916166"/>
                    <a:pt x="5315722" y="2893552"/>
                    <a:pt x="5303709" y="2864085"/>
                  </a:cubicBezTo>
                  <a:lnTo>
                    <a:pt x="4987287" y="2089245"/>
                  </a:lnTo>
                  <a:cubicBezTo>
                    <a:pt x="4971525" y="2050761"/>
                    <a:pt x="4979560" y="2006732"/>
                    <a:pt x="5007735" y="1976083"/>
                  </a:cubicBezTo>
                  <a:cubicBezTo>
                    <a:pt x="5035932" y="1945542"/>
                    <a:pt x="5079218" y="1934066"/>
                    <a:pt x="5118863" y="1946616"/>
                  </a:cubicBezTo>
                  <a:lnTo>
                    <a:pt x="5284529" y="1999120"/>
                  </a:lnTo>
                  <a:cubicBezTo>
                    <a:pt x="5292033" y="1861846"/>
                    <a:pt x="5277140" y="1726183"/>
                    <a:pt x="5242404" y="1596750"/>
                  </a:cubicBezTo>
                  <a:cubicBezTo>
                    <a:pt x="5132259" y="1187527"/>
                    <a:pt x="4822574" y="840941"/>
                    <a:pt x="4388926" y="703495"/>
                  </a:cubicBezTo>
                  <a:cubicBezTo>
                    <a:pt x="3954317" y="565575"/>
                    <a:pt x="3500301" y="671240"/>
                    <a:pt x="3174317" y="943748"/>
                  </a:cubicBezTo>
                  <a:cubicBezTo>
                    <a:pt x="3130380" y="980387"/>
                    <a:pt x="3065355" y="976101"/>
                    <a:pt x="3026664" y="933884"/>
                  </a:cubicBezTo>
                  <a:lnTo>
                    <a:pt x="2736696" y="617776"/>
                  </a:lnTo>
                  <a:cubicBezTo>
                    <a:pt x="2717094" y="596344"/>
                    <a:pt x="2706916" y="567838"/>
                    <a:pt x="2708721" y="538794"/>
                  </a:cubicBezTo>
                  <a:cubicBezTo>
                    <a:pt x="2710442" y="509774"/>
                    <a:pt x="2723952" y="482759"/>
                    <a:pt x="2746138" y="463899"/>
                  </a:cubicBezTo>
                  <a:cubicBezTo>
                    <a:pt x="3236045" y="45566"/>
                    <a:pt x="3924513" y="-118289"/>
                    <a:pt x="4583224" y="90572"/>
                  </a:cubicBezTo>
                  <a:cubicBezTo>
                    <a:pt x="5328175" y="326739"/>
                    <a:pt x="5829432" y="974283"/>
                    <a:pt x="5916014" y="1703403"/>
                  </a:cubicBezTo>
                  <a:cubicBezTo>
                    <a:pt x="5935331" y="1865320"/>
                    <a:pt x="5934130" y="2031301"/>
                    <a:pt x="5910527" y="2197705"/>
                  </a:cubicBezTo>
                  <a:lnTo>
                    <a:pt x="6140328" y="2270571"/>
                  </a:lnTo>
                  <a:cubicBezTo>
                    <a:pt x="6179932" y="2283115"/>
                    <a:pt x="6208794" y="2317520"/>
                    <a:pt x="6214165" y="2358662"/>
                  </a:cubicBezTo>
                  <a:cubicBezTo>
                    <a:pt x="6219595" y="2399918"/>
                    <a:pt x="6200735" y="2440524"/>
                    <a:pt x="6165702" y="2462915"/>
                  </a:cubicBezTo>
                  <a:close/>
                  <a:moveTo>
                    <a:pt x="5857493" y="2405679"/>
                  </a:moveTo>
                  <a:lnTo>
                    <a:pt x="5757251" y="2373847"/>
                  </a:lnTo>
                  <a:cubicBezTo>
                    <a:pt x="5705359" y="2357462"/>
                    <a:pt x="5674098" y="2304844"/>
                    <a:pt x="5684385" y="2251489"/>
                  </a:cubicBezTo>
                  <a:cubicBezTo>
                    <a:pt x="5718218" y="2075752"/>
                    <a:pt x="5723590" y="1899679"/>
                    <a:pt x="5703188" y="1728680"/>
                  </a:cubicBezTo>
                  <a:cubicBezTo>
                    <a:pt x="5626263" y="1080485"/>
                    <a:pt x="5180734" y="504870"/>
                    <a:pt x="4518491" y="294901"/>
                  </a:cubicBezTo>
                  <a:cubicBezTo>
                    <a:pt x="3970811" y="121192"/>
                    <a:pt x="3400008" y="237458"/>
                    <a:pt x="2972126" y="557437"/>
                  </a:cubicBezTo>
                  <a:lnTo>
                    <a:pt x="3117744" y="716228"/>
                  </a:lnTo>
                  <a:cubicBezTo>
                    <a:pt x="3490225" y="445771"/>
                    <a:pt x="3981738" y="349554"/>
                    <a:pt x="4453683" y="499127"/>
                  </a:cubicBezTo>
                  <a:cubicBezTo>
                    <a:pt x="4959552" y="659547"/>
                    <a:pt x="5320877" y="1063751"/>
                    <a:pt x="5449327" y="1541143"/>
                  </a:cubicBezTo>
                  <a:cubicBezTo>
                    <a:pt x="5502305" y="1738087"/>
                    <a:pt x="5515678" y="1947468"/>
                    <a:pt x="5483217" y="2157391"/>
                  </a:cubicBezTo>
                  <a:cubicBezTo>
                    <a:pt x="5478416" y="2188264"/>
                    <a:pt x="5460300" y="2215593"/>
                    <a:pt x="5433725" y="2232086"/>
                  </a:cubicBezTo>
                  <a:cubicBezTo>
                    <a:pt x="5407150" y="2248580"/>
                    <a:pt x="5374678" y="2252557"/>
                    <a:pt x="5344874" y="2243110"/>
                  </a:cubicBezTo>
                  <a:lnTo>
                    <a:pt x="5272230" y="2220073"/>
                  </a:lnTo>
                  <a:lnTo>
                    <a:pt x="5453442" y="2664037"/>
                  </a:lnTo>
                  <a:close/>
                </a:path>
              </a:pathLst>
            </a:custGeom>
            <a:solidFill>
              <a:srgbClr val="213863"/>
            </a:solidFill>
            <a:ln w="3175" cap="flat">
              <a:noFill/>
              <a:prstDash val="solid"/>
              <a:miter/>
            </a:ln>
          </p:spPr>
          <p:txBody>
            <a:bodyPr rtlCol="0" anchor="ctr"/>
            <a:lstStyle/>
            <a:p>
              <a:endParaRPr lang="en-US"/>
            </a:p>
          </p:txBody>
        </p:sp>
      </p:grpSp>
      <p:grpSp>
        <p:nvGrpSpPr>
          <p:cNvPr id="119" name="Group 118">
            <a:extLst>
              <a:ext uri="{FF2B5EF4-FFF2-40B4-BE49-F238E27FC236}">
                <a16:creationId xmlns:a16="http://schemas.microsoft.com/office/drawing/2014/main" id="{69500D6F-DFC9-717D-96B3-98289FB8305E}"/>
              </a:ext>
            </a:extLst>
          </p:cNvPr>
          <p:cNvGrpSpPr/>
          <p:nvPr/>
        </p:nvGrpSpPr>
        <p:grpSpPr>
          <a:xfrm>
            <a:off x="10048631" y="3424335"/>
            <a:ext cx="1018514" cy="1018514"/>
            <a:chOff x="10048631" y="3424335"/>
            <a:chExt cx="1018514" cy="1018514"/>
          </a:xfrm>
        </p:grpSpPr>
        <p:grpSp>
          <p:nvGrpSpPr>
            <p:cNvPr id="113" name="Group 112">
              <a:extLst>
                <a:ext uri="{FF2B5EF4-FFF2-40B4-BE49-F238E27FC236}">
                  <a16:creationId xmlns:a16="http://schemas.microsoft.com/office/drawing/2014/main" id="{6FCE4BA8-3BB6-C56F-A114-5A6DD7BA2C03}"/>
                </a:ext>
              </a:extLst>
            </p:cNvPr>
            <p:cNvGrpSpPr/>
            <p:nvPr/>
          </p:nvGrpSpPr>
          <p:grpSpPr>
            <a:xfrm>
              <a:off x="10048631" y="3424335"/>
              <a:ext cx="1018514" cy="1018514"/>
              <a:chOff x="1553516" y="3384952"/>
              <a:chExt cx="1097280" cy="1097280"/>
            </a:xfrm>
          </p:grpSpPr>
          <p:sp>
            <p:nvSpPr>
              <p:cNvPr id="114" name="Freeform: Shape 113">
                <a:extLst>
                  <a:ext uri="{FF2B5EF4-FFF2-40B4-BE49-F238E27FC236}">
                    <a16:creationId xmlns:a16="http://schemas.microsoft.com/office/drawing/2014/main" id="{5837DBD7-268E-39A4-42BA-1600644EDF0F}"/>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EA794DF-A100-B12F-C6CA-397183B06A26}"/>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sp>
          <p:nvSpPr>
            <p:cNvPr id="93" name="Graphic 91">
              <a:extLst>
                <a:ext uri="{FF2B5EF4-FFF2-40B4-BE49-F238E27FC236}">
                  <a16:creationId xmlns:a16="http://schemas.microsoft.com/office/drawing/2014/main" id="{C1D0C9F7-CD78-2660-178F-7F5CD3173A2C}"/>
                </a:ext>
              </a:extLst>
            </p:cNvPr>
            <p:cNvSpPr>
              <a:spLocks noChangeAspect="1"/>
            </p:cNvSpPr>
            <p:nvPr/>
          </p:nvSpPr>
          <p:spPr>
            <a:xfrm>
              <a:off x="10283568" y="3717530"/>
              <a:ext cx="548640" cy="432124"/>
            </a:xfrm>
            <a:custGeom>
              <a:avLst/>
              <a:gdLst>
                <a:gd name="connsiteX0" fmla="*/ 4986247 w 5088030"/>
                <a:gd name="connsiteY0" fmla="*/ 2333869 h 4007472"/>
                <a:gd name="connsiteX1" fmla="*/ 4802138 w 5088030"/>
                <a:gd name="connsiteY1" fmla="*/ 2333869 h 4007472"/>
                <a:gd name="connsiteX2" fmla="*/ 4688843 w 5088030"/>
                <a:gd name="connsiteY2" fmla="*/ 2060463 h 4007472"/>
                <a:gd name="connsiteX3" fmla="*/ 4819083 w 5088030"/>
                <a:gd name="connsiteY3" fmla="*/ 1930224 h 4007472"/>
                <a:gd name="connsiteX4" fmla="*/ 4819083 w 5088030"/>
                <a:gd name="connsiteY4" fmla="*/ 1786212 h 4007472"/>
                <a:gd name="connsiteX5" fmla="*/ 4548535 w 5088030"/>
                <a:gd name="connsiteY5" fmla="*/ 1515595 h 4007472"/>
                <a:gd name="connsiteX6" fmla="*/ 4404522 w 5088030"/>
                <a:gd name="connsiteY6" fmla="*/ 1515595 h 4007472"/>
                <a:gd name="connsiteX7" fmla="*/ 4274283 w 5088030"/>
                <a:gd name="connsiteY7" fmla="*/ 1645835 h 4007472"/>
                <a:gd name="connsiteX8" fmla="*/ 4000877 w 5088030"/>
                <a:gd name="connsiteY8" fmla="*/ 1532540 h 4007472"/>
                <a:gd name="connsiteX9" fmla="*/ 4000877 w 5088030"/>
                <a:gd name="connsiteY9" fmla="*/ 1348431 h 4007472"/>
                <a:gd name="connsiteX10" fmla="*/ 3899059 w 5088030"/>
                <a:gd name="connsiteY10" fmla="*/ 1246613 h 4007472"/>
                <a:gd name="connsiteX11" fmla="*/ 3866312 w 5088030"/>
                <a:gd name="connsiteY11" fmla="*/ 1246613 h 4007472"/>
                <a:gd name="connsiteX12" fmla="*/ 2007388 w 5088030"/>
                <a:gd name="connsiteY12" fmla="*/ 0 h 4007472"/>
                <a:gd name="connsiteX13" fmla="*/ 0 w 5088030"/>
                <a:gd name="connsiteY13" fmla="*/ 2003736 h 4007472"/>
                <a:gd name="connsiteX14" fmla="*/ 2007388 w 5088030"/>
                <a:gd name="connsiteY14" fmla="*/ 4007473 h 4007472"/>
                <a:gd name="connsiteX15" fmla="*/ 2964713 w 5088030"/>
                <a:gd name="connsiteY15" fmla="*/ 3764494 h 4007472"/>
                <a:gd name="connsiteX16" fmla="*/ 3010896 w 5088030"/>
                <a:gd name="connsiteY16" fmla="*/ 3738462 h 4007472"/>
                <a:gd name="connsiteX17" fmla="*/ 3141136 w 5088030"/>
                <a:gd name="connsiteY17" fmla="*/ 3608223 h 4007472"/>
                <a:gd name="connsiteX18" fmla="*/ 3414541 w 5088030"/>
                <a:gd name="connsiteY18" fmla="*/ 3721517 h 4007472"/>
                <a:gd name="connsiteX19" fmla="*/ 3414541 w 5088030"/>
                <a:gd name="connsiteY19" fmla="*/ 3905626 h 4007472"/>
                <a:gd name="connsiteX20" fmla="*/ 3516360 w 5088030"/>
                <a:gd name="connsiteY20" fmla="*/ 4007444 h 4007472"/>
                <a:gd name="connsiteX21" fmla="*/ 3899025 w 5088030"/>
                <a:gd name="connsiteY21" fmla="*/ 4007444 h 4007472"/>
                <a:gd name="connsiteX22" fmla="*/ 4000837 w 5088030"/>
                <a:gd name="connsiteY22" fmla="*/ 3905626 h 4007472"/>
                <a:gd name="connsiteX23" fmla="*/ 4000837 w 5088030"/>
                <a:gd name="connsiteY23" fmla="*/ 3721517 h 4007472"/>
                <a:gd name="connsiteX24" fmla="*/ 4274249 w 5088030"/>
                <a:gd name="connsiteY24" fmla="*/ 3608223 h 4007472"/>
                <a:gd name="connsiteX25" fmla="*/ 4404488 w 5088030"/>
                <a:gd name="connsiteY25" fmla="*/ 3738462 h 4007472"/>
                <a:gd name="connsiteX26" fmla="*/ 4548495 w 5088030"/>
                <a:gd name="connsiteY26" fmla="*/ 3738462 h 4007472"/>
                <a:gd name="connsiteX27" fmla="*/ 4819048 w 5088030"/>
                <a:gd name="connsiteY27" fmla="*/ 3467845 h 4007472"/>
                <a:gd name="connsiteX28" fmla="*/ 4819048 w 5088030"/>
                <a:gd name="connsiteY28" fmla="*/ 3323833 h 4007472"/>
                <a:gd name="connsiteX29" fmla="*/ 4688809 w 5088030"/>
                <a:gd name="connsiteY29" fmla="*/ 3193594 h 4007472"/>
                <a:gd name="connsiteX30" fmla="*/ 4802098 w 5088030"/>
                <a:gd name="connsiteY30" fmla="*/ 2920188 h 4007472"/>
                <a:gd name="connsiteX31" fmla="*/ 4986189 w 5088030"/>
                <a:gd name="connsiteY31" fmla="*/ 2920188 h 4007472"/>
                <a:gd name="connsiteX32" fmla="*/ 5088030 w 5088030"/>
                <a:gd name="connsiteY32" fmla="*/ 2818370 h 4007472"/>
                <a:gd name="connsiteX33" fmla="*/ 5088030 w 5088030"/>
                <a:gd name="connsiteY33" fmla="*/ 2435710 h 4007472"/>
                <a:gd name="connsiteX34" fmla="*/ 4986247 w 5088030"/>
                <a:gd name="connsiteY34" fmla="*/ 2333869 h 4007472"/>
                <a:gd name="connsiteX35" fmla="*/ 3516291 w 5088030"/>
                <a:gd name="connsiteY35" fmla="*/ 1246590 h 4007472"/>
                <a:gd name="connsiteX36" fmla="*/ 3414473 w 5088030"/>
                <a:gd name="connsiteY36" fmla="*/ 1348409 h 4007472"/>
                <a:gd name="connsiteX37" fmla="*/ 3414473 w 5088030"/>
                <a:gd name="connsiteY37" fmla="*/ 1532517 h 4007472"/>
                <a:gd name="connsiteX38" fmla="*/ 3270392 w 5088030"/>
                <a:gd name="connsiteY38" fmla="*/ 1581718 h 4007472"/>
                <a:gd name="connsiteX39" fmla="*/ 3070189 w 5088030"/>
                <a:gd name="connsiteY39" fmla="*/ 993187 h 4007472"/>
                <a:gd name="connsiteX40" fmla="*/ 3499660 w 5088030"/>
                <a:gd name="connsiteY40" fmla="*/ 993187 h 4007472"/>
                <a:gd name="connsiteX41" fmla="*/ 3644096 w 5088030"/>
                <a:gd name="connsiteY41" fmla="*/ 1246590 h 4007472"/>
                <a:gd name="connsiteX42" fmla="*/ 2429127 w 5088030"/>
                <a:gd name="connsiteY42" fmla="*/ 2920171 h 4007472"/>
                <a:gd name="connsiteX43" fmla="*/ 2613235 w 5088030"/>
                <a:gd name="connsiteY43" fmla="*/ 2920171 h 4007472"/>
                <a:gd name="connsiteX44" fmla="*/ 2625894 w 5088030"/>
                <a:gd name="connsiteY44" fmla="*/ 2962096 h 4007472"/>
                <a:gd name="connsiteX45" fmla="*/ 2109155 w 5088030"/>
                <a:gd name="connsiteY45" fmla="*/ 2962096 h 4007472"/>
                <a:gd name="connsiteX46" fmla="*/ 2109178 w 5088030"/>
                <a:gd name="connsiteY46" fmla="*/ 2101874 h 4007472"/>
                <a:gd name="connsiteX47" fmla="*/ 2704281 w 5088030"/>
                <a:gd name="connsiteY47" fmla="*/ 2101874 h 4007472"/>
                <a:gd name="connsiteX48" fmla="*/ 2613241 w 5088030"/>
                <a:gd name="connsiteY48" fmla="*/ 2333778 h 4007472"/>
                <a:gd name="connsiteX49" fmla="*/ 2429132 w 5088030"/>
                <a:gd name="connsiteY49" fmla="*/ 2333778 h 4007472"/>
                <a:gd name="connsiteX50" fmla="*/ 2327314 w 5088030"/>
                <a:gd name="connsiteY50" fmla="*/ 2435596 h 4007472"/>
                <a:gd name="connsiteX51" fmla="*/ 2327314 w 5088030"/>
                <a:gd name="connsiteY51" fmla="*/ 2818255 h 4007472"/>
                <a:gd name="connsiteX52" fmla="*/ 2429132 w 5088030"/>
                <a:gd name="connsiteY52" fmla="*/ 2920142 h 4007472"/>
                <a:gd name="connsiteX53" fmla="*/ 206449 w 5088030"/>
                <a:gd name="connsiteY53" fmla="*/ 2101897 h 4007472"/>
                <a:gd name="connsiteX54" fmla="*/ 707649 w 5088030"/>
                <a:gd name="connsiteY54" fmla="*/ 2101897 h 4007472"/>
                <a:gd name="connsiteX55" fmla="*/ 920041 w 5088030"/>
                <a:gd name="connsiteY55" fmla="*/ 2962119 h 4007472"/>
                <a:gd name="connsiteX56" fmla="*/ 481683 w 5088030"/>
                <a:gd name="connsiteY56" fmla="*/ 2962119 h 4007472"/>
                <a:gd name="connsiteX57" fmla="*/ 206449 w 5088030"/>
                <a:gd name="connsiteY57" fmla="*/ 2101897 h 4007472"/>
                <a:gd name="connsiteX58" fmla="*/ 2109201 w 5088030"/>
                <a:gd name="connsiteY58" fmla="*/ 240179 h 4007472"/>
                <a:gd name="connsiteX59" fmla="*/ 2709676 w 5088030"/>
                <a:gd name="connsiteY59" fmla="*/ 789579 h 4007472"/>
                <a:gd name="connsiteX60" fmla="*/ 2109201 w 5088030"/>
                <a:gd name="connsiteY60" fmla="*/ 789579 h 4007472"/>
                <a:gd name="connsiteX61" fmla="*/ 1905558 w 5088030"/>
                <a:gd name="connsiteY61" fmla="*/ 789579 h 4007472"/>
                <a:gd name="connsiteX62" fmla="*/ 1307998 w 5088030"/>
                <a:gd name="connsiteY62" fmla="*/ 789579 h 4007472"/>
                <a:gd name="connsiteX63" fmla="*/ 1905558 w 5088030"/>
                <a:gd name="connsiteY63" fmla="*/ 240584 h 4007472"/>
                <a:gd name="connsiteX64" fmla="*/ 1905558 w 5088030"/>
                <a:gd name="connsiteY64" fmla="*/ 993221 h 4007472"/>
                <a:gd name="connsiteX65" fmla="*/ 1905558 w 5088030"/>
                <a:gd name="connsiteY65" fmla="*/ 1898249 h 4007472"/>
                <a:gd name="connsiteX66" fmla="*/ 911377 w 5088030"/>
                <a:gd name="connsiteY66" fmla="*/ 1898249 h 4007472"/>
                <a:gd name="connsiteX67" fmla="*/ 1177239 w 5088030"/>
                <a:gd name="connsiteY67" fmla="*/ 993221 h 4007472"/>
                <a:gd name="connsiteX68" fmla="*/ 707294 w 5088030"/>
                <a:gd name="connsiteY68" fmla="*/ 1898249 h 4007472"/>
                <a:gd name="connsiteX69" fmla="*/ 206940 w 5088030"/>
                <a:gd name="connsiteY69" fmla="*/ 1898249 h 4007472"/>
                <a:gd name="connsiteX70" fmla="*/ 515482 w 5088030"/>
                <a:gd name="connsiteY70" fmla="*/ 993221 h 4007472"/>
                <a:gd name="connsiteX71" fmla="*/ 942364 w 5088030"/>
                <a:gd name="connsiteY71" fmla="*/ 993221 h 4007472"/>
                <a:gd name="connsiteX72" fmla="*/ 707288 w 5088030"/>
                <a:gd name="connsiteY72" fmla="*/ 1898249 h 4007472"/>
                <a:gd name="connsiteX73" fmla="*/ 911560 w 5088030"/>
                <a:gd name="connsiteY73" fmla="*/ 2101892 h 4007472"/>
                <a:gd name="connsiteX74" fmla="*/ 1905570 w 5088030"/>
                <a:gd name="connsiteY74" fmla="*/ 2101892 h 4007472"/>
                <a:gd name="connsiteX75" fmla="*/ 1905570 w 5088030"/>
                <a:gd name="connsiteY75" fmla="*/ 2962113 h 4007472"/>
                <a:gd name="connsiteX76" fmla="*/ 1147303 w 5088030"/>
                <a:gd name="connsiteY76" fmla="*/ 2962113 h 4007472"/>
                <a:gd name="connsiteX77" fmla="*/ 911605 w 5088030"/>
                <a:gd name="connsiteY77" fmla="*/ 2101892 h 4007472"/>
                <a:gd name="connsiteX78" fmla="*/ 1905570 w 5088030"/>
                <a:gd name="connsiteY78" fmla="*/ 3165796 h 4007472"/>
                <a:gd name="connsiteX79" fmla="*/ 1905570 w 5088030"/>
                <a:gd name="connsiteY79" fmla="*/ 3747240 h 4007472"/>
                <a:gd name="connsiteX80" fmla="*/ 1271205 w 5088030"/>
                <a:gd name="connsiteY80" fmla="*/ 3165796 h 4007472"/>
                <a:gd name="connsiteX81" fmla="*/ 2725558 w 5088030"/>
                <a:gd name="connsiteY81" fmla="*/ 3191759 h 4007472"/>
                <a:gd name="connsiteX82" fmla="*/ 2718974 w 5088030"/>
                <a:gd name="connsiteY82" fmla="*/ 3201137 h 4007472"/>
                <a:gd name="connsiteX83" fmla="*/ 2596302 w 5088030"/>
                <a:gd name="connsiteY83" fmla="*/ 3323810 h 4007472"/>
                <a:gd name="connsiteX84" fmla="*/ 2567612 w 5088030"/>
                <a:gd name="connsiteY84" fmla="*/ 3384354 h 4007472"/>
                <a:gd name="connsiteX85" fmla="*/ 2109252 w 5088030"/>
                <a:gd name="connsiteY85" fmla="*/ 3746634 h 4007472"/>
                <a:gd name="connsiteX86" fmla="*/ 2109252 w 5088030"/>
                <a:gd name="connsiteY86" fmla="*/ 3165819 h 4007472"/>
                <a:gd name="connsiteX87" fmla="*/ 2711613 w 5088030"/>
                <a:gd name="connsiteY87" fmla="*/ 3165819 h 4007472"/>
                <a:gd name="connsiteX88" fmla="*/ 2725546 w 5088030"/>
                <a:gd name="connsiteY88" fmla="*/ 3191782 h 4007472"/>
                <a:gd name="connsiteX89" fmla="*/ 2685330 w 5088030"/>
                <a:gd name="connsiteY89" fmla="*/ 3556919 h 4007472"/>
                <a:gd name="connsiteX90" fmla="*/ 2765317 w 5088030"/>
                <a:gd name="connsiteY90" fmla="*/ 3636906 h 4007472"/>
                <a:gd name="connsiteX91" fmla="*/ 2483231 w 5088030"/>
                <a:gd name="connsiteY91" fmla="*/ 3739645 h 4007472"/>
                <a:gd name="connsiteX92" fmla="*/ 2685330 w 5088030"/>
                <a:gd name="connsiteY92" fmla="*/ 3556919 h 4007472"/>
                <a:gd name="connsiteX93" fmla="*/ 2596325 w 5088030"/>
                <a:gd name="connsiteY93" fmla="*/ 1786183 h 4007472"/>
                <a:gd name="connsiteX94" fmla="*/ 2574848 w 5088030"/>
                <a:gd name="connsiteY94" fmla="*/ 1898226 h 4007472"/>
                <a:gd name="connsiteX95" fmla="*/ 2109207 w 5088030"/>
                <a:gd name="connsiteY95" fmla="*/ 1898226 h 4007472"/>
                <a:gd name="connsiteX96" fmla="*/ 2109184 w 5088030"/>
                <a:gd name="connsiteY96" fmla="*/ 993199 h 4007472"/>
                <a:gd name="connsiteX97" fmla="*/ 2840132 w 5088030"/>
                <a:gd name="connsiteY97" fmla="*/ 993199 h 4007472"/>
                <a:gd name="connsiteX98" fmla="*/ 3057771 w 5088030"/>
                <a:gd name="connsiteY98" fmla="*/ 1562487 h 4007472"/>
                <a:gd name="connsiteX99" fmla="*/ 3010891 w 5088030"/>
                <a:gd name="connsiteY99" fmla="*/ 1515607 h 4007472"/>
                <a:gd name="connsiteX100" fmla="*/ 2866878 w 5088030"/>
                <a:gd name="connsiteY100" fmla="*/ 1515607 h 4007472"/>
                <a:gd name="connsiteX101" fmla="*/ 3337903 w 5088030"/>
                <a:gd name="connsiteY101" fmla="*/ 789544 h 4007472"/>
                <a:gd name="connsiteX102" fmla="*/ 2955244 w 5088030"/>
                <a:gd name="connsiteY102" fmla="*/ 789544 h 4007472"/>
                <a:gd name="connsiteX103" fmla="*/ 2508359 w 5088030"/>
                <a:gd name="connsiteY103" fmla="*/ 275326 h 4007472"/>
                <a:gd name="connsiteX104" fmla="*/ 3337892 w 5088030"/>
                <a:gd name="connsiteY104" fmla="*/ 789544 h 4007472"/>
                <a:gd name="connsiteX105" fmla="*/ 1504702 w 5088030"/>
                <a:gd name="connsiteY105" fmla="*/ 275263 h 4007472"/>
                <a:gd name="connsiteX106" fmla="*/ 1057035 w 5088030"/>
                <a:gd name="connsiteY106" fmla="*/ 789482 h 4007472"/>
                <a:gd name="connsiteX107" fmla="*/ 677056 w 5088030"/>
                <a:gd name="connsiteY107" fmla="*/ 789482 h 4007472"/>
                <a:gd name="connsiteX108" fmla="*/ 1504702 w 5088030"/>
                <a:gd name="connsiteY108" fmla="*/ 275263 h 4007472"/>
                <a:gd name="connsiteX109" fmla="*/ 631450 w 5088030"/>
                <a:gd name="connsiteY109" fmla="*/ 3165796 h 4007472"/>
                <a:gd name="connsiteX110" fmla="*/ 1028934 w 5088030"/>
                <a:gd name="connsiteY110" fmla="*/ 3165796 h 4007472"/>
                <a:gd name="connsiteX111" fmla="*/ 1531186 w 5088030"/>
                <a:gd name="connsiteY111" fmla="*/ 3739639 h 4007472"/>
                <a:gd name="connsiteX112" fmla="*/ 631473 w 5088030"/>
                <a:gd name="connsiteY112" fmla="*/ 3165796 h 4007472"/>
                <a:gd name="connsiteX113" fmla="*/ 4884462 w 5088030"/>
                <a:gd name="connsiteY113" fmla="*/ 2716523 h 4007472"/>
                <a:gd name="connsiteX114" fmla="*/ 4720893 w 5088030"/>
                <a:gd name="connsiteY114" fmla="*/ 2716523 h 4007472"/>
                <a:gd name="connsiteX115" fmla="*/ 4620812 w 5088030"/>
                <a:gd name="connsiteY115" fmla="*/ 2799590 h 4007472"/>
                <a:gd name="connsiteX116" fmla="*/ 4475257 w 5088030"/>
                <a:gd name="connsiteY116" fmla="*/ 3150685 h 4007472"/>
                <a:gd name="connsiteX117" fmla="*/ 4487355 w 5088030"/>
                <a:gd name="connsiteY117" fmla="*/ 3280141 h 4007472"/>
                <a:gd name="connsiteX118" fmla="*/ 4603039 w 5088030"/>
                <a:gd name="connsiteY118" fmla="*/ 3395825 h 4007472"/>
                <a:gd name="connsiteX119" fmla="*/ 4476503 w 5088030"/>
                <a:gd name="connsiteY119" fmla="*/ 3522423 h 4007472"/>
                <a:gd name="connsiteX120" fmla="*/ 4360820 w 5088030"/>
                <a:gd name="connsiteY120" fmla="*/ 3406740 h 4007472"/>
                <a:gd name="connsiteX121" fmla="*/ 4231295 w 5088030"/>
                <a:gd name="connsiteY121" fmla="*/ 3394704 h 4007472"/>
                <a:gd name="connsiteX122" fmla="*/ 3880199 w 5088030"/>
                <a:gd name="connsiteY122" fmla="*/ 3540197 h 4007472"/>
                <a:gd name="connsiteX123" fmla="*/ 3797132 w 5088030"/>
                <a:gd name="connsiteY123" fmla="*/ 3640272 h 4007472"/>
                <a:gd name="connsiteX124" fmla="*/ 3797132 w 5088030"/>
                <a:gd name="connsiteY124" fmla="*/ 3803818 h 4007472"/>
                <a:gd name="connsiteX125" fmla="*/ 3618115 w 5088030"/>
                <a:gd name="connsiteY125" fmla="*/ 3803818 h 4007472"/>
                <a:gd name="connsiteX126" fmla="*/ 3618115 w 5088030"/>
                <a:gd name="connsiteY126" fmla="*/ 3640272 h 4007472"/>
                <a:gd name="connsiteX127" fmla="*/ 3535048 w 5088030"/>
                <a:gd name="connsiteY127" fmla="*/ 3540197 h 4007472"/>
                <a:gd name="connsiteX128" fmla="*/ 3183952 w 5088030"/>
                <a:gd name="connsiteY128" fmla="*/ 3394636 h 4007472"/>
                <a:gd name="connsiteX129" fmla="*/ 3054496 w 5088030"/>
                <a:gd name="connsiteY129" fmla="*/ 3406740 h 4007472"/>
                <a:gd name="connsiteX130" fmla="*/ 2938813 w 5088030"/>
                <a:gd name="connsiteY130" fmla="*/ 3522423 h 4007472"/>
                <a:gd name="connsiteX131" fmla="*/ 2812277 w 5088030"/>
                <a:gd name="connsiteY131" fmla="*/ 3395825 h 4007472"/>
                <a:gd name="connsiteX132" fmla="*/ 2927961 w 5088030"/>
                <a:gd name="connsiteY132" fmla="*/ 3280141 h 4007472"/>
                <a:gd name="connsiteX133" fmla="*/ 2939996 w 5088030"/>
                <a:gd name="connsiteY133" fmla="*/ 3150685 h 4007472"/>
                <a:gd name="connsiteX134" fmla="*/ 2794509 w 5088030"/>
                <a:gd name="connsiteY134" fmla="*/ 2799590 h 4007472"/>
                <a:gd name="connsiteX135" fmla="*/ 2694428 w 5088030"/>
                <a:gd name="connsiteY135" fmla="*/ 2716523 h 4007472"/>
                <a:gd name="connsiteX136" fmla="*/ 2530882 w 5088030"/>
                <a:gd name="connsiteY136" fmla="*/ 2716523 h 4007472"/>
                <a:gd name="connsiteX137" fmla="*/ 2530882 w 5088030"/>
                <a:gd name="connsiteY137" fmla="*/ 2537506 h 4007472"/>
                <a:gd name="connsiteX138" fmla="*/ 2694428 w 5088030"/>
                <a:gd name="connsiteY138" fmla="*/ 2537506 h 4007472"/>
                <a:gd name="connsiteX139" fmla="*/ 2794509 w 5088030"/>
                <a:gd name="connsiteY139" fmla="*/ 2454438 h 4007472"/>
                <a:gd name="connsiteX140" fmla="*/ 2939996 w 5088030"/>
                <a:gd name="connsiteY140" fmla="*/ 2103343 h 4007472"/>
                <a:gd name="connsiteX141" fmla="*/ 2927961 w 5088030"/>
                <a:gd name="connsiteY141" fmla="*/ 1973887 h 4007472"/>
                <a:gd name="connsiteX142" fmla="*/ 2812277 w 5088030"/>
                <a:gd name="connsiteY142" fmla="*/ 1858204 h 4007472"/>
                <a:gd name="connsiteX143" fmla="*/ 2938813 w 5088030"/>
                <a:gd name="connsiteY143" fmla="*/ 1731605 h 4007472"/>
                <a:gd name="connsiteX144" fmla="*/ 3054496 w 5088030"/>
                <a:gd name="connsiteY144" fmla="*/ 1847288 h 4007472"/>
                <a:gd name="connsiteX145" fmla="*/ 3183952 w 5088030"/>
                <a:gd name="connsiteY145" fmla="*/ 1859318 h 4007472"/>
                <a:gd name="connsiteX146" fmla="*/ 3535048 w 5088030"/>
                <a:gd name="connsiteY146" fmla="*/ 1713831 h 4007472"/>
                <a:gd name="connsiteX147" fmla="*/ 3618115 w 5088030"/>
                <a:gd name="connsiteY147" fmla="*/ 1613750 h 4007472"/>
                <a:gd name="connsiteX148" fmla="*/ 3618115 w 5088030"/>
                <a:gd name="connsiteY148" fmla="*/ 1450204 h 4007472"/>
                <a:gd name="connsiteX149" fmla="*/ 3797132 w 5088030"/>
                <a:gd name="connsiteY149" fmla="*/ 1450204 h 4007472"/>
                <a:gd name="connsiteX150" fmla="*/ 3797132 w 5088030"/>
                <a:gd name="connsiteY150" fmla="*/ 1613750 h 4007472"/>
                <a:gd name="connsiteX151" fmla="*/ 3880199 w 5088030"/>
                <a:gd name="connsiteY151" fmla="*/ 1713831 h 4007472"/>
                <a:gd name="connsiteX152" fmla="*/ 4231295 w 5088030"/>
                <a:gd name="connsiteY152" fmla="*/ 1859318 h 4007472"/>
                <a:gd name="connsiteX153" fmla="*/ 4360751 w 5088030"/>
                <a:gd name="connsiteY153" fmla="*/ 1847220 h 4007472"/>
                <a:gd name="connsiteX154" fmla="*/ 4476434 w 5088030"/>
                <a:gd name="connsiteY154" fmla="*/ 1731536 h 4007472"/>
                <a:gd name="connsiteX155" fmla="*/ 4602970 w 5088030"/>
                <a:gd name="connsiteY155" fmla="*/ 1858135 h 4007472"/>
                <a:gd name="connsiteX156" fmla="*/ 4487287 w 5088030"/>
                <a:gd name="connsiteY156" fmla="*/ 1973818 h 4007472"/>
                <a:gd name="connsiteX157" fmla="*/ 4475257 w 5088030"/>
                <a:gd name="connsiteY157" fmla="*/ 2103275 h 4007472"/>
                <a:gd name="connsiteX158" fmla="*/ 4620743 w 5088030"/>
                <a:gd name="connsiteY158" fmla="*/ 2454370 h 4007472"/>
                <a:gd name="connsiteX159" fmla="*/ 4720825 w 5088030"/>
                <a:gd name="connsiteY159" fmla="*/ 2537437 h 4007472"/>
                <a:gd name="connsiteX160" fmla="*/ 4884348 w 5088030"/>
                <a:gd name="connsiteY160" fmla="*/ 2537437 h 4007472"/>
                <a:gd name="connsiteX161" fmla="*/ 4884348 w 5088030"/>
                <a:gd name="connsiteY161" fmla="*/ 2716523 h 4007472"/>
                <a:gd name="connsiteX162" fmla="*/ 3707663 w 5088030"/>
                <a:gd name="connsiteY162" fmla="*/ 1902821 h 4007472"/>
                <a:gd name="connsiteX163" fmla="*/ 2983459 w 5088030"/>
                <a:gd name="connsiteY163" fmla="*/ 2627026 h 4007472"/>
                <a:gd name="connsiteX164" fmla="*/ 3707663 w 5088030"/>
                <a:gd name="connsiteY164" fmla="*/ 3351230 h 4007472"/>
                <a:gd name="connsiteX165" fmla="*/ 4431869 w 5088030"/>
                <a:gd name="connsiteY165" fmla="*/ 2627026 h 4007472"/>
                <a:gd name="connsiteX166" fmla="*/ 3707663 w 5088030"/>
                <a:gd name="connsiteY166" fmla="*/ 1902821 h 4007472"/>
                <a:gd name="connsiteX167" fmla="*/ 3707663 w 5088030"/>
                <a:gd name="connsiteY167" fmla="*/ 3147548 h 4007472"/>
                <a:gd name="connsiteX168" fmla="*/ 3187153 w 5088030"/>
                <a:gd name="connsiteY168" fmla="*/ 2626969 h 4007472"/>
                <a:gd name="connsiteX169" fmla="*/ 3707663 w 5088030"/>
                <a:gd name="connsiteY169" fmla="*/ 2106458 h 4007472"/>
                <a:gd name="connsiteX170" fmla="*/ 4228174 w 5088030"/>
                <a:gd name="connsiteY170" fmla="*/ 2626969 h 4007472"/>
                <a:gd name="connsiteX171" fmla="*/ 3707663 w 5088030"/>
                <a:gd name="connsiteY171" fmla="*/ 3147548 h 40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5088030" h="4007472">
                  <a:moveTo>
                    <a:pt x="4986247" y="2333869"/>
                  </a:moveTo>
                  <a:lnTo>
                    <a:pt x="4802138" y="2333869"/>
                  </a:lnTo>
                  <a:cubicBezTo>
                    <a:pt x="4776597" y="2237920"/>
                    <a:pt x="4738672" y="2146457"/>
                    <a:pt x="4688843" y="2060463"/>
                  </a:cubicBezTo>
                  <a:lnTo>
                    <a:pt x="4819083" y="1930224"/>
                  </a:lnTo>
                  <a:cubicBezTo>
                    <a:pt x="4858859" y="1890465"/>
                    <a:pt x="4858859" y="1826017"/>
                    <a:pt x="4819083" y="1786212"/>
                  </a:cubicBezTo>
                  <a:lnTo>
                    <a:pt x="4548535" y="1515595"/>
                  </a:lnTo>
                  <a:cubicBezTo>
                    <a:pt x="4510318" y="1477373"/>
                    <a:pt x="4442715" y="1477373"/>
                    <a:pt x="4404522" y="1515595"/>
                  </a:cubicBezTo>
                  <a:lnTo>
                    <a:pt x="4274283" y="1645835"/>
                  </a:lnTo>
                  <a:cubicBezTo>
                    <a:pt x="4188267" y="1595937"/>
                    <a:pt x="4096741" y="1558080"/>
                    <a:pt x="4000877" y="1532540"/>
                  </a:cubicBezTo>
                  <a:lnTo>
                    <a:pt x="4000877" y="1348431"/>
                  </a:lnTo>
                  <a:cubicBezTo>
                    <a:pt x="4000877" y="1292173"/>
                    <a:pt x="3955312" y="1246613"/>
                    <a:pt x="3899059" y="1246613"/>
                  </a:cubicBezTo>
                  <a:lnTo>
                    <a:pt x="3866312" y="1246613"/>
                  </a:lnTo>
                  <a:cubicBezTo>
                    <a:pt x="3559994" y="498119"/>
                    <a:pt x="2822010" y="0"/>
                    <a:pt x="2007388" y="0"/>
                  </a:cubicBezTo>
                  <a:cubicBezTo>
                    <a:pt x="900507" y="0"/>
                    <a:pt x="0" y="898912"/>
                    <a:pt x="0" y="2003736"/>
                  </a:cubicBezTo>
                  <a:cubicBezTo>
                    <a:pt x="0" y="3108560"/>
                    <a:pt x="900507" y="4007473"/>
                    <a:pt x="2007388" y="4007473"/>
                  </a:cubicBezTo>
                  <a:cubicBezTo>
                    <a:pt x="2342093" y="4007473"/>
                    <a:pt x="2672386" y="3923153"/>
                    <a:pt x="2964713" y="3764494"/>
                  </a:cubicBezTo>
                  <a:cubicBezTo>
                    <a:pt x="2981990" y="3759939"/>
                    <a:pt x="2998083" y="3751280"/>
                    <a:pt x="3010896" y="3738462"/>
                  </a:cubicBezTo>
                  <a:lnTo>
                    <a:pt x="3141136" y="3608223"/>
                  </a:lnTo>
                  <a:cubicBezTo>
                    <a:pt x="3227152" y="3658120"/>
                    <a:pt x="3318621" y="3695976"/>
                    <a:pt x="3414541" y="3721517"/>
                  </a:cubicBezTo>
                  <a:lnTo>
                    <a:pt x="3414541" y="3905626"/>
                  </a:lnTo>
                  <a:cubicBezTo>
                    <a:pt x="3414541" y="3961884"/>
                    <a:pt x="3460107" y="4007444"/>
                    <a:pt x="3516360" y="4007444"/>
                  </a:cubicBezTo>
                  <a:lnTo>
                    <a:pt x="3899025" y="4007444"/>
                  </a:lnTo>
                  <a:cubicBezTo>
                    <a:pt x="3955277" y="4007444"/>
                    <a:pt x="4000837" y="3961884"/>
                    <a:pt x="4000837" y="3905626"/>
                  </a:cubicBezTo>
                  <a:lnTo>
                    <a:pt x="4000837" y="3721517"/>
                  </a:lnTo>
                  <a:cubicBezTo>
                    <a:pt x="4096786" y="3695976"/>
                    <a:pt x="4188318" y="3658052"/>
                    <a:pt x="4274249" y="3608223"/>
                  </a:cubicBezTo>
                  <a:lnTo>
                    <a:pt x="4404488" y="3738462"/>
                  </a:lnTo>
                  <a:cubicBezTo>
                    <a:pt x="4442704" y="3776684"/>
                    <a:pt x="4510307" y="3776684"/>
                    <a:pt x="4548495" y="3738462"/>
                  </a:cubicBezTo>
                  <a:lnTo>
                    <a:pt x="4819048" y="3467845"/>
                  </a:lnTo>
                  <a:cubicBezTo>
                    <a:pt x="4858802" y="3428086"/>
                    <a:pt x="4858802" y="3363638"/>
                    <a:pt x="4819048" y="3323833"/>
                  </a:cubicBezTo>
                  <a:lnTo>
                    <a:pt x="4688809" y="3193594"/>
                  </a:lnTo>
                  <a:cubicBezTo>
                    <a:pt x="4738701" y="3107577"/>
                    <a:pt x="4776557" y="3016114"/>
                    <a:pt x="4802098" y="2920188"/>
                  </a:cubicBezTo>
                  <a:lnTo>
                    <a:pt x="4986189" y="2920188"/>
                  </a:lnTo>
                  <a:cubicBezTo>
                    <a:pt x="5042482" y="2920188"/>
                    <a:pt x="5088030" y="2874628"/>
                    <a:pt x="5088030" y="2818370"/>
                  </a:cubicBezTo>
                  <a:lnTo>
                    <a:pt x="5088030" y="2435710"/>
                  </a:lnTo>
                  <a:cubicBezTo>
                    <a:pt x="5088088" y="2379435"/>
                    <a:pt x="5042482" y="2333869"/>
                    <a:pt x="4986247" y="2333869"/>
                  </a:cubicBezTo>
                  <a:close/>
                  <a:moveTo>
                    <a:pt x="3516291" y="1246590"/>
                  </a:moveTo>
                  <a:cubicBezTo>
                    <a:pt x="3460032" y="1246590"/>
                    <a:pt x="3414473" y="1292156"/>
                    <a:pt x="3414473" y="1348409"/>
                  </a:cubicBezTo>
                  <a:lnTo>
                    <a:pt x="3414473" y="1532517"/>
                  </a:lnTo>
                  <a:cubicBezTo>
                    <a:pt x="3365204" y="1545599"/>
                    <a:pt x="3317140" y="1562121"/>
                    <a:pt x="3270392" y="1581718"/>
                  </a:cubicBezTo>
                  <a:cubicBezTo>
                    <a:pt x="3231124" y="1376109"/>
                    <a:pt x="3162544" y="1178210"/>
                    <a:pt x="3070189" y="993187"/>
                  </a:cubicBezTo>
                  <a:lnTo>
                    <a:pt x="3499660" y="993187"/>
                  </a:lnTo>
                  <a:cubicBezTo>
                    <a:pt x="3554176" y="1072974"/>
                    <a:pt x="3602662" y="1157562"/>
                    <a:pt x="3644096" y="1246590"/>
                  </a:cubicBezTo>
                  <a:close/>
                  <a:moveTo>
                    <a:pt x="2429127" y="2920171"/>
                  </a:moveTo>
                  <a:lnTo>
                    <a:pt x="2613235" y="2920171"/>
                  </a:lnTo>
                  <a:cubicBezTo>
                    <a:pt x="2617007" y="2934304"/>
                    <a:pt x="2621562" y="2948163"/>
                    <a:pt x="2625894" y="2962096"/>
                  </a:cubicBezTo>
                  <a:lnTo>
                    <a:pt x="2109155" y="2962096"/>
                  </a:lnTo>
                  <a:lnTo>
                    <a:pt x="2109178" y="2101874"/>
                  </a:lnTo>
                  <a:lnTo>
                    <a:pt x="2704281" y="2101874"/>
                  </a:lnTo>
                  <a:cubicBezTo>
                    <a:pt x="2665505" y="2175701"/>
                    <a:pt x="2634718" y="2253030"/>
                    <a:pt x="2613241" y="2333778"/>
                  </a:cubicBezTo>
                  <a:lnTo>
                    <a:pt x="2429132" y="2333778"/>
                  </a:lnTo>
                  <a:cubicBezTo>
                    <a:pt x="2372874" y="2333778"/>
                    <a:pt x="2327314" y="2379343"/>
                    <a:pt x="2327314" y="2435596"/>
                  </a:cubicBezTo>
                  <a:lnTo>
                    <a:pt x="2327314" y="2818255"/>
                  </a:lnTo>
                  <a:cubicBezTo>
                    <a:pt x="2327245" y="2874577"/>
                    <a:pt x="2372874" y="2920142"/>
                    <a:pt x="2429132" y="2920142"/>
                  </a:cubicBezTo>
                  <a:close/>
                  <a:moveTo>
                    <a:pt x="206449" y="2101897"/>
                  </a:moveTo>
                  <a:lnTo>
                    <a:pt x="707649" y="2101897"/>
                  </a:lnTo>
                  <a:cubicBezTo>
                    <a:pt x="721713" y="2405621"/>
                    <a:pt x="795762" y="2697571"/>
                    <a:pt x="920041" y="2962119"/>
                  </a:cubicBezTo>
                  <a:lnTo>
                    <a:pt x="481683" y="2962119"/>
                  </a:lnTo>
                  <a:cubicBezTo>
                    <a:pt x="322332" y="2710390"/>
                    <a:pt x="223434" y="2416896"/>
                    <a:pt x="206449" y="2101897"/>
                  </a:cubicBezTo>
                  <a:close/>
                  <a:moveTo>
                    <a:pt x="2109201" y="240179"/>
                  </a:moveTo>
                  <a:cubicBezTo>
                    <a:pt x="2344545" y="378390"/>
                    <a:pt x="2548387" y="567339"/>
                    <a:pt x="2709676" y="789579"/>
                  </a:cubicBezTo>
                  <a:lnTo>
                    <a:pt x="2109201" y="789579"/>
                  </a:lnTo>
                  <a:close/>
                  <a:moveTo>
                    <a:pt x="1905558" y="789579"/>
                  </a:moveTo>
                  <a:lnTo>
                    <a:pt x="1307998" y="789579"/>
                  </a:lnTo>
                  <a:cubicBezTo>
                    <a:pt x="1468664" y="567808"/>
                    <a:pt x="1671683" y="378522"/>
                    <a:pt x="1905558" y="240584"/>
                  </a:cubicBezTo>
                  <a:close/>
                  <a:moveTo>
                    <a:pt x="1905558" y="993221"/>
                  </a:moveTo>
                  <a:lnTo>
                    <a:pt x="1905558" y="1898249"/>
                  </a:lnTo>
                  <a:lnTo>
                    <a:pt x="911377" y="1898249"/>
                  </a:lnTo>
                  <a:cubicBezTo>
                    <a:pt x="927608" y="1580329"/>
                    <a:pt x="1021951" y="1268970"/>
                    <a:pt x="1177239" y="993221"/>
                  </a:cubicBezTo>
                  <a:close/>
                  <a:moveTo>
                    <a:pt x="707294" y="1898249"/>
                  </a:moveTo>
                  <a:lnTo>
                    <a:pt x="206940" y="1898249"/>
                  </a:lnTo>
                  <a:cubicBezTo>
                    <a:pt x="226383" y="1564167"/>
                    <a:pt x="337379" y="1254225"/>
                    <a:pt x="515482" y="993221"/>
                  </a:cubicBezTo>
                  <a:lnTo>
                    <a:pt x="942364" y="993221"/>
                  </a:lnTo>
                  <a:cubicBezTo>
                    <a:pt x="803775" y="1271805"/>
                    <a:pt x="721353" y="1580152"/>
                    <a:pt x="707288" y="1898249"/>
                  </a:cubicBezTo>
                  <a:close/>
                  <a:moveTo>
                    <a:pt x="911560" y="2101892"/>
                  </a:moveTo>
                  <a:lnTo>
                    <a:pt x="1905570" y="2101892"/>
                  </a:lnTo>
                  <a:lnTo>
                    <a:pt x="1905570" y="2962113"/>
                  </a:lnTo>
                  <a:lnTo>
                    <a:pt x="1147303" y="2962113"/>
                  </a:lnTo>
                  <a:cubicBezTo>
                    <a:pt x="1009652" y="2702126"/>
                    <a:pt x="927144" y="2408695"/>
                    <a:pt x="911605" y="2101892"/>
                  </a:cubicBezTo>
                  <a:close/>
                  <a:moveTo>
                    <a:pt x="1905570" y="3165796"/>
                  </a:moveTo>
                  <a:lnTo>
                    <a:pt x="1905570" y="3747240"/>
                  </a:lnTo>
                  <a:cubicBezTo>
                    <a:pt x="1651407" y="3604342"/>
                    <a:pt x="1436134" y="3403986"/>
                    <a:pt x="1271205" y="3165796"/>
                  </a:cubicBezTo>
                  <a:close/>
                  <a:moveTo>
                    <a:pt x="2725558" y="3191759"/>
                  </a:moveTo>
                  <a:cubicBezTo>
                    <a:pt x="2723323" y="3194840"/>
                    <a:pt x="2721226" y="3198057"/>
                    <a:pt x="2718974" y="3201137"/>
                  </a:cubicBezTo>
                  <a:lnTo>
                    <a:pt x="2596302" y="3323810"/>
                  </a:lnTo>
                  <a:cubicBezTo>
                    <a:pt x="2579357" y="3340749"/>
                    <a:pt x="2570047" y="3362226"/>
                    <a:pt x="2567612" y="3384354"/>
                  </a:cubicBezTo>
                  <a:cubicBezTo>
                    <a:pt x="2432127" y="3530201"/>
                    <a:pt x="2278605" y="3651462"/>
                    <a:pt x="2109252" y="3746634"/>
                  </a:cubicBezTo>
                  <a:lnTo>
                    <a:pt x="2109252" y="3165819"/>
                  </a:lnTo>
                  <a:lnTo>
                    <a:pt x="2711613" y="3165819"/>
                  </a:lnTo>
                  <a:cubicBezTo>
                    <a:pt x="2716237" y="3174408"/>
                    <a:pt x="2720586" y="3183232"/>
                    <a:pt x="2725546" y="3191782"/>
                  </a:cubicBezTo>
                  <a:close/>
                  <a:moveTo>
                    <a:pt x="2685330" y="3556919"/>
                  </a:moveTo>
                  <a:lnTo>
                    <a:pt x="2765317" y="3636906"/>
                  </a:lnTo>
                  <a:cubicBezTo>
                    <a:pt x="2674346" y="3678963"/>
                    <a:pt x="2579934" y="3713253"/>
                    <a:pt x="2483231" y="3739645"/>
                  </a:cubicBezTo>
                  <a:cubicBezTo>
                    <a:pt x="2553839" y="3683363"/>
                    <a:pt x="2621574" y="3622756"/>
                    <a:pt x="2685330" y="3556919"/>
                  </a:cubicBezTo>
                  <a:close/>
                  <a:moveTo>
                    <a:pt x="2596325" y="1786183"/>
                  </a:moveTo>
                  <a:cubicBezTo>
                    <a:pt x="2566029" y="1816478"/>
                    <a:pt x="2558954" y="1861061"/>
                    <a:pt x="2574848" y="1898226"/>
                  </a:cubicBezTo>
                  <a:lnTo>
                    <a:pt x="2109207" y="1898226"/>
                  </a:lnTo>
                  <a:lnTo>
                    <a:pt x="2109184" y="993199"/>
                  </a:lnTo>
                  <a:lnTo>
                    <a:pt x="2840132" y="993199"/>
                  </a:lnTo>
                  <a:cubicBezTo>
                    <a:pt x="2939499" y="1170026"/>
                    <a:pt x="3013480" y="1361930"/>
                    <a:pt x="3057771" y="1562487"/>
                  </a:cubicBezTo>
                  <a:lnTo>
                    <a:pt x="3010891" y="1515607"/>
                  </a:lnTo>
                  <a:cubicBezTo>
                    <a:pt x="2971131" y="1475847"/>
                    <a:pt x="2906683" y="1475847"/>
                    <a:pt x="2866878" y="1515607"/>
                  </a:cubicBezTo>
                  <a:close/>
                  <a:moveTo>
                    <a:pt x="3337903" y="789544"/>
                  </a:moveTo>
                  <a:lnTo>
                    <a:pt x="2955244" y="789544"/>
                  </a:lnTo>
                  <a:cubicBezTo>
                    <a:pt x="2832709" y="596126"/>
                    <a:pt x="2681907" y="422156"/>
                    <a:pt x="2508359" y="275326"/>
                  </a:cubicBezTo>
                  <a:cubicBezTo>
                    <a:pt x="2827262" y="367995"/>
                    <a:pt x="3114607" y="546857"/>
                    <a:pt x="3337892" y="789544"/>
                  </a:cubicBezTo>
                  <a:close/>
                  <a:moveTo>
                    <a:pt x="1504702" y="275263"/>
                  </a:moveTo>
                  <a:cubicBezTo>
                    <a:pt x="1329903" y="422579"/>
                    <a:pt x="1179147" y="596617"/>
                    <a:pt x="1057035" y="789482"/>
                  </a:cubicBezTo>
                  <a:lnTo>
                    <a:pt x="677056" y="789482"/>
                  </a:lnTo>
                  <a:cubicBezTo>
                    <a:pt x="897621" y="549029"/>
                    <a:pt x="1182788" y="368692"/>
                    <a:pt x="1504702" y="275263"/>
                  </a:cubicBezTo>
                  <a:close/>
                  <a:moveTo>
                    <a:pt x="631450" y="3165796"/>
                  </a:moveTo>
                  <a:lnTo>
                    <a:pt x="1028934" y="3165796"/>
                  </a:lnTo>
                  <a:cubicBezTo>
                    <a:pt x="1161471" y="3385532"/>
                    <a:pt x="1331115" y="3580425"/>
                    <a:pt x="1531186" y="3739639"/>
                  </a:cubicBezTo>
                  <a:cubicBezTo>
                    <a:pt x="1175473" y="3642370"/>
                    <a:pt x="863502" y="3439018"/>
                    <a:pt x="631473" y="3165796"/>
                  </a:cubicBezTo>
                  <a:close/>
                  <a:moveTo>
                    <a:pt x="4884462" y="2716523"/>
                  </a:moveTo>
                  <a:lnTo>
                    <a:pt x="4720893" y="2716523"/>
                  </a:lnTo>
                  <a:cubicBezTo>
                    <a:pt x="4671916" y="2716523"/>
                    <a:pt x="4629853" y="2751436"/>
                    <a:pt x="4620812" y="2799590"/>
                  </a:cubicBezTo>
                  <a:cubicBezTo>
                    <a:pt x="4597084" y="2926034"/>
                    <a:pt x="4548100" y="3044175"/>
                    <a:pt x="4475257" y="3150685"/>
                  </a:cubicBezTo>
                  <a:cubicBezTo>
                    <a:pt x="4447619" y="3191136"/>
                    <a:pt x="4452728" y="3245520"/>
                    <a:pt x="4487355" y="3280141"/>
                  </a:cubicBezTo>
                  <a:lnTo>
                    <a:pt x="4603039" y="3395825"/>
                  </a:lnTo>
                  <a:lnTo>
                    <a:pt x="4476503" y="3522423"/>
                  </a:lnTo>
                  <a:lnTo>
                    <a:pt x="4360820" y="3406740"/>
                  </a:lnTo>
                  <a:cubicBezTo>
                    <a:pt x="4326175" y="3372027"/>
                    <a:pt x="4271814" y="3366981"/>
                    <a:pt x="4231295" y="3394704"/>
                  </a:cubicBezTo>
                  <a:cubicBezTo>
                    <a:pt x="4124853" y="3467485"/>
                    <a:pt x="4006735" y="3516462"/>
                    <a:pt x="3880199" y="3540197"/>
                  </a:cubicBezTo>
                  <a:cubicBezTo>
                    <a:pt x="3832045" y="3549215"/>
                    <a:pt x="3797132" y="3591272"/>
                    <a:pt x="3797132" y="3640272"/>
                  </a:cubicBezTo>
                  <a:lnTo>
                    <a:pt x="3797132" y="3803818"/>
                  </a:lnTo>
                  <a:lnTo>
                    <a:pt x="3618115" y="3803818"/>
                  </a:lnTo>
                  <a:lnTo>
                    <a:pt x="3618115" y="3640272"/>
                  </a:lnTo>
                  <a:cubicBezTo>
                    <a:pt x="3618115" y="3591295"/>
                    <a:pt x="3583202" y="3549232"/>
                    <a:pt x="3535048" y="3540197"/>
                  </a:cubicBezTo>
                  <a:cubicBezTo>
                    <a:pt x="3408603" y="3516462"/>
                    <a:pt x="3290463" y="3467485"/>
                    <a:pt x="3183952" y="3394636"/>
                  </a:cubicBezTo>
                  <a:cubicBezTo>
                    <a:pt x="3143502" y="3367067"/>
                    <a:pt x="3089118" y="3372113"/>
                    <a:pt x="3054496" y="3406740"/>
                  </a:cubicBezTo>
                  <a:lnTo>
                    <a:pt x="2938813" y="3522423"/>
                  </a:lnTo>
                  <a:lnTo>
                    <a:pt x="2812277" y="3395825"/>
                  </a:lnTo>
                  <a:lnTo>
                    <a:pt x="2927961" y="3280141"/>
                  </a:lnTo>
                  <a:cubicBezTo>
                    <a:pt x="2962610" y="3245491"/>
                    <a:pt x="2967628" y="3191136"/>
                    <a:pt x="2939996" y="3150685"/>
                  </a:cubicBezTo>
                  <a:cubicBezTo>
                    <a:pt x="2867222" y="3044244"/>
                    <a:pt x="2818307" y="2926126"/>
                    <a:pt x="2794509" y="2799590"/>
                  </a:cubicBezTo>
                  <a:cubicBezTo>
                    <a:pt x="2785491" y="2751436"/>
                    <a:pt x="2743429" y="2716523"/>
                    <a:pt x="2694428" y="2716523"/>
                  </a:cubicBezTo>
                  <a:lnTo>
                    <a:pt x="2530882" y="2716523"/>
                  </a:lnTo>
                  <a:lnTo>
                    <a:pt x="2530882" y="2537506"/>
                  </a:lnTo>
                  <a:lnTo>
                    <a:pt x="2694428" y="2537506"/>
                  </a:lnTo>
                  <a:cubicBezTo>
                    <a:pt x="2743406" y="2537506"/>
                    <a:pt x="2785468" y="2502587"/>
                    <a:pt x="2794509" y="2454438"/>
                  </a:cubicBezTo>
                  <a:cubicBezTo>
                    <a:pt x="2818238" y="2327994"/>
                    <a:pt x="2867222" y="2209785"/>
                    <a:pt x="2939996" y="2103343"/>
                  </a:cubicBezTo>
                  <a:cubicBezTo>
                    <a:pt x="2967628" y="2062892"/>
                    <a:pt x="2962610" y="2008508"/>
                    <a:pt x="2927961" y="1973887"/>
                  </a:cubicBezTo>
                  <a:lnTo>
                    <a:pt x="2812277" y="1858204"/>
                  </a:lnTo>
                  <a:lnTo>
                    <a:pt x="2938813" y="1731605"/>
                  </a:lnTo>
                  <a:lnTo>
                    <a:pt x="3054496" y="1847288"/>
                  </a:lnTo>
                  <a:cubicBezTo>
                    <a:pt x="3089078" y="1881870"/>
                    <a:pt x="3143502" y="1886956"/>
                    <a:pt x="3183952" y="1859318"/>
                  </a:cubicBezTo>
                  <a:cubicBezTo>
                    <a:pt x="3290394" y="1786543"/>
                    <a:pt x="3408512" y="1737629"/>
                    <a:pt x="3535048" y="1713831"/>
                  </a:cubicBezTo>
                  <a:cubicBezTo>
                    <a:pt x="3583202" y="1704813"/>
                    <a:pt x="3618115" y="1662757"/>
                    <a:pt x="3618115" y="1613750"/>
                  </a:cubicBezTo>
                  <a:lnTo>
                    <a:pt x="3618115" y="1450204"/>
                  </a:lnTo>
                  <a:lnTo>
                    <a:pt x="3797132" y="1450204"/>
                  </a:lnTo>
                  <a:lnTo>
                    <a:pt x="3797132" y="1613750"/>
                  </a:lnTo>
                  <a:cubicBezTo>
                    <a:pt x="3797132" y="1662734"/>
                    <a:pt x="3832051" y="1704790"/>
                    <a:pt x="3880199" y="1713831"/>
                  </a:cubicBezTo>
                  <a:cubicBezTo>
                    <a:pt x="4006644" y="1737566"/>
                    <a:pt x="4124784" y="1786543"/>
                    <a:pt x="4231295" y="1859318"/>
                  </a:cubicBezTo>
                  <a:cubicBezTo>
                    <a:pt x="4271814" y="1886956"/>
                    <a:pt x="4326192" y="1881932"/>
                    <a:pt x="4360751" y="1847220"/>
                  </a:cubicBezTo>
                  <a:lnTo>
                    <a:pt x="4476434" y="1731536"/>
                  </a:lnTo>
                  <a:lnTo>
                    <a:pt x="4602970" y="1858135"/>
                  </a:lnTo>
                  <a:lnTo>
                    <a:pt x="4487287" y="1973818"/>
                  </a:lnTo>
                  <a:cubicBezTo>
                    <a:pt x="4452643" y="2008462"/>
                    <a:pt x="4447619" y="2062824"/>
                    <a:pt x="4475257" y="2103275"/>
                  </a:cubicBezTo>
                  <a:cubicBezTo>
                    <a:pt x="4548032" y="2209785"/>
                    <a:pt x="4597015" y="2327903"/>
                    <a:pt x="4620743" y="2454370"/>
                  </a:cubicBezTo>
                  <a:cubicBezTo>
                    <a:pt x="4629762" y="2502524"/>
                    <a:pt x="4671818" y="2537437"/>
                    <a:pt x="4720825" y="2537437"/>
                  </a:cubicBezTo>
                  <a:lnTo>
                    <a:pt x="4884348" y="2537437"/>
                  </a:lnTo>
                  <a:lnTo>
                    <a:pt x="4884348" y="2716523"/>
                  </a:lnTo>
                  <a:close/>
                  <a:moveTo>
                    <a:pt x="3707663" y="1902821"/>
                  </a:moveTo>
                  <a:cubicBezTo>
                    <a:pt x="3308351" y="1902821"/>
                    <a:pt x="2983459" y="2227661"/>
                    <a:pt x="2983459" y="2627026"/>
                  </a:cubicBezTo>
                  <a:cubicBezTo>
                    <a:pt x="2983459" y="3026407"/>
                    <a:pt x="3308299" y="3351230"/>
                    <a:pt x="3707663" y="3351230"/>
                  </a:cubicBezTo>
                  <a:cubicBezTo>
                    <a:pt x="4107028" y="3351230"/>
                    <a:pt x="4431869" y="3026321"/>
                    <a:pt x="4431869" y="2627026"/>
                  </a:cubicBezTo>
                  <a:cubicBezTo>
                    <a:pt x="4431869" y="2227730"/>
                    <a:pt x="4107005" y="1902821"/>
                    <a:pt x="3707663" y="1902821"/>
                  </a:cubicBezTo>
                  <a:close/>
                  <a:moveTo>
                    <a:pt x="3707663" y="3147548"/>
                  </a:moveTo>
                  <a:cubicBezTo>
                    <a:pt x="3420685" y="3147548"/>
                    <a:pt x="3187153" y="2914039"/>
                    <a:pt x="3187153" y="2626969"/>
                  </a:cubicBezTo>
                  <a:cubicBezTo>
                    <a:pt x="3187153" y="2339990"/>
                    <a:pt x="3420662" y="2106458"/>
                    <a:pt x="3707663" y="2106458"/>
                  </a:cubicBezTo>
                  <a:cubicBezTo>
                    <a:pt x="3994642" y="2106458"/>
                    <a:pt x="4228174" y="2339967"/>
                    <a:pt x="4228174" y="2626969"/>
                  </a:cubicBezTo>
                  <a:cubicBezTo>
                    <a:pt x="4228243" y="2914016"/>
                    <a:pt x="3994705" y="3147548"/>
                    <a:pt x="3707663" y="3147548"/>
                  </a:cubicBezTo>
                  <a:close/>
                </a:path>
              </a:pathLst>
            </a:custGeom>
            <a:solidFill>
              <a:srgbClr val="213863"/>
            </a:solidFill>
            <a:ln w="5715" cap="flat">
              <a:noFill/>
              <a:prstDash val="solid"/>
              <a:miter/>
            </a:ln>
          </p:spPr>
          <p:txBody>
            <a:bodyPr rtlCol="0" anchor="ctr"/>
            <a:lstStyle/>
            <a:p>
              <a:endParaRPr lang="en-US"/>
            </a:p>
          </p:txBody>
        </p:sp>
      </p:grpSp>
      <p:sp>
        <p:nvSpPr>
          <p:cNvPr id="95" name="Rectangle 94">
            <a:extLst>
              <a:ext uri="{FF2B5EF4-FFF2-40B4-BE49-F238E27FC236}">
                <a16:creationId xmlns:a16="http://schemas.microsoft.com/office/drawing/2014/main" id="{741A125B-3BC6-DFB3-5B85-30A9BC1662CC}"/>
              </a:ext>
            </a:extLst>
          </p:cNvPr>
          <p:cNvSpPr/>
          <p:nvPr/>
        </p:nvSpPr>
        <p:spPr>
          <a:xfrm>
            <a:off x="388189" y="878229"/>
            <a:ext cx="6040603" cy="2226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latin typeface="Futura Medium" charset="0"/>
                <a:ea typeface="Futura Medium" charset="0"/>
                <a:cs typeface="Futura Medium" charset="0"/>
              </a:rPr>
              <a:t>Overview</a:t>
            </a:r>
          </a:p>
          <a:p>
            <a:endParaRPr lang="id-ID" sz="1600" b="1">
              <a:solidFill>
                <a:srgbClr val="D32128"/>
              </a:solidFill>
              <a:latin typeface="Futura Medium" charset="0"/>
              <a:ea typeface="Futura Medium" charset="0"/>
              <a:cs typeface="Futura Medium" charset="0"/>
            </a:endParaRPr>
          </a:p>
          <a:p>
            <a:pPr marL="439823" indent="-220663">
              <a:spcAft>
                <a:spcPts val="600"/>
              </a:spcAft>
              <a:buFont typeface="Wingdings" panose="05000000000000000000" pitchFamily="2" charset="2"/>
              <a:buChar char="ü"/>
            </a:pPr>
            <a:r>
              <a:rPr lang="en-GB" sz="1400">
                <a:solidFill>
                  <a:schemeClr val="tx1">
                    <a:lumMod val="85000"/>
                    <a:lumOff val="15000"/>
                  </a:schemeClr>
                </a:solidFill>
                <a:latin typeface="Futura Medium" charset="0"/>
                <a:ea typeface="Futura Medium" charset="0"/>
                <a:cs typeface="Futura Medium" charset="0"/>
              </a:rPr>
              <a:t>We analyse your IT ecosystem and score it based on your priorities (IT vision, Risk, and Time) to help you make decision. It prioritizes activities that can be handled during Day 1 without impacting timeline and provides a roadmap for post-integration.  </a:t>
            </a:r>
          </a:p>
          <a:p>
            <a:pPr marL="439823" indent="-220663">
              <a:spcAft>
                <a:spcPts val="600"/>
              </a:spcAft>
              <a:buFont typeface="Wingdings" panose="05000000000000000000" pitchFamily="2" charset="2"/>
              <a:buChar char="ü"/>
            </a:pPr>
            <a:r>
              <a:rPr lang="en-GB" sz="1400">
                <a:solidFill>
                  <a:schemeClr val="tx1">
                    <a:lumMod val="85000"/>
                    <a:lumOff val="15000"/>
                  </a:schemeClr>
                </a:solidFill>
                <a:latin typeface="Futura Medium" charset="0"/>
                <a:ea typeface="Futura Medium" charset="0"/>
                <a:cs typeface="Futura Medium" charset="0"/>
              </a:rPr>
              <a:t>Our focus during Day 1 is to maximize your investment and minimize the implementation timeline. </a:t>
            </a:r>
          </a:p>
          <a:p>
            <a:pPr algn="ctr"/>
            <a:endParaRPr lang="en-GB" sz="1200">
              <a:solidFill>
                <a:prstClr val="white"/>
              </a:solidFill>
              <a:latin typeface="Futura Medium" charset="0"/>
              <a:ea typeface="Futura Medium" charset="0"/>
              <a:cs typeface="Futura Medium" charset="0"/>
            </a:endParaRPr>
          </a:p>
        </p:txBody>
      </p:sp>
      <p:cxnSp>
        <p:nvCxnSpPr>
          <p:cNvPr id="96" name="Straight Connector 95">
            <a:extLst>
              <a:ext uri="{FF2B5EF4-FFF2-40B4-BE49-F238E27FC236}">
                <a16:creationId xmlns:a16="http://schemas.microsoft.com/office/drawing/2014/main" id="{BF2F51B8-3AC3-223B-DA57-2D832B097DA4}"/>
              </a:ext>
            </a:extLst>
          </p:cNvPr>
          <p:cNvCxnSpPr>
            <a:cxnSpLocks/>
          </p:cNvCxnSpPr>
          <p:nvPr/>
        </p:nvCxnSpPr>
        <p:spPr>
          <a:xfrm flipV="1">
            <a:off x="293114" y="1689377"/>
            <a:ext cx="3609359" cy="11106"/>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76E5F171-C18D-FD12-4E69-85711993DC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66059" y="872599"/>
            <a:ext cx="4568392" cy="2643141"/>
          </a:xfrm>
          <a:prstGeom prst="rect">
            <a:avLst/>
          </a:prstGeom>
        </p:spPr>
      </p:pic>
      <p:grpSp>
        <p:nvGrpSpPr>
          <p:cNvPr id="10" name="Group 9">
            <a:extLst>
              <a:ext uri="{FF2B5EF4-FFF2-40B4-BE49-F238E27FC236}">
                <a16:creationId xmlns:a16="http://schemas.microsoft.com/office/drawing/2014/main" id="{A1C6211D-E0E0-F7BC-F44F-CC4FC83A4725}"/>
              </a:ext>
            </a:extLst>
          </p:cNvPr>
          <p:cNvGrpSpPr/>
          <p:nvPr/>
        </p:nvGrpSpPr>
        <p:grpSpPr>
          <a:xfrm>
            <a:off x="4411476" y="3424335"/>
            <a:ext cx="1018514" cy="1018514"/>
            <a:chOff x="4411476" y="3424335"/>
            <a:chExt cx="1018514" cy="1018514"/>
          </a:xfrm>
        </p:grpSpPr>
        <p:grpSp>
          <p:nvGrpSpPr>
            <p:cNvPr id="107" name="Group 106">
              <a:extLst>
                <a:ext uri="{FF2B5EF4-FFF2-40B4-BE49-F238E27FC236}">
                  <a16:creationId xmlns:a16="http://schemas.microsoft.com/office/drawing/2014/main" id="{B75C1DA8-5993-D260-E8D1-7017321DF080}"/>
                </a:ext>
              </a:extLst>
            </p:cNvPr>
            <p:cNvGrpSpPr/>
            <p:nvPr/>
          </p:nvGrpSpPr>
          <p:grpSpPr>
            <a:xfrm>
              <a:off x="4411476" y="3424335"/>
              <a:ext cx="1018514" cy="1018514"/>
              <a:chOff x="1553516" y="3384952"/>
              <a:chExt cx="1097280" cy="1097280"/>
            </a:xfrm>
          </p:grpSpPr>
          <p:sp>
            <p:nvSpPr>
              <p:cNvPr id="108" name="Freeform: Shape 107">
                <a:extLst>
                  <a:ext uri="{FF2B5EF4-FFF2-40B4-BE49-F238E27FC236}">
                    <a16:creationId xmlns:a16="http://schemas.microsoft.com/office/drawing/2014/main" id="{CD2DC310-4462-ED91-D297-9FF1236CEE6A}"/>
                  </a:ext>
                </a:extLst>
              </p:cNvPr>
              <p:cNvSpPr/>
              <p:nvPr/>
            </p:nvSpPr>
            <p:spPr>
              <a:xfrm>
                <a:off x="1553516" y="3384952"/>
                <a:ext cx="1097280" cy="1097280"/>
              </a:xfrm>
              <a:custGeom>
                <a:avLst/>
                <a:gdLst>
                  <a:gd name="connsiteX0" fmla="*/ 917829 w 917828"/>
                  <a:gd name="connsiteY0" fmla="*/ 458914 h 917829"/>
                  <a:gd name="connsiteX1" fmla="*/ 458914 w 917828"/>
                  <a:gd name="connsiteY1" fmla="*/ 917829 h 917829"/>
                  <a:gd name="connsiteX2" fmla="*/ 0 w 917828"/>
                  <a:gd name="connsiteY2" fmla="*/ 458914 h 917829"/>
                  <a:gd name="connsiteX3" fmla="*/ 458914 w 917828"/>
                  <a:gd name="connsiteY3" fmla="*/ 0 h 917829"/>
                  <a:gd name="connsiteX4" fmla="*/ 917829 w 917828"/>
                  <a:gd name="connsiteY4" fmla="*/ 458914 h 91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828" h="917829">
                    <a:moveTo>
                      <a:pt x="917829" y="458914"/>
                    </a:moveTo>
                    <a:cubicBezTo>
                      <a:pt x="917829" y="712366"/>
                      <a:pt x="712366" y="917829"/>
                      <a:pt x="458914" y="917829"/>
                    </a:cubicBezTo>
                    <a:cubicBezTo>
                      <a:pt x="205463" y="917829"/>
                      <a:pt x="0" y="712366"/>
                      <a:pt x="0" y="458914"/>
                    </a:cubicBezTo>
                    <a:cubicBezTo>
                      <a:pt x="0" y="205463"/>
                      <a:pt x="205463" y="0"/>
                      <a:pt x="458914" y="0"/>
                    </a:cubicBezTo>
                    <a:cubicBezTo>
                      <a:pt x="712366" y="0"/>
                      <a:pt x="917829" y="205463"/>
                      <a:pt x="917829" y="458914"/>
                    </a:cubicBezTo>
                    <a:close/>
                  </a:path>
                </a:pathLst>
              </a:custGeom>
              <a:solidFill>
                <a:srgbClr val="213863"/>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8C3455-3CCD-B96C-4589-145EECE6F0B1}"/>
                  </a:ext>
                </a:extLst>
              </p:cNvPr>
              <p:cNvSpPr/>
              <p:nvPr/>
            </p:nvSpPr>
            <p:spPr>
              <a:xfrm>
                <a:off x="1634112" y="3465546"/>
                <a:ext cx="936094" cy="936093"/>
              </a:xfrm>
              <a:custGeom>
                <a:avLst/>
                <a:gdLst>
                  <a:gd name="connsiteX0" fmla="*/ 727329 w 727328"/>
                  <a:gd name="connsiteY0" fmla="*/ 363664 h 727329"/>
                  <a:gd name="connsiteX1" fmla="*/ 363664 w 727328"/>
                  <a:gd name="connsiteY1" fmla="*/ 727329 h 727329"/>
                  <a:gd name="connsiteX2" fmla="*/ 0 w 727328"/>
                  <a:gd name="connsiteY2" fmla="*/ 363664 h 727329"/>
                  <a:gd name="connsiteX3" fmla="*/ 363664 w 727328"/>
                  <a:gd name="connsiteY3" fmla="*/ 0 h 727329"/>
                  <a:gd name="connsiteX4" fmla="*/ 727329 w 727328"/>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8" h="727329">
                    <a:moveTo>
                      <a:pt x="727329" y="363664"/>
                    </a:moveTo>
                    <a:cubicBezTo>
                      <a:pt x="727329" y="564511"/>
                      <a:pt x="564511" y="727329"/>
                      <a:pt x="363664" y="727329"/>
                    </a:cubicBezTo>
                    <a:cubicBezTo>
                      <a:pt x="162818" y="727329"/>
                      <a:pt x="0" y="564511"/>
                      <a:pt x="0" y="363664"/>
                    </a:cubicBezTo>
                    <a:cubicBezTo>
                      <a:pt x="0" y="162818"/>
                      <a:pt x="162818" y="0"/>
                      <a:pt x="363664" y="0"/>
                    </a:cubicBezTo>
                    <a:cubicBezTo>
                      <a:pt x="564511" y="0"/>
                      <a:pt x="727329" y="162818"/>
                      <a:pt x="727329" y="363664"/>
                    </a:cubicBezTo>
                    <a:close/>
                  </a:path>
                </a:pathLst>
              </a:custGeom>
              <a:solidFill>
                <a:srgbClr val="FFFFFF"/>
              </a:solidFill>
              <a:ln w="9525" cap="flat">
                <a:noFill/>
                <a:prstDash val="solid"/>
                <a:miter/>
              </a:ln>
            </p:spPr>
            <p:txBody>
              <a:bodyPr rtlCol="0" anchor="ctr"/>
              <a:lstStyle/>
              <a:p>
                <a:endParaRPr lang="en-US"/>
              </a:p>
            </p:txBody>
          </p:sp>
        </p:grpSp>
        <p:grpSp>
          <p:nvGrpSpPr>
            <p:cNvPr id="5" name="Graphic 3">
              <a:extLst>
                <a:ext uri="{FF2B5EF4-FFF2-40B4-BE49-F238E27FC236}">
                  <a16:creationId xmlns:a16="http://schemas.microsoft.com/office/drawing/2014/main" id="{757D5DD4-64C4-2E31-5D9D-96A8A511253C}"/>
                </a:ext>
              </a:extLst>
            </p:cNvPr>
            <p:cNvGrpSpPr>
              <a:grpSpLocks noChangeAspect="1"/>
            </p:cNvGrpSpPr>
            <p:nvPr/>
          </p:nvGrpSpPr>
          <p:grpSpPr>
            <a:xfrm>
              <a:off x="4664701" y="3677555"/>
              <a:ext cx="512064" cy="512075"/>
              <a:chOff x="2861160" y="194189"/>
              <a:chExt cx="6469586" cy="6469728"/>
            </a:xfrm>
            <a:solidFill>
              <a:srgbClr val="213863"/>
            </a:solidFill>
          </p:grpSpPr>
          <p:sp>
            <p:nvSpPr>
              <p:cNvPr id="6" name="Freeform: Shape 5">
                <a:extLst>
                  <a:ext uri="{FF2B5EF4-FFF2-40B4-BE49-F238E27FC236}">
                    <a16:creationId xmlns:a16="http://schemas.microsoft.com/office/drawing/2014/main" id="{5593DB80-BC38-A156-DC8E-7EDB1AD42F10}"/>
                  </a:ext>
                </a:extLst>
              </p:cNvPr>
              <p:cNvSpPr/>
              <p:nvPr/>
            </p:nvSpPr>
            <p:spPr>
              <a:xfrm>
                <a:off x="2861430" y="2578373"/>
                <a:ext cx="6469316" cy="4085545"/>
              </a:xfrm>
              <a:custGeom>
                <a:avLst/>
                <a:gdLst>
                  <a:gd name="connsiteX0" fmla="*/ 5227161 w 6469316"/>
                  <a:gd name="connsiteY0" fmla="*/ 129393 h 4085545"/>
                  <a:gd name="connsiteX1" fmla="*/ 5097768 w 6469316"/>
                  <a:gd name="connsiteY1" fmla="*/ 0 h 4085545"/>
                  <a:gd name="connsiteX2" fmla="*/ 3855613 w 6469316"/>
                  <a:gd name="connsiteY2" fmla="*/ 0 h 4085545"/>
                  <a:gd name="connsiteX3" fmla="*/ 3726220 w 6469316"/>
                  <a:gd name="connsiteY3" fmla="*/ 129393 h 4085545"/>
                  <a:gd name="connsiteX4" fmla="*/ 3726220 w 6469316"/>
                  <a:gd name="connsiteY4" fmla="*/ 1555743 h 4085545"/>
                  <a:gd name="connsiteX5" fmla="*/ 2742497 w 6469316"/>
                  <a:gd name="connsiteY5" fmla="*/ 1555743 h 4085545"/>
                  <a:gd name="connsiteX6" fmla="*/ 2742497 w 6469316"/>
                  <a:gd name="connsiteY6" fmla="*/ 903547 h 4085545"/>
                  <a:gd name="connsiteX7" fmla="*/ 2613103 w 6469316"/>
                  <a:gd name="connsiteY7" fmla="*/ 774154 h 4085545"/>
                  <a:gd name="connsiteX8" fmla="*/ 1370948 w 6469316"/>
                  <a:gd name="connsiteY8" fmla="*/ 774154 h 4085545"/>
                  <a:gd name="connsiteX9" fmla="*/ 1241555 w 6469316"/>
                  <a:gd name="connsiteY9" fmla="*/ 903547 h 4085545"/>
                  <a:gd name="connsiteX10" fmla="*/ 1241555 w 6469316"/>
                  <a:gd name="connsiteY10" fmla="*/ 1919903 h 4085545"/>
                  <a:gd name="connsiteX11" fmla="*/ 129416 w 6469316"/>
                  <a:gd name="connsiteY11" fmla="*/ 1919903 h 4085545"/>
                  <a:gd name="connsiteX12" fmla="*/ 22 w 6469316"/>
                  <a:gd name="connsiteY12" fmla="*/ 2049296 h 4085545"/>
                  <a:gd name="connsiteX13" fmla="*/ 0 w 6469316"/>
                  <a:gd name="connsiteY13" fmla="*/ 3956158 h 4085545"/>
                  <a:gd name="connsiteX14" fmla="*/ 129393 w 6469316"/>
                  <a:gd name="connsiteY14" fmla="*/ 4085545 h 4085545"/>
                  <a:gd name="connsiteX15" fmla="*/ 6339872 w 6469316"/>
                  <a:gd name="connsiteY15" fmla="*/ 4085545 h 4085545"/>
                  <a:gd name="connsiteX16" fmla="*/ 6469260 w 6469316"/>
                  <a:gd name="connsiteY16" fmla="*/ 3956158 h 4085545"/>
                  <a:gd name="connsiteX17" fmla="*/ 6469317 w 6469316"/>
                  <a:gd name="connsiteY17" fmla="*/ 1188160 h 4085545"/>
                  <a:gd name="connsiteX18" fmla="*/ 6339929 w 6469316"/>
                  <a:gd name="connsiteY18" fmla="*/ 1058767 h 4085545"/>
                  <a:gd name="connsiteX19" fmla="*/ 5227139 w 6469316"/>
                  <a:gd name="connsiteY19" fmla="*/ 1058767 h 4085545"/>
                  <a:gd name="connsiteX20" fmla="*/ 258826 w 6469316"/>
                  <a:gd name="connsiteY20" fmla="*/ 2178621 h 4085545"/>
                  <a:gd name="connsiteX21" fmla="*/ 1241578 w 6469316"/>
                  <a:gd name="connsiteY21" fmla="*/ 2178621 h 4085545"/>
                  <a:gd name="connsiteX22" fmla="*/ 1241578 w 6469316"/>
                  <a:gd name="connsiteY22" fmla="*/ 3826656 h 4085545"/>
                  <a:gd name="connsiteX23" fmla="*/ 258826 w 6469316"/>
                  <a:gd name="connsiteY23" fmla="*/ 3826656 h 4085545"/>
                  <a:gd name="connsiteX24" fmla="*/ 2483676 w 6469316"/>
                  <a:gd name="connsiteY24" fmla="*/ 3826656 h 4085545"/>
                  <a:gd name="connsiteX25" fmla="*/ 1500924 w 6469316"/>
                  <a:gd name="connsiteY25" fmla="*/ 3826656 h 4085545"/>
                  <a:gd name="connsiteX26" fmla="*/ 1500301 w 6469316"/>
                  <a:gd name="connsiteY26" fmla="*/ 1032878 h 4085545"/>
                  <a:gd name="connsiteX27" fmla="*/ 2483681 w 6469316"/>
                  <a:gd name="connsiteY27" fmla="*/ 1032878 h 4085545"/>
                  <a:gd name="connsiteX28" fmla="*/ 2742840 w 6469316"/>
                  <a:gd name="connsiteY28" fmla="*/ 1814518 h 4085545"/>
                  <a:gd name="connsiteX29" fmla="*/ 3726220 w 6469316"/>
                  <a:gd name="connsiteY29" fmla="*/ 1814518 h 4085545"/>
                  <a:gd name="connsiteX30" fmla="*/ 3726242 w 6469316"/>
                  <a:gd name="connsiteY30" fmla="*/ 3826656 h 4085545"/>
                  <a:gd name="connsiteX31" fmla="*/ 2742862 w 6469316"/>
                  <a:gd name="connsiteY31" fmla="*/ 3826656 h 4085545"/>
                  <a:gd name="connsiteX32" fmla="*/ 3984995 w 6469316"/>
                  <a:gd name="connsiteY32" fmla="*/ 258838 h 4085545"/>
                  <a:gd name="connsiteX33" fmla="*/ 4968375 w 6469316"/>
                  <a:gd name="connsiteY33" fmla="*/ 258838 h 4085545"/>
                  <a:gd name="connsiteX34" fmla="*/ 4968375 w 6469316"/>
                  <a:gd name="connsiteY34" fmla="*/ 3826713 h 4085545"/>
                  <a:gd name="connsiteX35" fmla="*/ 3984995 w 6469316"/>
                  <a:gd name="connsiteY35" fmla="*/ 3826713 h 4085545"/>
                  <a:gd name="connsiteX36" fmla="*/ 3984995 w 6469316"/>
                  <a:gd name="connsiteY36" fmla="*/ 258815 h 4085545"/>
                  <a:gd name="connsiteX37" fmla="*/ 6210542 w 6469316"/>
                  <a:gd name="connsiteY37" fmla="*/ 1317485 h 4085545"/>
                  <a:gd name="connsiteX38" fmla="*/ 6210542 w 6469316"/>
                  <a:gd name="connsiteY38" fmla="*/ 3826656 h 4085545"/>
                  <a:gd name="connsiteX39" fmla="*/ 5227150 w 6469316"/>
                  <a:gd name="connsiteY39" fmla="*/ 3826656 h 4085545"/>
                  <a:gd name="connsiteX40" fmla="*/ 5227127 w 6469316"/>
                  <a:gd name="connsiteY40" fmla="*/ 1317485 h 408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69316" h="4085545">
                    <a:moveTo>
                      <a:pt x="5227161" y="129393"/>
                    </a:moveTo>
                    <a:cubicBezTo>
                      <a:pt x="5227161" y="57933"/>
                      <a:pt x="5169297" y="0"/>
                      <a:pt x="5097768" y="0"/>
                    </a:cubicBezTo>
                    <a:lnTo>
                      <a:pt x="3855613" y="0"/>
                    </a:lnTo>
                    <a:cubicBezTo>
                      <a:pt x="3784084" y="0"/>
                      <a:pt x="3726220" y="57933"/>
                      <a:pt x="3726220" y="129393"/>
                    </a:cubicBezTo>
                    <a:lnTo>
                      <a:pt x="3726220" y="1555743"/>
                    </a:lnTo>
                    <a:lnTo>
                      <a:pt x="2742497" y="1555743"/>
                    </a:lnTo>
                    <a:lnTo>
                      <a:pt x="2742497" y="903547"/>
                    </a:lnTo>
                    <a:cubicBezTo>
                      <a:pt x="2742497" y="832087"/>
                      <a:pt x="2684632" y="774154"/>
                      <a:pt x="2613103" y="774154"/>
                    </a:cubicBezTo>
                    <a:lnTo>
                      <a:pt x="1370948" y="774154"/>
                    </a:lnTo>
                    <a:cubicBezTo>
                      <a:pt x="1299419" y="774154"/>
                      <a:pt x="1241555" y="832087"/>
                      <a:pt x="1241555" y="903547"/>
                    </a:cubicBezTo>
                    <a:lnTo>
                      <a:pt x="1241555" y="1919903"/>
                    </a:lnTo>
                    <a:lnTo>
                      <a:pt x="129416" y="1919903"/>
                    </a:lnTo>
                    <a:cubicBezTo>
                      <a:pt x="57887" y="1919903"/>
                      <a:pt x="22" y="1977836"/>
                      <a:pt x="22" y="2049296"/>
                    </a:cubicBezTo>
                    <a:lnTo>
                      <a:pt x="0" y="3956158"/>
                    </a:lnTo>
                    <a:cubicBezTo>
                      <a:pt x="0" y="4027652"/>
                      <a:pt x="57864" y="4085545"/>
                      <a:pt x="129393" y="4085545"/>
                    </a:cubicBezTo>
                    <a:lnTo>
                      <a:pt x="6339872" y="4085545"/>
                    </a:lnTo>
                    <a:cubicBezTo>
                      <a:pt x="6411424" y="4085545"/>
                      <a:pt x="6469260" y="4027652"/>
                      <a:pt x="6469260" y="3956158"/>
                    </a:cubicBezTo>
                    <a:lnTo>
                      <a:pt x="6469317" y="1188160"/>
                    </a:lnTo>
                    <a:cubicBezTo>
                      <a:pt x="6469317" y="1116700"/>
                      <a:pt x="6411424" y="1058767"/>
                      <a:pt x="6339929" y="1058767"/>
                    </a:cubicBezTo>
                    <a:lnTo>
                      <a:pt x="5227139" y="1058767"/>
                    </a:lnTo>
                    <a:close/>
                    <a:moveTo>
                      <a:pt x="258826" y="2178621"/>
                    </a:moveTo>
                    <a:lnTo>
                      <a:pt x="1241578" y="2178621"/>
                    </a:lnTo>
                    <a:lnTo>
                      <a:pt x="1241578" y="3826656"/>
                    </a:lnTo>
                    <a:lnTo>
                      <a:pt x="258826" y="3826656"/>
                    </a:lnTo>
                    <a:close/>
                    <a:moveTo>
                      <a:pt x="2483676" y="3826656"/>
                    </a:moveTo>
                    <a:lnTo>
                      <a:pt x="1500924" y="3826656"/>
                    </a:lnTo>
                    <a:cubicBezTo>
                      <a:pt x="1500856" y="3540163"/>
                      <a:pt x="1501147" y="4862557"/>
                      <a:pt x="1500301" y="1032878"/>
                    </a:cubicBezTo>
                    <a:lnTo>
                      <a:pt x="2483681" y="1032878"/>
                    </a:lnTo>
                    <a:close/>
                    <a:moveTo>
                      <a:pt x="2742840" y="1814518"/>
                    </a:moveTo>
                    <a:lnTo>
                      <a:pt x="3726220" y="1814518"/>
                    </a:lnTo>
                    <a:lnTo>
                      <a:pt x="3726242" y="3826656"/>
                    </a:lnTo>
                    <a:lnTo>
                      <a:pt x="2742862" y="3826656"/>
                    </a:lnTo>
                    <a:close/>
                    <a:moveTo>
                      <a:pt x="3984995" y="258838"/>
                    </a:moveTo>
                    <a:lnTo>
                      <a:pt x="4968375" y="258838"/>
                    </a:lnTo>
                    <a:lnTo>
                      <a:pt x="4968375" y="3826713"/>
                    </a:lnTo>
                    <a:lnTo>
                      <a:pt x="3984995" y="3826713"/>
                    </a:lnTo>
                    <a:lnTo>
                      <a:pt x="3984995" y="258815"/>
                    </a:lnTo>
                    <a:close/>
                    <a:moveTo>
                      <a:pt x="6210542" y="1317485"/>
                    </a:moveTo>
                    <a:lnTo>
                      <a:pt x="6210542" y="3826656"/>
                    </a:lnTo>
                    <a:lnTo>
                      <a:pt x="5227150" y="3826656"/>
                    </a:lnTo>
                    <a:lnTo>
                      <a:pt x="5227127" y="1317485"/>
                    </a:lnTo>
                    <a:close/>
                  </a:path>
                </a:pathLst>
              </a:custGeom>
              <a:grpFill/>
              <a:ln w="571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9155692-F7D9-DFF1-F81D-F1009A4F16D1}"/>
                  </a:ext>
                </a:extLst>
              </p:cNvPr>
              <p:cNvSpPr/>
              <p:nvPr/>
            </p:nvSpPr>
            <p:spPr>
              <a:xfrm>
                <a:off x="2861160" y="194189"/>
                <a:ext cx="6282992" cy="2787325"/>
              </a:xfrm>
              <a:custGeom>
                <a:avLst/>
                <a:gdLst>
                  <a:gd name="connsiteX0" fmla="*/ 563992 w 6282992"/>
                  <a:gd name="connsiteY0" fmla="*/ 2787326 h 2787325"/>
                  <a:gd name="connsiteX1" fmla="*/ 1127834 w 6282992"/>
                  <a:gd name="connsiteY1" fmla="*/ 2223484 h 2787325"/>
                  <a:gd name="connsiteX2" fmla="*/ 1026792 w 6282992"/>
                  <a:gd name="connsiteY2" fmla="*/ 1902884 h 2787325"/>
                  <a:gd name="connsiteX3" fmla="*/ 1493571 w 6282992"/>
                  <a:gd name="connsiteY3" fmla="*/ 1384202 h 2787325"/>
                  <a:gd name="connsiteX4" fmla="*/ 1761284 w 6282992"/>
                  <a:gd name="connsiteY4" fmla="*/ 1454925 h 2787325"/>
                  <a:gd name="connsiteX5" fmla="*/ 2137291 w 6282992"/>
                  <a:gd name="connsiteY5" fmla="*/ 1308209 h 2787325"/>
                  <a:gd name="connsiteX6" fmla="*/ 2538456 w 6282992"/>
                  <a:gd name="connsiteY6" fmla="*/ 1585364 h 2787325"/>
                  <a:gd name="connsiteX7" fmla="*/ 2498742 w 6282992"/>
                  <a:gd name="connsiteY7" fmla="*/ 1789584 h 2787325"/>
                  <a:gd name="connsiteX8" fmla="*/ 3062584 w 6282992"/>
                  <a:gd name="connsiteY8" fmla="*/ 2353426 h 2787325"/>
                  <a:gd name="connsiteX9" fmla="*/ 3626426 w 6282992"/>
                  <a:gd name="connsiteY9" fmla="*/ 1789584 h 2787325"/>
                  <a:gd name="connsiteX10" fmla="*/ 3544541 w 6282992"/>
                  <a:gd name="connsiteY10" fmla="*/ 1501330 h 2787325"/>
                  <a:gd name="connsiteX11" fmla="*/ 4021007 w 6282992"/>
                  <a:gd name="connsiteY11" fmla="*/ 1038347 h 2787325"/>
                  <a:gd name="connsiteX12" fmla="*/ 4323056 w 6282992"/>
                  <a:gd name="connsiteY12" fmla="*/ 1127690 h 2787325"/>
                  <a:gd name="connsiteX13" fmla="*/ 4672808 w 6282992"/>
                  <a:gd name="connsiteY13" fmla="*/ 1002605 h 2787325"/>
                  <a:gd name="connsiteX14" fmla="*/ 5208144 w 6282992"/>
                  <a:gd name="connsiteY14" fmla="*/ 1421383 h 2787325"/>
                  <a:gd name="connsiteX15" fmla="*/ 5155303 w 6282992"/>
                  <a:gd name="connsiteY15" fmla="*/ 1656213 h 2787325"/>
                  <a:gd name="connsiteX16" fmla="*/ 5719150 w 6282992"/>
                  <a:gd name="connsiteY16" fmla="*/ 2220055 h 2787325"/>
                  <a:gd name="connsiteX17" fmla="*/ 6282992 w 6282992"/>
                  <a:gd name="connsiteY17" fmla="*/ 1656213 h 2787325"/>
                  <a:gd name="connsiteX18" fmla="*/ 5719150 w 6282992"/>
                  <a:gd name="connsiteY18" fmla="*/ 1092371 h 2787325"/>
                  <a:gd name="connsiteX19" fmla="*/ 5368478 w 6282992"/>
                  <a:gd name="connsiteY19" fmla="*/ 1218215 h 2787325"/>
                  <a:gd name="connsiteX20" fmla="*/ 4833480 w 6282992"/>
                  <a:gd name="connsiteY20" fmla="*/ 799746 h 2787325"/>
                  <a:gd name="connsiteX21" fmla="*/ 4886898 w 6282992"/>
                  <a:gd name="connsiteY21" fmla="*/ 563888 h 2787325"/>
                  <a:gd name="connsiteX22" fmla="*/ 4323056 w 6282992"/>
                  <a:gd name="connsiteY22" fmla="*/ 0 h 2787325"/>
                  <a:gd name="connsiteX23" fmla="*/ 3759100 w 6282992"/>
                  <a:gd name="connsiteY23" fmla="*/ 563888 h 2787325"/>
                  <a:gd name="connsiteX24" fmla="*/ 3841053 w 6282992"/>
                  <a:gd name="connsiteY24" fmla="*/ 852272 h 2787325"/>
                  <a:gd name="connsiteX25" fmla="*/ 3364656 w 6282992"/>
                  <a:gd name="connsiteY25" fmla="*/ 1315164 h 2787325"/>
                  <a:gd name="connsiteX26" fmla="*/ 3062567 w 6282992"/>
                  <a:gd name="connsiteY26" fmla="*/ 1225753 h 2787325"/>
                  <a:gd name="connsiteX27" fmla="*/ 2686137 w 6282992"/>
                  <a:gd name="connsiteY27" fmla="*/ 1372869 h 2787325"/>
                  <a:gd name="connsiteX28" fmla="*/ 2285304 w 6282992"/>
                  <a:gd name="connsiteY28" fmla="*/ 1095937 h 2787325"/>
                  <a:gd name="connsiteX29" fmla="*/ 2325223 w 6282992"/>
                  <a:gd name="connsiteY29" fmla="*/ 891026 h 2787325"/>
                  <a:gd name="connsiteX30" fmla="*/ 1761381 w 6282992"/>
                  <a:gd name="connsiteY30" fmla="*/ 327184 h 2787325"/>
                  <a:gd name="connsiteX31" fmla="*/ 1197425 w 6282992"/>
                  <a:gd name="connsiteY31" fmla="*/ 891026 h 2787325"/>
                  <a:gd name="connsiteX32" fmla="*/ 1299535 w 6282992"/>
                  <a:gd name="connsiteY32" fmla="*/ 1212963 h 2787325"/>
                  <a:gd name="connsiteX33" fmla="*/ 833162 w 6282992"/>
                  <a:gd name="connsiteY33" fmla="*/ 1731176 h 2787325"/>
                  <a:gd name="connsiteX34" fmla="*/ 563957 w 6282992"/>
                  <a:gd name="connsiteY34" fmla="*/ 1659648 h 2787325"/>
                  <a:gd name="connsiteX35" fmla="*/ 0 w 6282992"/>
                  <a:gd name="connsiteY35" fmla="*/ 2223489 h 2787325"/>
                  <a:gd name="connsiteX36" fmla="*/ 564003 w 6282992"/>
                  <a:gd name="connsiteY36" fmla="*/ 2787309 h 2787325"/>
                  <a:gd name="connsiteX37" fmla="*/ 6024160 w 6282992"/>
                  <a:gd name="connsiteY37" fmla="*/ 1656270 h 2787325"/>
                  <a:gd name="connsiteX38" fmla="*/ 5719093 w 6282992"/>
                  <a:gd name="connsiteY38" fmla="*/ 1961308 h 2787325"/>
                  <a:gd name="connsiteX39" fmla="*/ 5414084 w 6282992"/>
                  <a:gd name="connsiteY39" fmla="*/ 1656270 h 2787325"/>
                  <a:gd name="connsiteX40" fmla="*/ 5719093 w 6282992"/>
                  <a:gd name="connsiteY40" fmla="*/ 1351232 h 2787325"/>
                  <a:gd name="connsiteX41" fmla="*/ 6024160 w 6282992"/>
                  <a:gd name="connsiteY41" fmla="*/ 1656270 h 2787325"/>
                  <a:gd name="connsiteX42" fmla="*/ 4323033 w 6282992"/>
                  <a:gd name="connsiteY42" fmla="*/ 258838 h 2787325"/>
                  <a:gd name="connsiteX43" fmla="*/ 4628071 w 6282992"/>
                  <a:gd name="connsiteY43" fmla="*/ 563945 h 2787325"/>
                  <a:gd name="connsiteX44" fmla="*/ 4323033 w 6282992"/>
                  <a:gd name="connsiteY44" fmla="*/ 868983 h 2787325"/>
                  <a:gd name="connsiteX45" fmla="*/ 4017864 w 6282992"/>
                  <a:gd name="connsiteY45" fmla="*/ 563945 h 2787325"/>
                  <a:gd name="connsiteX46" fmla="*/ 4323033 w 6282992"/>
                  <a:gd name="connsiteY46" fmla="*/ 258838 h 2787325"/>
                  <a:gd name="connsiteX47" fmla="*/ 3062590 w 6282992"/>
                  <a:gd name="connsiteY47" fmla="*/ 1484591 h 2787325"/>
                  <a:gd name="connsiteX48" fmla="*/ 3367628 w 6282992"/>
                  <a:gd name="connsiteY48" fmla="*/ 1789629 h 2787325"/>
                  <a:gd name="connsiteX49" fmla="*/ 3062590 w 6282992"/>
                  <a:gd name="connsiteY49" fmla="*/ 2094668 h 2787325"/>
                  <a:gd name="connsiteX50" fmla="*/ 2757552 w 6282992"/>
                  <a:gd name="connsiteY50" fmla="*/ 1789629 h 2787325"/>
                  <a:gd name="connsiteX51" fmla="*/ 2811621 w 6282992"/>
                  <a:gd name="connsiteY51" fmla="*/ 1616905 h 2787325"/>
                  <a:gd name="connsiteX52" fmla="*/ 3062590 w 6282992"/>
                  <a:gd name="connsiteY52" fmla="*/ 1484591 h 2787325"/>
                  <a:gd name="connsiteX53" fmla="*/ 1761398 w 6282992"/>
                  <a:gd name="connsiteY53" fmla="*/ 586022 h 2787325"/>
                  <a:gd name="connsiteX54" fmla="*/ 2066437 w 6282992"/>
                  <a:gd name="connsiteY54" fmla="*/ 891060 h 2787325"/>
                  <a:gd name="connsiteX55" fmla="*/ 1761267 w 6282992"/>
                  <a:gd name="connsiteY55" fmla="*/ 1196167 h 2787325"/>
                  <a:gd name="connsiteX56" fmla="*/ 1456229 w 6282992"/>
                  <a:gd name="connsiteY56" fmla="*/ 891060 h 2787325"/>
                  <a:gd name="connsiteX57" fmla="*/ 1761398 w 6282992"/>
                  <a:gd name="connsiteY57" fmla="*/ 586022 h 2787325"/>
                  <a:gd name="connsiteX58" fmla="*/ 563992 w 6282992"/>
                  <a:gd name="connsiteY58" fmla="*/ 1918474 h 2787325"/>
                  <a:gd name="connsiteX59" fmla="*/ 869030 w 6282992"/>
                  <a:gd name="connsiteY59" fmla="*/ 2223512 h 2787325"/>
                  <a:gd name="connsiteX60" fmla="*/ 563992 w 6282992"/>
                  <a:gd name="connsiteY60" fmla="*/ 2528551 h 2787325"/>
                  <a:gd name="connsiteX61" fmla="*/ 258822 w 6282992"/>
                  <a:gd name="connsiteY61" fmla="*/ 2223512 h 2787325"/>
                  <a:gd name="connsiteX62" fmla="*/ 563992 w 6282992"/>
                  <a:gd name="connsiteY62" fmla="*/ 1918474 h 27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282992" h="2787325">
                    <a:moveTo>
                      <a:pt x="563992" y="2787326"/>
                    </a:moveTo>
                    <a:cubicBezTo>
                      <a:pt x="874859" y="2787326"/>
                      <a:pt x="1127834" y="2534414"/>
                      <a:pt x="1127834" y="2223484"/>
                    </a:cubicBezTo>
                    <a:cubicBezTo>
                      <a:pt x="1127834" y="2104297"/>
                      <a:pt x="1090149" y="1994055"/>
                      <a:pt x="1026792" y="1902884"/>
                    </a:cubicBezTo>
                    <a:lnTo>
                      <a:pt x="1493571" y="1384202"/>
                    </a:lnTo>
                    <a:cubicBezTo>
                      <a:pt x="1573604" y="1427870"/>
                      <a:pt x="1663906" y="1454925"/>
                      <a:pt x="1761284" y="1454925"/>
                    </a:cubicBezTo>
                    <a:cubicBezTo>
                      <a:pt x="1906257" y="1454925"/>
                      <a:pt x="2037279" y="1398421"/>
                      <a:pt x="2137291" y="1308209"/>
                    </a:cubicBezTo>
                    <a:lnTo>
                      <a:pt x="2538456" y="1585364"/>
                    </a:lnTo>
                    <a:cubicBezTo>
                      <a:pt x="2513607" y="1648875"/>
                      <a:pt x="2498742" y="1717392"/>
                      <a:pt x="2498742" y="1789584"/>
                    </a:cubicBezTo>
                    <a:cubicBezTo>
                      <a:pt x="2498742" y="2100491"/>
                      <a:pt x="2751722" y="2353426"/>
                      <a:pt x="3062584" y="2353426"/>
                    </a:cubicBezTo>
                    <a:cubicBezTo>
                      <a:pt x="3373446" y="2353426"/>
                      <a:pt x="3626426" y="2100514"/>
                      <a:pt x="3626426" y="1789584"/>
                    </a:cubicBezTo>
                    <a:cubicBezTo>
                      <a:pt x="3626426" y="1683856"/>
                      <a:pt x="3595371" y="1585987"/>
                      <a:pt x="3544541" y="1501330"/>
                    </a:cubicBezTo>
                    <a:lnTo>
                      <a:pt x="4021007" y="1038347"/>
                    </a:lnTo>
                    <a:cubicBezTo>
                      <a:pt x="4108515" y="1094223"/>
                      <a:pt x="4211745" y="1127690"/>
                      <a:pt x="4323056" y="1127690"/>
                    </a:cubicBezTo>
                    <a:cubicBezTo>
                      <a:pt x="4455798" y="1127690"/>
                      <a:pt x="4576368" y="1079649"/>
                      <a:pt x="4672808" y="1002605"/>
                    </a:cubicBezTo>
                    <a:lnTo>
                      <a:pt x="5208144" y="1421383"/>
                    </a:lnTo>
                    <a:cubicBezTo>
                      <a:pt x="5175037" y="1493112"/>
                      <a:pt x="5155303" y="1572162"/>
                      <a:pt x="5155303" y="1656213"/>
                    </a:cubicBezTo>
                    <a:cubicBezTo>
                      <a:pt x="5155303" y="1967120"/>
                      <a:pt x="5408283" y="2220055"/>
                      <a:pt x="5719150" y="2220055"/>
                    </a:cubicBezTo>
                    <a:cubicBezTo>
                      <a:pt x="6029989" y="2220055"/>
                      <a:pt x="6282992" y="1967143"/>
                      <a:pt x="6282992" y="1656213"/>
                    </a:cubicBezTo>
                    <a:cubicBezTo>
                      <a:pt x="6282992" y="1345305"/>
                      <a:pt x="6029989" y="1092371"/>
                      <a:pt x="5719150" y="1092371"/>
                    </a:cubicBezTo>
                    <a:cubicBezTo>
                      <a:pt x="5585991" y="1092371"/>
                      <a:pt x="5465073" y="1140725"/>
                      <a:pt x="5368478" y="1218215"/>
                    </a:cubicBezTo>
                    <a:lnTo>
                      <a:pt x="4833480" y="799746"/>
                    </a:lnTo>
                    <a:cubicBezTo>
                      <a:pt x="4866918" y="727748"/>
                      <a:pt x="4886898" y="648344"/>
                      <a:pt x="4886898" y="563888"/>
                    </a:cubicBezTo>
                    <a:cubicBezTo>
                      <a:pt x="4886898" y="252980"/>
                      <a:pt x="4633918" y="0"/>
                      <a:pt x="4323056" y="0"/>
                    </a:cubicBezTo>
                    <a:cubicBezTo>
                      <a:pt x="4012080" y="0"/>
                      <a:pt x="3759100" y="252980"/>
                      <a:pt x="3759100" y="563888"/>
                    </a:cubicBezTo>
                    <a:cubicBezTo>
                      <a:pt x="3759100" y="669661"/>
                      <a:pt x="3790178" y="767599"/>
                      <a:pt x="3841053" y="852272"/>
                    </a:cubicBezTo>
                    <a:lnTo>
                      <a:pt x="3364656" y="1315164"/>
                    </a:lnTo>
                    <a:cubicBezTo>
                      <a:pt x="3277125" y="1259243"/>
                      <a:pt x="3173895" y="1225753"/>
                      <a:pt x="3062567" y="1225753"/>
                    </a:cubicBezTo>
                    <a:cubicBezTo>
                      <a:pt x="2917417" y="1225753"/>
                      <a:pt x="2786195" y="1282412"/>
                      <a:pt x="2686137" y="1372869"/>
                    </a:cubicBezTo>
                    <a:lnTo>
                      <a:pt x="2285304" y="1095937"/>
                    </a:lnTo>
                    <a:cubicBezTo>
                      <a:pt x="2310307" y="1032243"/>
                      <a:pt x="2325223" y="963463"/>
                      <a:pt x="2325223" y="891026"/>
                    </a:cubicBezTo>
                    <a:cubicBezTo>
                      <a:pt x="2325223" y="580118"/>
                      <a:pt x="2072243" y="327184"/>
                      <a:pt x="1761381" y="327184"/>
                    </a:cubicBezTo>
                    <a:cubicBezTo>
                      <a:pt x="1450405" y="327184"/>
                      <a:pt x="1197425" y="580095"/>
                      <a:pt x="1197425" y="891026"/>
                    </a:cubicBezTo>
                    <a:cubicBezTo>
                      <a:pt x="1197425" y="1010818"/>
                      <a:pt x="1235579" y="1121523"/>
                      <a:pt x="1299535" y="1212963"/>
                    </a:cubicBezTo>
                    <a:lnTo>
                      <a:pt x="833162" y="1731176"/>
                    </a:lnTo>
                    <a:cubicBezTo>
                      <a:pt x="752798" y="1687017"/>
                      <a:pt x="661958" y="1659648"/>
                      <a:pt x="563957" y="1659648"/>
                    </a:cubicBezTo>
                    <a:cubicBezTo>
                      <a:pt x="252980" y="1659648"/>
                      <a:pt x="0" y="1912559"/>
                      <a:pt x="0" y="2223489"/>
                    </a:cubicBezTo>
                    <a:cubicBezTo>
                      <a:pt x="45" y="2534374"/>
                      <a:pt x="253020" y="2787309"/>
                      <a:pt x="564003" y="2787309"/>
                    </a:cubicBezTo>
                    <a:close/>
                    <a:moveTo>
                      <a:pt x="6024160" y="1656270"/>
                    </a:moveTo>
                    <a:cubicBezTo>
                      <a:pt x="6024160" y="1824462"/>
                      <a:pt x="5887286" y="1961308"/>
                      <a:pt x="5719093" y="1961308"/>
                    </a:cubicBezTo>
                    <a:cubicBezTo>
                      <a:pt x="5550958" y="1961308"/>
                      <a:pt x="5414084" y="1824462"/>
                      <a:pt x="5414084" y="1656270"/>
                    </a:cubicBezTo>
                    <a:cubicBezTo>
                      <a:pt x="5414084" y="1488077"/>
                      <a:pt x="5550958" y="1351232"/>
                      <a:pt x="5719093" y="1351232"/>
                    </a:cubicBezTo>
                    <a:cubicBezTo>
                      <a:pt x="5887286" y="1351232"/>
                      <a:pt x="6024160" y="1488077"/>
                      <a:pt x="6024160" y="1656270"/>
                    </a:cubicBezTo>
                    <a:close/>
                    <a:moveTo>
                      <a:pt x="4323033" y="258838"/>
                    </a:moveTo>
                    <a:cubicBezTo>
                      <a:pt x="4491226" y="258838"/>
                      <a:pt x="4628071" y="395684"/>
                      <a:pt x="4628071" y="563945"/>
                    </a:cubicBezTo>
                    <a:cubicBezTo>
                      <a:pt x="4628071" y="732137"/>
                      <a:pt x="4491226" y="868983"/>
                      <a:pt x="4323033" y="868983"/>
                    </a:cubicBezTo>
                    <a:cubicBezTo>
                      <a:pt x="4154709" y="868983"/>
                      <a:pt x="4017864" y="732137"/>
                      <a:pt x="4017864" y="563945"/>
                    </a:cubicBezTo>
                    <a:cubicBezTo>
                      <a:pt x="4017864" y="395689"/>
                      <a:pt x="4154732" y="258838"/>
                      <a:pt x="4323033" y="258838"/>
                    </a:cubicBezTo>
                    <a:close/>
                    <a:moveTo>
                      <a:pt x="3062590" y="1484591"/>
                    </a:moveTo>
                    <a:cubicBezTo>
                      <a:pt x="3230782" y="1484591"/>
                      <a:pt x="3367628" y="1621437"/>
                      <a:pt x="3367628" y="1789629"/>
                    </a:cubicBezTo>
                    <a:cubicBezTo>
                      <a:pt x="3367628" y="1957822"/>
                      <a:pt x="3230782" y="2094668"/>
                      <a:pt x="3062590" y="2094668"/>
                    </a:cubicBezTo>
                    <a:cubicBezTo>
                      <a:pt x="2894397" y="2094668"/>
                      <a:pt x="2757552" y="1957822"/>
                      <a:pt x="2757552" y="1789629"/>
                    </a:cubicBezTo>
                    <a:cubicBezTo>
                      <a:pt x="2757552" y="1725490"/>
                      <a:pt x="2777668" y="1666088"/>
                      <a:pt x="2811621" y="1616905"/>
                    </a:cubicBezTo>
                    <a:cubicBezTo>
                      <a:pt x="2866714" y="1537141"/>
                      <a:pt x="2958560" y="1484591"/>
                      <a:pt x="3062590" y="1484591"/>
                    </a:cubicBezTo>
                    <a:close/>
                    <a:moveTo>
                      <a:pt x="1761398" y="586022"/>
                    </a:moveTo>
                    <a:cubicBezTo>
                      <a:pt x="1929591" y="586022"/>
                      <a:pt x="2066437" y="722867"/>
                      <a:pt x="2066437" y="891060"/>
                    </a:cubicBezTo>
                    <a:cubicBezTo>
                      <a:pt x="2066437" y="1059315"/>
                      <a:pt x="1929591" y="1196167"/>
                      <a:pt x="1761267" y="1196167"/>
                    </a:cubicBezTo>
                    <a:cubicBezTo>
                      <a:pt x="1593075" y="1196167"/>
                      <a:pt x="1456229" y="1059321"/>
                      <a:pt x="1456229" y="891060"/>
                    </a:cubicBezTo>
                    <a:cubicBezTo>
                      <a:pt x="1456229" y="722867"/>
                      <a:pt x="1593075" y="586022"/>
                      <a:pt x="1761398" y="586022"/>
                    </a:cubicBezTo>
                    <a:close/>
                    <a:moveTo>
                      <a:pt x="563992" y="1918474"/>
                    </a:moveTo>
                    <a:cubicBezTo>
                      <a:pt x="732184" y="1918474"/>
                      <a:pt x="869030" y="2055320"/>
                      <a:pt x="869030" y="2223512"/>
                    </a:cubicBezTo>
                    <a:cubicBezTo>
                      <a:pt x="869030" y="2391705"/>
                      <a:pt x="732184" y="2528551"/>
                      <a:pt x="563992" y="2528551"/>
                    </a:cubicBezTo>
                    <a:cubicBezTo>
                      <a:pt x="395668" y="2528551"/>
                      <a:pt x="258822" y="2391705"/>
                      <a:pt x="258822" y="2223512"/>
                    </a:cubicBezTo>
                    <a:cubicBezTo>
                      <a:pt x="258822" y="2055320"/>
                      <a:pt x="395691" y="1918474"/>
                      <a:pt x="563992" y="1918474"/>
                    </a:cubicBezTo>
                    <a:close/>
                  </a:path>
                </a:pathLst>
              </a:custGeom>
              <a:grpFill/>
              <a:ln w="571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12F4727D-5321-D888-C892-836B4FAB1AFE}"/>
              </a:ext>
            </a:extLst>
          </p:cNvPr>
          <p:cNvGrpSpPr/>
          <p:nvPr/>
        </p:nvGrpSpPr>
        <p:grpSpPr>
          <a:xfrm>
            <a:off x="10581380" y="255401"/>
            <a:ext cx="1252836" cy="919218"/>
            <a:chOff x="10231361" y="1118541"/>
            <a:chExt cx="1252836" cy="919218"/>
          </a:xfrm>
        </p:grpSpPr>
        <p:sp>
          <p:nvSpPr>
            <p:cNvPr id="3" name="Freeform: Shape 2">
              <a:extLst>
                <a:ext uri="{FF2B5EF4-FFF2-40B4-BE49-F238E27FC236}">
                  <a16:creationId xmlns:a16="http://schemas.microsoft.com/office/drawing/2014/main" id="{E965296A-A752-2F25-5BEF-9A844A0F6FCB}"/>
                </a:ext>
              </a:extLst>
            </p:cNvPr>
            <p:cNvSpPr/>
            <p:nvPr/>
          </p:nvSpPr>
          <p:spPr>
            <a:xfrm>
              <a:off x="10231361" y="1118541"/>
              <a:ext cx="1247650" cy="235610"/>
            </a:xfrm>
            <a:custGeom>
              <a:avLst/>
              <a:gdLst>
                <a:gd name="connsiteX0" fmla="*/ 220456 w 1247650"/>
                <a:gd name="connsiteY0" fmla="*/ 15717 h 235610"/>
                <a:gd name="connsiteX1" fmla="*/ 188791 w 1247650"/>
                <a:gd name="connsiteY1" fmla="*/ 15717 h 235610"/>
                <a:gd name="connsiteX2" fmla="*/ 121084 w 1247650"/>
                <a:gd name="connsiteY2" fmla="*/ 165905 h 235610"/>
                <a:gd name="connsiteX3" fmla="*/ 110678 w 1247650"/>
                <a:gd name="connsiteY3" fmla="*/ 192442 h 235610"/>
                <a:gd name="connsiteX4" fmla="*/ 109770 w 1247650"/>
                <a:gd name="connsiteY4" fmla="*/ 192442 h 235610"/>
                <a:gd name="connsiteX5" fmla="*/ 99818 w 1247650"/>
                <a:gd name="connsiteY5" fmla="*/ 166508 h 235610"/>
                <a:gd name="connsiteX6" fmla="*/ 33476 w 1247650"/>
                <a:gd name="connsiteY6" fmla="*/ 15717 h 235610"/>
                <a:gd name="connsiteX7" fmla="*/ 0 w 1247650"/>
                <a:gd name="connsiteY7" fmla="*/ 15717 h 235610"/>
                <a:gd name="connsiteX8" fmla="*/ 0 w 1247650"/>
                <a:gd name="connsiteY8" fmla="*/ 231950 h 235610"/>
                <a:gd name="connsiteX9" fmla="*/ 24430 w 1247650"/>
                <a:gd name="connsiteY9" fmla="*/ 231950 h 235610"/>
                <a:gd name="connsiteX10" fmla="*/ 24430 w 1247650"/>
                <a:gd name="connsiteY10" fmla="*/ 87193 h 235610"/>
                <a:gd name="connsiteX11" fmla="*/ 23219 w 1247650"/>
                <a:gd name="connsiteY11" fmla="*/ 44807 h 235610"/>
                <a:gd name="connsiteX12" fmla="*/ 23824 w 1247650"/>
                <a:gd name="connsiteY12" fmla="*/ 44807 h 235610"/>
                <a:gd name="connsiteX13" fmla="*/ 30310 w 1247650"/>
                <a:gd name="connsiteY13" fmla="*/ 66972 h 235610"/>
                <a:gd name="connsiteX14" fmla="*/ 104047 w 1247650"/>
                <a:gd name="connsiteY14" fmla="*/ 231950 h 235610"/>
                <a:gd name="connsiteX15" fmla="*/ 116412 w 1247650"/>
                <a:gd name="connsiteY15" fmla="*/ 231950 h 235610"/>
                <a:gd name="connsiteX16" fmla="*/ 190286 w 1247650"/>
                <a:gd name="connsiteY16" fmla="*/ 65779 h 235610"/>
                <a:gd name="connsiteX17" fmla="*/ 196771 w 1247650"/>
                <a:gd name="connsiteY17" fmla="*/ 44819 h 235610"/>
                <a:gd name="connsiteX18" fmla="*/ 197377 w 1247650"/>
                <a:gd name="connsiteY18" fmla="*/ 44819 h 235610"/>
                <a:gd name="connsiteX19" fmla="*/ 195258 w 1247650"/>
                <a:gd name="connsiteY19" fmla="*/ 86903 h 235610"/>
                <a:gd name="connsiteX20" fmla="*/ 195258 w 1247650"/>
                <a:gd name="connsiteY20" fmla="*/ 231950 h 235610"/>
                <a:gd name="connsiteX21" fmla="*/ 220438 w 1247650"/>
                <a:gd name="connsiteY21" fmla="*/ 231950 h 235610"/>
                <a:gd name="connsiteX22" fmla="*/ 220438 w 1247650"/>
                <a:gd name="connsiteY22" fmla="*/ 15717 h 235610"/>
                <a:gd name="connsiteX23" fmla="*/ 296644 w 1247650"/>
                <a:gd name="connsiteY23" fmla="*/ 33662 h 235610"/>
                <a:gd name="connsiteX24" fmla="*/ 296708 w 1247650"/>
                <a:gd name="connsiteY24" fmla="*/ 10884 h 235610"/>
                <a:gd name="connsiteX25" fmla="*/ 296644 w 1247650"/>
                <a:gd name="connsiteY25" fmla="*/ 10819 h 235610"/>
                <a:gd name="connsiteX26" fmla="*/ 285108 w 1247650"/>
                <a:gd name="connsiteY26" fmla="*/ 6220 h 235610"/>
                <a:gd name="connsiteX27" fmla="*/ 269123 w 1247650"/>
                <a:gd name="connsiteY27" fmla="*/ 21909 h 235610"/>
                <a:gd name="connsiteX28" fmla="*/ 269126 w 1247650"/>
                <a:gd name="connsiteY28" fmla="*/ 22354 h 235610"/>
                <a:gd name="connsiteX29" fmla="*/ 273809 w 1247650"/>
                <a:gd name="connsiteY29" fmla="*/ 33814 h 235610"/>
                <a:gd name="connsiteX30" fmla="*/ 285117 w 1247650"/>
                <a:gd name="connsiteY30" fmla="*/ 38337 h 235610"/>
                <a:gd name="connsiteX31" fmla="*/ 296644 w 1247650"/>
                <a:gd name="connsiteY31" fmla="*/ 33662 h 235610"/>
                <a:gd name="connsiteX32" fmla="*/ 297170 w 1247650"/>
                <a:gd name="connsiteY32" fmla="*/ 77541 h 235610"/>
                <a:gd name="connsiteX33" fmla="*/ 272441 w 1247650"/>
                <a:gd name="connsiteY33" fmla="*/ 77541 h 235610"/>
                <a:gd name="connsiteX34" fmla="*/ 272441 w 1247650"/>
                <a:gd name="connsiteY34" fmla="*/ 231950 h 235610"/>
                <a:gd name="connsiteX35" fmla="*/ 297170 w 1247650"/>
                <a:gd name="connsiteY35" fmla="*/ 231950 h 235610"/>
                <a:gd name="connsiteX36" fmla="*/ 297170 w 1247650"/>
                <a:gd name="connsiteY36" fmla="*/ 77541 h 235610"/>
                <a:gd name="connsiteX37" fmla="*/ 450940 w 1247650"/>
                <a:gd name="connsiteY37" fmla="*/ 201341 h 235610"/>
                <a:gd name="connsiteX38" fmla="*/ 412941 w 1247650"/>
                <a:gd name="connsiteY38" fmla="*/ 214759 h 235610"/>
                <a:gd name="connsiteX39" fmla="*/ 374717 w 1247650"/>
                <a:gd name="connsiteY39" fmla="*/ 199079 h 235610"/>
                <a:gd name="connsiteX40" fmla="*/ 360466 w 1247650"/>
                <a:gd name="connsiteY40" fmla="*/ 156259 h 235610"/>
                <a:gd name="connsiteX41" fmla="*/ 375622 w 1247650"/>
                <a:gd name="connsiteY41" fmla="*/ 111702 h 235610"/>
                <a:gd name="connsiteX42" fmla="*/ 414448 w 1247650"/>
                <a:gd name="connsiteY42" fmla="*/ 94747 h 235610"/>
                <a:gd name="connsiteX43" fmla="*/ 451243 w 1247650"/>
                <a:gd name="connsiteY43" fmla="*/ 106809 h 235610"/>
                <a:gd name="connsiteX44" fmla="*/ 451243 w 1247650"/>
                <a:gd name="connsiteY44" fmla="*/ 81462 h 235610"/>
                <a:gd name="connsiteX45" fmla="*/ 415354 w 1247650"/>
                <a:gd name="connsiteY45" fmla="*/ 73923 h 235610"/>
                <a:gd name="connsiteX46" fmla="*/ 356999 w 1247650"/>
                <a:gd name="connsiteY46" fmla="*/ 97069 h 235610"/>
                <a:gd name="connsiteX47" fmla="*/ 335134 w 1247650"/>
                <a:gd name="connsiteY47" fmla="*/ 158379 h 235610"/>
                <a:gd name="connsiteX48" fmla="*/ 355419 w 1247650"/>
                <a:gd name="connsiteY48" fmla="*/ 214087 h 235610"/>
                <a:gd name="connsiteX49" fmla="*/ 408723 w 1247650"/>
                <a:gd name="connsiteY49" fmla="*/ 235583 h 235610"/>
                <a:gd name="connsiteX50" fmla="*/ 450943 w 1247650"/>
                <a:gd name="connsiteY50" fmla="*/ 224877 h 235610"/>
                <a:gd name="connsiteX51" fmla="*/ 450943 w 1247650"/>
                <a:gd name="connsiteY51" fmla="*/ 201341 h 235610"/>
                <a:gd name="connsiteX52" fmla="*/ 567313 w 1247650"/>
                <a:gd name="connsiteY52" fmla="*/ 76936 h 235610"/>
                <a:gd name="connsiteX53" fmla="*/ 552538 w 1247650"/>
                <a:gd name="connsiteY53" fmla="*/ 74817 h 235610"/>
                <a:gd name="connsiteX54" fmla="*/ 528260 w 1247650"/>
                <a:gd name="connsiteY54" fmla="*/ 83939 h 235610"/>
                <a:gd name="connsiteX55" fmla="*/ 512126 w 1247650"/>
                <a:gd name="connsiteY55" fmla="*/ 109346 h 235610"/>
                <a:gd name="connsiteX56" fmla="*/ 511520 w 1247650"/>
                <a:gd name="connsiteY56" fmla="*/ 109346 h 235610"/>
                <a:gd name="connsiteX57" fmla="*/ 511520 w 1247650"/>
                <a:gd name="connsiteY57" fmla="*/ 77541 h 235610"/>
                <a:gd name="connsiteX58" fmla="*/ 486790 w 1247650"/>
                <a:gd name="connsiteY58" fmla="*/ 77541 h 235610"/>
                <a:gd name="connsiteX59" fmla="*/ 486790 w 1247650"/>
                <a:gd name="connsiteY59" fmla="*/ 231950 h 235610"/>
                <a:gd name="connsiteX60" fmla="*/ 511520 w 1247650"/>
                <a:gd name="connsiteY60" fmla="*/ 231950 h 235610"/>
                <a:gd name="connsiteX61" fmla="*/ 511520 w 1247650"/>
                <a:gd name="connsiteY61" fmla="*/ 153232 h 235610"/>
                <a:gd name="connsiteX62" fmla="*/ 522150 w 1247650"/>
                <a:gd name="connsiteY62" fmla="*/ 112519 h 235610"/>
                <a:gd name="connsiteX63" fmla="*/ 548615 w 1247650"/>
                <a:gd name="connsiteY63" fmla="*/ 97590 h 235610"/>
                <a:gd name="connsiteX64" fmla="*/ 567310 w 1247650"/>
                <a:gd name="connsiteY64" fmla="*/ 102568 h 235610"/>
                <a:gd name="connsiteX65" fmla="*/ 567310 w 1247650"/>
                <a:gd name="connsiteY65" fmla="*/ 76936 h 235610"/>
                <a:gd name="connsiteX66" fmla="*/ 713169 w 1247650"/>
                <a:gd name="connsiteY66" fmla="*/ 213324 h 235610"/>
                <a:gd name="connsiteX67" fmla="*/ 734060 w 1247650"/>
                <a:gd name="connsiteY67" fmla="*/ 154140 h 235610"/>
                <a:gd name="connsiteX68" fmla="*/ 714683 w 1247650"/>
                <a:gd name="connsiteY68" fmla="*/ 95180 h 235610"/>
                <a:gd name="connsiteX69" fmla="*/ 660767 w 1247650"/>
                <a:gd name="connsiteY69" fmla="*/ 73908 h 235610"/>
                <a:gd name="connsiteX70" fmla="*/ 603318 w 1247650"/>
                <a:gd name="connsiteY70" fmla="*/ 95774 h 235610"/>
                <a:gd name="connsiteX71" fmla="*/ 582055 w 1247650"/>
                <a:gd name="connsiteY71" fmla="*/ 156562 h 235610"/>
                <a:gd name="connsiteX72" fmla="*/ 602488 w 1247650"/>
                <a:gd name="connsiteY72" fmla="*/ 213935 h 235610"/>
                <a:gd name="connsiteX73" fmla="*/ 657149 w 1247650"/>
                <a:gd name="connsiteY73" fmla="*/ 235574 h 235610"/>
                <a:gd name="connsiteX74" fmla="*/ 713169 w 1247650"/>
                <a:gd name="connsiteY74" fmla="*/ 213327 h 235610"/>
                <a:gd name="connsiteX75" fmla="*/ 695827 w 1247650"/>
                <a:gd name="connsiteY75" fmla="*/ 110409 h 235610"/>
                <a:gd name="connsiteX76" fmla="*/ 708718 w 1247650"/>
                <a:gd name="connsiteY76" fmla="*/ 155045 h 235610"/>
                <a:gd name="connsiteX77" fmla="*/ 695827 w 1247650"/>
                <a:gd name="connsiteY77" fmla="*/ 199224 h 235610"/>
                <a:gd name="connsiteX78" fmla="*/ 658959 w 1247650"/>
                <a:gd name="connsiteY78" fmla="*/ 214756 h 235610"/>
                <a:gd name="connsiteX79" fmla="*/ 621417 w 1247650"/>
                <a:gd name="connsiteY79" fmla="*/ 198924 h 235610"/>
                <a:gd name="connsiteX80" fmla="*/ 607390 w 1247650"/>
                <a:gd name="connsiteY80" fmla="*/ 155654 h 235610"/>
                <a:gd name="connsiteX81" fmla="*/ 621262 w 1247650"/>
                <a:gd name="connsiteY81" fmla="*/ 110945 h 235610"/>
                <a:gd name="connsiteX82" fmla="*/ 658959 w 1247650"/>
                <a:gd name="connsiteY82" fmla="*/ 94735 h 235610"/>
                <a:gd name="connsiteX83" fmla="*/ 695827 w 1247650"/>
                <a:gd name="connsiteY83" fmla="*/ 110412 h 235610"/>
                <a:gd name="connsiteX84" fmla="*/ 803983 w 1247650"/>
                <a:gd name="connsiteY84" fmla="*/ 235583 h 235610"/>
                <a:gd name="connsiteX85" fmla="*/ 827053 w 1247650"/>
                <a:gd name="connsiteY85" fmla="*/ 232858 h 235610"/>
                <a:gd name="connsiteX86" fmla="*/ 846506 w 1247650"/>
                <a:gd name="connsiteY86" fmla="*/ 224565 h 235610"/>
                <a:gd name="connsiteX87" fmla="*/ 860000 w 1247650"/>
                <a:gd name="connsiteY87" fmla="*/ 210541 h 235610"/>
                <a:gd name="connsiteX88" fmla="*/ 865053 w 1247650"/>
                <a:gd name="connsiteY88" fmla="*/ 190638 h 235610"/>
                <a:gd name="connsiteX89" fmla="*/ 861962 w 1247650"/>
                <a:gd name="connsiteY89" fmla="*/ 174501 h 235610"/>
                <a:gd name="connsiteX90" fmla="*/ 853139 w 1247650"/>
                <a:gd name="connsiteY90" fmla="*/ 162514 h 235610"/>
                <a:gd name="connsiteX91" fmla="*/ 839267 w 1247650"/>
                <a:gd name="connsiteY91" fmla="*/ 153165 h 235610"/>
                <a:gd name="connsiteX92" fmla="*/ 820871 w 1247650"/>
                <a:gd name="connsiteY92" fmla="*/ 145100 h 235610"/>
                <a:gd name="connsiteX93" fmla="*/ 807150 w 1247650"/>
                <a:gd name="connsiteY93" fmla="*/ 139520 h 235610"/>
                <a:gd name="connsiteX94" fmla="*/ 796895 w 1247650"/>
                <a:gd name="connsiteY94" fmla="*/ 133788 h 235610"/>
                <a:gd name="connsiteX95" fmla="*/ 790485 w 1247650"/>
                <a:gd name="connsiteY95" fmla="*/ 126552 h 235610"/>
                <a:gd name="connsiteX96" fmla="*/ 788299 w 1247650"/>
                <a:gd name="connsiteY96" fmla="*/ 116449 h 235610"/>
                <a:gd name="connsiteX97" fmla="*/ 790485 w 1247650"/>
                <a:gd name="connsiteY97" fmla="*/ 107627 h 235610"/>
                <a:gd name="connsiteX98" fmla="*/ 796668 w 1247650"/>
                <a:gd name="connsiteY98" fmla="*/ 100766 h 235610"/>
                <a:gd name="connsiteX99" fmla="*/ 806244 w 1247650"/>
                <a:gd name="connsiteY99" fmla="*/ 96319 h 235610"/>
                <a:gd name="connsiteX100" fmla="*/ 818760 w 1247650"/>
                <a:gd name="connsiteY100" fmla="*/ 94735 h 235610"/>
                <a:gd name="connsiteX101" fmla="*/ 857965 w 1247650"/>
                <a:gd name="connsiteY101" fmla="*/ 105892 h 235610"/>
                <a:gd name="connsiteX102" fmla="*/ 857965 w 1247650"/>
                <a:gd name="connsiteY102" fmla="*/ 80872 h 235610"/>
                <a:gd name="connsiteX103" fmla="*/ 822076 w 1247650"/>
                <a:gd name="connsiteY103" fmla="*/ 73908 h 235610"/>
                <a:gd name="connsiteX104" fmla="*/ 800137 w 1247650"/>
                <a:gd name="connsiteY104" fmla="*/ 76772 h 235610"/>
                <a:gd name="connsiteX105" fmla="*/ 781212 w 1247650"/>
                <a:gd name="connsiteY105" fmla="*/ 85292 h 235610"/>
                <a:gd name="connsiteX106" fmla="*/ 767945 w 1247650"/>
                <a:gd name="connsiteY106" fmla="*/ 99316 h 235610"/>
                <a:gd name="connsiteX107" fmla="*/ 762967 w 1247650"/>
                <a:gd name="connsiteY107" fmla="*/ 118541 h 235610"/>
                <a:gd name="connsiteX108" fmla="*/ 765607 w 1247650"/>
                <a:gd name="connsiteY108" fmla="*/ 134073 h 235610"/>
                <a:gd name="connsiteX109" fmla="*/ 773446 w 1247650"/>
                <a:gd name="connsiteY109" fmla="*/ 145908 h 235610"/>
                <a:gd name="connsiteX110" fmla="*/ 786416 w 1247650"/>
                <a:gd name="connsiteY110" fmla="*/ 155257 h 235610"/>
                <a:gd name="connsiteX111" fmla="*/ 804434 w 1247650"/>
                <a:gd name="connsiteY111" fmla="*/ 163477 h 235610"/>
                <a:gd name="connsiteX112" fmla="*/ 818231 w 1247650"/>
                <a:gd name="connsiteY112" fmla="*/ 168981 h 235610"/>
                <a:gd name="connsiteX113" fmla="*/ 829390 w 1247650"/>
                <a:gd name="connsiteY113" fmla="*/ 174937 h 235610"/>
                <a:gd name="connsiteX114" fmla="*/ 836929 w 1247650"/>
                <a:gd name="connsiteY114" fmla="*/ 182551 h 235610"/>
                <a:gd name="connsiteX115" fmla="*/ 839721 w 1247650"/>
                <a:gd name="connsiteY115" fmla="*/ 193030 h 235610"/>
                <a:gd name="connsiteX116" fmla="*/ 807150 w 1247650"/>
                <a:gd name="connsiteY116" fmla="*/ 214744 h 235610"/>
                <a:gd name="connsiteX117" fmla="*/ 762665 w 1247650"/>
                <a:gd name="connsiteY117" fmla="*/ 199818 h 235610"/>
                <a:gd name="connsiteX118" fmla="*/ 762665 w 1247650"/>
                <a:gd name="connsiteY118" fmla="*/ 226355 h 235610"/>
                <a:gd name="connsiteX119" fmla="*/ 803983 w 1247650"/>
                <a:gd name="connsiteY119" fmla="*/ 235553 h 235610"/>
                <a:gd name="connsiteX120" fmla="*/ 803983 w 1247650"/>
                <a:gd name="connsiteY120" fmla="*/ 235553 h 235610"/>
                <a:gd name="connsiteX121" fmla="*/ 1022062 w 1247650"/>
                <a:gd name="connsiteY121" fmla="*/ 213342 h 235610"/>
                <a:gd name="connsiteX122" fmla="*/ 1042953 w 1247650"/>
                <a:gd name="connsiteY122" fmla="*/ 154158 h 235610"/>
                <a:gd name="connsiteX123" fmla="*/ 1023576 w 1247650"/>
                <a:gd name="connsiteY123" fmla="*/ 95198 h 235610"/>
                <a:gd name="connsiteX124" fmla="*/ 969663 w 1247650"/>
                <a:gd name="connsiteY124" fmla="*/ 73908 h 235610"/>
                <a:gd name="connsiteX125" fmla="*/ 912214 w 1247650"/>
                <a:gd name="connsiteY125" fmla="*/ 95774 h 235610"/>
                <a:gd name="connsiteX126" fmla="*/ 890951 w 1247650"/>
                <a:gd name="connsiteY126" fmla="*/ 156562 h 235610"/>
                <a:gd name="connsiteX127" fmla="*/ 911384 w 1247650"/>
                <a:gd name="connsiteY127" fmla="*/ 213935 h 235610"/>
                <a:gd name="connsiteX128" fmla="*/ 966045 w 1247650"/>
                <a:gd name="connsiteY128" fmla="*/ 235583 h 235610"/>
                <a:gd name="connsiteX129" fmla="*/ 1022062 w 1247650"/>
                <a:gd name="connsiteY129" fmla="*/ 213327 h 235610"/>
                <a:gd name="connsiteX130" fmla="*/ 1004723 w 1247650"/>
                <a:gd name="connsiteY130" fmla="*/ 110427 h 235610"/>
                <a:gd name="connsiteX131" fmla="*/ 1017615 w 1247650"/>
                <a:gd name="connsiteY131" fmla="*/ 155063 h 235610"/>
                <a:gd name="connsiteX132" fmla="*/ 1004723 w 1247650"/>
                <a:gd name="connsiteY132" fmla="*/ 199242 h 235610"/>
                <a:gd name="connsiteX133" fmla="*/ 967856 w 1247650"/>
                <a:gd name="connsiteY133" fmla="*/ 214774 h 235610"/>
                <a:gd name="connsiteX134" fmla="*/ 930313 w 1247650"/>
                <a:gd name="connsiteY134" fmla="*/ 198943 h 235610"/>
                <a:gd name="connsiteX135" fmla="*/ 916271 w 1247650"/>
                <a:gd name="connsiteY135" fmla="*/ 155654 h 235610"/>
                <a:gd name="connsiteX136" fmla="*/ 930144 w 1247650"/>
                <a:gd name="connsiteY136" fmla="*/ 110945 h 235610"/>
                <a:gd name="connsiteX137" fmla="*/ 967844 w 1247650"/>
                <a:gd name="connsiteY137" fmla="*/ 94735 h 235610"/>
                <a:gd name="connsiteX138" fmla="*/ 1004723 w 1247650"/>
                <a:gd name="connsiteY138" fmla="*/ 110412 h 235610"/>
                <a:gd name="connsiteX139" fmla="*/ 1157209 w 1247650"/>
                <a:gd name="connsiteY139" fmla="*/ 2759 h 235610"/>
                <a:gd name="connsiteX140" fmla="*/ 1139268 w 1247650"/>
                <a:gd name="connsiteY140" fmla="*/ 34 h 235610"/>
                <a:gd name="connsiteX141" fmla="*/ 1104287 w 1247650"/>
                <a:gd name="connsiteY141" fmla="*/ 14134 h 235610"/>
                <a:gd name="connsiteX142" fmla="*/ 1090263 w 1247650"/>
                <a:gd name="connsiteY142" fmla="*/ 52509 h 235610"/>
                <a:gd name="connsiteX143" fmla="*/ 1090263 w 1247650"/>
                <a:gd name="connsiteY143" fmla="*/ 77541 h 235610"/>
                <a:gd name="connsiteX144" fmla="*/ 1063874 w 1247650"/>
                <a:gd name="connsiteY144" fmla="*/ 77541 h 235610"/>
                <a:gd name="connsiteX145" fmla="*/ 1063874 w 1247650"/>
                <a:gd name="connsiteY145" fmla="*/ 98653 h 235610"/>
                <a:gd name="connsiteX146" fmla="*/ 1090263 w 1247650"/>
                <a:gd name="connsiteY146" fmla="*/ 98653 h 235610"/>
                <a:gd name="connsiteX147" fmla="*/ 1090263 w 1247650"/>
                <a:gd name="connsiteY147" fmla="*/ 231950 h 235610"/>
                <a:gd name="connsiteX148" fmla="*/ 1114841 w 1247650"/>
                <a:gd name="connsiteY148" fmla="*/ 231950 h 235610"/>
                <a:gd name="connsiteX149" fmla="*/ 1114841 w 1247650"/>
                <a:gd name="connsiteY149" fmla="*/ 98653 h 235610"/>
                <a:gd name="connsiteX150" fmla="*/ 1151030 w 1247650"/>
                <a:gd name="connsiteY150" fmla="*/ 98653 h 235610"/>
                <a:gd name="connsiteX151" fmla="*/ 1151030 w 1247650"/>
                <a:gd name="connsiteY151" fmla="*/ 77541 h 235610"/>
                <a:gd name="connsiteX152" fmla="*/ 1114838 w 1247650"/>
                <a:gd name="connsiteY152" fmla="*/ 77541 h 235610"/>
                <a:gd name="connsiteX153" fmla="*/ 1114838 w 1247650"/>
                <a:gd name="connsiteY153" fmla="*/ 53717 h 235610"/>
                <a:gd name="connsiteX154" fmla="*/ 1140776 w 1247650"/>
                <a:gd name="connsiteY154" fmla="*/ 20995 h 235610"/>
                <a:gd name="connsiteX155" fmla="*/ 1157209 w 1247650"/>
                <a:gd name="connsiteY155" fmla="*/ 25067 h 235610"/>
                <a:gd name="connsiteX156" fmla="*/ 1157209 w 1247650"/>
                <a:gd name="connsiteY156" fmla="*/ 2759 h 235610"/>
                <a:gd name="connsiteX157" fmla="*/ 1247648 w 1247650"/>
                <a:gd name="connsiteY157" fmla="*/ 209339 h 235610"/>
                <a:gd name="connsiteX158" fmla="*/ 1231513 w 1247650"/>
                <a:gd name="connsiteY158" fmla="*/ 214468 h 235610"/>
                <a:gd name="connsiteX159" fmla="*/ 1214023 w 1247650"/>
                <a:gd name="connsiteY159" fmla="*/ 207832 h 235610"/>
                <a:gd name="connsiteX160" fmla="*/ 1208740 w 1247650"/>
                <a:gd name="connsiteY160" fmla="*/ 185658 h 235610"/>
                <a:gd name="connsiteX161" fmla="*/ 1208740 w 1247650"/>
                <a:gd name="connsiteY161" fmla="*/ 98653 h 235610"/>
                <a:gd name="connsiteX162" fmla="*/ 1247642 w 1247650"/>
                <a:gd name="connsiteY162" fmla="*/ 98653 h 235610"/>
                <a:gd name="connsiteX163" fmla="*/ 1247642 w 1247650"/>
                <a:gd name="connsiteY163" fmla="*/ 77541 h 235610"/>
                <a:gd name="connsiteX164" fmla="*/ 1208740 w 1247650"/>
                <a:gd name="connsiteY164" fmla="*/ 77541 h 235610"/>
                <a:gd name="connsiteX165" fmla="*/ 1208740 w 1247650"/>
                <a:gd name="connsiteY165" fmla="*/ 31852 h 235610"/>
                <a:gd name="connsiteX166" fmla="*/ 1184010 w 1247650"/>
                <a:gd name="connsiteY166" fmla="*/ 39845 h 235610"/>
                <a:gd name="connsiteX167" fmla="*/ 1184010 w 1247650"/>
                <a:gd name="connsiteY167" fmla="*/ 77541 h 235610"/>
                <a:gd name="connsiteX168" fmla="*/ 1157470 w 1247650"/>
                <a:gd name="connsiteY168" fmla="*/ 77541 h 235610"/>
                <a:gd name="connsiteX169" fmla="*/ 1157470 w 1247650"/>
                <a:gd name="connsiteY169" fmla="*/ 98653 h 235610"/>
                <a:gd name="connsiteX170" fmla="*/ 1184010 w 1247650"/>
                <a:gd name="connsiteY170" fmla="*/ 98653 h 235610"/>
                <a:gd name="connsiteX171" fmla="*/ 1184010 w 1247650"/>
                <a:gd name="connsiteY171" fmla="*/ 190029 h 235610"/>
                <a:gd name="connsiteX172" fmla="*/ 1224580 w 1247650"/>
                <a:gd name="connsiteY172" fmla="*/ 235268 h 235610"/>
                <a:gd name="connsiteX173" fmla="*/ 1247651 w 1247650"/>
                <a:gd name="connsiteY173" fmla="*/ 230442 h 235610"/>
                <a:gd name="connsiteX174" fmla="*/ 1247651 w 1247650"/>
                <a:gd name="connsiteY174" fmla="*/ 209330 h 23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47650" h="235610">
                  <a:moveTo>
                    <a:pt x="220456" y="15717"/>
                  </a:moveTo>
                  <a:lnTo>
                    <a:pt x="188791" y="15717"/>
                  </a:lnTo>
                  <a:lnTo>
                    <a:pt x="121084" y="165905"/>
                  </a:lnTo>
                  <a:cubicBezTo>
                    <a:pt x="118460" y="171737"/>
                    <a:pt x="114991" y="180583"/>
                    <a:pt x="110678" y="192442"/>
                  </a:cubicBezTo>
                  <a:lnTo>
                    <a:pt x="109770" y="192442"/>
                  </a:lnTo>
                  <a:cubicBezTo>
                    <a:pt x="107079" y="183568"/>
                    <a:pt x="103753" y="174903"/>
                    <a:pt x="99818" y="166508"/>
                  </a:cubicBezTo>
                  <a:lnTo>
                    <a:pt x="33476" y="15717"/>
                  </a:lnTo>
                  <a:lnTo>
                    <a:pt x="0" y="15717"/>
                  </a:lnTo>
                  <a:lnTo>
                    <a:pt x="0" y="231950"/>
                  </a:lnTo>
                  <a:lnTo>
                    <a:pt x="24430" y="231950"/>
                  </a:lnTo>
                  <a:lnTo>
                    <a:pt x="24430" y="87193"/>
                  </a:lnTo>
                  <a:cubicBezTo>
                    <a:pt x="24430" y="67591"/>
                    <a:pt x="24026" y="53462"/>
                    <a:pt x="23219" y="44807"/>
                  </a:cubicBezTo>
                  <a:lnTo>
                    <a:pt x="23824" y="44807"/>
                  </a:lnTo>
                  <a:cubicBezTo>
                    <a:pt x="25320" y="52374"/>
                    <a:pt x="27490" y="59792"/>
                    <a:pt x="30310" y="66972"/>
                  </a:cubicBezTo>
                  <a:lnTo>
                    <a:pt x="104047" y="231950"/>
                  </a:lnTo>
                  <a:lnTo>
                    <a:pt x="116412" y="231950"/>
                  </a:lnTo>
                  <a:lnTo>
                    <a:pt x="190286" y="65779"/>
                  </a:lnTo>
                  <a:cubicBezTo>
                    <a:pt x="193014" y="58980"/>
                    <a:pt x="195183" y="51970"/>
                    <a:pt x="196771" y="44819"/>
                  </a:cubicBezTo>
                  <a:lnTo>
                    <a:pt x="197377" y="44819"/>
                  </a:lnTo>
                  <a:cubicBezTo>
                    <a:pt x="195964" y="61406"/>
                    <a:pt x="195258" y="75434"/>
                    <a:pt x="195258" y="86903"/>
                  </a:cubicBezTo>
                  <a:lnTo>
                    <a:pt x="195258" y="231950"/>
                  </a:lnTo>
                  <a:lnTo>
                    <a:pt x="220438" y="231950"/>
                  </a:lnTo>
                  <a:lnTo>
                    <a:pt x="220438" y="15717"/>
                  </a:lnTo>
                  <a:close/>
                  <a:moveTo>
                    <a:pt x="296644" y="33662"/>
                  </a:moveTo>
                  <a:cubicBezTo>
                    <a:pt x="302950" y="27390"/>
                    <a:pt x="302980" y="17192"/>
                    <a:pt x="296708" y="10884"/>
                  </a:cubicBezTo>
                  <a:cubicBezTo>
                    <a:pt x="296687" y="10862"/>
                    <a:pt x="296665" y="10840"/>
                    <a:pt x="296644" y="10819"/>
                  </a:cubicBezTo>
                  <a:cubicBezTo>
                    <a:pt x="293576" y="7793"/>
                    <a:pt x="289416" y="6134"/>
                    <a:pt x="285108" y="6220"/>
                  </a:cubicBezTo>
                  <a:cubicBezTo>
                    <a:pt x="276362" y="6138"/>
                    <a:pt x="269205" y="13162"/>
                    <a:pt x="269123" y="21909"/>
                  </a:cubicBezTo>
                  <a:cubicBezTo>
                    <a:pt x="269122" y="22057"/>
                    <a:pt x="269123" y="22206"/>
                    <a:pt x="269126" y="22354"/>
                  </a:cubicBezTo>
                  <a:cubicBezTo>
                    <a:pt x="268998" y="26664"/>
                    <a:pt x="270700" y="30826"/>
                    <a:pt x="273809" y="33814"/>
                  </a:cubicBezTo>
                  <a:cubicBezTo>
                    <a:pt x="276814" y="36785"/>
                    <a:pt x="280892" y="38416"/>
                    <a:pt x="285117" y="38337"/>
                  </a:cubicBezTo>
                  <a:cubicBezTo>
                    <a:pt x="289436" y="38416"/>
                    <a:pt x="293600" y="36728"/>
                    <a:pt x="296644" y="33662"/>
                  </a:cubicBezTo>
                  <a:close/>
                  <a:moveTo>
                    <a:pt x="297170" y="77541"/>
                  </a:moveTo>
                  <a:lnTo>
                    <a:pt x="272441" y="77541"/>
                  </a:lnTo>
                  <a:lnTo>
                    <a:pt x="272441" y="231950"/>
                  </a:lnTo>
                  <a:lnTo>
                    <a:pt x="297170" y="231950"/>
                  </a:lnTo>
                  <a:lnTo>
                    <a:pt x="297170" y="77541"/>
                  </a:lnTo>
                  <a:close/>
                  <a:moveTo>
                    <a:pt x="450940" y="201341"/>
                  </a:moveTo>
                  <a:cubicBezTo>
                    <a:pt x="440123" y="209921"/>
                    <a:pt x="426750" y="214644"/>
                    <a:pt x="412941" y="214759"/>
                  </a:cubicBezTo>
                  <a:cubicBezTo>
                    <a:pt x="396958" y="214759"/>
                    <a:pt x="384218" y="209533"/>
                    <a:pt x="374717" y="199079"/>
                  </a:cubicBezTo>
                  <a:cubicBezTo>
                    <a:pt x="365216" y="188625"/>
                    <a:pt x="360466" y="174352"/>
                    <a:pt x="360466" y="156259"/>
                  </a:cubicBezTo>
                  <a:cubicBezTo>
                    <a:pt x="360466" y="137864"/>
                    <a:pt x="365519" y="123010"/>
                    <a:pt x="375622" y="111702"/>
                  </a:cubicBezTo>
                  <a:cubicBezTo>
                    <a:pt x="385386" y="100542"/>
                    <a:pt x="399625" y="94325"/>
                    <a:pt x="414448" y="94747"/>
                  </a:cubicBezTo>
                  <a:cubicBezTo>
                    <a:pt x="427676" y="94798"/>
                    <a:pt x="440553" y="99019"/>
                    <a:pt x="451243" y="106809"/>
                  </a:cubicBezTo>
                  <a:lnTo>
                    <a:pt x="451243" y="81462"/>
                  </a:lnTo>
                  <a:cubicBezTo>
                    <a:pt x="440011" y="76247"/>
                    <a:pt x="427734" y="73668"/>
                    <a:pt x="415354" y="73923"/>
                  </a:cubicBezTo>
                  <a:cubicBezTo>
                    <a:pt x="391027" y="73923"/>
                    <a:pt x="371577" y="81639"/>
                    <a:pt x="356999" y="97069"/>
                  </a:cubicBezTo>
                  <a:cubicBezTo>
                    <a:pt x="342421" y="112501"/>
                    <a:pt x="335134" y="132938"/>
                    <a:pt x="335134" y="158379"/>
                  </a:cubicBezTo>
                  <a:cubicBezTo>
                    <a:pt x="335134" y="181201"/>
                    <a:pt x="341894" y="199769"/>
                    <a:pt x="355419" y="214087"/>
                  </a:cubicBezTo>
                  <a:cubicBezTo>
                    <a:pt x="368943" y="228404"/>
                    <a:pt x="386709" y="235568"/>
                    <a:pt x="408723" y="235583"/>
                  </a:cubicBezTo>
                  <a:cubicBezTo>
                    <a:pt x="423513" y="235970"/>
                    <a:pt x="438124" y="232265"/>
                    <a:pt x="450943" y="224877"/>
                  </a:cubicBezTo>
                  <a:lnTo>
                    <a:pt x="450943" y="201341"/>
                  </a:lnTo>
                  <a:close/>
                  <a:moveTo>
                    <a:pt x="567313" y="76936"/>
                  </a:moveTo>
                  <a:cubicBezTo>
                    <a:pt x="562563" y="75318"/>
                    <a:pt x="557552" y="74599"/>
                    <a:pt x="552538" y="74817"/>
                  </a:cubicBezTo>
                  <a:cubicBezTo>
                    <a:pt x="543607" y="74810"/>
                    <a:pt x="534978" y="78052"/>
                    <a:pt x="528260" y="83939"/>
                  </a:cubicBezTo>
                  <a:cubicBezTo>
                    <a:pt x="520579" y="90705"/>
                    <a:pt x="514984" y="99519"/>
                    <a:pt x="512126" y="109346"/>
                  </a:cubicBezTo>
                  <a:lnTo>
                    <a:pt x="511520" y="109346"/>
                  </a:lnTo>
                  <a:lnTo>
                    <a:pt x="511520" y="77541"/>
                  </a:lnTo>
                  <a:lnTo>
                    <a:pt x="486790" y="77541"/>
                  </a:lnTo>
                  <a:lnTo>
                    <a:pt x="486790" y="231950"/>
                  </a:lnTo>
                  <a:lnTo>
                    <a:pt x="511520" y="231950"/>
                  </a:lnTo>
                  <a:lnTo>
                    <a:pt x="511520" y="153232"/>
                  </a:lnTo>
                  <a:cubicBezTo>
                    <a:pt x="511520" y="136041"/>
                    <a:pt x="515062" y="122471"/>
                    <a:pt x="522150" y="112519"/>
                  </a:cubicBezTo>
                  <a:cubicBezTo>
                    <a:pt x="529238" y="102568"/>
                    <a:pt x="538057" y="97592"/>
                    <a:pt x="548615" y="97590"/>
                  </a:cubicBezTo>
                  <a:cubicBezTo>
                    <a:pt x="555224" y="97157"/>
                    <a:pt x="561791" y="98904"/>
                    <a:pt x="567310" y="102568"/>
                  </a:cubicBezTo>
                  <a:lnTo>
                    <a:pt x="567310" y="76936"/>
                  </a:lnTo>
                  <a:close/>
                  <a:moveTo>
                    <a:pt x="713169" y="213324"/>
                  </a:moveTo>
                  <a:cubicBezTo>
                    <a:pt x="727096" y="198498"/>
                    <a:pt x="734060" y="178770"/>
                    <a:pt x="734060" y="154140"/>
                  </a:cubicBezTo>
                  <a:cubicBezTo>
                    <a:pt x="734060" y="129011"/>
                    <a:pt x="727602" y="109359"/>
                    <a:pt x="714683" y="95180"/>
                  </a:cubicBezTo>
                  <a:cubicBezTo>
                    <a:pt x="701764" y="81003"/>
                    <a:pt x="683792" y="73912"/>
                    <a:pt x="660767" y="73908"/>
                  </a:cubicBezTo>
                  <a:cubicBezTo>
                    <a:pt x="636643" y="73908"/>
                    <a:pt x="617493" y="81197"/>
                    <a:pt x="603318" y="95774"/>
                  </a:cubicBezTo>
                  <a:cubicBezTo>
                    <a:pt x="589142" y="110352"/>
                    <a:pt x="582055" y="130612"/>
                    <a:pt x="582055" y="156562"/>
                  </a:cubicBezTo>
                  <a:cubicBezTo>
                    <a:pt x="582055" y="180380"/>
                    <a:pt x="588867" y="199503"/>
                    <a:pt x="602488" y="213935"/>
                  </a:cubicBezTo>
                  <a:cubicBezTo>
                    <a:pt x="616109" y="228368"/>
                    <a:pt x="634330" y="235580"/>
                    <a:pt x="657149" y="235574"/>
                  </a:cubicBezTo>
                  <a:cubicBezTo>
                    <a:pt x="680571" y="235580"/>
                    <a:pt x="699245" y="228165"/>
                    <a:pt x="713169" y="213327"/>
                  </a:cubicBezTo>
                  <a:close/>
                  <a:moveTo>
                    <a:pt x="695827" y="110409"/>
                  </a:moveTo>
                  <a:cubicBezTo>
                    <a:pt x="704422" y="120867"/>
                    <a:pt x="708718" y="135744"/>
                    <a:pt x="708718" y="155045"/>
                  </a:cubicBezTo>
                  <a:cubicBezTo>
                    <a:pt x="708718" y="174143"/>
                    <a:pt x="704422" y="188870"/>
                    <a:pt x="695827" y="199224"/>
                  </a:cubicBezTo>
                  <a:cubicBezTo>
                    <a:pt x="687231" y="209579"/>
                    <a:pt x="674942" y="214756"/>
                    <a:pt x="658959" y="214756"/>
                  </a:cubicBezTo>
                  <a:cubicBezTo>
                    <a:pt x="643276" y="214756"/>
                    <a:pt x="630763" y="209479"/>
                    <a:pt x="621417" y="198924"/>
                  </a:cubicBezTo>
                  <a:cubicBezTo>
                    <a:pt x="612071" y="188370"/>
                    <a:pt x="607396" y="173947"/>
                    <a:pt x="607390" y="155654"/>
                  </a:cubicBezTo>
                  <a:cubicBezTo>
                    <a:pt x="607390" y="136653"/>
                    <a:pt x="612013" y="121751"/>
                    <a:pt x="621262" y="110945"/>
                  </a:cubicBezTo>
                  <a:cubicBezTo>
                    <a:pt x="630512" y="100139"/>
                    <a:pt x="643076" y="94737"/>
                    <a:pt x="658959" y="94735"/>
                  </a:cubicBezTo>
                  <a:cubicBezTo>
                    <a:pt x="674942" y="94733"/>
                    <a:pt x="687231" y="99958"/>
                    <a:pt x="695827" y="110412"/>
                  </a:cubicBezTo>
                  <a:close/>
                  <a:moveTo>
                    <a:pt x="803983" y="235583"/>
                  </a:moveTo>
                  <a:cubicBezTo>
                    <a:pt x="811755" y="235610"/>
                    <a:pt x="819502" y="234696"/>
                    <a:pt x="827053" y="232858"/>
                  </a:cubicBezTo>
                  <a:cubicBezTo>
                    <a:pt x="833965" y="231229"/>
                    <a:pt x="840544" y="228426"/>
                    <a:pt x="846506" y="224565"/>
                  </a:cubicBezTo>
                  <a:cubicBezTo>
                    <a:pt x="852010" y="220978"/>
                    <a:pt x="856624" y="216182"/>
                    <a:pt x="860000" y="210541"/>
                  </a:cubicBezTo>
                  <a:cubicBezTo>
                    <a:pt x="863475" y="204495"/>
                    <a:pt x="865225" y="197611"/>
                    <a:pt x="865053" y="190638"/>
                  </a:cubicBezTo>
                  <a:cubicBezTo>
                    <a:pt x="865189" y="185100"/>
                    <a:pt x="864135" y="179596"/>
                    <a:pt x="861962" y="174501"/>
                  </a:cubicBezTo>
                  <a:cubicBezTo>
                    <a:pt x="859876" y="169941"/>
                    <a:pt x="856872" y="165863"/>
                    <a:pt x="853139" y="162514"/>
                  </a:cubicBezTo>
                  <a:cubicBezTo>
                    <a:pt x="848949" y="158796"/>
                    <a:pt x="844283" y="155654"/>
                    <a:pt x="839267" y="153165"/>
                  </a:cubicBezTo>
                  <a:cubicBezTo>
                    <a:pt x="833281" y="150156"/>
                    <a:pt x="827141" y="147464"/>
                    <a:pt x="820871" y="145100"/>
                  </a:cubicBezTo>
                  <a:cubicBezTo>
                    <a:pt x="815745" y="143080"/>
                    <a:pt x="811173" y="141221"/>
                    <a:pt x="807150" y="139520"/>
                  </a:cubicBezTo>
                  <a:cubicBezTo>
                    <a:pt x="803513" y="138030"/>
                    <a:pt x="800071" y="136105"/>
                    <a:pt x="796895" y="133788"/>
                  </a:cubicBezTo>
                  <a:cubicBezTo>
                    <a:pt x="794255" y="131875"/>
                    <a:pt x="792066" y="129404"/>
                    <a:pt x="790485" y="126552"/>
                  </a:cubicBezTo>
                  <a:cubicBezTo>
                    <a:pt x="788935" y="123416"/>
                    <a:pt x="788184" y="119946"/>
                    <a:pt x="788299" y="116449"/>
                  </a:cubicBezTo>
                  <a:cubicBezTo>
                    <a:pt x="788266" y="113370"/>
                    <a:pt x="789017" y="110333"/>
                    <a:pt x="790485" y="107627"/>
                  </a:cubicBezTo>
                  <a:cubicBezTo>
                    <a:pt x="791999" y="104902"/>
                    <a:pt x="794113" y="102556"/>
                    <a:pt x="796668" y="100766"/>
                  </a:cubicBezTo>
                  <a:cubicBezTo>
                    <a:pt x="799580" y="98741"/>
                    <a:pt x="802820" y="97237"/>
                    <a:pt x="806244" y="96319"/>
                  </a:cubicBezTo>
                  <a:cubicBezTo>
                    <a:pt x="810322" y="95216"/>
                    <a:pt x="814534" y="94683"/>
                    <a:pt x="818760" y="94735"/>
                  </a:cubicBezTo>
                  <a:cubicBezTo>
                    <a:pt x="832645" y="94479"/>
                    <a:pt x="846294" y="98363"/>
                    <a:pt x="857965" y="105892"/>
                  </a:cubicBezTo>
                  <a:lnTo>
                    <a:pt x="857965" y="80872"/>
                  </a:lnTo>
                  <a:cubicBezTo>
                    <a:pt x="846615" y="76081"/>
                    <a:pt x="834392" y="73710"/>
                    <a:pt x="822076" y="73908"/>
                  </a:cubicBezTo>
                  <a:cubicBezTo>
                    <a:pt x="814670" y="73892"/>
                    <a:pt x="807292" y="74854"/>
                    <a:pt x="800137" y="76772"/>
                  </a:cubicBezTo>
                  <a:cubicBezTo>
                    <a:pt x="793395" y="78527"/>
                    <a:pt x="786995" y="81407"/>
                    <a:pt x="781212" y="85292"/>
                  </a:cubicBezTo>
                  <a:cubicBezTo>
                    <a:pt x="775807" y="88929"/>
                    <a:pt x="771278" y="93719"/>
                    <a:pt x="767945" y="99316"/>
                  </a:cubicBezTo>
                  <a:cubicBezTo>
                    <a:pt x="764560" y="105150"/>
                    <a:pt x="762837" y="111799"/>
                    <a:pt x="762967" y="118541"/>
                  </a:cubicBezTo>
                  <a:cubicBezTo>
                    <a:pt x="762855" y="123840"/>
                    <a:pt x="763751" y="129111"/>
                    <a:pt x="765607" y="134073"/>
                  </a:cubicBezTo>
                  <a:cubicBezTo>
                    <a:pt x="767379" y="138515"/>
                    <a:pt x="770046" y="142544"/>
                    <a:pt x="773446" y="145908"/>
                  </a:cubicBezTo>
                  <a:cubicBezTo>
                    <a:pt x="777285" y="149647"/>
                    <a:pt x="781657" y="152796"/>
                    <a:pt x="786416" y="155257"/>
                  </a:cubicBezTo>
                  <a:cubicBezTo>
                    <a:pt x="792263" y="158330"/>
                    <a:pt x="798279" y="161076"/>
                    <a:pt x="804434" y="163477"/>
                  </a:cubicBezTo>
                  <a:cubicBezTo>
                    <a:pt x="809360" y="165388"/>
                    <a:pt x="813959" y="167222"/>
                    <a:pt x="818231" y="168981"/>
                  </a:cubicBezTo>
                  <a:cubicBezTo>
                    <a:pt x="822157" y="170556"/>
                    <a:pt x="825900" y="172551"/>
                    <a:pt x="829390" y="174937"/>
                  </a:cubicBezTo>
                  <a:cubicBezTo>
                    <a:pt x="832373" y="176962"/>
                    <a:pt x="834934" y="179548"/>
                    <a:pt x="836929" y="182551"/>
                  </a:cubicBezTo>
                  <a:cubicBezTo>
                    <a:pt x="838867" y="185694"/>
                    <a:pt x="839836" y="189339"/>
                    <a:pt x="839721" y="193030"/>
                  </a:cubicBezTo>
                  <a:cubicBezTo>
                    <a:pt x="839721" y="207508"/>
                    <a:pt x="828864" y="214747"/>
                    <a:pt x="807150" y="214744"/>
                  </a:cubicBezTo>
                  <a:cubicBezTo>
                    <a:pt x="791085" y="214786"/>
                    <a:pt x="775453" y="209539"/>
                    <a:pt x="762665" y="199818"/>
                  </a:cubicBezTo>
                  <a:lnTo>
                    <a:pt x="762665" y="226355"/>
                  </a:lnTo>
                  <a:cubicBezTo>
                    <a:pt x="775478" y="232752"/>
                    <a:pt x="789665" y="235910"/>
                    <a:pt x="803983" y="235553"/>
                  </a:cubicBezTo>
                  <a:lnTo>
                    <a:pt x="803983" y="235553"/>
                  </a:lnTo>
                  <a:close/>
                  <a:moveTo>
                    <a:pt x="1022062" y="213342"/>
                  </a:moveTo>
                  <a:cubicBezTo>
                    <a:pt x="1035989" y="198516"/>
                    <a:pt x="1042953" y="178788"/>
                    <a:pt x="1042953" y="154158"/>
                  </a:cubicBezTo>
                  <a:cubicBezTo>
                    <a:pt x="1042953" y="129029"/>
                    <a:pt x="1036495" y="109377"/>
                    <a:pt x="1023576" y="95198"/>
                  </a:cubicBezTo>
                  <a:cubicBezTo>
                    <a:pt x="1010657" y="81021"/>
                    <a:pt x="992688" y="73924"/>
                    <a:pt x="969663" y="73908"/>
                  </a:cubicBezTo>
                  <a:cubicBezTo>
                    <a:pt x="945539" y="73908"/>
                    <a:pt x="926389" y="81197"/>
                    <a:pt x="912214" y="95774"/>
                  </a:cubicBezTo>
                  <a:cubicBezTo>
                    <a:pt x="898039" y="110352"/>
                    <a:pt x="890951" y="130612"/>
                    <a:pt x="890951" y="156562"/>
                  </a:cubicBezTo>
                  <a:cubicBezTo>
                    <a:pt x="890951" y="180380"/>
                    <a:pt x="897763" y="199503"/>
                    <a:pt x="911384" y="213935"/>
                  </a:cubicBezTo>
                  <a:cubicBezTo>
                    <a:pt x="925006" y="228368"/>
                    <a:pt x="943226" y="235583"/>
                    <a:pt x="966045" y="235583"/>
                  </a:cubicBezTo>
                  <a:cubicBezTo>
                    <a:pt x="989467" y="235583"/>
                    <a:pt x="1008138" y="228165"/>
                    <a:pt x="1022062" y="213327"/>
                  </a:cubicBezTo>
                  <a:close/>
                  <a:moveTo>
                    <a:pt x="1004723" y="110427"/>
                  </a:moveTo>
                  <a:cubicBezTo>
                    <a:pt x="1013319" y="120885"/>
                    <a:pt x="1017615" y="135762"/>
                    <a:pt x="1017615" y="155063"/>
                  </a:cubicBezTo>
                  <a:cubicBezTo>
                    <a:pt x="1017615" y="174162"/>
                    <a:pt x="1013319" y="188888"/>
                    <a:pt x="1004723" y="199242"/>
                  </a:cubicBezTo>
                  <a:cubicBezTo>
                    <a:pt x="996128" y="209597"/>
                    <a:pt x="983839" y="214774"/>
                    <a:pt x="967856" y="214774"/>
                  </a:cubicBezTo>
                  <a:cubicBezTo>
                    <a:pt x="952173" y="214774"/>
                    <a:pt x="939660" y="209497"/>
                    <a:pt x="930313" y="198943"/>
                  </a:cubicBezTo>
                  <a:cubicBezTo>
                    <a:pt x="920967" y="188388"/>
                    <a:pt x="916286" y="173959"/>
                    <a:pt x="916271" y="155654"/>
                  </a:cubicBezTo>
                  <a:cubicBezTo>
                    <a:pt x="916271" y="136653"/>
                    <a:pt x="920894" y="121751"/>
                    <a:pt x="930144" y="110945"/>
                  </a:cubicBezTo>
                  <a:cubicBezTo>
                    <a:pt x="939393" y="100139"/>
                    <a:pt x="951958" y="94737"/>
                    <a:pt x="967844" y="94735"/>
                  </a:cubicBezTo>
                  <a:cubicBezTo>
                    <a:pt x="983836" y="94733"/>
                    <a:pt x="996128" y="99958"/>
                    <a:pt x="1004723" y="110412"/>
                  </a:cubicBezTo>
                  <a:close/>
                  <a:moveTo>
                    <a:pt x="1157209" y="2759"/>
                  </a:moveTo>
                  <a:cubicBezTo>
                    <a:pt x="1151454" y="729"/>
                    <a:pt x="1145365" y="-196"/>
                    <a:pt x="1139268" y="34"/>
                  </a:cubicBezTo>
                  <a:cubicBezTo>
                    <a:pt x="1126158" y="-313"/>
                    <a:pt x="1113491" y="4792"/>
                    <a:pt x="1104287" y="14134"/>
                  </a:cubicBezTo>
                  <a:cubicBezTo>
                    <a:pt x="1094937" y="23534"/>
                    <a:pt x="1090263" y="36326"/>
                    <a:pt x="1090263" y="52509"/>
                  </a:cubicBezTo>
                  <a:lnTo>
                    <a:pt x="1090263" y="77541"/>
                  </a:lnTo>
                  <a:lnTo>
                    <a:pt x="1063874" y="77541"/>
                  </a:lnTo>
                  <a:lnTo>
                    <a:pt x="1063874" y="98653"/>
                  </a:lnTo>
                  <a:lnTo>
                    <a:pt x="1090263" y="98653"/>
                  </a:lnTo>
                  <a:lnTo>
                    <a:pt x="1090263" y="231950"/>
                  </a:lnTo>
                  <a:lnTo>
                    <a:pt x="1114841" y="231950"/>
                  </a:lnTo>
                  <a:lnTo>
                    <a:pt x="1114841" y="98653"/>
                  </a:lnTo>
                  <a:lnTo>
                    <a:pt x="1151030" y="98653"/>
                  </a:lnTo>
                  <a:lnTo>
                    <a:pt x="1151030" y="77541"/>
                  </a:lnTo>
                  <a:lnTo>
                    <a:pt x="1114838" y="77541"/>
                  </a:lnTo>
                  <a:lnTo>
                    <a:pt x="1114838" y="53717"/>
                  </a:lnTo>
                  <a:cubicBezTo>
                    <a:pt x="1114838" y="31904"/>
                    <a:pt x="1123485" y="20997"/>
                    <a:pt x="1140776" y="20995"/>
                  </a:cubicBezTo>
                  <a:cubicBezTo>
                    <a:pt x="1146516" y="20897"/>
                    <a:pt x="1152181" y="22300"/>
                    <a:pt x="1157209" y="25067"/>
                  </a:cubicBezTo>
                  <a:lnTo>
                    <a:pt x="1157209" y="2759"/>
                  </a:lnTo>
                  <a:close/>
                  <a:moveTo>
                    <a:pt x="1247648" y="209339"/>
                  </a:moveTo>
                  <a:cubicBezTo>
                    <a:pt x="1242991" y="212800"/>
                    <a:pt x="1237314" y="214608"/>
                    <a:pt x="1231513" y="214468"/>
                  </a:cubicBezTo>
                  <a:cubicBezTo>
                    <a:pt x="1223372" y="214468"/>
                    <a:pt x="1217541" y="212255"/>
                    <a:pt x="1214023" y="207832"/>
                  </a:cubicBezTo>
                  <a:cubicBezTo>
                    <a:pt x="1210505" y="203408"/>
                    <a:pt x="1208743" y="196015"/>
                    <a:pt x="1208740" y="185658"/>
                  </a:cubicBezTo>
                  <a:lnTo>
                    <a:pt x="1208740" y="98653"/>
                  </a:lnTo>
                  <a:lnTo>
                    <a:pt x="1247642" y="98653"/>
                  </a:lnTo>
                  <a:lnTo>
                    <a:pt x="1247642" y="77541"/>
                  </a:lnTo>
                  <a:lnTo>
                    <a:pt x="1208740" y="77541"/>
                  </a:lnTo>
                  <a:lnTo>
                    <a:pt x="1208740" y="31852"/>
                  </a:lnTo>
                  <a:lnTo>
                    <a:pt x="1184010" y="39845"/>
                  </a:lnTo>
                  <a:lnTo>
                    <a:pt x="1184010" y="77541"/>
                  </a:lnTo>
                  <a:lnTo>
                    <a:pt x="1157470" y="77541"/>
                  </a:lnTo>
                  <a:lnTo>
                    <a:pt x="1157470" y="98653"/>
                  </a:lnTo>
                  <a:lnTo>
                    <a:pt x="1184010" y="98653"/>
                  </a:lnTo>
                  <a:lnTo>
                    <a:pt x="1184010" y="190029"/>
                  </a:lnTo>
                  <a:cubicBezTo>
                    <a:pt x="1184010" y="220187"/>
                    <a:pt x="1197534" y="235268"/>
                    <a:pt x="1224580" y="235268"/>
                  </a:cubicBezTo>
                  <a:cubicBezTo>
                    <a:pt x="1232552" y="235613"/>
                    <a:pt x="1240484" y="233954"/>
                    <a:pt x="1247651" y="230442"/>
                  </a:cubicBezTo>
                  <a:lnTo>
                    <a:pt x="1247651" y="209330"/>
                  </a:lnTo>
                  <a:close/>
                </a:path>
              </a:pathLst>
            </a:custGeom>
            <a:solidFill>
              <a:srgbClr val="000000"/>
            </a:solidFill>
            <a:ln w="300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ED6328E-F3DF-4EEC-D160-38499DDA0167}"/>
                </a:ext>
              </a:extLst>
            </p:cNvPr>
            <p:cNvSpPr/>
            <p:nvPr/>
          </p:nvSpPr>
          <p:spPr>
            <a:xfrm>
              <a:off x="10463691" y="1438228"/>
              <a:ext cx="1020506" cy="237092"/>
            </a:xfrm>
            <a:custGeom>
              <a:avLst/>
              <a:gdLst>
                <a:gd name="connsiteX0" fmla="*/ 58049 w 1020506"/>
                <a:gd name="connsiteY0" fmla="*/ 145053 h 237092"/>
                <a:gd name="connsiteX1" fmla="*/ 119764 w 1020506"/>
                <a:gd name="connsiteY1" fmla="*/ 123911 h 237092"/>
                <a:gd name="connsiteX2" fmla="*/ 142610 w 1020506"/>
                <a:gd name="connsiteY2" fmla="*/ 69599 h 237092"/>
                <a:gd name="connsiteX3" fmla="*/ 122040 w 1020506"/>
                <a:gd name="connsiteY3" fmla="*/ 18211 h 237092"/>
                <a:gd name="connsiteX4" fmla="*/ 64065 w 1020506"/>
                <a:gd name="connsiteY4" fmla="*/ 0 h 237092"/>
                <a:gd name="connsiteX5" fmla="*/ 0 w 1020506"/>
                <a:gd name="connsiteY5" fmla="*/ 0 h 237092"/>
                <a:gd name="connsiteX6" fmla="*/ 0 w 1020506"/>
                <a:gd name="connsiteY6" fmla="*/ 233190 h 237092"/>
                <a:gd name="connsiteX7" fmla="*/ 27318 w 1020506"/>
                <a:gd name="connsiteY7" fmla="*/ 233190 h 237092"/>
                <a:gd name="connsiteX8" fmla="*/ 27318 w 1020506"/>
                <a:gd name="connsiteY8" fmla="*/ 145053 h 237092"/>
                <a:gd name="connsiteX9" fmla="*/ 58049 w 1020506"/>
                <a:gd name="connsiteY9" fmla="*/ 145053 h 237092"/>
                <a:gd name="connsiteX10" fmla="*/ 59351 w 1020506"/>
                <a:gd name="connsiteY10" fmla="*/ 24717 h 237092"/>
                <a:gd name="connsiteX11" fmla="*/ 113990 w 1020506"/>
                <a:gd name="connsiteY11" fmla="*/ 70898 h 237092"/>
                <a:gd name="connsiteX12" fmla="*/ 99109 w 1020506"/>
                <a:gd name="connsiteY12" fmla="*/ 107408 h 237092"/>
                <a:gd name="connsiteX13" fmla="*/ 55935 w 1020506"/>
                <a:gd name="connsiteY13" fmla="*/ 120336 h 237092"/>
                <a:gd name="connsiteX14" fmla="*/ 27312 w 1020506"/>
                <a:gd name="connsiteY14" fmla="*/ 120336 h 237092"/>
                <a:gd name="connsiteX15" fmla="*/ 27312 w 1020506"/>
                <a:gd name="connsiteY15" fmla="*/ 24717 h 237092"/>
                <a:gd name="connsiteX16" fmla="*/ 59341 w 1020506"/>
                <a:gd name="connsiteY16" fmla="*/ 24717 h 237092"/>
                <a:gd name="connsiteX17" fmla="*/ 300474 w 1020506"/>
                <a:gd name="connsiteY17" fmla="*/ 124889 h 237092"/>
                <a:gd name="connsiteX18" fmla="*/ 241768 w 1020506"/>
                <a:gd name="connsiteY18" fmla="*/ 62768 h 237092"/>
                <a:gd name="connsiteX19" fmla="*/ 185179 w 1020506"/>
                <a:gd name="connsiteY19" fmla="*/ 78379 h 237092"/>
                <a:gd name="connsiteX20" fmla="*/ 185179 w 1020506"/>
                <a:gd name="connsiteY20" fmla="*/ 105700 h 237092"/>
                <a:gd name="connsiteX21" fmla="*/ 239491 w 1020506"/>
                <a:gd name="connsiteY21" fmla="*/ 85209 h 237092"/>
                <a:gd name="connsiteX22" fmla="*/ 273803 w 1020506"/>
                <a:gd name="connsiteY22" fmla="*/ 127653 h 237092"/>
                <a:gd name="connsiteX23" fmla="*/ 223881 w 1020506"/>
                <a:gd name="connsiteY23" fmla="*/ 134644 h 237092"/>
                <a:gd name="connsiteX24" fmla="*/ 168914 w 1020506"/>
                <a:gd name="connsiteY24" fmla="*/ 188959 h 237092"/>
                <a:gd name="connsiteX25" fmla="*/ 182981 w 1020506"/>
                <a:gd name="connsiteY25" fmla="*/ 223919 h 237092"/>
                <a:gd name="connsiteX26" fmla="*/ 221928 w 1020506"/>
                <a:gd name="connsiteY26" fmla="*/ 237092 h 237092"/>
                <a:gd name="connsiteX27" fmla="*/ 273152 w 1020506"/>
                <a:gd name="connsiteY27" fmla="*/ 207171 h 237092"/>
                <a:gd name="connsiteX28" fmla="*/ 273803 w 1020506"/>
                <a:gd name="connsiteY28" fmla="*/ 207171 h 237092"/>
                <a:gd name="connsiteX29" fmla="*/ 273803 w 1020506"/>
                <a:gd name="connsiteY29" fmla="*/ 233190 h 237092"/>
                <a:gd name="connsiteX30" fmla="*/ 300474 w 1020506"/>
                <a:gd name="connsiteY30" fmla="*/ 233190 h 237092"/>
                <a:gd name="connsiteX31" fmla="*/ 300474 w 1020506"/>
                <a:gd name="connsiteY31" fmla="*/ 124889 h 237092"/>
                <a:gd name="connsiteX32" fmla="*/ 273803 w 1020506"/>
                <a:gd name="connsiteY32" fmla="*/ 165541 h 237092"/>
                <a:gd name="connsiteX33" fmla="*/ 260875 w 1020506"/>
                <a:gd name="connsiteY33" fmla="*/ 200749 h 237092"/>
                <a:gd name="connsiteX34" fmla="*/ 228107 w 1020506"/>
                <a:gd name="connsiteY34" fmla="*/ 214652 h 237092"/>
                <a:gd name="connsiteX35" fmla="*/ 204934 w 1020506"/>
                <a:gd name="connsiteY35" fmla="*/ 206928 h 237092"/>
                <a:gd name="connsiteX36" fmla="*/ 196235 w 1020506"/>
                <a:gd name="connsiteY36" fmla="*/ 187007 h 237092"/>
                <a:gd name="connsiteX37" fmla="*/ 205667 w 1020506"/>
                <a:gd name="connsiteY37" fmla="*/ 163673 h 237092"/>
                <a:gd name="connsiteX38" fmla="*/ 233633 w 1020506"/>
                <a:gd name="connsiteY38" fmla="*/ 154472 h 237092"/>
                <a:gd name="connsiteX39" fmla="*/ 273800 w 1020506"/>
                <a:gd name="connsiteY39" fmla="*/ 148943 h 237092"/>
                <a:gd name="connsiteX40" fmla="*/ 273800 w 1020506"/>
                <a:gd name="connsiteY40" fmla="*/ 165529 h 237092"/>
                <a:gd name="connsiteX41" fmla="*/ 435893 w 1020506"/>
                <a:gd name="connsiteY41" fmla="*/ 66020 h 237092"/>
                <a:gd name="connsiteX42" fmla="*/ 419956 w 1020506"/>
                <a:gd name="connsiteY42" fmla="*/ 63743 h 237092"/>
                <a:gd name="connsiteX43" fmla="*/ 393776 w 1020506"/>
                <a:gd name="connsiteY43" fmla="*/ 73583 h 237092"/>
                <a:gd name="connsiteX44" fmla="*/ 376376 w 1020506"/>
                <a:gd name="connsiteY44" fmla="*/ 100983 h 237092"/>
                <a:gd name="connsiteX45" fmla="*/ 375728 w 1020506"/>
                <a:gd name="connsiteY45" fmla="*/ 100983 h 237092"/>
                <a:gd name="connsiteX46" fmla="*/ 375728 w 1020506"/>
                <a:gd name="connsiteY46" fmla="*/ 66671 h 237092"/>
                <a:gd name="connsiteX47" fmla="*/ 349058 w 1020506"/>
                <a:gd name="connsiteY47" fmla="*/ 66671 h 237092"/>
                <a:gd name="connsiteX48" fmla="*/ 349058 w 1020506"/>
                <a:gd name="connsiteY48" fmla="*/ 233190 h 237092"/>
                <a:gd name="connsiteX49" fmla="*/ 375728 w 1020506"/>
                <a:gd name="connsiteY49" fmla="*/ 233190 h 237092"/>
                <a:gd name="connsiteX50" fmla="*/ 375728 w 1020506"/>
                <a:gd name="connsiteY50" fmla="*/ 148305 h 237092"/>
                <a:gd name="connsiteX51" fmla="*/ 387191 w 1020506"/>
                <a:gd name="connsiteY51" fmla="*/ 104404 h 237092"/>
                <a:gd name="connsiteX52" fmla="*/ 415732 w 1020506"/>
                <a:gd name="connsiteY52" fmla="*/ 88306 h 237092"/>
                <a:gd name="connsiteX53" fmla="*/ 435896 w 1020506"/>
                <a:gd name="connsiteY53" fmla="*/ 93671 h 237092"/>
                <a:gd name="connsiteX54" fmla="*/ 435896 w 1020506"/>
                <a:gd name="connsiteY54" fmla="*/ 66026 h 237092"/>
                <a:gd name="connsiteX55" fmla="*/ 540416 w 1020506"/>
                <a:gd name="connsiteY55" fmla="*/ 208796 h 237092"/>
                <a:gd name="connsiteX56" fmla="*/ 523016 w 1020506"/>
                <a:gd name="connsiteY56" fmla="*/ 214328 h 237092"/>
                <a:gd name="connsiteX57" fmla="*/ 504154 w 1020506"/>
                <a:gd name="connsiteY57" fmla="*/ 207171 h 237092"/>
                <a:gd name="connsiteX58" fmla="*/ 498462 w 1020506"/>
                <a:gd name="connsiteY58" fmla="*/ 183252 h 237092"/>
                <a:gd name="connsiteX59" fmla="*/ 498462 w 1020506"/>
                <a:gd name="connsiteY59" fmla="*/ 89439 h 237092"/>
                <a:gd name="connsiteX60" fmla="*/ 540416 w 1020506"/>
                <a:gd name="connsiteY60" fmla="*/ 89439 h 237092"/>
                <a:gd name="connsiteX61" fmla="*/ 540416 w 1020506"/>
                <a:gd name="connsiteY61" fmla="*/ 66671 h 237092"/>
                <a:gd name="connsiteX62" fmla="*/ 498459 w 1020506"/>
                <a:gd name="connsiteY62" fmla="*/ 66671 h 237092"/>
                <a:gd name="connsiteX63" fmla="*/ 498459 w 1020506"/>
                <a:gd name="connsiteY63" fmla="*/ 17400 h 237092"/>
                <a:gd name="connsiteX64" fmla="*/ 471789 w 1020506"/>
                <a:gd name="connsiteY64" fmla="*/ 26016 h 237092"/>
                <a:gd name="connsiteX65" fmla="*/ 471789 w 1020506"/>
                <a:gd name="connsiteY65" fmla="*/ 66671 h 237092"/>
                <a:gd name="connsiteX66" fmla="*/ 443169 w 1020506"/>
                <a:gd name="connsiteY66" fmla="*/ 66671 h 237092"/>
                <a:gd name="connsiteX67" fmla="*/ 443169 w 1020506"/>
                <a:gd name="connsiteY67" fmla="*/ 89439 h 237092"/>
                <a:gd name="connsiteX68" fmla="*/ 471789 w 1020506"/>
                <a:gd name="connsiteY68" fmla="*/ 89439 h 237092"/>
                <a:gd name="connsiteX69" fmla="*/ 471789 w 1020506"/>
                <a:gd name="connsiteY69" fmla="*/ 187982 h 237092"/>
                <a:gd name="connsiteX70" fmla="*/ 515532 w 1020506"/>
                <a:gd name="connsiteY70" fmla="*/ 236769 h 237092"/>
                <a:gd name="connsiteX71" fmla="*/ 540413 w 1020506"/>
                <a:gd name="connsiteY71" fmla="*/ 231564 h 237092"/>
                <a:gd name="connsiteX72" fmla="*/ 540413 w 1020506"/>
                <a:gd name="connsiteY72" fmla="*/ 208796 h 237092"/>
                <a:gd name="connsiteX73" fmla="*/ 712588 w 1020506"/>
                <a:gd name="connsiteY73" fmla="*/ 131392 h 237092"/>
                <a:gd name="connsiteX74" fmla="*/ 698116 w 1020506"/>
                <a:gd name="connsiteY74" fmla="*/ 80413 h 237092"/>
                <a:gd name="connsiteX75" fmla="*/ 656334 w 1020506"/>
                <a:gd name="connsiteY75" fmla="*/ 62768 h 237092"/>
                <a:gd name="connsiteX76" fmla="*/ 601695 w 1020506"/>
                <a:gd name="connsiteY76" fmla="*/ 94316 h 237092"/>
                <a:gd name="connsiteX77" fmla="*/ 601044 w 1020506"/>
                <a:gd name="connsiteY77" fmla="*/ 94316 h 237092"/>
                <a:gd name="connsiteX78" fmla="*/ 601044 w 1020506"/>
                <a:gd name="connsiteY78" fmla="*/ 66671 h 237092"/>
                <a:gd name="connsiteX79" fmla="*/ 574377 w 1020506"/>
                <a:gd name="connsiteY79" fmla="*/ 66671 h 237092"/>
                <a:gd name="connsiteX80" fmla="*/ 574377 w 1020506"/>
                <a:gd name="connsiteY80" fmla="*/ 233190 h 237092"/>
                <a:gd name="connsiteX81" fmla="*/ 601044 w 1020506"/>
                <a:gd name="connsiteY81" fmla="*/ 233190 h 237092"/>
                <a:gd name="connsiteX82" fmla="*/ 601044 w 1020506"/>
                <a:gd name="connsiteY82" fmla="*/ 138223 h 237092"/>
                <a:gd name="connsiteX83" fmla="*/ 614135 w 1020506"/>
                <a:gd name="connsiteY83" fmla="*/ 100250 h 237092"/>
                <a:gd name="connsiteX84" fmla="*/ 647227 w 1020506"/>
                <a:gd name="connsiteY84" fmla="*/ 85209 h 237092"/>
                <a:gd name="connsiteX85" fmla="*/ 685932 w 1020506"/>
                <a:gd name="connsiteY85" fmla="*/ 138223 h 237092"/>
                <a:gd name="connsiteX86" fmla="*/ 685932 w 1020506"/>
                <a:gd name="connsiteY86" fmla="*/ 233190 h 237092"/>
                <a:gd name="connsiteX87" fmla="*/ 712600 w 1020506"/>
                <a:gd name="connsiteY87" fmla="*/ 233190 h 237092"/>
                <a:gd name="connsiteX88" fmla="*/ 712600 w 1020506"/>
                <a:gd name="connsiteY88" fmla="*/ 131392 h 237092"/>
                <a:gd name="connsiteX89" fmla="*/ 895005 w 1020506"/>
                <a:gd name="connsiteY89" fmla="*/ 142613 h 237092"/>
                <a:gd name="connsiteX90" fmla="*/ 877118 w 1020506"/>
                <a:gd name="connsiteY90" fmla="*/ 83907 h 237092"/>
                <a:gd name="connsiteX91" fmla="*/ 826557 w 1020506"/>
                <a:gd name="connsiteY91" fmla="*/ 62768 h 237092"/>
                <a:gd name="connsiteX92" fmla="*/ 771835 w 1020506"/>
                <a:gd name="connsiteY92" fmla="*/ 87241 h 237092"/>
                <a:gd name="connsiteX93" fmla="*/ 749800 w 1020506"/>
                <a:gd name="connsiteY93" fmla="*/ 150581 h 237092"/>
                <a:gd name="connsiteX94" fmla="*/ 769964 w 1020506"/>
                <a:gd name="connsiteY94" fmla="*/ 214407 h 237092"/>
                <a:gd name="connsiteX95" fmla="*/ 825418 w 1020506"/>
                <a:gd name="connsiteY95" fmla="*/ 237092 h 237092"/>
                <a:gd name="connsiteX96" fmla="*/ 883470 w 1020506"/>
                <a:gd name="connsiteY96" fmla="*/ 221155 h 237092"/>
                <a:gd name="connsiteX97" fmla="*/ 883470 w 1020506"/>
                <a:gd name="connsiteY97" fmla="*/ 196114 h 237092"/>
                <a:gd name="connsiteX98" fmla="*/ 831758 w 1020506"/>
                <a:gd name="connsiteY98" fmla="*/ 214652 h 237092"/>
                <a:gd name="connsiteX99" fmla="*/ 792399 w 1020506"/>
                <a:gd name="connsiteY99" fmla="*/ 199514 h 237092"/>
                <a:gd name="connsiteX100" fmla="*/ 777439 w 1020506"/>
                <a:gd name="connsiteY100" fmla="*/ 156582 h 237092"/>
                <a:gd name="connsiteX101" fmla="*/ 895011 w 1020506"/>
                <a:gd name="connsiteY101" fmla="*/ 156582 h 237092"/>
                <a:gd name="connsiteX102" fmla="*/ 895011 w 1020506"/>
                <a:gd name="connsiteY102" fmla="*/ 142598 h 237092"/>
                <a:gd name="connsiteX103" fmla="*/ 777757 w 1020506"/>
                <a:gd name="connsiteY103" fmla="*/ 133993 h 237092"/>
                <a:gd name="connsiteX104" fmla="*/ 794019 w 1020506"/>
                <a:gd name="connsiteY104" fmla="*/ 98706 h 237092"/>
                <a:gd name="connsiteX105" fmla="*/ 826054 w 1020506"/>
                <a:gd name="connsiteY105" fmla="*/ 85209 h 237092"/>
                <a:gd name="connsiteX106" fmla="*/ 856545 w 1020506"/>
                <a:gd name="connsiteY106" fmla="*/ 98055 h 237092"/>
                <a:gd name="connsiteX107" fmla="*/ 867684 w 1020506"/>
                <a:gd name="connsiteY107" fmla="*/ 133993 h 237092"/>
                <a:gd name="connsiteX108" fmla="*/ 777763 w 1020506"/>
                <a:gd name="connsiteY108" fmla="*/ 133993 h 237092"/>
                <a:gd name="connsiteX109" fmla="*/ 1020506 w 1020506"/>
                <a:gd name="connsiteY109" fmla="*/ 66020 h 237092"/>
                <a:gd name="connsiteX110" fmla="*/ 1004569 w 1020506"/>
                <a:gd name="connsiteY110" fmla="*/ 63743 h 237092"/>
                <a:gd name="connsiteX111" fmla="*/ 978389 w 1020506"/>
                <a:gd name="connsiteY111" fmla="*/ 73583 h 237092"/>
                <a:gd name="connsiteX112" fmla="*/ 960989 w 1020506"/>
                <a:gd name="connsiteY112" fmla="*/ 100983 h 237092"/>
                <a:gd name="connsiteX113" fmla="*/ 960338 w 1020506"/>
                <a:gd name="connsiteY113" fmla="*/ 100983 h 237092"/>
                <a:gd name="connsiteX114" fmla="*/ 960338 w 1020506"/>
                <a:gd name="connsiteY114" fmla="*/ 66671 h 237092"/>
                <a:gd name="connsiteX115" fmla="*/ 933668 w 1020506"/>
                <a:gd name="connsiteY115" fmla="*/ 66671 h 237092"/>
                <a:gd name="connsiteX116" fmla="*/ 933668 w 1020506"/>
                <a:gd name="connsiteY116" fmla="*/ 233190 h 237092"/>
                <a:gd name="connsiteX117" fmla="*/ 960338 w 1020506"/>
                <a:gd name="connsiteY117" fmla="*/ 233190 h 237092"/>
                <a:gd name="connsiteX118" fmla="*/ 960338 w 1020506"/>
                <a:gd name="connsiteY118" fmla="*/ 148305 h 237092"/>
                <a:gd name="connsiteX119" fmla="*/ 971801 w 1020506"/>
                <a:gd name="connsiteY119" fmla="*/ 104404 h 237092"/>
                <a:gd name="connsiteX120" fmla="*/ 1000342 w 1020506"/>
                <a:gd name="connsiteY120" fmla="*/ 88306 h 237092"/>
                <a:gd name="connsiteX121" fmla="*/ 1020506 w 1020506"/>
                <a:gd name="connsiteY121" fmla="*/ 93671 h 237092"/>
                <a:gd name="connsiteX122" fmla="*/ 1020506 w 1020506"/>
                <a:gd name="connsiteY122" fmla="*/ 66026 h 23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20506" h="237092">
                  <a:moveTo>
                    <a:pt x="58049" y="145053"/>
                  </a:moveTo>
                  <a:cubicBezTo>
                    <a:pt x="83956" y="145053"/>
                    <a:pt x="104529" y="138005"/>
                    <a:pt x="119764" y="123911"/>
                  </a:cubicBezTo>
                  <a:cubicBezTo>
                    <a:pt x="134999" y="109818"/>
                    <a:pt x="142613" y="91712"/>
                    <a:pt x="142610" y="69599"/>
                  </a:cubicBezTo>
                  <a:cubicBezTo>
                    <a:pt x="142610" y="47482"/>
                    <a:pt x="135753" y="30352"/>
                    <a:pt x="122040" y="18211"/>
                  </a:cubicBezTo>
                  <a:cubicBezTo>
                    <a:pt x="108328" y="6070"/>
                    <a:pt x="89003" y="0"/>
                    <a:pt x="64065" y="0"/>
                  </a:cubicBezTo>
                  <a:lnTo>
                    <a:pt x="0" y="0"/>
                  </a:lnTo>
                  <a:lnTo>
                    <a:pt x="0" y="233190"/>
                  </a:lnTo>
                  <a:lnTo>
                    <a:pt x="27318" y="233190"/>
                  </a:lnTo>
                  <a:lnTo>
                    <a:pt x="27318" y="145053"/>
                  </a:lnTo>
                  <a:lnTo>
                    <a:pt x="58049" y="145053"/>
                  </a:lnTo>
                  <a:close/>
                  <a:moveTo>
                    <a:pt x="59351" y="24717"/>
                  </a:moveTo>
                  <a:cubicBezTo>
                    <a:pt x="95776" y="24717"/>
                    <a:pt x="113987" y="40110"/>
                    <a:pt x="113990" y="70898"/>
                  </a:cubicBezTo>
                  <a:cubicBezTo>
                    <a:pt x="113990" y="86620"/>
                    <a:pt x="109031" y="98791"/>
                    <a:pt x="99109" y="107408"/>
                  </a:cubicBezTo>
                  <a:cubicBezTo>
                    <a:pt x="89188" y="116024"/>
                    <a:pt x="74797" y="120333"/>
                    <a:pt x="55935" y="120336"/>
                  </a:cubicBezTo>
                  <a:lnTo>
                    <a:pt x="27312" y="120336"/>
                  </a:lnTo>
                  <a:lnTo>
                    <a:pt x="27312" y="24717"/>
                  </a:lnTo>
                  <a:lnTo>
                    <a:pt x="59341" y="24717"/>
                  </a:lnTo>
                  <a:close/>
                  <a:moveTo>
                    <a:pt x="300474" y="124889"/>
                  </a:moveTo>
                  <a:cubicBezTo>
                    <a:pt x="300474" y="83477"/>
                    <a:pt x="280906" y="62772"/>
                    <a:pt x="241768" y="62768"/>
                  </a:cubicBezTo>
                  <a:cubicBezTo>
                    <a:pt x="221792" y="62384"/>
                    <a:pt x="202133" y="67806"/>
                    <a:pt x="185179" y="78379"/>
                  </a:cubicBezTo>
                  <a:lnTo>
                    <a:pt x="185179" y="105700"/>
                  </a:lnTo>
                  <a:cubicBezTo>
                    <a:pt x="200177" y="92472"/>
                    <a:pt x="219494" y="85185"/>
                    <a:pt x="239491" y="85209"/>
                  </a:cubicBezTo>
                  <a:cubicBezTo>
                    <a:pt x="262365" y="85209"/>
                    <a:pt x="273803" y="99357"/>
                    <a:pt x="273803" y="127653"/>
                  </a:cubicBezTo>
                  <a:lnTo>
                    <a:pt x="223881" y="134644"/>
                  </a:lnTo>
                  <a:cubicBezTo>
                    <a:pt x="187234" y="139743"/>
                    <a:pt x="168911" y="157848"/>
                    <a:pt x="168914" y="188959"/>
                  </a:cubicBezTo>
                  <a:cubicBezTo>
                    <a:pt x="168914" y="203492"/>
                    <a:pt x="173604" y="215145"/>
                    <a:pt x="182981" y="223919"/>
                  </a:cubicBezTo>
                  <a:cubicBezTo>
                    <a:pt x="192357" y="232693"/>
                    <a:pt x="205340" y="237083"/>
                    <a:pt x="221928" y="237092"/>
                  </a:cubicBezTo>
                  <a:cubicBezTo>
                    <a:pt x="244478" y="237092"/>
                    <a:pt x="261553" y="227120"/>
                    <a:pt x="273152" y="207171"/>
                  </a:cubicBezTo>
                  <a:lnTo>
                    <a:pt x="273803" y="207171"/>
                  </a:lnTo>
                  <a:lnTo>
                    <a:pt x="273803" y="233190"/>
                  </a:lnTo>
                  <a:lnTo>
                    <a:pt x="300474" y="233190"/>
                  </a:lnTo>
                  <a:lnTo>
                    <a:pt x="300474" y="124889"/>
                  </a:lnTo>
                  <a:close/>
                  <a:moveTo>
                    <a:pt x="273803" y="165541"/>
                  </a:moveTo>
                  <a:cubicBezTo>
                    <a:pt x="274260" y="178514"/>
                    <a:pt x="269619" y="191154"/>
                    <a:pt x="260875" y="200749"/>
                  </a:cubicBezTo>
                  <a:cubicBezTo>
                    <a:pt x="252489" y="209920"/>
                    <a:pt x="240530" y="214994"/>
                    <a:pt x="228107" y="214652"/>
                  </a:cubicBezTo>
                  <a:cubicBezTo>
                    <a:pt x="219687" y="215076"/>
                    <a:pt x="211416" y="212318"/>
                    <a:pt x="204934" y="206928"/>
                  </a:cubicBezTo>
                  <a:cubicBezTo>
                    <a:pt x="199197" y="201927"/>
                    <a:pt x="196005" y="194615"/>
                    <a:pt x="196235" y="187007"/>
                  </a:cubicBezTo>
                  <a:cubicBezTo>
                    <a:pt x="196235" y="175844"/>
                    <a:pt x="199378" y="168066"/>
                    <a:pt x="205667" y="163673"/>
                  </a:cubicBezTo>
                  <a:cubicBezTo>
                    <a:pt x="211955" y="159280"/>
                    <a:pt x="221277" y="156213"/>
                    <a:pt x="233633" y="154472"/>
                  </a:cubicBezTo>
                  <a:lnTo>
                    <a:pt x="273800" y="148943"/>
                  </a:lnTo>
                  <a:lnTo>
                    <a:pt x="273800" y="165529"/>
                  </a:lnTo>
                  <a:close/>
                  <a:moveTo>
                    <a:pt x="435893" y="66020"/>
                  </a:moveTo>
                  <a:cubicBezTo>
                    <a:pt x="430767" y="64279"/>
                    <a:pt x="425363" y="63507"/>
                    <a:pt x="419956" y="63743"/>
                  </a:cubicBezTo>
                  <a:cubicBezTo>
                    <a:pt x="410325" y="63737"/>
                    <a:pt x="401018" y="67234"/>
                    <a:pt x="393776" y="73583"/>
                  </a:cubicBezTo>
                  <a:cubicBezTo>
                    <a:pt x="385492" y="80880"/>
                    <a:pt x="379458" y="90383"/>
                    <a:pt x="376376" y="100983"/>
                  </a:cubicBezTo>
                  <a:lnTo>
                    <a:pt x="375728" y="100983"/>
                  </a:lnTo>
                  <a:lnTo>
                    <a:pt x="375728" y="66671"/>
                  </a:lnTo>
                  <a:lnTo>
                    <a:pt x="349058" y="66671"/>
                  </a:lnTo>
                  <a:lnTo>
                    <a:pt x="349058" y="233190"/>
                  </a:lnTo>
                  <a:lnTo>
                    <a:pt x="375728" y="233190"/>
                  </a:lnTo>
                  <a:lnTo>
                    <a:pt x="375728" y="148305"/>
                  </a:lnTo>
                  <a:cubicBezTo>
                    <a:pt x="375728" y="129767"/>
                    <a:pt x="379549" y="115134"/>
                    <a:pt x="387191" y="104404"/>
                  </a:cubicBezTo>
                  <a:cubicBezTo>
                    <a:pt x="394832" y="93674"/>
                    <a:pt x="404345" y="88309"/>
                    <a:pt x="415732" y="88306"/>
                  </a:cubicBezTo>
                  <a:cubicBezTo>
                    <a:pt x="424512" y="88306"/>
                    <a:pt x="431234" y="90096"/>
                    <a:pt x="435896" y="93671"/>
                  </a:cubicBezTo>
                  <a:lnTo>
                    <a:pt x="435896" y="66026"/>
                  </a:lnTo>
                  <a:close/>
                  <a:moveTo>
                    <a:pt x="540416" y="208796"/>
                  </a:moveTo>
                  <a:cubicBezTo>
                    <a:pt x="535396" y="212529"/>
                    <a:pt x="529271" y="214479"/>
                    <a:pt x="523016" y="214328"/>
                  </a:cubicBezTo>
                  <a:cubicBezTo>
                    <a:pt x="514236" y="214328"/>
                    <a:pt x="507948" y="211942"/>
                    <a:pt x="504154" y="207171"/>
                  </a:cubicBezTo>
                  <a:cubicBezTo>
                    <a:pt x="500360" y="202399"/>
                    <a:pt x="498462" y="194427"/>
                    <a:pt x="498462" y="183252"/>
                  </a:cubicBezTo>
                  <a:lnTo>
                    <a:pt x="498462" y="89439"/>
                  </a:lnTo>
                  <a:lnTo>
                    <a:pt x="540416" y="89439"/>
                  </a:lnTo>
                  <a:lnTo>
                    <a:pt x="540416" y="66671"/>
                  </a:lnTo>
                  <a:lnTo>
                    <a:pt x="498459" y="66671"/>
                  </a:lnTo>
                  <a:lnTo>
                    <a:pt x="498459" y="17400"/>
                  </a:lnTo>
                  <a:lnTo>
                    <a:pt x="471789" y="26016"/>
                  </a:lnTo>
                  <a:lnTo>
                    <a:pt x="471789" y="66671"/>
                  </a:lnTo>
                  <a:lnTo>
                    <a:pt x="443169" y="66671"/>
                  </a:lnTo>
                  <a:lnTo>
                    <a:pt x="443169" y="89439"/>
                  </a:lnTo>
                  <a:lnTo>
                    <a:pt x="471789" y="89439"/>
                  </a:lnTo>
                  <a:lnTo>
                    <a:pt x="471789" y="187982"/>
                  </a:lnTo>
                  <a:cubicBezTo>
                    <a:pt x="471789" y="220507"/>
                    <a:pt x="486370" y="236769"/>
                    <a:pt x="515532" y="236769"/>
                  </a:cubicBezTo>
                  <a:cubicBezTo>
                    <a:pt x="524130" y="237141"/>
                    <a:pt x="532686" y="235352"/>
                    <a:pt x="540413" y="231564"/>
                  </a:cubicBezTo>
                  <a:lnTo>
                    <a:pt x="540413" y="208796"/>
                  </a:lnTo>
                  <a:close/>
                  <a:moveTo>
                    <a:pt x="712588" y="131392"/>
                  </a:moveTo>
                  <a:cubicBezTo>
                    <a:pt x="712588" y="109170"/>
                    <a:pt x="707765" y="92176"/>
                    <a:pt x="698116" y="80413"/>
                  </a:cubicBezTo>
                  <a:cubicBezTo>
                    <a:pt x="688467" y="68651"/>
                    <a:pt x="674540" y="62768"/>
                    <a:pt x="656334" y="62768"/>
                  </a:cubicBezTo>
                  <a:cubicBezTo>
                    <a:pt x="632483" y="62768"/>
                    <a:pt x="614269" y="73283"/>
                    <a:pt x="601695" y="94316"/>
                  </a:cubicBezTo>
                  <a:lnTo>
                    <a:pt x="601044" y="94316"/>
                  </a:lnTo>
                  <a:lnTo>
                    <a:pt x="601044" y="66671"/>
                  </a:lnTo>
                  <a:lnTo>
                    <a:pt x="574377" y="66671"/>
                  </a:lnTo>
                  <a:lnTo>
                    <a:pt x="574377" y="233190"/>
                  </a:lnTo>
                  <a:lnTo>
                    <a:pt x="601044" y="233190"/>
                  </a:lnTo>
                  <a:lnTo>
                    <a:pt x="601044" y="138223"/>
                  </a:lnTo>
                  <a:cubicBezTo>
                    <a:pt x="600538" y="124377"/>
                    <a:pt x="605207" y="110841"/>
                    <a:pt x="614135" y="100250"/>
                  </a:cubicBezTo>
                  <a:cubicBezTo>
                    <a:pt x="622313" y="90474"/>
                    <a:pt x="634487" y="84940"/>
                    <a:pt x="647227" y="85209"/>
                  </a:cubicBezTo>
                  <a:cubicBezTo>
                    <a:pt x="673029" y="85209"/>
                    <a:pt x="685930" y="102881"/>
                    <a:pt x="685932" y="138223"/>
                  </a:cubicBezTo>
                  <a:lnTo>
                    <a:pt x="685932" y="233190"/>
                  </a:lnTo>
                  <a:lnTo>
                    <a:pt x="712600" y="233190"/>
                  </a:lnTo>
                  <a:lnTo>
                    <a:pt x="712600" y="131392"/>
                  </a:lnTo>
                  <a:close/>
                  <a:moveTo>
                    <a:pt x="895005" y="142613"/>
                  </a:moveTo>
                  <a:cubicBezTo>
                    <a:pt x="895005" y="117571"/>
                    <a:pt x="889044" y="98004"/>
                    <a:pt x="877118" y="83907"/>
                  </a:cubicBezTo>
                  <a:cubicBezTo>
                    <a:pt x="865192" y="69811"/>
                    <a:pt x="848340" y="62765"/>
                    <a:pt x="826557" y="62768"/>
                  </a:cubicBezTo>
                  <a:cubicBezTo>
                    <a:pt x="805587" y="62402"/>
                    <a:pt x="785541" y="71367"/>
                    <a:pt x="771835" y="87241"/>
                  </a:cubicBezTo>
                  <a:cubicBezTo>
                    <a:pt x="757142" y="103560"/>
                    <a:pt x="749797" y="124674"/>
                    <a:pt x="749800" y="150581"/>
                  </a:cubicBezTo>
                  <a:cubicBezTo>
                    <a:pt x="749800" y="178009"/>
                    <a:pt x="756522" y="199284"/>
                    <a:pt x="769964" y="214407"/>
                  </a:cubicBezTo>
                  <a:cubicBezTo>
                    <a:pt x="783407" y="229530"/>
                    <a:pt x="801891" y="237092"/>
                    <a:pt x="825418" y="237092"/>
                  </a:cubicBezTo>
                  <a:cubicBezTo>
                    <a:pt x="849485" y="237092"/>
                    <a:pt x="868837" y="231779"/>
                    <a:pt x="883470" y="221155"/>
                  </a:cubicBezTo>
                  <a:lnTo>
                    <a:pt x="883470" y="196114"/>
                  </a:lnTo>
                  <a:cubicBezTo>
                    <a:pt x="868886" y="208067"/>
                    <a:pt x="850617" y="214615"/>
                    <a:pt x="831758" y="214652"/>
                  </a:cubicBezTo>
                  <a:cubicBezTo>
                    <a:pt x="815064" y="214652"/>
                    <a:pt x="801945" y="209605"/>
                    <a:pt x="792399" y="199514"/>
                  </a:cubicBezTo>
                  <a:cubicBezTo>
                    <a:pt x="782853" y="189423"/>
                    <a:pt x="777866" y="175111"/>
                    <a:pt x="777439" y="156582"/>
                  </a:cubicBezTo>
                  <a:lnTo>
                    <a:pt x="895011" y="156582"/>
                  </a:lnTo>
                  <a:lnTo>
                    <a:pt x="895011" y="142598"/>
                  </a:lnTo>
                  <a:close/>
                  <a:moveTo>
                    <a:pt x="777757" y="133993"/>
                  </a:moveTo>
                  <a:cubicBezTo>
                    <a:pt x="779205" y="120778"/>
                    <a:pt x="784912" y="108392"/>
                    <a:pt x="794019" y="98706"/>
                  </a:cubicBezTo>
                  <a:cubicBezTo>
                    <a:pt x="802326" y="89908"/>
                    <a:pt x="813953" y="85009"/>
                    <a:pt x="826054" y="85209"/>
                  </a:cubicBezTo>
                  <a:cubicBezTo>
                    <a:pt x="839064" y="85209"/>
                    <a:pt x="849227" y="89490"/>
                    <a:pt x="856545" y="98055"/>
                  </a:cubicBezTo>
                  <a:cubicBezTo>
                    <a:pt x="863863" y="106620"/>
                    <a:pt x="867575" y="118598"/>
                    <a:pt x="867684" y="133993"/>
                  </a:cubicBezTo>
                  <a:lnTo>
                    <a:pt x="777763" y="133993"/>
                  </a:lnTo>
                  <a:close/>
                  <a:moveTo>
                    <a:pt x="1020506" y="66020"/>
                  </a:moveTo>
                  <a:cubicBezTo>
                    <a:pt x="1015380" y="64279"/>
                    <a:pt x="1009976" y="63507"/>
                    <a:pt x="1004569" y="63743"/>
                  </a:cubicBezTo>
                  <a:cubicBezTo>
                    <a:pt x="994938" y="63737"/>
                    <a:pt x="985631" y="67234"/>
                    <a:pt x="978389" y="73583"/>
                  </a:cubicBezTo>
                  <a:cubicBezTo>
                    <a:pt x="970105" y="80880"/>
                    <a:pt x="964071" y="90383"/>
                    <a:pt x="960989" y="100983"/>
                  </a:cubicBezTo>
                  <a:lnTo>
                    <a:pt x="960338" y="100983"/>
                  </a:lnTo>
                  <a:lnTo>
                    <a:pt x="960338" y="66671"/>
                  </a:lnTo>
                  <a:lnTo>
                    <a:pt x="933668" y="66671"/>
                  </a:lnTo>
                  <a:lnTo>
                    <a:pt x="933668" y="233190"/>
                  </a:lnTo>
                  <a:lnTo>
                    <a:pt x="960338" y="233190"/>
                  </a:lnTo>
                  <a:lnTo>
                    <a:pt x="960338" y="148305"/>
                  </a:lnTo>
                  <a:cubicBezTo>
                    <a:pt x="960338" y="129767"/>
                    <a:pt x="964159" y="115134"/>
                    <a:pt x="971801" y="104404"/>
                  </a:cubicBezTo>
                  <a:cubicBezTo>
                    <a:pt x="979442" y="93674"/>
                    <a:pt x="988955" y="88309"/>
                    <a:pt x="1000342" y="88306"/>
                  </a:cubicBezTo>
                  <a:cubicBezTo>
                    <a:pt x="1009122" y="88306"/>
                    <a:pt x="1015844" y="90096"/>
                    <a:pt x="1020506" y="93671"/>
                  </a:cubicBezTo>
                  <a:lnTo>
                    <a:pt x="1020506" y="66026"/>
                  </a:lnTo>
                  <a:close/>
                </a:path>
              </a:pathLst>
            </a:custGeom>
            <a:solidFill>
              <a:srgbClr val="000000"/>
            </a:solidFill>
            <a:ln w="30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6FC5F7-4CFC-C46F-E1E4-AD51A58EEEFC}"/>
                </a:ext>
              </a:extLst>
            </p:cNvPr>
            <p:cNvSpPr/>
            <p:nvPr/>
          </p:nvSpPr>
          <p:spPr>
            <a:xfrm>
              <a:off x="10838926" y="1879307"/>
              <a:ext cx="638716" cy="122965"/>
            </a:xfrm>
            <a:custGeom>
              <a:avLst/>
              <a:gdLst>
                <a:gd name="connsiteX0" fmla="*/ 66759 w 638716"/>
                <a:gd name="connsiteY0" fmla="*/ 78856 h 122965"/>
                <a:gd name="connsiteX1" fmla="*/ 61491 w 638716"/>
                <a:gd name="connsiteY1" fmla="*/ 93691 h 122965"/>
                <a:gd name="connsiteX2" fmla="*/ 61046 w 638716"/>
                <a:gd name="connsiteY2" fmla="*/ 93691 h 122965"/>
                <a:gd name="connsiteX3" fmla="*/ 55920 w 638716"/>
                <a:gd name="connsiteY3" fmla="*/ 79141 h 122965"/>
                <a:gd name="connsiteX4" fmla="*/ 27666 w 638716"/>
                <a:gd name="connsiteY4" fmla="*/ 8567 h 122965"/>
                <a:gd name="connsiteX5" fmla="*/ 0 w 638716"/>
                <a:gd name="connsiteY5" fmla="*/ 8567 h 122965"/>
                <a:gd name="connsiteX6" fmla="*/ 0 w 638716"/>
                <a:gd name="connsiteY6" fmla="*/ 121049 h 122965"/>
                <a:gd name="connsiteX7" fmla="*/ 18299 w 638716"/>
                <a:gd name="connsiteY7" fmla="*/ 121049 h 122965"/>
                <a:gd name="connsiteX8" fmla="*/ 18299 w 638716"/>
                <a:gd name="connsiteY8" fmla="*/ 51644 h 122965"/>
                <a:gd name="connsiteX9" fmla="*/ 18151 w 638716"/>
                <a:gd name="connsiteY9" fmla="*/ 36221 h 122965"/>
                <a:gd name="connsiteX10" fmla="*/ 17566 w 638716"/>
                <a:gd name="connsiteY10" fmla="*/ 29091 h 122965"/>
                <a:gd name="connsiteX11" fmla="*/ 18005 w 638716"/>
                <a:gd name="connsiteY11" fmla="*/ 29091 h 122965"/>
                <a:gd name="connsiteX12" fmla="*/ 20639 w 638716"/>
                <a:gd name="connsiteY12" fmla="*/ 38695 h 122965"/>
                <a:gd name="connsiteX13" fmla="*/ 54603 w 638716"/>
                <a:gd name="connsiteY13" fmla="*/ 120764 h 122965"/>
                <a:gd name="connsiteX14" fmla="*/ 67486 w 638716"/>
                <a:gd name="connsiteY14" fmla="*/ 120764 h 122965"/>
                <a:gd name="connsiteX15" fmla="*/ 101156 w 638716"/>
                <a:gd name="connsiteY15" fmla="*/ 37968 h 122965"/>
                <a:gd name="connsiteX16" fmla="*/ 103351 w 638716"/>
                <a:gd name="connsiteY16" fmla="*/ 29091 h 122965"/>
                <a:gd name="connsiteX17" fmla="*/ 103790 w 638716"/>
                <a:gd name="connsiteY17" fmla="*/ 29091 h 122965"/>
                <a:gd name="connsiteX18" fmla="*/ 102912 w 638716"/>
                <a:gd name="connsiteY18" fmla="*/ 49316 h 122965"/>
                <a:gd name="connsiteX19" fmla="*/ 102912 w 638716"/>
                <a:gd name="connsiteY19" fmla="*/ 120607 h 122965"/>
                <a:gd name="connsiteX20" fmla="*/ 122383 w 638716"/>
                <a:gd name="connsiteY20" fmla="*/ 120607 h 122965"/>
                <a:gd name="connsiteX21" fmla="*/ 122383 w 638716"/>
                <a:gd name="connsiteY21" fmla="*/ 8282 h 122965"/>
                <a:gd name="connsiteX22" fmla="*/ 95740 w 638716"/>
                <a:gd name="connsiteY22" fmla="*/ 8282 h 122965"/>
                <a:gd name="connsiteX23" fmla="*/ 140836 w 638716"/>
                <a:gd name="connsiteY23" fmla="*/ 40006 h 122965"/>
                <a:gd name="connsiteX24" fmla="*/ 159865 w 638716"/>
                <a:gd name="connsiteY24" fmla="*/ 40006 h 122965"/>
                <a:gd name="connsiteX25" fmla="*/ 159865 w 638716"/>
                <a:gd name="connsiteY25" fmla="*/ 120607 h 122965"/>
                <a:gd name="connsiteX26" fmla="*/ 140836 w 638716"/>
                <a:gd name="connsiteY26" fmla="*/ 120607 h 122965"/>
                <a:gd name="connsiteX27" fmla="*/ 140836 w 638716"/>
                <a:gd name="connsiteY27" fmla="*/ 40006 h 122965"/>
                <a:gd name="connsiteX28" fmla="*/ 150497 w 638716"/>
                <a:gd name="connsiteY28" fmla="*/ 5954 h 122965"/>
                <a:gd name="connsiteX29" fmla="*/ 142444 w 638716"/>
                <a:gd name="connsiteY29" fmla="*/ 9154 h 122965"/>
                <a:gd name="connsiteX30" fmla="*/ 141974 w 638716"/>
                <a:gd name="connsiteY30" fmla="*/ 24256 h 122965"/>
                <a:gd name="connsiteX31" fmla="*/ 142444 w 638716"/>
                <a:gd name="connsiteY31" fmla="*/ 24725 h 122965"/>
                <a:gd name="connsiteX32" fmla="*/ 150497 w 638716"/>
                <a:gd name="connsiteY32" fmla="*/ 27780 h 122965"/>
                <a:gd name="connsiteX33" fmla="*/ 158548 w 638716"/>
                <a:gd name="connsiteY33" fmla="*/ 24725 h 122965"/>
                <a:gd name="connsiteX34" fmla="*/ 161914 w 638716"/>
                <a:gd name="connsiteY34" fmla="*/ 17014 h 122965"/>
                <a:gd name="connsiteX35" fmla="*/ 150573 w 638716"/>
                <a:gd name="connsiteY35" fmla="*/ 5954 h 122965"/>
                <a:gd name="connsiteX36" fmla="*/ 150497 w 638716"/>
                <a:gd name="connsiteY36" fmla="*/ 5954 h 122965"/>
                <a:gd name="connsiteX37" fmla="*/ 227353 w 638716"/>
                <a:gd name="connsiteY37" fmla="*/ 39276 h 122965"/>
                <a:gd name="connsiteX38" fmla="*/ 216666 w 638716"/>
                <a:gd name="connsiteY38" fmla="*/ 38114 h 122965"/>
                <a:gd name="connsiteX39" fmla="*/ 193535 w 638716"/>
                <a:gd name="connsiteY39" fmla="*/ 43787 h 122965"/>
                <a:gd name="connsiteX40" fmla="*/ 178312 w 638716"/>
                <a:gd name="connsiteY40" fmla="*/ 59358 h 122965"/>
                <a:gd name="connsiteX41" fmla="*/ 173041 w 638716"/>
                <a:gd name="connsiteY41" fmla="*/ 82641 h 122965"/>
                <a:gd name="connsiteX42" fmla="*/ 178164 w 638716"/>
                <a:gd name="connsiteY42" fmla="*/ 103450 h 122965"/>
                <a:gd name="connsiteX43" fmla="*/ 192512 w 638716"/>
                <a:gd name="connsiteY43" fmla="*/ 117855 h 122965"/>
                <a:gd name="connsiteX44" fmla="*/ 213445 w 638716"/>
                <a:gd name="connsiteY44" fmla="*/ 122947 h 122965"/>
                <a:gd name="connsiteX45" fmla="*/ 236430 w 638716"/>
                <a:gd name="connsiteY45" fmla="*/ 117564 h 122965"/>
                <a:gd name="connsiteX46" fmla="*/ 236576 w 638716"/>
                <a:gd name="connsiteY46" fmla="*/ 117419 h 122965"/>
                <a:gd name="connsiteX47" fmla="*/ 236576 w 638716"/>
                <a:gd name="connsiteY47" fmla="*/ 99956 h 122965"/>
                <a:gd name="connsiteX48" fmla="*/ 235843 w 638716"/>
                <a:gd name="connsiteY48" fmla="*/ 100537 h 122965"/>
                <a:gd name="connsiteX49" fmla="*/ 226621 w 638716"/>
                <a:gd name="connsiteY49" fmla="*/ 105339 h 122965"/>
                <a:gd name="connsiteX50" fmla="*/ 217538 w 638716"/>
                <a:gd name="connsiteY50" fmla="*/ 107086 h 122965"/>
                <a:gd name="connsiteX51" fmla="*/ 199675 w 638716"/>
                <a:gd name="connsiteY51" fmla="*/ 100101 h 122965"/>
                <a:gd name="connsiteX52" fmla="*/ 193087 w 638716"/>
                <a:gd name="connsiteY52" fmla="*/ 81027 h 122965"/>
                <a:gd name="connsiteX53" fmla="*/ 199823 w 638716"/>
                <a:gd name="connsiteY53" fmla="*/ 61384 h 122965"/>
                <a:gd name="connsiteX54" fmla="*/ 217686 w 638716"/>
                <a:gd name="connsiteY54" fmla="*/ 54118 h 122965"/>
                <a:gd name="connsiteX55" fmla="*/ 235852 w 638716"/>
                <a:gd name="connsiteY55" fmla="*/ 60227 h 122965"/>
                <a:gd name="connsiteX56" fmla="*/ 236585 w 638716"/>
                <a:gd name="connsiteY56" fmla="*/ 60809 h 122965"/>
                <a:gd name="connsiteX57" fmla="*/ 236585 w 638716"/>
                <a:gd name="connsiteY57" fmla="*/ 42340 h 122965"/>
                <a:gd name="connsiteX58" fmla="*/ 236439 w 638716"/>
                <a:gd name="connsiteY58" fmla="*/ 42192 h 122965"/>
                <a:gd name="connsiteX59" fmla="*/ 227356 w 638716"/>
                <a:gd name="connsiteY59" fmla="*/ 39282 h 122965"/>
                <a:gd name="connsiteX60" fmla="*/ 290158 w 638716"/>
                <a:gd name="connsiteY60" fmla="*/ 38701 h 122965"/>
                <a:gd name="connsiteX61" fmla="*/ 277276 w 638716"/>
                <a:gd name="connsiteY61" fmla="*/ 43212 h 122965"/>
                <a:gd name="connsiteX62" fmla="*/ 269955 w 638716"/>
                <a:gd name="connsiteY62" fmla="*/ 54127 h 122965"/>
                <a:gd name="connsiteX63" fmla="*/ 269810 w 638716"/>
                <a:gd name="connsiteY63" fmla="*/ 54127 h 122965"/>
                <a:gd name="connsiteX64" fmla="*/ 269810 w 638716"/>
                <a:gd name="connsiteY64" fmla="*/ 40012 h 122965"/>
                <a:gd name="connsiteX65" fmla="*/ 250778 w 638716"/>
                <a:gd name="connsiteY65" fmla="*/ 40012 h 122965"/>
                <a:gd name="connsiteX66" fmla="*/ 250778 w 638716"/>
                <a:gd name="connsiteY66" fmla="*/ 120607 h 122965"/>
                <a:gd name="connsiteX67" fmla="*/ 269810 w 638716"/>
                <a:gd name="connsiteY67" fmla="*/ 120607 h 122965"/>
                <a:gd name="connsiteX68" fmla="*/ 269810 w 638716"/>
                <a:gd name="connsiteY68" fmla="*/ 79431 h 122965"/>
                <a:gd name="connsiteX69" fmla="*/ 274494 w 638716"/>
                <a:gd name="connsiteY69" fmla="*/ 62407 h 122965"/>
                <a:gd name="connsiteX70" fmla="*/ 286792 w 638716"/>
                <a:gd name="connsiteY70" fmla="*/ 55858 h 122965"/>
                <a:gd name="connsiteX71" fmla="*/ 292502 w 638716"/>
                <a:gd name="connsiteY71" fmla="*/ 56588 h 122965"/>
                <a:gd name="connsiteX72" fmla="*/ 297043 w 638716"/>
                <a:gd name="connsiteY72" fmla="*/ 58477 h 122965"/>
                <a:gd name="connsiteX73" fmla="*/ 297773 w 638716"/>
                <a:gd name="connsiteY73" fmla="*/ 59062 h 122965"/>
                <a:gd name="connsiteX74" fmla="*/ 297773 w 638716"/>
                <a:gd name="connsiteY74" fmla="*/ 40145 h 122965"/>
                <a:gd name="connsiteX75" fmla="*/ 297334 w 638716"/>
                <a:gd name="connsiteY75" fmla="*/ 40000 h 122965"/>
                <a:gd name="connsiteX76" fmla="*/ 290161 w 638716"/>
                <a:gd name="connsiteY76" fmla="*/ 38689 h 122965"/>
                <a:gd name="connsiteX77" fmla="*/ 341985 w 638716"/>
                <a:gd name="connsiteY77" fmla="*/ 38253 h 122965"/>
                <a:gd name="connsiteX78" fmla="*/ 310498 w 638716"/>
                <a:gd name="connsiteY78" fmla="*/ 49894 h 122965"/>
                <a:gd name="connsiteX79" fmla="*/ 299226 w 638716"/>
                <a:gd name="connsiteY79" fmla="*/ 81614 h 122965"/>
                <a:gd name="connsiteX80" fmla="*/ 310353 w 638716"/>
                <a:gd name="connsiteY80" fmla="*/ 111736 h 122965"/>
                <a:gd name="connsiteX81" fmla="*/ 340069 w 638716"/>
                <a:gd name="connsiteY81" fmla="*/ 122796 h 122965"/>
                <a:gd name="connsiteX82" fmla="*/ 370951 w 638716"/>
                <a:gd name="connsiteY82" fmla="*/ 111009 h 122965"/>
                <a:gd name="connsiteX83" fmla="*/ 382225 w 638716"/>
                <a:gd name="connsiteY83" fmla="*/ 79722 h 122965"/>
                <a:gd name="connsiteX84" fmla="*/ 371538 w 638716"/>
                <a:gd name="connsiteY84" fmla="*/ 49310 h 122965"/>
                <a:gd name="connsiteX85" fmla="*/ 341967 w 638716"/>
                <a:gd name="connsiteY85" fmla="*/ 38253 h 122965"/>
                <a:gd name="connsiteX86" fmla="*/ 357190 w 638716"/>
                <a:gd name="connsiteY86" fmla="*/ 100240 h 122965"/>
                <a:gd name="connsiteX87" fmla="*/ 341234 w 638716"/>
                <a:gd name="connsiteY87" fmla="*/ 106934 h 122965"/>
                <a:gd name="connsiteX88" fmla="*/ 324837 w 638716"/>
                <a:gd name="connsiteY88" fmla="*/ 99950 h 122965"/>
                <a:gd name="connsiteX89" fmla="*/ 318981 w 638716"/>
                <a:gd name="connsiteY89" fmla="*/ 80597 h 122965"/>
                <a:gd name="connsiteX90" fmla="*/ 324837 w 638716"/>
                <a:gd name="connsiteY90" fmla="*/ 60806 h 122965"/>
                <a:gd name="connsiteX91" fmla="*/ 341089 w 638716"/>
                <a:gd name="connsiteY91" fmla="*/ 53821 h 122965"/>
                <a:gd name="connsiteX92" fmla="*/ 356899 w 638716"/>
                <a:gd name="connsiteY92" fmla="*/ 60515 h 122965"/>
                <a:gd name="connsiteX93" fmla="*/ 362755 w 638716"/>
                <a:gd name="connsiteY93" fmla="*/ 80161 h 122965"/>
                <a:gd name="connsiteX94" fmla="*/ 357190 w 638716"/>
                <a:gd name="connsiteY94" fmla="*/ 100240 h 122965"/>
                <a:gd name="connsiteX95" fmla="*/ 424679 w 638716"/>
                <a:gd name="connsiteY95" fmla="*/ 73467 h 122965"/>
                <a:gd name="connsiteX96" fmla="*/ 413113 w 638716"/>
                <a:gd name="connsiteY96" fmla="*/ 67500 h 122965"/>
                <a:gd name="connsiteX97" fmla="*/ 410918 w 638716"/>
                <a:gd name="connsiteY97" fmla="*/ 61390 h 122965"/>
                <a:gd name="connsiteX98" fmla="*/ 413991 w 638716"/>
                <a:gd name="connsiteY98" fmla="*/ 55568 h 122965"/>
                <a:gd name="connsiteX99" fmla="*/ 422335 w 638716"/>
                <a:gd name="connsiteY99" fmla="*/ 53385 h 122965"/>
                <a:gd name="connsiteX100" fmla="*/ 432145 w 638716"/>
                <a:gd name="connsiteY100" fmla="*/ 54841 h 122965"/>
                <a:gd name="connsiteX101" fmla="*/ 440622 w 638716"/>
                <a:gd name="connsiteY101" fmla="*/ 58777 h 122965"/>
                <a:gd name="connsiteX102" fmla="*/ 441355 w 638716"/>
                <a:gd name="connsiteY102" fmla="*/ 59358 h 122965"/>
                <a:gd name="connsiteX103" fmla="*/ 441355 w 638716"/>
                <a:gd name="connsiteY103" fmla="*/ 41604 h 122965"/>
                <a:gd name="connsiteX104" fmla="*/ 440916 w 638716"/>
                <a:gd name="connsiteY104" fmla="*/ 41459 h 122965"/>
                <a:gd name="connsiteX105" fmla="*/ 432278 w 638716"/>
                <a:gd name="connsiteY105" fmla="*/ 38985 h 122965"/>
                <a:gd name="connsiteX106" fmla="*/ 422911 w 638716"/>
                <a:gd name="connsiteY106" fmla="*/ 38114 h 122965"/>
                <a:gd name="connsiteX107" fmla="*/ 400506 w 638716"/>
                <a:gd name="connsiteY107" fmla="*/ 45098 h 122965"/>
                <a:gd name="connsiteX108" fmla="*/ 391868 w 638716"/>
                <a:gd name="connsiteY108" fmla="*/ 62849 h 122965"/>
                <a:gd name="connsiteX109" fmla="*/ 393770 w 638716"/>
                <a:gd name="connsiteY109" fmla="*/ 72743 h 122965"/>
                <a:gd name="connsiteX110" fmla="*/ 399628 w 638716"/>
                <a:gd name="connsiteY110" fmla="*/ 80312 h 122965"/>
                <a:gd name="connsiteX111" fmla="*/ 411339 w 638716"/>
                <a:gd name="connsiteY111" fmla="*/ 86858 h 122965"/>
                <a:gd name="connsiteX112" fmla="*/ 421146 w 638716"/>
                <a:gd name="connsiteY112" fmla="*/ 91369 h 122965"/>
                <a:gd name="connsiteX113" fmla="*/ 425572 w 638716"/>
                <a:gd name="connsiteY113" fmla="*/ 94872 h 122965"/>
                <a:gd name="connsiteX114" fmla="*/ 426744 w 638716"/>
                <a:gd name="connsiteY114" fmla="*/ 99383 h 122965"/>
                <a:gd name="connsiteX115" fmla="*/ 414300 w 638716"/>
                <a:gd name="connsiteY115" fmla="*/ 107385 h 122965"/>
                <a:gd name="connsiteX116" fmla="*/ 403758 w 638716"/>
                <a:gd name="connsiteY116" fmla="*/ 105493 h 122965"/>
                <a:gd name="connsiteX117" fmla="*/ 393073 w 638716"/>
                <a:gd name="connsiteY117" fmla="*/ 100110 h 122965"/>
                <a:gd name="connsiteX118" fmla="*/ 392341 w 638716"/>
                <a:gd name="connsiteY118" fmla="*/ 99529 h 122965"/>
                <a:gd name="connsiteX119" fmla="*/ 392341 w 638716"/>
                <a:gd name="connsiteY119" fmla="*/ 117997 h 122965"/>
                <a:gd name="connsiteX120" fmla="*/ 392780 w 638716"/>
                <a:gd name="connsiteY120" fmla="*/ 118143 h 122965"/>
                <a:gd name="connsiteX121" fmla="*/ 403028 w 638716"/>
                <a:gd name="connsiteY121" fmla="*/ 121343 h 122965"/>
                <a:gd name="connsiteX122" fmla="*/ 414006 w 638716"/>
                <a:gd name="connsiteY122" fmla="*/ 122654 h 122965"/>
                <a:gd name="connsiteX123" fmla="*/ 437576 w 638716"/>
                <a:gd name="connsiteY123" fmla="*/ 115669 h 122965"/>
                <a:gd name="connsiteX124" fmla="*/ 446505 w 638716"/>
                <a:gd name="connsiteY124" fmla="*/ 97334 h 122965"/>
                <a:gd name="connsiteX125" fmla="*/ 441821 w 638716"/>
                <a:gd name="connsiteY125" fmla="*/ 83510 h 122965"/>
                <a:gd name="connsiteX126" fmla="*/ 424694 w 638716"/>
                <a:gd name="connsiteY126" fmla="*/ 73470 h 122965"/>
                <a:gd name="connsiteX127" fmla="*/ 496721 w 638716"/>
                <a:gd name="connsiteY127" fmla="*/ 38256 h 122965"/>
                <a:gd name="connsiteX128" fmla="*/ 465234 w 638716"/>
                <a:gd name="connsiteY128" fmla="*/ 49897 h 122965"/>
                <a:gd name="connsiteX129" fmla="*/ 453962 w 638716"/>
                <a:gd name="connsiteY129" fmla="*/ 81617 h 122965"/>
                <a:gd name="connsiteX130" fmla="*/ 465089 w 638716"/>
                <a:gd name="connsiteY130" fmla="*/ 111739 h 122965"/>
                <a:gd name="connsiteX131" fmla="*/ 494808 w 638716"/>
                <a:gd name="connsiteY131" fmla="*/ 122799 h 122965"/>
                <a:gd name="connsiteX132" fmla="*/ 525689 w 638716"/>
                <a:gd name="connsiteY132" fmla="*/ 111012 h 122965"/>
                <a:gd name="connsiteX133" fmla="*/ 536961 w 638716"/>
                <a:gd name="connsiteY133" fmla="*/ 79725 h 122965"/>
                <a:gd name="connsiteX134" fmla="*/ 526274 w 638716"/>
                <a:gd name="connsiteY134" fmla="*/ 49313 h 122965"/>
                <a:gd name="connsiteX135" fmla="*/ 496703 w 638716"/>
                <a:gd name="connsiteY135" fmla="*/ 38256 h 122965"/>
                <a:gd name="connsiteX136" fmla="*/ 511781 w 638716"/>
                <a:gd name="connsiteY136" fmla="*/ 100243 h 122965"/>
                <a:gd name="connsiteX137" fmla="*/ 495825 w 638716"/>
                <a:gd name="connsiteY137" fmla="*/ 106937 h 122965"/>
                <a:gd name="connsiteX138" fmla="*/ 479430 w 638716"/>
                <a:gd name="connsiteY138" fmla="*/ 99953 h 122965"/>
                <a:gd name="connsiteX139" fmla="*/ 473572 w 638716"/>
                <a:gd name="connsiteY139" fmla="*/ 80600 h 122965"/>
                <a:gd name="connsiteX140" fmla="*/ 479430 w 638716"/>
                <a:gd name="connsiteY140" fmla="*/ 60809 h 122965"/>
                <a:gd name="connsiteX141" fmla="*/ 495680 w 638716"/>
                <a:gd name="connsiteY141" fmla="*/ 53824 h 122965"/>
                <a:gd name="connsiteX142" fmla="*/ 511490 w 638716"/>
                <a:gd name="connsiteY142" fmla="*/ 60518 h 122965"/>
                <a:gd name="connsiteX143" fmla="*/ 517345 w 638716"/>
                <a:gd name="connsiteY143" fmla="*/ 80164 h 122965"/>
                <a:gd name="connsiteX144" fmla="*/ 511781 w 638716"/>
                <a:gd name="connsiteY144" fmla="*/ 100243 h 122965"/>
                <a:gd name="connsiteX145" fmla="*/ 638717 w 638716"/>
                <a:gd name="connsiteY145" fmla="*/ 55574 h 122965"/>
                <a:gd name="connsiteX146" fmla="*/ 638717 w 638716"/>
                <a:gd name="connsiteY146" fmla="*/ 40006 h 122965"/>
                <a:gd name="connsiteX147" fmla="*/ 619540 w 638716"/>
                <a:gd name="connsiteY147" fmla="*/ 40006 h 122965"/>
                <a:gd name="connsiteX148" fmla="*/ 619540 w 638716"/>
                <a:gd name="connsiteY148" fmla="*/ 16154 h 122965"/>
                <a:gd name="connsiteX149" fmla="*/ 618952 w 638716"/>
                <a:gd name="connsiteY149" fmla="*/ 16300 h 122965"/>
                <a:gd name="connsiteX150" fmla="*/ 600787 w 638716"/>
                <a:gd name="connsiteY150" fmla="*/ 21686 h 122965"/>
                <a:gd name="connsiteX151" fmla="*/ 600348 w 638716"/>
                <a:gd name="connsiteY151" fmla="*/ 21831 h 122965"/>
                <a:gd name="connsiteX152" fmla="*/ 600348 w 638716"/>
                <a:gd name="connsiteY152" fmla="*/ 40021 h 122965"/>
                <a:gd name="connsiteX153" fmla="*/ 571655 w 638716"/>
                <a:gd name="connsiteY153" fmla="*/ 40021 h 122965"/>
                <a:gd name="connsiteX154" fmla="*/ 571655 w 638716"/>
                <a:gd name="connsiteY154" fmla="*/ 29833 h 122965"/>
                <a:gd name="connsiteX155" fmla="*/ 574873 w 638716"/>
                <a:gd name="connsiteY155" fmla="*/ 19212 h 122965"/>
                <a:gd name="connsiteX156" fmla="*/ 583805 w 638716"/>
                <a:gd name="connsiteY156" fmla="*/ 15718 h 122965"/>
                <a:gd name="connsiteX157" fmla="*/ 592282 w 638716"/>
                <a:gd name="connsiteY157" fmla="*/ 17611 h 122965"/>
                <a:gd name="connsiteX158" fmla="*/ 593015 w 638716"/>
                <a:gd name="connsiteY158" fmla="*/ 18047 h 122965"/>
                <a:gd name="connsiteX159" fmla="*/ 593015 w 638716"/>
                <a:gd name="connsiteY159" fmla="*/ 1604 h 122965"/>
                <a:gd name="connsiteX160" fmla="*/ 592576 w 638716"/>
                <a:gd name="connsiteY160" fmla="*/ 1458 h 122965"/>
                <a:gd name="connsiteX161" fmla="*/ 566665 w 638716"/>
                <a:gd name="connsiteY161" fmla="*/ 3496 h 122965"/>
                <a:gd name="connsiteX162" fmla="*/ 556271 w 638716"/>
                <a:gd name="connsiteY162" fmla="*/ 13826 h 122965"/>
                <a:gd name="connsiteX163" fmla="*/ 552463 w 638716"/>
                <a:gd name="connsiteY163" fmla="*/ 28816 h 122965"/>
                <a:gd name="connsiteX164" fmla="*/ 552463 w 638716"/>
                <a:gd name="connsiteY164" fmla="*/ 40018 h 122965"/>
                <a:gd name="connsiteX165" fmla="*/ 539141 w 638716"/>
                <a:gd name="connsiteY165" fmla="*/ 40018 h 122965"/>
                <a:gd name="connsiteX166" fmla="*/ 539141 w 638716"/>
                <a:gd name="connsiteY166" fmla="*/ 55441 h 122965"/>
                <a:gd name="connsiteX167" fmla="*/ 552463 w 638716"/>
                <a:gd name="connsiteY167" fmla="*/ 55441 h 122965"/>
                <a:gd name="connsiteX168" fmla="*/ 552463 w 638716"/>
                <a:gd name="connsiteY168" fmla="*/ 120607 h 122965"/>
                <a:gd name="connsiteX169" fmla="*/ 571643 w 638716"/>
                <a:gd name="connsiteY169" fmla="*/ 120607 h 122965"/>
                <a:gd name="connsiteX170" fmla="*/ 571643 w 638716"/>
                <a:gd name="connsiteY170" fmla="*/ 55574 h 122965"/>
                <a:gd name="connsiteX171" fmla="*/ 600335 w 638716"/>
                <a:gd name="connsiteY171" fmla="*/ 55574 h 122965"/>
                <a:gd name="connsiteX172" fmla="*/ 600335 w 638716"/>
                <a:gd name="connsiteY172" fmla="*/ 97052 h 122965"/>
                <a:gd name="connsiteX173" fmla="*/ 624490 w 638716"/>
                <a:gd name="connsiteY173" fmla="*/ 122663 h 122965"/>
                <a:gd name="connsiteX174" fmla="*/ 632540 w 638716"/>
                <a:gd name="connsiteY174" fmla="*/ 121788 h 122965"/>
                <a:gd name="connsiteX175" fmla="*/ 638544 w 638716"/>
                <a:gd name="connsiteY175" fmla="*/ 119899 h 122965"/>
                <a:gd name="connsiteX176" fmla="*/ 638689 w 638716"/>
                <a:gd name="connsiteY176" fmla="*/ 119753 h 122965"/>
                <a:gd name="connsiteX177" fmla="*/ 638689 w 638716"/>
                <a:gd name="connsiteY177" fmla="*/ 104182 h 122965"/>
                <a:gd name="connsiteX178" fmla="*/ 637957 w 638716"/>
                <a:gd name="connsiteY178" fmla="*/ 104763 h 122965"/>
                <a:gd name="connsiteX179" fmla="*/ 634006 w 638716"/>
                <a:gd name="connsiteY179" fmla="*/ 106510 h 122965"/>
                <a:gd name="connsiteX180" fmla="*/ 630197 w 638716"/>
                <a:gd name="connsiteY180" fmla="*/ 107092 h 122965"/>
                <a:gd name="connsiteX181" fmla="*/ 621853 w 638716"/>
                <a:gd name="connsiteY181" fmla="*/ 104037 h 122965"/>
                <a:gd name="connsiteX182" fmla="*/ 619219 w 638716"/>
                <a:gd name="connsiteY182" fmla="*/ 93704 h 122965"/>
                <a:gd name="connsiteX183" fmla="*/ 619219 w 638716"/>
                <a:gd name="connsiteY183" fmla="*/ 55574 h 122965"/>
                <a:gd name="connsiteX184" fmla="*/ 638717 w 638716"/>
                <a:gd name="connsiteY184" fmla="*/ 55574 h 12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638716" h="122965">
                  <a:moveTo>
                    <a:pt x="66759" y="78856"/>
                  </a:moveTo>
                  <a:lnTo>
                    <a:pt x="61491" y="93691"/>
                  </a:lnTo>
                  <a:lnTo>
                    <a:pt x="61046" y="93691"/>
                  </a:lnTo>
                  <a:cubicBezTo>
                    <a:pt x="59696" y="88723"/>
                    <a:pt x="57982" y="83858"/>
                    <a:pt x="55920" y="79141"/>
                  </a:cubicBezTo>
                  <a:lnTo>
                    <a:pt x="27666" y="8567"/>
                  </a:lnTo>
                  <a:lnTo>
                    <a:pt x="0" y="8567"/>
                  </a:lnTo>
                  <a:lnTo>
                    <a:pt x="0" y="121049"/>
                  </a:lnTo>
                  <a:lnTo>
                    <a:pt x="18299" y="121049"/>
                  </a:lnTo>
                  <a:lnTo>
                    <a:pt x="18299" y="51644"/>
                  </a:lnTo>
                  <a:cubicBezTo>
                    <a:pt x="18299" y="47281"/>
                    <a:pt x="18299" y="42334"/>
                    <a:pt x="18151" y="36221"/>
                  </a:cubicBezTo>
                  <a:cubicBezTo>
                    <a:pt x="18005" y="33166"/>
                    <a:pt x="17712" y="30838"/>
                    <a:pt x="17566" y="29091"/>
                  </a:cubicBezTo>
                  <a:lnTo>
                    <a:pt x="18005" y="29091"/>
                  </a:lnTo>
                  <a:cubicBezTo>
                    <a:pt x="18647" y="32352"/>
                    <a:pt x="19528" y="35561"/>
                    <a:pt x="20639" y="38695"/>
                  </a:cubicBezTo>
                  <a:lnTo>
                    <a:pt x="54603" y="120764"/>
                  </a:lnTo>
                  <a:lnTo>
                    <a:pt x="67486" y="120764"/>
                  </a:lnTo>
                  <a:lnTo>
                    <a:pt x="101156" y="37968"/>
                  </a:lnTo>
                  <a:cubicBezTo>
                    <a:pt x="102043" y="35050"/>
                    <a:pt x="102776" y="32086"/>
                    <a:pt x="103351" y="29091"/>
                  </a:cubicBezTo>
                  <a:lnTo>
                    <a:pt x="103790" y="29091"/>
                  </a:lnTo>
                  <a:cubicBezTo>
                    <a:pt x="103351" y="37384"/>
                    <a:pt x="103060" y="44808"/>
                    <a:pt x="102912" y="49316"/>
                  </a:cubicBezTo>
                  <a:lnTo>
                    <a:pt x="102912" y="120607"/>
                  </a:lnTo>
                  <a:lnTo>
                    <a:pt x="122383" y="120607"/>
                  </a:lnTo>
                  <a:lnTo>
                    <a:pt x="122383" y="8282"/>
                  </a:lnTo>
                  <a:lnTo>
                    <a:pt x="95740" y="8282"/>
                  </a:lnTo>
                  <a:close/>
                  <a:moveTo>
                    <a:pt x="140836" y="40006"/>
                  </a:moveTo>
                  <a:lnTo>
                    <a:pt x="159865" y="40006"/>
                  </a:lnTo>
                  <a:lnTo>
                    <a:pt x="159865" y="120607"/>
                  </a:lnTo>
                  <a:lnTo>
                    <a:pt x="140836" y="120607"/>
                  </a:lnTo>
                  <a:lnTo>
                    <a:pt x="140836" y="40006"/>
                  </a:lnTo>
                  <a:close/>
                  <a:moveTo>
                    <a:pt x="150497" y="5954"/>
                  </a:moveTo>
                  <a:cubicBezTo>
                    <a:pt x="147497" y="5924"/>
                    <a:pt x="144605" y="7074"/>
                    <a:pt x="142444" y="9154"/>
                  </a:cubicBezTo>
                  <a:cubicBezTo>
                    <a:pt x="138144" y="13196"/>
                    <a:pt x="137936" y="19957"/>
                    <a:pt x="141974" y="24256"/>
                  </a:cubicBezTo>
                  <a:cubicBezTo>
                    <a:pt x="142126" y="24420"/>
                    <a:pt x="142283" y="24574"/>
                    <a:pt x="142444" y="24725"/>
                  </a:cubicBezTo>
                  <a:cubicBezTo>
                    <a:pt x="144621" y="26766"/>
                    <a:pt x="147515" y="27862"/>
                    <a:pt x="150497" y="27780"/>
                  </a:cubicBezTo>
                  <a:cubicBezTo>
                    <a:pt x="153470" y="27823"/>
                    <a:pt x="156350" y="26730"/>
                    <a:pt x="158548" y="24725"/>
                  </a:cubicBezTo>
                  <a:cubicBezTo>
                    <a:pt x="160727" y="22758"/>
                    <a:pt x="161954" y="19948"/>
                    <a:pt x="161914" y="17014"/>
                  </a:cubicBezTo>
                  <a:cubicBezTo>
                    <a:pt x="161836" y="10829"/>
                    <a:pt x="156758" y="5876"/>
                    <a:pt x="150573" y="5954"/>
                  </a:cubicBezTo>
                  <a:cubicBezTo>
                    <a:pt x="150549" y="5954"/>
                    <a:pt x="150521" y="5954"/>
                    <a:pt x="150497" y="5954"/>
                  </a:cubicBezTo>
                  <a:moveTo>
                    <a:pt x="227353" y="39276"/>
                  </a:moveTo>
                  <a:cubicBezTo>
                    <a:pt x="223838" y="38531"/>
                    <a:pt x="220260" y="38141"/>
                    <a:pt x="216666" y="38114"/>
                  </a:cubicBezTo>
                  <a:cubicBezTo>
                    <a:pt x="208591" y="37950"/>
                    <a:pt x="200616" y="39906"/>
                    <a:pt x="193535" y="43787"/>
                  </a:cubicBezTo>
                  <a:cubicBezTo>
                    <a:pt x="187056" y="47387"/>
                    <a:pt x="181763" y="52797"/>
                    <a:pt x="178312" y="59358"/>
                  </a:cubicBezTo>
                  <a:cubicBezTo>
                    <a:pt x="174670" y="66570"/>
                    <a:pt x="172862" y="74566"/>
                    <a:pt x="173041" y="82641"/>
                  </a:cubicBezTo>
                  <a:cubicBezTo>
                    <a:pt x="172965" y="89898"/>
                    <a:pt x="174727" y="97058"/>
                    <a:pt x="178164" y="103450"/>
                  </a:cubicBezTo>
                  <a:cubicBezTo>
                    <a:pt x="181415" y="109565"/>
                    <a:pt x="186411" y="114576"/>
                    <a:pt x="192512" y="117855"/>
                  </a:cubicBezTo>
                  <a:cubicBezTo>
                    <a:pt x="198936" y="121325"/>
                    <a:pt x="206145" y="123078"/>
                    <a:pt x="213445" y="122947"/>
                  </a:cubicBezTo>
                  <a:cubicBezTo>
                    <a:pt x="221443" y="123171"/>
                    <a:pt x="229364" y="121315"/>
                    <a:pt x="236430" y="117564"/>
                  </a:cubicBezTo>
                  <a:lnTo>
                    <a:pt x="236576" y="117419"/>
                  </a:lnTo>
                  <a:lnTo>
                    <a:pt x="236576" y="99956"/>
                  </a:lnTo>
                  <a:lnTo>
                    <a:pt x="235843" y="100537"/>
                  </a:lnTo>
                  <a:cubicBezTo>
                    <a:pt x="233045" y="102620"/>
                    <a:pt x="229930" y="104240"/>
                    <a:pt x="226621" y="105339"/>
                  </a:cubicBezTo>
                  <a:cubicBezTo>
                    <a:pt x="223708" y="106414"/>
                    <a:pt x="220641" y="107004"/>
                    <a:pt x="217538" y="107086"/>
                  </a:cubicBezTo>
                  <a:cubicBezTo>
                    <a:pt x="210841" y="107537"/>
                    <a:pt x="204292" y="104975"/>
                    <a:pt x="199675" y="100101"/>
                  </a:cubicBezTo>
                  <a:cubicBezTo>
                    <a:pt x="195073" y="94848"/>
                    <a:pt x="192708" y="88003"/>
                    <a:pt x="193087" y="81027"/>
                  </a:cubicBezTo>
                  <a:cubicBezTo>
                    <a:pt x="192669" y="73849"/>
                    <a:pt x="195088" y="66794"/>
                    <a:pt x="199823" y="61384"/>
                  </a:cubicBezTo>
                  <a:cubicBezTo>
                    <a:pt x="204468" y="56525"/>
                    <a:pt x="210968" y="53881"/>
                    <a:pt x="217686" y="54118"/>
                  </a:cubicBezTo>
                  <a:cubicBezTo>
                    <a:pt x="224232" y="54202"/>
                    <a:pt x="230587" y="56340"/>
                    <a:pt x="235852" y="60227"/>
                  </a:cubicBezTo>
                  <a:lnTo>
                    <a:pt x="236585" y="60809"/>
                  </a:lnTo>
                  <a:lnTo>
                    <a:pt x="236585" y="42340"/>
                  </a:lnTo>
                  <a:lnTo>
                    <a:pt x="236439" y="42192"/>
                  </a:lnTo>
                  <a:cubicBezTo>
                    <a:pt x="233524" y="40899"/>
                    <a:pt x="230481" y="39924"/>
                    <a:pt x="227356" y="39282"/>
                  </a:cubicBezTo>
                  <a:moveTo>
                    <a:pt x="290158" y="38701"/>
                  </a:moveTo>
                  <a:cubicBezTo>
                    <a:pt x="285472" y="38662"/>
                    <a:pt x="280915" y="40257"/>
                    <a:pt x="277276" y="43212"/>
                  </a:cubicBezTo>
                  <a:cubicBezTo>
                    <a:pt x="273979" y="46194"/>
                    <a:pt x="271466" y="49942"/>
                    <a:pt x="269955" y="54127"/>
                  </a:cubicBezTo>
                  <a:lnTo>
                    <a:pt x="269810" y="54127"/>
                  </a:lnTo>
                  <a:lnTo>
                    <a:pt x="269810" y="40012"/>
                  </a:lnTo>
                  <a:lnTo>
                    <a:pt x="250778" y="40012"/>
                  </a:lnTo>
                  <a:lnTo>
                    <a:pt x="250778" y="120607"/>
                  </a:lnTo>
                  <a:lnTo>
                    <a:pt x="269810" y="120607"/>
                  </a:lnTo>
                  <a:lnTo>
                    <a:pt x="269810" y="79431"/>
                  </a:lnTo>
                  <a:cubicBezTo>
                    <a:pt x="269468" y="73397"/>
                    <a:pt x="271115" y="67418"/>
                    <a:pt x="274494" y="62407"/>
                  </a:cubicBezTo>
                  <a:cubicBezTo>
                    <a:pt x="277234" y="58296"/>
                    <a:pt x="281854" y="55837"/>
                    <a:pt x="286792" y="55858"/>
                  </a:cubicBezTo>
                  <a:cubicBezTo>
                    <a:pt x="288708" y="55986"/>
                    <a:pt x="290616" y="56228"/>
                    <a:pt x="292502" y="56588"/>
                  </a:cubicBezTo>
                  <a:cubicBezTo>
                    <a:pt x="294109" y="56967"/>
                    <a:pt x="295641" y="57602"/>
                    <a:pt x="297043" y="58477"/>
                  </a:cubicBezTo>
                  <a:lnTo>
                    <a:pt x="297773" y="59062"/>
                  </a:lnTo>
                  <a:lnTo>
                    <a:pt x="297773" y="40145"/>
                  </a:lnTo>
                  <a:lnTo>
                    <a:pt x="297334" y="40000"/>
                  </a:lnTo>
                  <a:cubicBezTo>
                    <a:pt x="295093" y="38958"/>
                    <a:pt x="292626" y="38507"/>
                    <a:pt x="290161" y="38689"/>
                  </a:cubicBezTo>
                  <a:moveTo>
                    <a:pt x="341985" y="38253"/>
                  </a:moveTo>
                  <a:cubicBezTo>
                    <a:pt x="328664" y="38253"/>
                    <a:pt x="317976" y="42189"/>
                    <a:pt x="310498" y="49894"/>
                  </a:cubicBezTo>
                  <a:cubicBezTo>
                    <a:pt x="302887" y="57605"/>
                    <a:pt x="299226" y="68229"/>
                    <a:pt x="299226" y="81614"/>
                  </a:cubicBezTo>
                  <a:cubicBezTo>
                    <a:pt x="298724" y="92744"/>
                    <a:pt x="302735" y="103604"/>
                    <a:pt x="310353" y="111736"/>
                  </a:cubicBezTo>
                  <a:cubicBezTo>
                    <a:pt x="318340" y="119314"/>
                    <a:pt x="329072" y="123308"/>
                    <a:pt x="340069" y="122796"/>
                  </a:cubicBezTo>
                  <a:cubicBezTo>
                    <a:pt x="353088" y="122796"/>
                    <a:pt x="363491" y="118860"/>
                    <a:pt x="370951" y="111009"/>
                  </a:cubicBezTo>
                  <a:cubicBezTo>
                    <a:pt x="378565" y="103138"/>
                    <a:pt x="382225" y="92674"/>
                    <a:pt x="382225" y="79722"/>
                  </a:cubicBezTo>
                  <a:cubicBezTo>
                    <a:pt x="382225" y="66918"/>
                    <a:pt x="378710" y="56733"/>
                    <a:pt x="371538" y="49310"/>
                  </a:cubicBezTo>
                  <a:cubicBezTo>
                    <a:pt x="364656" y="41889"/>
                    <a:pt x="354556" y="38253"/>
                    <a:pt x="341967" y="38253"/>
                  </a:cubicBezTo>
                  <a:moveTo>
                    <a:pt x="357190" y="100240"/>
                  </a:moveTo>
                  <a:cubicBezTo>
                    <a:pt x="353233" y="104873"/>
                    <a:pt x="347314" y="107355"/>
                    <a:pt x="341234" y="106934"/>
                  </a:cubicBezTo>
                  <a:cubicBezTo>
                    <a:pt x="334976" y="107298"/>
                    <a:pt x="328912" y="104712"/>
                    <a:pt x="324837" y="99950"/>
                  </a:cubicBezTo>
                  <a:cubicBezTo>
                    <a:pt x="320598" y="94424"/>
                    <a:pt x="318515" y="87545"/>
                    <a:pt x="318981" y="80597"/>
                  </a:cubicBezTo>
                  <a:cubicBezTo>
                    <a:pt x="318570" y="73518"/>
                    <a:pt x="320640" y="66519"/>
                    <a:pt x="324837" y="60806"/>
                  </a:cubicBezTo>
                  <a:cubicBezTo>
                    <a:pt x="328891" y="56101"/>
                    <a:pt x="334886" y="53527"/>
                    <a:pt x="341089" y="53821"/>
                  </a:cubicBezTo>
                  <a:cubicBezTo>
                    <a:pt x="347111" y="53491"/>
                    <a:pt x="352945" y="55961"/>
                    <a:pt x="356899" y="60515"/>
                  </a:cubicBezTo>
                  <a:cubicBezTo>
                    <a:pt x="361120" y="66161"/>
                    <a:pt x="363194" y="73125"/>
                    <a:pt x="362755" y="80161"/>
                  </a:cubicBezTo>
                  <a:cubicBezTo>
                    <a:pt x="362452" y="88890"/>
                    <a:pt x="360850" y="95729"/>
                    <a:pt x="357190" y="100240"/>
                  </a:cubicBezTo>
                  <a:moveTo>
                    <a:pt x="424679" y="73467"/>
                  </a:moveTo>
                  <a:cubicBezTo>
                    <a:pt x="420558" y="72041"/>
                    <a:pt x="416665" y="70031"/>
                    <a:pt x="413113" y="67500"/>
                  </a:cubicBezTo>
                  <a:cubicBezTo>
                    <a:pt x="411575" y="65850"/>
                    <a:pt x="410782" y="63642"/>
                    <a:pt x="410918" y="61390"/>
                  </a:cubicBezTo>
                  <a:cubicBezTo>
                    <a:pt x="410864" y="59046"/>
                    <a:pt x="412026" y="56842"/>
                    <a:pt x="413991" y="55568"/>
                  </a:cubicBezTo>
                  <a:cubicBezTo>
                    <a:pt x="416477" y="53990"/>
                    <a:pt x="419396" y="53227"/>
                    <a:pt x="422335" y="53385"/>
                  </a:cubicBezTo>
                  <a:cubicBezTo>
                    <a:pt x="425654" y="53439"/>
                    <a:pt x="428954" y="53930"/>
                    <a:pt x="432145" y="54841"/>
                  </a:cubicBezTo>
                  <a:cubicBezTo>
                    <a:pt x="435191" y="55613"/>
                    <a:pt x="438067" y="56948"/>
                    <a:pt x="440622" y="58777"/>
                  </a:cubicBezTo>
                  <a:lnTo>
                    <a:pt x="441355" y="59358"/>
                  </a:lnTo>
                  <a:lnTo>
                    <a:pt x="441355" y="41604"/>
                  </a:lnTo>
                  <a:lnTo>
                    <a:pt x="440916" y="41459"/>
                  </a:lnTo>
                  <a:cubicBezTo>
                    <a:pt x="438112" y="40390"/>
                    <a:pt x="435221" y="39564"/>
                    <a:pt x="432278" y="38985"/>
                  </a:cubicBezTo>
                  <a:cubicBezTo>
                    <a:pt x="429184" y="38447"/>
                    <a:pt x="426050" y="38156"/>
                    <a:pt x="422911" y="38114"/>
                  </a:cubicBezTo>
                  <a:cubicBezTo>
                    <a:pt x="414851" y="37714"/>
                    <a:pt x="406910" y="40191"/>
                    <a:pt x="400506" y="45098"/>
                  </a:cubicBezTo>
                  <a:cubicBezTo>
                    <a:pt x="394914" y="49261"/>
                    <a:pt x="391693" y="55880"/>
                    <a:pt x="391868" y="62849"/>
                  </a:cubicBezTo>
                  <a:cubicBezTo>
                    <a:pt x="391762" y="66246"/>
                    <a:pt x="392413" y="69628"/>
                    <a:pt x="393770" y="72743"/>
                  </a:cubicBezTo>
                  <a:cubicBezTo>
                    <a:pt x="395144" y="75665"/>
                    <a:pt x="397146" y="78248"/>
                    <a:pt x="399628" y="80312"/>
                  </a:cubicBezTo>
                  <a:cubicBezTo>
                    <a:pt x="403225" y="83001"/>
                    <a:pt x="407164" y="85202"/>
                    <a:pt x="411339" y="86858"/>
                  </a:cubicBezTo>
                  <a:cubicBezTo>
                    <a:pt x="415729" y="88750"/>
                    <a:pt x="419096" y="90207"/>
                    <a:pt x="421146" y="91369"/>
                  </a:cubicBezTo>
                  <a:cubicBezTo>
                    <a:pt x="422780" y="92320"/>
                    <a:pt x="424270" y="93501"/>
                    <a:pt x="425572" y="94872"/>
                  </a:cubicBezTo>
                  <a:cubicBezTo>
                    <a:pt x="426389" y="96232"/>
                    <a:pt x="426795" y="97797"/>
                    <a:pt x="426744" y="99383"/>
                  </a:cubicBezTo>
                  <a:cubicBezTo>
                    <a:pt x="426744" y="104767"/>
                    <a:pt x="422644" y="107385"/>
                    <a:pt x="414300" y="107385"/>
                  </a:cubicBezTo>
                  <a:cubicBezTo>
                    <a:pt x="410706" y="107334"/>
                    <a:pt x="407146" y="106695"/>
                    <a:pt x="403758" y="105493"/>
                  </a:cubicBezTo>
                  <a:cubicBezTo>
                    <a:pt x="399952" y="104234"/>
                    <a:pt x="396349" y="102420"/>
                    <a:pt x="393073" y="100110"/>
                  </a:cubicBezTo>
                  <a:lnTo>
                    <a:pt x="392341" y="99529"/>
                  </a:lnTo>
                  <a:lnTo>
                    <a:pt x="392341" y="117997"/>
                  </a:lnTo>
                  <a:lnTo>
                    <a:pt x="392780" y="118143"/>
                  </a:lnTo>
                  <a:cubicBezTo>
                    <a:pt x="396089" y="119529"/>
                    <a:pt x="399519" y="120601"/>
                    <a:pt x="403028" y="121343"/>
                  </a:cubicBezTo>
                  <a:cubicBezTo>
                    <a:pt x="406643" y="122088"/>
                    <a:pt x="410316" y="122527"/>
                    <a:pt x="414006" y="122654"/>
                  </a:cubicBezTo>
                  <a:cubicBezTo>
                    <a:pt x="423816" y="122654"/>
                    <a:pt x="431869" y="120471"/>
                    <a:pt x="437576" y="115669"/>
                  </a:cubicBezTo>
                  <a:cubicBezTo>
                    <a:pt x="443344" y="111364"/>
                    <a:pt x="446671" y="104530"/>
                    <a:pt x="446505" y="97334"/>
                  </a:cubicBezTo>
                  <a:cubicBezTo>
                    <a:pt x="446708" y="92305"/>
                    <a:pt x="445040" y="87379"/>
                    <a:pt x="441821" y="83510"/>
                  </a:cubicBezTo>
                  <a:cubicBezTo>
                    <a:pt x="436717" y="79226"/>
                    <a:pt x="430925" y="75832"/>
                    <a:pt x="424694" y="73470"/>
                  </a:cubicBezTo>
                  <a:moveTo>
                    <a:pt x="496721" y="38256"/>
                  </a:moveTo>
                  <a:cubicBezTo>
                    <a:pt x="483400" y="38256"/>
                    <a:pt x="472712" y="42192"/>
                    <a:pt x="465234" y="49897"/>
                  </a:cubicBezTo>
                  <a:cubicBezTo>
                    <a:pt x="457756" y="57602"/>
                    <a:pt x="453962" y="68232"/>
                    <a:pt x="453962" y="81617"/>
                  </a:cubicBezTo>
                  <a:cubicBezTo>
                    <a:pt x="453459" y="92747"/>
                    <a:pt x="457471" y="103607"/>
                    <a:pt x="465089" y="111739"/>
                  </a:cubicBezTo>
                  <a:cubicBezTo>
                    <a:pt x="473078" y="119317"/>
                    <a:pt x="483808" y="123311"/>
                    <a:pt x="494808" y="122799"/>
                  </a:cubicBezTo>
                  <a:cubicBezTo>
                    <a:pt x="507826" y="122799"/>
                    <a:pt x="518229" y="118863"/>
                    <a:pt x="525689" y="111012"/>
                  </a:cubicBezTo>
                  <a:cubicBezTo>
                    <a:pt x="533301" y="103141"/>
                    <a:pt x="536961" y="92677"/>
                    <a:pt x="536961" y="79725"/>
                  </a:cubicBezTo>
                  <a:cubicBezTo>
                    <a:pt x="536961" y="66921"/>
                    <a:pt x="533449" y="56736"/>
                    <a:pt x="526274" y="49313"/>
                  </a:cubicBezTo>
                  <a:cubicBezTo>
                    <a:pt x="519395" y="41892"/>
                    <a:pt x="509292" y="38256"/>
                    <a:pt x="496703" y="38256"/>
                  </a:cubicBezTo>
                  <a:moveTo>
                    <a:pt x="511781" y="100243"/>
                  </a:moveTo>
                  <a:cubicBezTo>
                    <a:pt x="507823" y="104875"/>
                    <a:pt x="501904" y="107358"/>
                    <a:pt x="495825" y="106937"/>
                  </a:cubicBezTo>
                  <a:cubicBezTo>
                    <a:pt x="489564" y="107331"/>
                    <a:pt x="483484" y="104739"/>
                    <a:pt x="479430" y="99953"/>
                  </a:cubicBezTo>
                  <a:cubicBezTo>
                    <a:pt x="475476" y="95441"/>
                    <a:pt x="473572" y="88893"/>
                    <a:pt x="473572" y="80600"/>
                  </a:cubicBezTo>
                  <a:cubicBezTo>
                    <a:pt x="473157" y="73522"/>
                    <a:pt x="475231" y="66522"/>
                    <a:pt x="479430" y="60809"/>
                  </a:cubicBezTo>
                  <a:cubicBezTo>
                    <a:pt x="483484" y="56104"/>
                    <a:pt x="489476" y="53527"/>
                    <a:pt x="495680" y="53824"/>
                  </a:cubicBezTo>
                  <a:cubicBezTo>
                    <a:pt x="501696" y="53524"/>
                    <a:pt x="507518" y="55989"/>
                    <a:pt x="511490" y="60518"/>
                  </a:cubicBezTo>
                  <a:cubicBezTo>
                    <a:pt x="515710" y="66164"/>
                    <a:pt x="517784" y="73128"/>
                    <a:pt x="517345" y="80164"/>
                  </a:cubicBezTo>
                  <a:cubicBezTo>
                    <a:pt x="517345" y="88893"/>
                    <a:pt x="515441" y="95732"/>
                    <a:pt x="511781" y="100243"/>
                  </a:cubicBezTo>
                  <a:moveTo>
                    <a:pt x="638717" y="55574"/>
                  </a:moveTo>
                  <a:lnTo>
                    <a:pt x="638717" y="40006"/>
                  </a:lnTo>
                  <a:lnTo>
                    <a:pt x="619540" y="40006"/>
                  </a:lnTo>
                  <a:lnTo>
                    <a:pt x="619540" y="16154"/>
                  </a:lnTo>
                  <a:lnTo>
                    <a:pt x="618952" y="16300"/>
                  </a:lnTo>
                  <a:lnTo>
                    <a:pt x="600787" y="21686"/>
                  </a:lnTo>
                  <a:lnTo>
                    <a:pt x="600348" y="21831"/>
                  </a:lnTo>
                  <a:lnTo>
                    <a:pt x="600348" y="40021"/>
                  </a:lnTo>
                  <a:lnTo>
                    <a:pt x="571655" y="40021"/>
                  </a:lnTo>
                  <a:lnTo>
                    <a:pt x="571655" y="29833"/>
                  </a:lnTo>
                  <a:cubicBezTo>
                    <a:pt x="571416" y="26021"/>
                    <a:pt x="572557" y="22252"/>
                    <a:pt x="574873" y="19212"/>
                  </a:cubicBezTo>
                  <a:cubicBezTo>
                    <a:pt x="577192" y="16793"/>
                    <a:pt x="580459" y="15515"/>
                    <a:pt x="583805" y="15718"/>
                  </a:cubicBezTo>
                  <a:cubicBezTo>
                    <a:pt x="586729" y="15764"/>
                    <a:pt x="589615" y="16409"/>
                    <a:pt x="592282" y="17611"/>
                  </a:cubicBezTo>
                  <a:lnTo>
                    <a:pt x="593015" y="18047"/>
                  </a:lnTo>
                  <a:lnTo>
                    <a:pt x="593015" y="1604"/>
                  </a:lnTo>
                  <a:lnTo>
                    <a:pt x="592576" y="1458"/>
                  </a:lnTo>
                  <a:cubicBezTo>
                    <a:pt x="583977" y="-1037"/>
                    <a:pt x="574767" y="-313"/>
                    <a:pt x="566665" y="3496"/>
                  </a:cubicBezTo>
                  <a:cubicBezTo>
                    <a:pt x="562257" y="5839"/>
                    <a:pt x="558642" y="9433"/>
                    <a:pt x="556271" y="13826"/>
                  </a:cubicBezTo>
                  <a:cubicBezTo>
                    <a:pt x="553698" y="18398"/>
                    <a:pt x="552384" y="23569"/>
                    <a:pt x="552463" y="28816"/>
                  </a:cubicBezTo>
                  <a:lnTo>
                    <a:pt x="552463" y="40018"/>
                  </a:lnTo>
                  <a:lnTo>
                    <a:pt x="539141" y="40018"/>
                  </a:lnTo>
                  <a:lnTo>
                    <a:pt x="539141" y="55441"/>
                  </a:lnTo>
                  <a:lnTo>
                    <a:pt x="552463" y="55441"/>
                  </a:lnTo>
                  <a:lnTo>
                    <a:pt x="552463" y="120607"/>
                  </a:lnTo>
                  <a:lnTo>
                    <a:pt x="571643" y="120607"/>
                  </a:lnTo>
                  <a:lnTo>
                    <a:pt x="571643" y="55574"/>
                  </a:lnTo>
                  <a:lnTo>
                    <a:pt x="600335" y="55574"/>
                  </a:lnTo>
                  <a:lnTo>
                    <a:pt x="600335" y="97052"/>
                  </a:lnTo>
                  <a:cubicBezTo>
                    <a:pt x="600335" y="114076"/>
                    <a:pt x="608386" y="122663"/>
                    <a:pt x="624490" y="122663"/>
                  </a:cubicBezTo>
                  <a:cubicBezTo>
                    <a:pt x="627194" y="122587"/>
                    <a:pt x="629885" y="122296"/>
                    <a:pt x="632540" y="121788"/>
                  </a:cubicBezTo>
                  <a:cubicBezTo>
                    <a:pt x="634608" y="121400"/>
                    <a:pt x="636625" y="120764"/>
                    <a:pt x="638544" y="119899"/>
                  </a:cubicBezTo>
                  <a:lnTo>
                    <a:pt x="638689" y="119753"/>
                  </a:lnTo>
                  <a:lnTo>
                    <a:pt x="638689" y="104182"/>
                  </a:lnTo>
                  <a:lnTo>
                    <a:pt x="637957" y="104763"/>
                  </a:lnTo>
                  <a:cubicBezTo>
                    <a:pt x="636752" y="105572"/>
                    <a:pt x="635414" y="106162"/>
                    <a:pt x="634006" y="106510"/>
                  </a:cubicBezTo>
                  <a:cubicBezTo>
                    <a:pt x="632770" y="106886"/>
                    <a:pt x="631487" y="107080"/>
                    <a:pt x="630197" y="107092"/>
                  </a:cubicBezTo>
                  <a:cubicBezTo>
                    <a:pt x="627094" y="107407"/>
                    <a:pt x="624021" y="106280"/>
                    <a:pt x="621853" y="104037"/>
                  </a:cubicBezTo>
                  <a:cubicBezTo>
                    <a:pt x="619797" y="101006"/>
                    <a:pt x="618865" y="97349"/>
                    <a:pt x="619219" y="93704"/>
                  </a:cubicBezTo>
                  <a:lnTo>
                    <a:pt x="619219" y="55574"/>
                  </a:lnTo>
                  <a:lnTo>
                    <a:pt x="638717" y="55574"/>
                  </a:lnTo>
                  <a:close/>
                </a:path>
              </a:pathLst>
            </a:custGeom>
            <a:solidFill>
              <a:srgbClr val="737373"/>
            </a:solidFill>
            <a:ln w="300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1B77033-FC9C-C9F1-09FE-87E69A213AB1}"/>
                </a:ext>
              </a:extLst>
            </p:cNvPr>
            <p:cNvSpPr/>
            <p:nvPr/>
          </p:nvSpPr>
          <p:spPr>
            <a:xfrm>
              <a:off x="10692686" y="1948560"/>
              <a:ext cx="89738" cy="89199"/>
            </a:xfrm>
            <a:custGeom>
              <a:avLst/>
              <a:gdLst>
                <a:gd name="connsiteX0" fmla="*/ 0 w 89738"/>
                <a:gd name="connsiteY0" fmla="*/ 0 h 89199"/>
                <a:gd name="connsiteX1" fmla="*/ 89739 w 89738"/>
                <a:gd name="connsiteY1" fmla="*/ 0 h 89199"/>
                <a:gd name="connsiteX2" fmla="*/ 89739 w 89738"/>
                <a:gd name="connsiteY2" fmla="*/ 89200 h 89199"/>
                <a:gd name="connsiteX3" fmla="*/ 0 w 89738"/>
                <a:gd name="connsiteY3" fmla="*/ 89200 h 89199"/>
                <a:gd name="connsiteX4" fmla="*/ 0 w 89738"/>
                <a:gd name="connsiteY4" fmla="*/ 0 h 8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38" h="89199">
                  <a:moveTo>
                    <a:pt x="0" y="0"/>
                  </a:moveTo>
                  <a:lnTo>
                    <a:pt x="89739" y="0"/>
                  </a:lnTo>
                  <a:lnTo>
                    <a:pt x="89739" y="89200"/>
                  </a:lnTo>
                  <a:lnTo>
                    <a:pt x="0" y="89200"/>
                  </a:lnTo>
                  <a:lnTo>
                    <a:pt x="0" y="0"/>
                  </a:lnTo>
                  <a:close/>
                </a:path>
              </a:pathLst>
            </a:custGeom>
            <a:solidFill>
              <a:srgbClr val="FFB900"/>
            </a:solidFill>
            <a:ln w="300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99F0164-BF41-035C-5824-4F3BA04A1DE1}"/>
                </a:ext>
              </a:extLst>
            </p:cNvPr>
            <p:cNvSpPr/>
            <p:nvPr/>
          </p:nvSpPr>
          <p:spPr>
            <a:xfrm>
              <a:off x="10593576" y="1948560"/>
              <a:ext cx="89738" cy="89199"/>
            </a:xfrm>
            <a:custGeom>
              <a:avLst/>
              <a:gdLst>
                <a:gd name="connsiteX0" fmla="*/ 0 w 89738"/>
                <a:gd name="connsiteY0" fmla="*/ 0 h 89199"/>
                <a:gd name="connsiteX1" fmla="*/ 89739 w 89738"/>
                <a:gd name="connsiteY1" fmla="*/ 0 h 89199"/>
                <a:gd name="connsiteX2" fmla="*/ 89739 w 89738"/>
                <a:gd name="connsiteY2" fmla="*/ 89200 h 89199"/>
                <a:gd name="connsiteX3" fmla="*/ 0 w 89738"/>
                <a:gd name="connsiteY3" fmla="*/ 89200 h 89199"/>
                <a:gd name="connsiteX4" fmla="*/ 0 w 89738"/>
                <a:gd name="connsiteY4" fmla="*/ 0 h 8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38" h="89199">
                  <a:moveTo>
                    <a:pt x="0" y="0"/>
                  </a:moveTo>
                  <a:lnTo>
                    <a:pt x="89739" y="0"/>
                  </a:lnTo>
                  <a:lnTo>
                    <a:pt x="89739" y="89200"/>
                  </a:lnTo>
                  <a:lnTo>
                    <a:pt x="0" y="89200"/>
                  </a:lnTo>
                  <a:lnTo>
                    <a:pt x="0" y="0"/>
                  </a:lnTo>
                  <a:close/>
                </a:path>
              </a:pathLst>
            </a:custGeom>
            <a:solidFill>
              <a:srgbClr val="00A4EF"/>
            </a:solidFill>
            <a:ln w="300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73F394A-4071-169D-7763-3FE45A39CF09}"/>
                </a:ext>
              </a:extLst>
            </p:cNvPr>
            <p:cNvSpPr/>
            <p:nvPr/>
          </p:nvSpPr>
          <p:spPr>
            <a:xfrm>
              <a:off x="10692686" y="1850047"/>
              <a:ext cx="89738" cy="89199"/>
            </a:xfrm>
            <a:custGeom>
              <a:avLst/>
              <a:gdLst>
                <a:gd name="connsiteX0" fmla="*/ 0 w 89738"/>
                <a:gd name="connsiteY0" fmla="*/ 0 h 89199"/>
                <a:gd name="connsiteX1" fmla="*/ 89739 w 89738"/>
                <a:gd name="connsiteY1" fmla="*/ 0 h 89199"/>
                <a:gd name="connsiteX2" fmla="*/ 89739 w 89738"/>
                <a:gd name="connsiteY2" fmla="*/ 89200 h 89199"/>
                <a:gd name="connsiteX3" fmla="*/ 0 w 89738"/>
                <a:gd name="connsiteY3" fmla="*/ 89200 h 89199"/>
                <a:gd name="connsiteX4" fmla="*/ 0 w 89738"/>
                <a:gd name="connsiteY4" fmla="*/ 0 h 8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38" h="89199">
                  <a:moveTo>
                    <a:pt x="0" y="0"/>
                  </a:moveTo>
                  <a:lnTo>
                    <a:pt x="89739" y="0"/>
                  </a:lnTo>
                  <a:lnTo>
                    <a:pt x="89739" y="89200"/>
                  </a:lnTo>
                  <a:lnTo>
                    <a:pt x="0" y="89200"/>
                  </a:lnTo>
                  <a:lnTo>
                    <a:pt x="0" y="0"/>
                  </a:lnTo>
                  <a:close/>
                </a:path>
              </a:pathLst>
            </a:custGeom>
            <a:solidFill>
              <a:srgbClr val="7FBA00"/>
            </a:solidFill>
            <a:ln w="300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D02A84B-45FC-B628-7326-10B210A02CE4}"/>
                </a:ext>
              </a:extLst>
            </p:cNvPr>
            <p:cNvSpPr/>
            <p:nvPr/>
          </p:nvSpPr>
          <p:spPr>
            <a:xfrm>
              <a:off x="10593576" y="1850047"/>
              <a:ext cx="89738" cy="89199"/>
            </a:xfrm>
            <a:custGeom>
              <a:avLst/>
              <a:gdLst>
                <a:gd name="connsiteX0" fmla="*/ 0 w 89738"/>
                <a:gd name="connsiteY0" fmla="*/ 0 h 89199"/>
                <a:gd name="connsiteX1" fmla="*/ 89739 w 89738"/>
                <a:gd name="connsiteY1" fmla="*/ 0 h 89199"/>
                <a:gd name="connsiteX2" fmla="*/ 89739 w 89738"/>
                <a:gd name="connsiteY2" fmla="*/ 89200 h 89199"/>
                <a:gd name="connsiteX3" fmla="*/ 0 w 89738"/>
                <a:gd name="connsiteY3" fmla="*/ 89200 h 89199"/>
                <a:gd name="connsiteX4" fmla="*/ 0 w 89738"/>
                <a:gd name="connsiteY4" fmla="*/ 0 h 8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38" h="89199">
                  <a:moveTo>
                    <a:pt x="0" y="0"/>
                  </a:moveTo>
                  <a:lnTo>
                    <a:pt x="89739" y="0"/>
                  </a:lnTo>
                  <a:lnTo>
                    <a:pt x="89739" y="89200"/>
                  </a:lnTo>
                  <a:lnTo>
                    <a:pt x="0" y="89200"/>
                  </a:lnTo>
                  <a:lnTo>
                    <a:pt x="0" y="0"/>
                  </a:lnTo>
                  <a:close/>
                </a:path>
              </a:pathLst>
            </a:custGeom>
            <a:solidFill>
              <a:srgbClr val="F25022"/>
            </a:solidFill>
            <a:ln w="3007" cap="flat">
              <a:noFill/>
              <a:prstDash val="solid"/>
              <a:miter/>
            </a:ln>
          </p:spPr>
          <p:txBody>
            <a:bodyPr rtlCol="0" anchor="ctr"/>
            <a:lstStyle/>
            <a:p>
              <a:endParaRPr lang="en-US"/>
            </a:p>
          </p:txBody>
        </p:sp>
      </p:grpSp>
    </p:spTree>
    <p:extLst>
      <p:ext uri="{BB962C8B-B14F-4D97-AF65-F5344CB8AC3E}">
        <p14:creationId xmlns:p14="http://schemas.microsoft.com/office/powerpoint/2010/main" val="17136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oogle Shape;34;p3">
            <a:extLst>
              <a:ext uri="{FF2B5EF4-FFF2-40B4-BE49-F238E27FC236}">
                <a16:creationId xmlns:a16="http://schemas.microsoft.com/office/drawing/2014/main" id="{A596582D-FEFB-65B1-B219-CB18CAEAB7D5}"/>
              </a:ext>
            </a:extLst>
          </p:cNvPr>
          <p:cNvGrpSpPr/>
          <p:nvPr/>
        </p:nvGrpSpPr>
        <p:grpSpPr>
          <a:xfrm>
            <a:off x="7462896" y="1154990"/>
            <a:ext cx="1389958" cy="1347232"/>
            <a:chOff x="4226800" y="3624975"/>
            <a:chExt cx="544100" cy="527375"/>
          </a:xfrm>
        </p:grpSpPr>
        <p:sp>
          <p:nvSpPr>
            <p:cNvPr id="121" name="Google Shape;35;p3">
              <a:extLst>
                <a:ext uri="{FF2B5EF4-FFF2-40B4-BE49-F238E27FC236}">
                  <a16:creationId xmlns:a16="http://schemas.microsoft.com/office/drawing/2014/main" id="{8FA76578-A325-D1EB-40FB-0B36AE5974FB}"/>
                </a:ext>
              </a:extLst>
            </p:cNvPr>
            <p:cNvSpPr/>
            <p:nvPr/>
          </p:nvSpPr>
          <p:spPr>
            <a:xfrm>
              <a:off x="4355200" y="3735900"/>
              <a:ext cx="415700" cy="416450"/>
            </a:xfrm>
            <a:custGeom>
              <a:avLst/>
              <a:gdLst/>
              <a:ahLst/>
              <a:cxnLst/>
              <a:rect l="l" t="t" r="r" b="b"/>
              <a:pathLst>
                <a:path w="16628" h="16658" extrusionOk="0">
                  <a:moveTo>
                    <a:pt x="8329" y="1"/>
                  </a:moveTo>
                  <a:cubicBezTo>
                    <a:pt x="3709" y="1"/>
                    <a:pt x="1" y="3739"/>
                    <a:pt x="1" y="8329"/>
                  </a:cubicBezTo>
                  <a:cubicBezTo>
                    <a:pt x="1" y="12919"/>
                    <a:pt x="3709" y="16658"/>
                    <a:pt x="8329" y="16658"/>
                  </a:cubicBezTo>
                  <a:cubicBezTo>
                    <a:pt x="12919" y="16658"/>
                    <a:pt x="16627" y="12919"/>
                    <a:pt x="16627" y="8329"/>
                  </a:cubicBezTo>
                  <a:cubicBezTo>
                    <a:pt x="16627" y="3739"/>
                    <a:pt x="12919" y="1"/>
                    <a:pt x="8329" y="1"/>
                  </a:cubicBezTo>
                  <a:close/>
                </a:path>
              </a:pathLst>
            </a:custGeom>
            <a:solidFill>
              <a:srgbClr val="D9D9D9">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6;p3">
              <a:extLst>
                <a:ext uri="{FF2B5EF4-FFF2-40B4-BE49-F238E27FC236}">
                  <a16:creationId xmlns:a16="http://schemas.microsoft.com/office/drawing/2014/main" id="{28CB8349-D02E-770F-AB9B-1CAEA285D128}"/>
                </a:ext>
              </a:extLst>
            </p:cNvPr>
            <p:cNvSpPr/>
            <p:nvPr/>
          </p:nvSpPr>
          <p:spPr>
            <a:xfrm>
              <a:off x="4239700" y="3713100"/>
              <a:ext cx="424800" cy="76025"/>
            </a:xfrm>
            <a:custGeom>
              <a:avLst/>
              <a:gdLst/>
              <a:ahLst/>
              <a:cxnLst/>
              <a:rect l="l" t="t" r="r" b="b"/>
              <a:pathLst>
                <a:path w="16992" h="3041" extrusionOk="0">
                  <a:moveTo>
                    <a:pt x="16779" y="1"/>
                  </a:moveTo>
                  <a:lnTo>
                    <a:pt x="122" y="2706"/>
                  </a:lnTo>
                  <a:cubicBezTo>
                    <a:pt x="92" y="2828"/>
                    <a:pt x="31" y="2949"/>
                    <a:pt x="1" y="3040"/>
                  </a:cubicBezTo>
                  <a:lnTo>
                    <a:pt x="16992" y="274"/>
                  </a:lnTo>
                  <a:cubicBezTo>
                    <a:pt x="16931" y="183"/>
                    <a:pt x="16840" y="92"/>
                    <a:pt x="16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p3">
              <a:extLst>
                <a:ext uri="{FF2B5EF4-FFF2-40B4-BE49-F238E27FC236}">
                  <a16:creationId xmlns:a16="http://schemas.microsoft.com/office/drawing/2014/main" id="{E9F4053F-1217-98C5-04D0-8D27181FBE50}"/>
                </a:ext>
              </a:extLst>
            </p:cNvPr>
            <p:cNvSpPr/>
            <p:nvPr/>
          </p:nvSpPr>
          <p:spPr>
            <a:xfrm>
              <a:off x="4226800" y="3768575"/>
              <a:ext cx="470375" cy="84375"/>
            </a:xfrm>
            <a:custGeom>
              <a:avLst/>
              <a:gdLst/>
              <a:ahLst/>
              <a:cxnLst/>
              <a:rect l="l" t="t" r="r" b="b"/>
              <a:pathLst>
                <a:path w="18815" h="3375" extrusionOk="0">
                  <a:moveTo>
                    <a:pt x="18693" y="1"/>
                  </a:moveTo>
                  <a:lnTo>
                    <a:pt x="30" y="3040"/>
                  </a:lnTo>
                  <a:cubicBezTo>
                    <a:pt x="0" y="3132"/>
                    <a:pt x="0" y="3253"/>
                    <a:pt x="0" y="3375"/>
                  </a:cubicBezTo>
                  <a:lnTo>
                    <a:pt x="18815" y="274"/>
                  </a:lnTo>
                  <a:cubicBezTo>
                    <a:pt x="18785" y="183"/>
                    <a:pt x="18724" y="92"/>
                    <a:pt x="18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8;p3">
              <a:extLst>
                <a:ext uri="{FF2B5EF4-FFF2-40B4-BE49-F238E27FC236}">
                  <a16:creationId xmlns:a16="http://schemas.microsoft.com/office/drawing/2014/main" id="{91F7075D-6DB1-865D-EAC6-B4A3930640E5}"/>
                </a:ext>
              </a:extLst>
            </p:cNvPr>
            <p:cNvSpPr/>
            <p:nvPr/>
          </p:nvSpPr>
          <p:spPr>
            <a:xfrm>
              <a:off x="4229075" y="3826325"/>
              <a:ext cx="484075" cy="86650"/>
            </a:xfrm>
            <a:custGeom>
              <a:avLst/>
              <a:gdLst/>
              <a:ahLst/>
              <a:cxnLst/>
              <a:rect l="l" t="t" r="r" b="b"/>
              <a:pathLst>
                <a:path w="19363" h="3466" extrusionOk="0">
                  <a:moveTo>
                    <a:pt x="19332" y="1"/>
                  </a:moveTo>
                  <a:lnTo>
                    <a:pt x="0" y="3162"/>
                  </a:lnTo>
                  <a:cubicBezTo>
                    <a:pt x="0" y="3223"/>
                    <a:pt x="0" y="3284"/>
                    <a:pt x="0" y="3314"/>
                  </a:cubicBezTo>
                  <a:cubicBezTo>
                    <a:pt x="31" y="3375"/>
                    <a:pt x="31" y="3436"/>
                    <a:pt x="31" y="3466"/>
                  </a:cubicBezTo>
                  <a:lnTo>
                    <a:pt x="19362" y="305"/>
                  </a:lnTo>
                  <a:cubicBezTo>
                    <a:pt x="19362" y="274"/>
                    <a:pt x="19362" y="214"/>
                    <a:pt x="19332" y="153"/>
                  </a:cubicBezTo>
                  <a:cubicBezTo>
                    <a:pt x="19332" y="122"/>
                    <a:pt x="19332" y="62"/>
                    <a:pt x="19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p3">
              <a:extLst>
                <a:ext uri="{FF2B5EF4-FFF2-40B4-BE49-F238E27FC236}">
                  <a16:creationId xmlns:a16="http://schemas.microsoft.com/office/drawing/2014/main" id="{CFB071FE-FC24-3AA9-3B27-BEBA1298E6E3}"/>
                </a:ext>
              </a:extLst>
            </p:cNvPr>
            <p:cNvSpPr/>
            <p:nvPr/>
          </p:nvSpPr>
          <p:spPr>
            <a:xfrm>
              <a:off x="4275425" y="3661450"/>
              <a:ext cx="334375" cy="60800"/>
            </a:xfrm>
            <a:custGeom>
              <a:avLst/>
              <a:gdLst/>
              <a:ahLst/>
              <a:cxnLst/>
              <a:rect l="l" t="t" r="r" b="b"/>
              <a:pathLst>
                <a:path w="13375" h="2432" extrusionOk="0">
                  <a:moveTo>
                    <a:pt x="12979" y="0"/>
                  </a:moveTo>
                  <a:lnTo>
                    <a:pt x="274" y="2097"/>
                  </a:lnTo>
                  <a:cubicBezTo>
                    <a:pt x="183" y="2189"/>
                    <a:pt x="92" y="2310"/>
                    <a:pt x="0" y="2432"/>
                  </a:cubicBezTo>
                  <a:lnTo>
                    <a:pt x="13374" y="274"/>
                  </a:lnTo>
                  <a:cubicBezTo>
                    <a:pt x="13253" y="182"/>
                    <a:pt x="13101" y="91"/>
                    <a:pt x="12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p3">
              <a:extLst>
                <a:ext uri="{FF2B5EF4-FFF2-40B4-BE49-F238E27FC236}">
                  <a16:creationId xmlns:a16="http://schemas.microsoft.com/office/drawing/2014/main" id="{6CDA387C-D2B3-AAF7-4203-A69BFEBD4DF3}"/>
                </a:ext>
              </a:extLst>
            </p:cNvPr>
            <p:cNvSpPr/>
            <p:nvPr/>
          </p:nvSpPr>
          <p:spPr>
            <a:xfrm>
              <a:off x="4332425" y="4017075"/>
              <a:ext cx="334375" cy="60800"/>
            </a:xfrm>
            <a:custGeom>
              <a:avLst/>
              <a:gdLst/>
              <a:ahLst/>
              <a:cxnLst/>
              <a:rect l="l" t="t" r="r" b="b"/>
              <a:pathLst>
                <a:path w="13375" h="2432" extrusionOk="0">
                  <a:moveTo>
                    <a:pt x="13374" y="0"/>
                  </a:moveTo>
                  <a:lnTo>
                    <a:pt x="0" y="2189"/>
                  </a:lnTo>
                  <a:cubicBezTo>
                    <a:pt x="122" y="2280"/>
                    <a:pt x="243" y="2371"/>
                    <a:pt x="395" y="2432"/>
                  </a:cubicBezTo>
                  <a:lnTo>
                    <a:pt x="13070" y="365"/>
                  </a:lnTo>
                  <a:cubicBezTo>
                    <a:pt x="13192" y="243"/>
                    <a:pt x="13283" y="122"/>
                    <a:pt x="13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1;p3">
              <a:extLst>
                <a:ext uri="{FF2B5EF4-FFF2-40B4-BE49-F238E27FC236}">
                  <a16:creationId xmlns:a16="http://schemas.microsoft.com/office/drawing/2014/main" id="{A1ED050B-A4EC-E2EA-B900-C2CEF40CE509}"/>
                </a:ext>
              </a:extLst>
            </p:cNvPr>
            <p:cNvSpPr/>
            <p:nvPr/>
          </p:nvSpPr>
          <p:spPr>
            <a:xfrm>
              <a:off x="4372700" y="3624975"/>
              <a:ext cx="120825" cy="20525"/>
            </a:xfrm>
            <a:custGeom>
              <a:avLst/>
              <a:gdLst/>
              <a:ahLst/>
              <a:cxnLst/>
              <a:rect l="l" t="t" r="r" b="b"/>
              <a:pathLst>
                <a:path w="4833" h="821" extrusionOk="0">
                  <a:moveTo>
                    <a:pt x="4011" y="0"/>
                  </a:moveTo>
                  <a:cubicBezTo>
                    <a:pt x="3462" y="0"/>
                    <a:pt x="2908" y="41"/>
                    <a:pt x="2340" y="122"/>
                  </a:cubicBezTo>
                  <a:cubicBezTo>
                    <a:pt x="1520" y="274"/>
                    <a:pt x="730" y="517"/>
                    <a:pt x="0" y="821"/>
                  </a:cubicBezTo>
                  <a:lnTo>
                    <a:pt x="4833" y="30"/>
                  </a:lnTo>
                  <a:cubicBezTo>
                    <a:pt x="4559" y="10"/>
                    <a:pt x="4286" y="0"/>
                    <a:pt x="4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p3">
              <a:extLst>
                <a:ext uri="{FF2B5EF4-FFF2-40B4-BE49-F238E27FC236}">
                  <a16:creationId xmlns:a16="http://schemas.microsoft.com/office/drawing/2014/main" id="{16D8294E-B758-5D38-50BD-53A20916FC25}"/>
                </a:ext>
              </a:extLst>
            </p:cNvPr>
            <p:cNvSpPr/>
            <p:nvPr/>
          </p:nvSpPr>
          <p:spPr>
            <a:xfrm>
              <a:off x="4245025" y="3887125"/>
              <a:ext cx="470400" cy="84375"/>
            </a:xfrm>
            <a:custGeom>
              <a:avLst/>
              <a:gdLst/>
              <a:ahLst/>
              <a:cxnLst/>
              <a:rect l="l" t="t" r="r" b="b"/>
              <a:pathLst>
                <a:path w="18816" h="3375" extrusionOk="0">
                  <a:moveTo>
                    <a:pt x="18815" y="1"/>
                  </a:moveTo>
                  <a:lnTo>
                    <a:pt x="1" y="3070"/>
                  </a:lnTo>
                  <a:cubicBezTo>
                    <a:pt x="31" y="3162"/>
                    <a:pt x="61" y="3253"/>
                    <a:pt x="122" y="3374"/>
                  </a:cubicBezTo>
                  <a:lnTo>
                    <a:pt x="18785" y="304"/>
                  </a:lnTo>
                  <a:cubicBezTo>
                    <a:pt x="18785" y="213"/>
                    <a:pt x="18815" y="92"/>
                    <a:pt x="18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3;p3">
              <a:extLst>
                <a:ext uri="{FF2B5EF4-FFF2-40B4-BE49-F238E27FC236}">
                  <a16:creationId xmlns:a16="http://schemas.microsoft.com/office/drawing/2014/main" id="{43DDC32A-AED9-C232-BD83-C8B826402CC5}"/>
                </a:ext>
              </a:extLst>
            </p:cNvPr>
            <p:cNvSpPr/>
            <p:nvPr/>
          </p:nvSpPr>
          <p:spPr>
            <a:xfrm>
              <a:off x="4277700" y="3950200"/>
              <a:ext cx="424800" cy="76775"/>
            </a:xfrm>
            <a:custGeom>
              <a:avLst/>
              <a:gdLst/>
              <a:ahLst/>
              <a:cxnLst/>
              <a:rect l="l" t="t" r="r" b="b"/>
              <a:pathLst>
                <a:path w="16992" h="3071" extrusionOk="0">
                  <a:moveTo>
                    <a:pt x="16992" y="0"/>
                  </a:moveTo>
                  <a:lnTo>
                    <a:pt x="1" y="2766"/>
                  </a:lnTo>
                  <a:cubicBezTo>
                    <a:pt x="61" y="2888"/>
                    <a:pt x="122" y="2979"/>
                    <a:pt x="213" y="3070"/>
                  </a:cubicBezTo>
                  <a:lnTo>
                    <a:pt x="16870" y="335"/>
                  </a:lnTo>
                  <a:cubicBezTo>
                    <a:pt x="16901" y="213"/>
                    <a:pt x="16961" y="122"/>
                    <a:pt x="16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34;p3">
            <a:extLst>
              <a:ext uri="{FF2B5EF4-FFF2-40B4-BE49-F238E27FC236}">
                <a16:creationId xmlns:a16="http://schemas.microsoft.com/office/drawing/2014/main" id="{5B731029-E0F4-E7AC-E8E1-DB54B1CB31AB}"/>
              </a:ext>
            </a:extLst>
          </p:cNvPr>
          <p:cNvGrpSpPr/>
          <p:nvPr/>
        </p:nvGrpSpPr>
        <p:grpSpPr>
          <a:xfrm>
            <a:off x="2340579" y="1154990"/>
            <a:ext cx="1389958" cy="1347232"/>
            <a:chOff x="4226800" y="3624975"/>
            <a:chExt cx="544100" cy="527375"/>
          </a:xfrm>
        </p:grpSpPr>
        <p:sp>
          <p:nvSpPr>
            <p:cNvPr id="111" name="Google Shape;35;p3">
              <a:extLst>
                <a:ext uri="{FF2B5EF4-FFF2-40B4-BE49-F238E27FC236}">
                  <a16:creationId xmlns:a16="http://schemas.microsoft.com/office/drawing/2014/main" id="{382E2A48-D1AA-5DAD-1CC0-AC69D85FBCD5}"/>
                </a:ext>
              </a:extLst>
            </p:cNvPr>
            <p:cNvSpPr/>
            <p:nvPr/>
          </p:nvSpPr>
          <p:spPr>
            <a:xfrm>
              <a:off x="4355200" y="3735900"/>
              <a:ext cx="415700" cy="416450"/>
            </a:xfrm>
            <a:custGeom>
              <a:avLst/>
              <a:gdLst/>
              <a:ahLst/>
              <a:cxnLst/>
              <a:rect l="l" t="t" r="r" b="b"/>
              <a:pathLst>
                <a:path w="16628" h="16658" extrusionOk="0">
                  <a:moveTo>
                    <a:pt x="8329" y="1"/>
                  </a:moveTo>
                  <a:cubicBezTo>
                    <a:pt x="3709" y="1"/>
                    <a:pt x="1" y="3739"/>
                    <a:pt x="1" y="8329"/>
                  </a:cubicBezTo>
                  <a:cubicBezTo>
                    <a:pt x="1" y="12919"/>
                    <a:pt x="3709" y="16658"/>
                    <a:pt x="8329" y="16658"/>
                  </a:cubicBezTo>
                  <a:cubicBezTo>
                    <a:pt x="12919" y="16658"/>
                    <a:pt x="16627" y="12919"/>
                    <a:pt x="16627" y="8329"/>
                  </a:cubicBezTo>
                  <a:cubicBezTo>
                    <a:pt x="16627" y="3739"/>
                    <a:pt x="12919" y="1"/>
                    <a:pt x="8329" y="1"/>
                  </a:cubicBezTo>
                  <a:close/>
                </a:path>
              </a:pathLst>
            </a:custGeom>
            <a:solidFill>
              <a:srgbClr val="D9D9D9">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6;p3">
              <a:extLst>
                <a:ext uri="{FF2B5EF4-FFF2-40B4-BE49-F238E27FC236}">
                  <a16:creationId xmlns:a16="http://schemas.microsoft.com/office/drawing/2014/main" id="{FDD8455A-2034-C5D4-EE7D-38DDFB816837}"/>
                </a:ext>
              </a:extLst>
            </p:cNvPr>
            <p:cNvSpPr/>
            <p:nvPr/>
          </p:nvSpPr>
          <p:spPr>
            <a:xfrm>
              <a:off x="4239700" y="3713100"/>
              <a:ext cx="424800" cy="76025"/>
            </a:xfrm>
            <a:custGeom>
              <a:avLst/>
              <a:gdLst/>
              <a:ahLst/>
              <a:cxnLst/>
              <a:rect l="l" t="t" r="r" b="b"/>
              <a:pathLst>
                <a:path w="16992" h="3041" extrusionOk="0">
                  <a:moveTo>
                    <a:pt x="16779" y="1"/>
                  </a:moveTo>
                  <a:lnTo>
                    <a:pt x="122" y="2706"/>
                  </a:lnTo>
                  <a:cubicBezTo>
                    <a:pt x="92" y="2828"/>
                    <a:pt x="31" y="2949"/>
                    <a:pt x="1" y="3040"/>
                  </a:cubicBezTo>
                  <a:lnTo>
                    <a:pt x="16992" y="274"/>
                  </a:lnTo>
                  <a:cubicBezTo>
                    <a:pt x="16931" y="183"/>
                    <a:pt x="16840" y="92"/>
                    <a:pt x="16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p3">
              <a:extLst>
                <a:ext uri="{FF2B5EF4-FFF2-40B4-BE49-F238E27FC236}">
                  <a16:creationId xmlns:a16="http://schemas.microsoft.com/office/drawing/2014/main" id="{4783ADDB-3881-C853-176A-D014F0EF656B}"/>
                </a:ext>
              </a:extLst>
            </p:cNvPr>
            <p:cNvSpPr/>
            <p:nvPr/>
          </p:nvSpPr>
          <p:spPr>
            <a:xfrm>
              <a:off x="4226800" y="3768575"/>
              <a:ext cx="470375" cy="84375"/>
            </a:xfrm>
            <a:custGeom>
              <a:avLst/>
              <a:gdLst/>
              <a:ahLst/>
              <a:cxnLst/>
              <a:rect l="l" t="t" r="r" b="b"/>
              <a:pathLst>
                <a:path w="18815" h="3375" extrusionOk="0">
                  <a:moveTo>
                    <a:pt x="18693" y="1"/>
                  </a:moveTo>
                  <a:lnTo>
                    <a:pt x="30" y="3040"/>
                  </a:lnTo>
                  <a:cubicBezTo>
                    <a:pt x="0" y="3132"/>
                    <a:pt x="0" y="3253"/>
                    <a:pt x="0" y="3375"/>
                  </a:cubicBezTo>
                  <a:lnTo>
                    <a:pt x="18815" y="274"/>
                  </a:lnTo>
                  <a:cubicBezTo>
                    <a:pt x="18785" y="183"/>
                    <a:pt x="18724" y="92"/>
                    <a:pt x="18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p3">
              <a:extLst>
                <a:ext uri="{FF2B5EF4-FFF2-40B4-BE49-F238E27FC236}">
                  <a16:creationId xmlns:a16="http://schemas.microsoft.com/office/drawing/2014/main" id="{709AC9D4-D4BB-E4E5-696D-3F78DF8BBAF4}"/>
                </a:ext>
              </a:extLst>
            </p:cNvPr>
            <p:cNvSpPr/>
            <p:nvPr/>
          </p:nvSpPr>
          <p:spPr>
            <a:xfrm>
              <a:off x="4229075" y="3826325"/>
              <a:ext cx="484075" cy="86650"/>
            </a:xfrm>
            <a:custGeom>
              <a:avLst/>
              <a:gdLst/>
              <a:ahLst/>
              <a:cxnLst/>
              <a:rect l="l" t="t" r="r" b="b"/>
              <a:pathLst>
                <a:path w="19363" h="3466" extrusionOk="0">
                  <a:moveTo>
                    <a:pt x="19332" y="1"/>
                  </a:moveTo>
                  <a:lnTo>
                    <a:pt x="0" y="3162"/>
                  </a:lnTo>
                  <a:cubicBezTo>
                    <a:pt x="0" y="3223"/>
                    <a:pt x="0" y="3284"/>
                    <a:pt x="0" y="3314"/>
                  </a:cubicBezTo>
                  <a:cubicBezTo>
                    <a:pt x="31" y="3375"/>
                    <a:pt x="31" y="3436"/>
                    <a:pt x="31" y="3466"/>
                  </a:cubicBezTo>
                  <a:lnTo>
                    <a:pt x="19362" y="305"/>
                  </a:lnTo>
                  <a:cubicBezTo>
                    <a:pt x="19362" y="274"/>
                    <a:pt x="19362" y="214"/>
                    <a:pt x="19332" y="153"/>
                  </a:cubicBezTo>
                  <a:cubicBezTo>
                    <a:pt x="19332" y="122"/>
                    <a:pt x="19332" y="62"/>
                    <a:pt x="19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p3">
              <a:extLst>
                <a:ext uri="{FF2B5EF4-FFF2-40B4-BE49-F238E27FC236}">
                  <a16:creationId xmlns:a16="http://schemas.microsoft.com/office/drawing/2014/main" id="{5E40949A-DEC3-462C-BF71-28A99A32A877}"/>
                </a:ext>
              </a:extLst>
            </p:cNvPr>
            <p:cNvSpPr/>
            <p:nvPr/>
          </p:nvSpPr>
          <p:spPr>
            <a:xfrm>
              <a:off x="4275425" y="3661450"/>
              <a:ext cx="334375" cy="60800"/>
            </a:xfrm>
            <a:custGeom>
              <a:avLst/>
              <a:gdLst/>
              <a:ahLst/>
              <a:cxnLst/>
              <a:rect l="l" t="t" r="r" b="b"/>
              <a:pathLst>
                <a:path w="13375" h="2432" extrusionOk="0">
                  <a:moveTo>
                    <a:pt x="12979" y="0"/>
                  </a:moveTo>
                  <a:lnTo>
                    <a:pt x="274" y="2097"/>
                  </a:lnTo>
                  <a:cubicBezTo>
                    <a:pt x="183" y="2189"/>
                    <a:pt x="92" y="2310"/>
                    <a:pt x="0" y="2432"/>
                  </a:cubicBezTo>
                  <a:lnTo>
                    <a:pt x="13374" y="274"/>
                  </a:lnTo>
                  <a:cubicBezTo>
                    <a:pt x="13253" y="182"/>
                    <a:pt x="13101" y="91"/>
                    <a:pt x="12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p3">
              <a:extLst>
                <a:ext uri="{FF2B5EF4-FFF2-40B4-BE49-F238E27FC236}">
                  <a16:creationId xmlns:a16="http://schemas.microsoft.com/office/drawing/2014/main" id="{2FF4B8F3-8563-AA2E-9DEE-7CAD1268271E}"/>
                </a:ext>
              </a:extLst>
            </p:cNvPr>
            <p:cNvSpPr/>
            <p:nvPr/>
          </p:nvSpPr>
          <p:spPr>
            <a:xfrm>
              <a:off x="4332425" y="4017075"/>
              <a:ext cx="334375" cy="60800"/>
            </a:xfrm>
            <a:custGeom>
              <a:avLst/>
              <a:gdLst/>
              <a:ahLst/>
              <a:cxnLst/>
              <a:rect l="l" t="t" r="r" b="b"/>
              <a:pathLst>
                <a:path w="13375" h="2432" extrusionOk="0">
                  <a:moveTo>
                    <a:pt x="13374" y="0"/>
                  </a:moveTo>
                  <a:lnTo>
                    <a:pt x="0" y="2189"/>
                  </a:lnTo>
                  <a:cubicBezTo>
                    <a:pt x="122" y="2280"/>
                    <a:pt x="243" y="2371"/>
                    <a:pt x="395" y="2432"/>
                  </a:cubicBezTo>
                  <a:lnTo>
                    <a:pt x="13070" y="365"/>
                  </a:lnTo>
                  <a:cubicBezTo>
                    <a:pt x="13192" y="243"/>
                    <a:pt x="13283" y="122"/>
                    <a:pt x="13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1;p3">
              <a:extLst>
                <a:ext uri="{FF2B5EF4-FFF2-40B4-BE49-F238E27FC236}">
                  <a16:creationId xmlns:a16="http://schemas.microsoft.com/office/drawing/2014/main" id="{5B0CF4C3-84D4-2147-4105-5C9F211D7750}"/>
                </a:ext>
              </a:extLst>
            </p:cNvPr>
            <p:cNvSpPr/>
            <p:nvPr/>
          </p:nvSpPr>
          <p:spPr>
            <a:xfrm>
              <a:off x="4372700" y="3624975"/>
              <a:ext cx="120825" cy="20525"/>
            </a:xfrm>
            <a:custGeom>
              <a:avLst/>
              <a:gdLst/>
              <a:ahLst/>
              <a:cxnLst/>
              <a:rect l="l" t="t" r="r" b="b"/>
              <a:pathLst>
                <a:path w="4833" h="821" extrusionOk="0">
                  <a:moveTo>
                    <a:pt x="4011" y="0"/>
                  </a:moveTo>
                  <a:cubicBezTo>
                    <a:pt x="3462" y="0"/>
                    <a:pt x="2908" y="41"/>
                    <a:pt x="2340" y="122"/>
                  </a:cubicBezTo>
                  <a:cubicBezTo>
                    <a:pt x="1520" y="274"/>
                    <a:pt x="730" y="517"/>
                    <a:pt x="0" y="821"/>
                  </a:cubicBezTo>
                  <a:lnTo>
                    <a:pt x="4833" y="30"/>
                  </a:lnTo>
                  <a:cubicBezTo>
                    <a:pt x="4559" y="10"/>
                    <a:pt x="4286" y="0"/>
                    <a:pt x="4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p3">
              <a:extLst>
                <a:ext uri="{FF2B5EF4-FFF2-40B4-BE49-F238E27FC236}">
                  <a16:creationId xmlns:a16="http://schemas.microsoft.com/office/drawing/2014/main" id="{8E348DE4-FC98-2AA3-C314-DBACA668862A}"/>
                </a:ext>
              </a:extLst>
            </p:cNvPr>
            <p:cNvSpPr/>
            <p:nvPr/>
          </p:nvSpPr>
          <p:spPr>
            <a:xfrm>
              <a:off x="4245025" y="3887125"/>
              <a:ext cx="470400" cy="84375"/>
            </a:xfrm>
            <a:custGeom>
              <a:avLst/>
              <a:gdLst/>
              <a:ahLst/>
              <a:cxnLst/>
              <a:rect l="l" t="t" r="r" b="b"/>
              <a:pathLst>
                <a:path w="18816" h="3375" extrusionOk="0">
                  <a:moveTo>
                    <a:pt x="18815" y="1"/>
                  </a:moveTo>
                  <a:lnTo>
                    <a:pt x="1" y="3070"/>
                  </a:lnTo>
                  <a:cubicBezTo>
                    <a:pt x="31" y="3162"/>
                    <a:pt x="61" y="3253"/>
                    <a:pt x="122" y="3374"/>
                  </a:cubicBezTo>
                  <a:lnTo>
                    <a:pt x="18785" y="304"/>
                  </a:lnTo>
                  <a:cubicBezTo>
                    <a:pt x="18785" y="213"/>
                    <a:pt x="18815" y="92"/>
                    <a:pt x="18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p3">
              <a:extLst>
                <a:ext uri="{FF2B5EF4-FFF2-40B4-BE49-F238E27FC236}">
                  <a16:creationId xmlns:a16="http://schemas.microsoft.com/office/drawing/2014/main" id="{C42413E2-8105-6003-BF0D-D132301FC24D}"/>
                </a:ext>
              </a:extLst>
            </p:cNvPr>
            <p:cNvSpPr/>
            <p:nvPr/>
          </p:nvSpPr>
          <p:spPr>
            <a:xfrm>
              <a:off x="4277700" y="3950200"/>
              <a:ext cx="424800" cy="76775"/>
            </a:xfrm>
            <a:custGeom>
              <a:avLst/>
              <a:gdLst/>
              <a:ahLst/>
              <a:cxnLst/>
              <a:rect l="l" t="t" r="r" b="b"/>
              <a:pathLst>
                <a:path w="16992" h="3071" extrusionOk="0">
                  <a:moveTo>
                    <a:pt x="16992" y="0"/>
                  </a:moveTo>
                  <a:lnTo>
                    <a:pt x="1" y="2766"/>
                  </a:lnTo>
                  <a:cubicBezTo>
                    <a:pt x="61" y="2888"/>
                    <a:pt x="122" y="2979"/>
                    <a:pt x="213" y="3070"/>
                  </a:cubicBezTo>
                  <a:lnTo>
                    <a:pt x="16870" y="335"/>
                  </a:lnTo>
                  <a:cubicBezTo>
                    <a:pt x="16901" y="213"/>
                    <a:pt x="16961" y="122"/>
                    <a:pt x="16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7DAF674D-BF40-E7DF-C018-37A281924C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67262" y="215661"/>
            <a:ext cx="2385838" cy="789162"/>
          </a:xfrm>
          <a:prstGeom prst="rect">
            <a:avLst/>
          </a:prstGeom>
        </p:spPr>
      </p:pic>
      <p:sp>
        <p:nvSpPr>
          <p:cNvPr id="13" name="Text Placeholder 12">
            <a:extLst>
              <a:ext uri="{FF2B5EF4-FFF2-40B4-BE49-F238E27FC236}">
                <a16:creationId xmlns:a16="http://schemas.microsoft.com/office/drawing/2014/main" id="{D8D357CC-1A15-7A8B-C9D6-70989F45A2F9}"/>
              </a:ext>
            </a:extLst>
          </p:cNvPr>
          <p:cNvSpPr>
            <a:spLocks noGrp="1"/>
          </p:cNvSpPr>
          <p:nvPr>
            <p:ph type="body" sz="quarter" idx="10"/>
          </p:nvPr>
        </p:nvSpPr>
        <p:spPr/>
        <p:txBody>
          <a:bodyPr vert="horz" lIns="91440" tIns="45720" rIns="91440" bIns="45720" rtlCol="0">
            <a:normAutofit/>
          </a:bodyPr>
          <a:lstStyle/>
          <a:p>
            <a:r>
              <a:rPr lang="en-US" b="0">
                <a:solidFill>
                  <a:srgbClr val="002060"/>
                </a:solidFill>
                <a:latin typeface="Futura Medium" panose="020B0602020204020303"/>
              </a:rPr>
              <a:t>CONTACTS</a:t>
            </a:r>
          </a:p>
        </p:txBody>
      </p:sp>
      <p:grpSp>
        <p:nvGrpSpPr>
          <p:cNvPr id="21" name="Group 20">
            <a:extLst>
              <a:ext uri="{FF2B5EF4-FFF2-40B4-BE49-F238E27FC236}">
                <a16:creationId xmlns:a16="http://schemas.microsoft.com/office/drawing/2014/main" id="{1AC562FA-E4EA-60F9-3BF7-E9DCBF25099B}"/>
              </a:ext>
            </a:extLst>
          </p:cNvPr>
          <p:cNvGrpSpPr/>
          <p:nvPr/>
        </p:nvGrpSpPr>
        <p:grpSpPr>
          <a:xfrm>
            <a:off x="1688788" y="4351258"/>
            <a:ext cx="2727193" cy="457200"/>
            <a:chOff x="3828145" y="2364289"/>
            <a:chExt cx="2727193" cy="457200"/>
          </a:xfrm>
        </p:grpSpPr>
        <p:sp>
          <p:nvSpPr>
            <p:cNvPr id="9" name="TextBox 8">
              <a:extLst>
                <a:ext uri="{FF2B5EF4-FFF2-40B4-BE49-F238E27FC236}">
                  <a16:creationId xmlns:a16="http://schemas.microsoft.com/office/drawing/2014/main" id="{89A7C670-2E91-A678-E7BF-0660F51473D8}"/>
                </a:ext>
              </a:extLst>
            </p:cNvPr>
            <p:cNvSpPr txBox="1"/>
            <p:nvPr/>
          </p:nvSpPr>
          <p:spPr>
            <a:xfrm>
              <a:off x="4370679" y="2424895"/>
              <a:ext cx="2184659" cy="335989"/>
            </a:xfrm>
            <a:prstGeom prst="rect">
              <a:avLst/>
            </a:prstGeom>
            <a:noFill/>
          </p:spPr>
          <p:txBody>
            <a:bodyPr wrap="square">
              <a:spAutoFit/>
            </a:bodyPr>
            <a:lstStyle/>
            <a:p>
              <a:pPr marL="12700" marR="5080">
                <a:lnSpc>
                  <a:spcPts val="1939"/>
                </a:lnSpc>
                <a:spcBef>
                  <a:spcPts val="470"/>
                </a:spcBef>
              </a:pPr>
              <a:r>
                <a:rPr lang="en-US" sz="1800" b="0" kern="0">
                  <a:latin typeface="Futura Medium" panose="020B0602020204020303"/>
                  <a:cs typeface="Arial" panose="020B0604020202020204" pitchFamily="34" charset="0"/>
                </a:rPr>
                <a:t>443.985.0449</a:t>
              </a:r>
            </a:p>
          </p:txBody>
        </p:sp>
        <p:sp>
          <p:nvSpPr>
            <p:cNvPr id="19" name="Oval 18">
              <a:extLst>
                <a:ext uri="{FF2B5EF4-FFF2-40B4-BE49-F238E27FC236}">
                  <a16:creationId xmlns:a16="http://schemas.microsoft.com/office/drawing/2014/main" id="{E702FAE4-68FA-23CC-B872-1A74809A2BDE}"/>
                </a:ext>
              </a:extLst>
            </p:cNvPr>
            <p:cNvSpPr>
              <a:spLocks noChangeAspect="1"/>
            </p:cNvSpPr>
            <p:nvPr/>
          </p:nvSpPr>
          <p:spPr>
            <a:xfrm>
              <a:off x="3828145" y="2364289"/>
              <a:ext cx="457200" cy="457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6">
              <a:extLst>
                <a:ext uri="{FF2B5EF4-FFF2-40B4-BE49-F238E27FC236}">
                  <a16:creationId xmlns:a16="http://schemas.microsoft.com/office/drawing/2014/main" id="{AE0D83F1-7565-ED18-0AA2-48CF66840250}"/>
                </a:ext>
              </a:extLst>
            </p:cNvPr>
            <p:cNvSpPr/>
            <p:nvPr/>
          </p:nvSpPr>
          <p:spPr>
            <a:xfrm>
              <a:off x="3988873" y="2468516"/>
              <a:ext cx="135745" cy="248747"/>
            </a:xfrm>
            <a:prstGeom prst="rect">
              <a:avLst/>
            </a:prstGeom>
            <a:blipFill>
              <a:blip r:embed="rId4" cstate="print"/>
              <a:stretch>
                <a:fillRect/>
              </a:stretch>
            </a:blipFill>
            <a:ln>
              <a:solidFill>
                <a:srgbClr val="44546A"/>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BFEEED22-AF46-77AC-3D39-2E5B7849A057}"/>
              </a:ext>
            </a:extLst>
          </p:cNvPr>
          <p:cNvGrpSpPr/>
          <p:nvPr/>
        </p:nvGrpSpPr>
        <p:grpSpPr>
          <a:xfrm>
            <a:off x="1688788" y="5084569"/>
            <a:ext cx="3845426" cy="457200"/>
            <a:chOff x="4569595" y="2507847"/>
            <a:chExt cx="3845426" cy="457200"/>
          </a:xfrm>
        </p:grpSpPr>
        <p:sp>
          <p:nvSpPr>
            <p:cNvPr id="27" name="TextBox 26">
              <a:extLst>
                <a:ext uri="{FF2B5EF4-FFF2-40B4-BE49-F238E27FC236}">
                  <a16:creationId xmlns:a16="http://schemas.microsoft.com/office/drawing/2014/main" id="{26B935D6-D75F-BBDC-8A11-EF6C97D1E23D}"/>
                </a:ext>
              </a:extLst>
            </p:cNvPr>
            <p:cNvSpPr txBox="1"/>
            <p:nvPr/>
          </p:nvSpPr>
          <p:spPr>
            <a:xfrm>
              <a:off x="5112129" y="2568453"/>
              <a:ext cx="3302892" cy="335989"/>
            </a:xfrm>
            <a:prstGeom prst="rect">
              <a:avLst/>
            </a:prstGeom>
            <a:noFill/>
          </p:spPr>
          <p:txBody>
            <a:bodyPr wrap="square">
              <a:spAutoFit/>
            </a:bodyPr>
            <a:lstStyle/>
            <a:p>
              <a:pPr marL="12700" marR="5080">
                <a:lnSpc>
                  <a:spcPts val="1939"/>
                </a:lnSpc>
                <a:spcBef>
                  <a:spcPts val="470"/>
                </a:spcBef>
              </a:pPr>
              <a:r>
                <a:rPr lang="en-US" kern="0">
                  <a:latin typeface="Futura Medium" panose="020B0602020204020303"/>
                  <a:cs typeface="Arial" panose="020B0604020202020204" pitchFamily="34" charset="0"/>
                </a:rPr>
                <a:t>mike</a:t>
              </a:r>
              <a:r>
                <a:rPr lang="en-US" b="0" kern="0">
                  <a:latin typeface="Futura Medium" panose="020B0602020204020303"/>
                  <a:cs typeface="Arial" panose="020B0604020202020204" pitchFamily="34" charset="0"/>
                </a:rPr>
                <a:t>.rolfes@1rivet.com</a:t>
              </a:r>
            </a:p>
          </p:txBody>
        </p:sp>
        <p:grpSp>
          <p:nvGrpSpPr>
            <p:cNvPr id="49" name="Group 48">
              <a:extLst>
                <a:ext uri="{FF2B5EF4-FFF2-40B4-BE49-F238E27FC236}">
                  <a16:creationId xmlns:a16="http://schemas.microsoft.com/office/drawing/2014/main" id="{152E255E-A644-24D1-6B48-909A8675B0B7}"/>
                </a:ext>
              </a:extLst>
            </p:cNvPr>
            <p:cNvGrpSpPr/>
            <p:nvPr/>
          </p:nvGrpSpPr>
          <p:grpSpPr>
            <a:xfrm>
              <a:off x="4569595" y="2507847"/>
              <a:ext cx="457200" cy="457200"/>
              <a:chOff x="4569595" y="2507847"/>
              <a:chExt cx="457200" cy="457200"/>
            </a:xfrm>
          </p:grpSpPr>
          <p:sp>
            <p:nvSpPr>
              <p:cNvPr id="28" name="Oval 27">
                <a:extLst>
                  <a:ext uri="{FF2B5EF4-FFF2-40B4-BE49-F238E27FC236}">
                    <a16:creationId xmlns:a16="http://schemas.microsoft.com/office/drawing/2014/main" id="{52C1476D-3707-388C-D2F0-5043CBD78BC4}"/>
                  </a:ext>
                </a:extLst>
              </p:cNvPr>
              <p:cNvSpPr>
                <a:spLocks noChangeAspect="1"/>
              </p:cNvSpPr>
              <p:nvPr/>
            </p:nvSpPr>
            <p:spPr>
              <a:xfrm>
                <a:off x="4569595" y="2507847"/>
                <a:ext cx="457200" cy="457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7">
                <a:extLst>
                  <a:ext uri="{FF2B5EF4-FFF2-40B4-BE49-F238E27FC236}">
                    <a16:creationId xmlns:a16="http://schemas.microsoft.com/office/drawing/2014/main" id="{1F08E15C-8299-ECA8-F749-A3074DD7B57F}"/>
                  </a:ext>
                </a:extLst>
              </p:cNvPr>
              <p:cNvSpPr/>
              <p:nvPr/>
            </p:nvSpPr>
            <p:spPr>
              <a:xfrm>
                <a:off x="4685074" y="2657301"/>
                <a:ext cx="226242" cy="158293"/>
              </a:xfrm>
              <a:prstGeom prst="rect">
                <a:avLst/>
              </a:prstGeom>
              <a:blipFill>
                <a:blip r:embed="rId5" cstate="print"/>
                <a:stretch>
                  <a:fillRect/>
                </a:stretch>
              </a:blipFill>
              <a:ln>
                <a:solidFill>
                  <a:srgbClr val="44546A"/>
                </a:solidFill>
              </a:ln>
            </p:spPr>
            <p:txBody>
              <a:bodyPr wrap="square" lIns="0" tIns="0" rIns="0" bIns="0" rtlCol="0"/>
              <a:lstStyle/>
              <a:p>
                <a:endParaRPr/>
              </a:p>
            </p:txBody>
          </p:sp>
        </p:grpSp>
      </p:grpSp>
      <p:pic>
        <p:nvPicPr>
          <p:cNvPr id="47" name="Google Shape;998;p43">
            <a:extLst>
              <a:ext uri="{FF2B5EF4-FFF2-40B4-BE49-F238E27FC236}">
                <a16:creationId xmlns:a16="http://schemas.microsoft.com/office/drawing/2014/main" id="{24AC00DA-2A23-3BA0-271B-C16DFD91EFEE}"/>
              </a:ext>
            </a:extLst>
          </p:cNvPr>
          <p:cNvPicPr preferRelativeResize="0"/>
          <p:nvPr/>
        </p:nvPicPr>
        <p:blipFill>
          <a:blip r:embed="rId6">
            <a:extLst>
              <a:ext uri="{28A0092B-C50C-407E-A947-70E740481C1C}">
                <a14:useLocalDpi xmlns:a14="http://schemas.microsoft.com/office/drawing/2010/main" val="0"/>
              </a:ext>
            </a:extLst>
          </a:blip>
          <a:srcRect t="4423" b="4423"/>
          <a:stretch/>
        </p:blipFill>
        <p:spPr>
          <a:xfrm>
            <a:off x="6732980" y="1399128"/>
            <a:ext cx="1828800" cy="1828800"/>
          </a:xfrm>
          <a:prstGeom prst="ellipse">
            <a:avLst/>
          </a:prstGeom>
          <a:noFill/>
          <a:ln w="38100">
            <a:solidFill>
              <a:schemeClr val="bg1"/>
            </a:solidFill>
          </a:ln>
        </p:spPr>
      </p:pic>
      <p:sp>
        <p:nvSpPr>
          <p:cNvPr id="68" name="object 9">
            <a:extLst>
              <a:ext uri="{FF2B5EF4-FFF2-40B4-BE49-F238E27FC236}">
                <a16:creationId xmlns:a16="http://schemas.microsoft.com/office/drawing/2014/main" id="{103D9878-9248-CDBE-AFBB-675DB4A7EC66}"/>
              </a:ext>
            </a:extLst>
          </p:cNvPr>
          <p:cNvSpPr txBox="1"/>
          <p:nvPr/>
        </p:nvSpPr>
        <p:spPr>
          <a:xfrm>
            <a:off x="1688788" y="3570940"/>
            <a:ext cx="2919691" cy="521938"/>
          </a:xfrm>
          <a:prstGeom prst="rect">
            <a:avLst/>
          </a:prstGeom>
        </p:spPr>
        <p:txBody>
          <a:bodyPr vert="horz" wrap="square" lIns="0" tIns="90170" rIns="0" bIns="0" rtlCol="0" anchor="t">
            <a:spAutoFit/>
          </a:bodyPr>
          <a:lstStyle/>
          <a:p>
            <a:pPr>
              <a:lnSpc>
                <a:spcPct val="100000"/>
              </a:lnSpc>
              <a:spcBef>
                <a:spcPts val="600"/>
              </a:spcBef>
            </a:pPr>
            <a:r>
              <a:rPr lang="en-US" sz="2800" spc="-35">
                <a:latin typeface="Futura Std Medium" panose="020B0502020204020303"/>
                <a:cs typeface="Arial"/>
              </a:rPr>
              <a:t>Mike</a:t>
            </a:r>
            <a:r>
              <a:rPr lang="en-US" sz="2800" b="1" spc="-35">
                <a:latin typeface="Futura Std Medium" panose="020B0502020204020303"/>
                <a:cs typeface="Arial"/>
              </a:rPr>
              <a:t> Rolfes</a:t>
            </a:r>
            <a:endParaRPr lang="en-US" sz="2800" b="1">
              <a:latin typeface="Futura Std Medium" panose="020B0502020204020303"/>
              <a:cs typeface="Lato Light"/>
            </a:endParaRPr>
          </a:p>
        </p:txBody>
      </p:sp>
      <p:grpSp>
        <p:nvGrpSpPr>
          <p:cNvPr id="100" name="Group 99">
            <a:extLst>
              <a:ext uri="{FF2B5EF4-FFF2-40B4-BE49-F238E27FC236}">
                <a16:creationId xmlns:a16="http://schemas.microsoft.com/office/drawing/2014/main" id="{A1741132-F4D1-9417-5B16-27E54D3DC028}"/>
              </a:ext>
            </a:extLst>
          </p:cNvPr>
          <p:cNvGrpSpPr/>
          <p:nvPr/>
        </p:nvGrpSpPr>
        <p:grpSpPr>
          <a:xfrm>
            <a:off x="6732980" y="4351258"/>
            <a:ext cx="2727193" cy="457200"/>
            <a:chOff x="3828145" y="2364289"/>
            <a:chExt cx="2727193" cy="457200"/>
          </a:xfrm>
        </p:grpSpPr>
        <p:sp>
          <p:nvSpPr>
            <p:cNvPr id="101" name="TextBox 100">
              <a:extLst>
                <a:ext uri="{FF2B5EF4-FFF2-40B4-BE49-F238E27FC236}">
                  <a16:creationId xmlns:a16="http://schemas.microsoft.com/office/drawing/2014/main" id="{8BE9E271-D1A3-6350-9E90-689DE9B0455D}"/>
                </a:ext>
              </a:extLst>
            </p:cNvPr>
            <p:cNvSpPr txBox="1"/>
            <p:nvPr/>
          </p:nvSpPr>
          <p:spPr>
            <a:xfrm>
              <a:off x="4370679" y="2424895"/>
              <a:ext cx="2184659" cy="335989"/>
            </a:xfrm>
            <a:prstGeom prst="rect">
              <a:avLst/>
            </a:prstGeom>
            <a:noFill/>
          </p:spPr>
          <p:txBody>
            <a:bodyPr wrap="square">
              <a:spAutoFit/>
            </a:bodyPr>
            <a:lstStyle/>
            <a:p>
              <a:pPr marL="12700" marR="5080">
                <a:lnSpc>
                  <a:spcPts val="1939"/>
                </a:lnSpc>
                <a:spcBef>
                  <a:spcPts val="470"/>
                </a:spcBef>
              </a:pPr>
              <a:r>
                <a:rPr lang="en-US" sz="1800" b="0" kern="0">
                  <a:latin typeface="Futura Medium" panose="020B0602020204020303"/>
                  <a:cs typeface="Arial" panose="020B0604020202020204" pitchFamily="34" charset="0"/>
                </a:rPr>
                <a:t>609.920.3846</a:t>
              </a:r>
            </a:p>
          </p:txBody>
        </p:sp>
        <p:sp>
          <p:nvSpPr>
            <p:cNvPr id="102" name="Oval 101">
              <a:extLst>
                <a:ext uri="{FF2B5EF4-FFF2-40B4-BE49-F238E27FC236}">
                  <a16:creationId xmlns:a16="http://schemas.microsoft.com/office/drawing/2014/main" id="{86BD6FE6-D7BB-513E-9C69-D8C817AEDDAA}"/>
                </a:ext>
              </a:extLst>
            </p:cNvPr>
            <p:cNvSpPr>
              <a:spLocks noChangeAspect="1"/>
            </p:cNvSpPr>
            <p:nvPr/>
          </p:nvSpPr>
          <p:spPr>
            <a:xfrm>
              <a:off x="3828145" y="2364289"/>
              <a:ext cx="457200" cy="457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bject 6">
              <a:extLst>
                <a:ext uri="{FF2B5EF4-FFF2-40B4-BE49-F238E27FC236}">
                  <a16:creationId xmlns:a16="http://schemas.microsoft.com/office/drawing/2014/main" id="{AA207638-7EED-DB0A-9B0F-44ECE8734275}"/>
                </a:ext>
              </a:extLst>
            </p:cNvPr>
            <p:cNvSpPr/>
            <p:nvPr/>
          </p:nvSpPr>
          <p:spPr>
            <a:xfrm>
              <a:off x="3988873" y="2468516"/>
              <a:ext cx="135745" cy="248747"/>
            </a:xfrm>
            <a:prstGeom prst="rect">
              <a:avLst/>
            </a:prstGeom>
            <a:blipFill>
              <a:blip r:embed="rId4" cstate="print"/>
              <a:stretch>
                <a:fillRect/>
              </a:stretch>
            </a:blipFill>
            <a:ln>
              <a:solidFill>
                <a:srgbClr val="44546A"/>
              </a:solidFill>
            </a:ln>
          </p:spPr>
          <p:txBody>
            <a:bodyPr wrap="square" lIns="0" tIns="0" rIns="0" bIns="0" rtlCol="0"/>
            <a:lstStyle/>
            <a:p>
              <a:endParaRPr/>
            </a:p>
          </p:txBody>
        </p:sp>
      </p:grpSp>
      <p:grpSp>
        <p:nvGrpSpPr>
          <p:cNvPr id="104" name="Group 103">
            <a:extLst>
              <a:ext uri="{FF2B5EF4-FFF2-40B4-BE49-F238E27FC236}">
                <a16:creationId xmlns:a16="http://schemas.microsoft.com/office/drawing/2014/main" id="{6A2EBC30-C5A1-D8B8-7C37-22F36399BC8B}"/>
              </a:ext>
            </a:extLst>
          </p:cNvPr>
          <p:cNvGrpSpPr/>
          <p:nvPr/>
        </p:nvGrpSpPr>
        <p:grpSpPr>
          <a:xfrm>
            <a:off x="6732980" y="5084569"/>
            <a:ext cx="3845426" cy="457200"/>
            <a:chOff x="4569595" y="2507847"/>
            <a:chExt cx="3845426" cy="457200"/>
          </a:xfrm>
        </p:grpSpPr>
        <p:sp>
          <p:nvSpPr>
            <p:cNvPr id="105" name="TextBox 104">
              <a:extLst>
                <a:ext uri="{FF2B5EF4-FFF2-40B4-BE49-F238E27FC236}">
                  <a16:creationId xmlns:a16="http://schemas.microsoft.com/office/drawing/2014/main" id="{5D5670DB-3C23-97EB-9690-1E3229D64D81}"/>
                </a:ext>
              </a:extLst>
            </p:cNvPr>
            <p:cNvSpPr txBox="1"/>
            <p:nvPr/>
          </p:nvSpPr>
          <p:spPr>
            <a:xfrm>
              <a:off x="5112129" y="2568453"/>
              <a:ext cx="3302892" cy="335989"/>
            </a:xfrm>
            <a:prstGeom prst="rect">
              <a:avLst/>
            </a:prstGeom>
            <a:noFill/>
          </p:spPr>
          <p:txBody>
            <a:bodyPr wrap="square">
              <a:spAutoFit/>
            </a:bodyPr>
            <a:lstStyle/>
            <a:p>
              <a:pPr marL="12700" marR="5080">
                <a:lnSpc>
                  <a:spcPts val="1939"/>
                </a:lnSpc>
                <a:spcBef>
                  <a:spcPts val="470"/>
                </a:spcBef>
              </a:pPr>
              <a:r>
                <a:rPr lang="en-US" sz="1800" b="0" kern="0">
                  <a:latin typeface="Futura Medium" panose="020B0602020204020303"/>
                  <a:cs typeface="Arial" panose="020B0604020202020204" pitchFamily="34" charset="0"/>
                </a:rPr>
                <a:t>derek.swank@1rivet.com</a:t>
              </a:r>
            </a:p>
          </p:txBody>
        </p:sp>
        <p:grpSp>
          <p:nvGrpSpPr>
            <p:cNvPr id="106" name="Group 105">
              <a:extLst>
                <a:ext uri="{FF2B5EF4-FFF2-40B4-BE49-F238E27FC236}">
                  <a16:creationId xmlns:a16="http://schemas.microsoft.com/office/drawing/2014/main" id="{AA5907E8-011A-132E-8428-85887AD980F0}"/>
                </a:ext>
              </a:extLst>
            </p:cNvPr>
            <p:cNvGrpSpPr/>
            <p:nvPr/>
          </p:nvGrpSpPr>
          <p:grpSpPr>
            <a:xfrm>
              <a:off x="4569595" y="2507847"/>
              <a:ext cx="457200" cy="457200"/>
              <a:chOff x="4569595" y="2507847"/>
              <a:chExt cx="457200" cy="457200"/>
            </a:xfrm>
          </p:grpSpPr>
          <p:sp>
            <p:nvSpPr>
              <p:cNvPr id="107" name="Oval 106">
                <a:extLst>
                  <a:ext uri="{FF2B5EF4-FFF2-40B4-BE49-F238E27FC236}">
                    <a16:creationId xmlns:a16="http://schemas.microsoft.com/office/drawing/2014/main" id="{D57EF812-481B-C9C1-23C4-4DC26C42520C}"/>
                  </a:ext>
                </a:extLst>
              </p:cNvPr>
              <p:cNvSpPr>
                <a:spLocks noChangeAspect="1"/>
              </p:cNvSpPr>
              <p:nvPr/>
            </p:nvSpPr>
            <p:spPr>
              <a:xfrm>
                <a:off x="4569595" y="2507847"/>
                <a:ext cx="457200" cy="457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bject 7">
                <a:extLst>
                  <a:ext uri="{FF2B5EF4-FFF2-40B4-BE49-F238E27FC236}">
                    <a16:creationId xmlns:a16="http://schemas.microsoft.com/office/drawing/2014/main" id="{529A4AA5-ADE7-88AB-FDA3-AF034A10D91D}"/>
                  </a:ext>
                </a:extLst>
              </p:cNvPr>
              <p:cNvSpPr/>
              <p:nvPr/>
            </p:nvSpPr>
            <p:spPr>
              <a:xfrm>
                <a:off x="4685074" y="2657301"/>
                <a:ext cx="226242" cy="158293"/>
              </a:xfrm>
              <a:prstGeom prst="rect">
                <a:avLst/>
              </a:prstGeom>
              <a:blipFill>
                <a:blip r:embed="rId5" cstate="print"/>
                <a:stretch>
                  <a:fillRect/>
                </a:stretch>
              </a:blipFill>
              <a:ln>
                <a:solidFill>
                  <a:srgbClr val="44546A"/>
                </a:solidFill>
              </a:ln>
            </p:spPr>
            <p:txBody>
              <a:bodyPr wrap="square" lIns="0" tIns="0" rIns="0" bIns="0" rtlCol="0"/>
              <a:lstStyle/>
              <a:p>
                <a:endParaRPr/>
              </a:p>
            </p:txBody>
          </p:sp>
        </p:grpSp>
      </p:grpSp>
      <p:sp>
        <p:nvSpPr>
          <p:cNvPr id="109" name="object 9">
            <a:extLst>
              <a:ext uri="{FF2B5EF4-FFF2-40B4-BE49-F238E27FC236}">
                <a16:creationId xmlns:a16="http://schemas.microsoft.com/office/drawing/2014/main" id="{89A0E7A5-B81C-BB7D-E191-378145CDA466}"/>
              </a:ext>
            </a:extLst>
          </p:cNvPr>
          <p:cNvSpPr txBox="1"/>
          <p:nvPr/>
        </p:nvSpPr>
        <p:spPr>
          <a:xfrm>
            <a:off x="6732980" y="3570940"/>
            <a:ext cx="2919691" cy="521938"/>
          </a:xfrm>
          <a:prstGeom prst="rect">
            <a:avLst/>
          </a:prstGeom>
        </p:spPr>
        <p:txBody>
          <a:bodyPr vert="horz" wrap="square" lIns="0" tIns="90170" rIns="0" bIns="0" rtlCol="0" anchor="t">
            <a:spAutoFit/>
          </a:bodyPr>
          <a:lstStyle/>
          <a:p>
            <a:pPr>
              <a:lnSpc>
                <a:spcPct val="100000"/>
              </a:lnSpc>
              <a:spcBef>
                <a:spcPts val="600"/>
              </a:spcBef>
            </a:pPr>
            <a:r>
              <a:rPr lang="en-US" sz="2800" spc="-35">
                <a:latin typeface="Futura Std Medium" panose="020B0502020204020303"/>
                <a:cs typeface="Arial"/>
              </a:rPr>
              <a:t>Derek</a:t>
            </a:r>
            <a:r>
              <a:rPr lang="en-US" sz="2800" b="1" spc="-35">
                <a:latin typeface="Futura Std Medium" panose="020B0502020204020303"/>
                <a:cs typeface="Arial"/>
              </a:rPr>
              <a:t> Swank</a:t>
            </a:r>
            <a:endParaRPr lang="en-US" sz="2800" b="1">
              <a:latin typeface="Futura Std Medium" panose="020B0502020204020303"/>
              <a:cs typeface="Lato Light"/>
            </a:endParaRPr>
          </a:p>
        </p:txBody>
      </p:sp>
      <p:pic>
        <p:nvPicPr>
          <p:cNvPr id="2" name="Picture 1">
            <a:extLst>
              <a:ext uri="{FF2B5EF4-FFF2-40B4-BE49-F238E27FC236}">
                <a16:creationId xmlns:a16="http://schemas.microsoft.com/office/drawing/2014/main" id="{AAAEADFD-3C87-00BB-A258-4199B381BF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7347" y="1399128"/>
            <a:ext cx="1828800" cy="1828800"/>
          </a:xfrm>
          <a:prstGeom prst="rect">
            <a:avLst/>
          </a:prstGeom>
        </p:spPr>
      </p:pic>
    </p:spTree>
    <p:extLst>
      <p:ext uri="{BB962C8B-B14F-4D97-AF65-F5344CB8AC3E}">
        <p14:creationId xmlns:p14="http://schemas.microsoft.com/office/powerpoint/2010/main" val="85694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005DB-6A5C-4DAB-990D-8E218ADE5B28}"/>
              </a:ext>
            </a:extLst>
          </p:cNvPr>
          <p:cNvSpPr txBox="1"/>
          <p:nvPr/>
        </p:nvSpPr>
        <p:spPr>
          <a:xfrm>
            <a:off x="5627504" y="5368614"/>
            <a:ext cx="623219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Futura Medium" panose="020B0602020204020303"/>
                <a:ea typeface="+mn-ea"/>
                <a:cs typeface="+mn-cs"/>
              </a:rPr>
              <a:t>THANK YOU!</a:t>
            </a:r>
          </a:p>
        </p:txBody>
      </p:sp>
      <p:sp>
        <p:nvSpPr>
          <p:cNvPr id="17" name="TextBox 16">
            <a:extLst>
              <a:ext uri="{FF2B5EF4-FFF2-40B4-BE49-F238E27FC236}">
                <a16:creationId xmlns:a16="http://schemas.microsoft.com/office/drawing/2014/main" id="{E15C5D9D-77D4-5D83-F9EC-62E80E4E0002}"/>
              </a:ext>
            </a:extLst>
          </p:cNvPr>
          <p:cNvSpPr txBox="1"/>
          <p:nvPr/>
        </p:nvSpPr>
        <p:spPr>
          <a:xfrm>
            <a:off x="3658911" y="3253953"/>
            <a:ext cx="4812977" cy="430887"/>
          </a:xfrm>
          <a:prstGeom prst="rect">
            <a:avLst/>
          </a:prstGeom>
          <a:noFill/>
        </p:spPr>
        <p:txBody>
          <a:bodyPr wrap="square" rtlCol="0">
            <a:spAutoFit/>
          </a:bodyPr>
          <a:lstStyle/>
          <a:p>
            <a:r>
              <a:rPr lang="en-US" sz="2200" b="1">
                <a:solidFill>
                  <a:schemeClr val="bg1">
                    <a:lumMod val="85000"/>
                  </a:schemeClr>
                </a:solidFill>
                <a:latin typeface="Futura Std Medium" panose="020B0502020204020303" pitchFamily="34" charset="0"/>
              </a:rPr>
              <a:t>Global talent without the price tag</a:t>
            </a:r>
          </a:p>
        </p:txBody>
      </p:sp>
      <p:sp>
        <p:nvSpPr>
          <p:cNvPr id="18" name="TextBox 17">
            <a:extLst>
              <a:ext uri="{FF2B5EF4-FFF2-40B4-BE49-F238E27FC236}">
                <a16:creationId xmlns:a16="http://schemas.microsoft.com/office/drawing/2014/main" id="{1122F128-5E0A-C238-5E09-02A80655E3BF}"/>
              </a:ext>
            </a:extLst>
          </p:cNvPr>
          <p:cNvSpPr txBox="1"/>
          <p:nvPr/>
        </p:nvSpPr>
        <p:spPr>
          <a:xfrm>
            <a:off x="3638782" y="2410255"/>
            <a:ext cx="4429418" cy="430887"/>
          </a:xfrm>
          <a:prstGeom prst="rect">
            <a:avLst/>
          </a:prstGeom>
          <a:noFill/>
        </p:spPr>
        <p:txBody>
          <a:bodyPr wrap="none" rtlCol="0">
            <a:spAutoFit/>
          </a:bodyPr>
          <a:lstStyle/>
          <a:p>
            <a:r>
              <a:rPr lang="en-US" sz="2200" b="1">
                <a:solidFill>
                  <a:schemeClr val="bg1">
                    <a:lumMod val="85000"/>
                  </a:schemeClr>
                </a:solidFill>
                <a:latin typeface="Futura Std Medium" panose="020B0502020204020303" pitchFamily="34" charset="0"/>
              </a:rPr>
              <a:t>On time, On budget &amp; On point</a:t>
            </a:r>
          </a:p>
        </p:txBody>
      </p:sp>
      <p:sp>
        <p:nvSpPr>
          <p:cNvPr id="19" name="TextBox 18">
            <a:extLst>
              <a:ext uri="{FF2B5EF4-FFF2-40B4-BE49-F238E27FC236}">
                <a16:creationId xmlns:a16="http://schemas.microsoft.com/office/drawing/2014/main" id="{754DCE92-9C16-CDB0-80C8-9BACC3C42A01}"/>
              </a:ext>
            </a:extLst>
          </p:cNvPr>
          <p:cNvSpPr txBox="1"/>
          <p:nvPr/>
        </p:nvSpPr>
        <p:spPr>
          <a:xfrm>
            <a:off x="3658911" y="4104539"/>
            <a:ext cx="5104820" cy="430887"/>
          </a:xfrm>
          <a:prstGeom prst="rect">
            <a:avLst/>
          </a:prstGeom>
          <a:noFill/>
        </p:spPr>
        <p:txBody>
          <a:bodyPr wrap="square" rtlCol="0">
            <a:spAutoFit/>
          </a:bodyPr>
          <a:lstStyle/>
          <a:p>
            <a:r>
              <a:rPr lang="en-US" sz="2200" b="1">
                <a:solidFill>
                  <a:schemeClr val="bg1">
                    <a:lumMod val="85000"/>
                  </a:schemeClr>
                </a:solidFill>
                <a:latin typeface="Futura Std Medium" panose="020B0502020204020303" pitchFamily="34" charset="0"/>
              </a:rPr>
              <a:t>Driving projects for your success</a:t>
            </a:r>
            <a:endParaRPr lang="en-IN" sz="2200" b="1">
              <a:solidFill>
                <a:schemeClr val="bg1">
                  <a:lumMod val="85000"/>
                </a:schemeClr>
              </a:solidFill>
              <a:latin typeface="Futura Std Medium" panose="020B0502020204020303" pitchFamily="34" charset="0"/>
            </a:endParaRPr>
          </a:p>
        </p:txBody>
      </p:sp>
      <p:pic>
        <p:nvPicPr>
          <p:cNvPr id="20" name="Picture 19">
            <a:extLst>
              <a:ext uri="{FF2B5EF4-FFF2-40B4-BE49-F238E27FC236}">
                <a16:creationId xmlns:a16="http://schemas.microsoft.com/office/drawing/2014/main" id="{07867B91-0D00-226B-FB2D-94FE6586D5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4912" y="500255"/>
            <a:ext cx="3395712" cy="757505"/>
          </a:xfrm>
          <a:prstGeom prst="rect">
            <a:avLst/>
          </a:prstGeom>
        </p:spPr>
      </p:pic>
      <p:pic>
        <p:nvPicPr>
          <p:cNvPr id="21" name="Graphic 20">
            <a:extLst>
              <a:ext uri="{FF2B5EF4-FFF2-40B4-BE49-F238E27FC236}">
                <a16:creationId xmlns:a16="http://schemas.microsoft.com/office/drawing/2014/main" id="{12419CD8-C86C-C949-B9E8-30D4A9197D8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76194" y="2437515"/>
            <a:ext cx="375574" cy="376366"/>
          </a:xfrm>
          <a:prstGeom prst="rect">
            <a:avLst/>
          </a:prstGeom>
        </p:spPr>
      </p:pic>
      <p:pic>
        <p:nvPicPr>
          <p:cNvPr id="22" name="Graphic 21">
            <a:extLst>
              <a:ext uri="{FF2B5EF4-FFF2-40B4-BE49-F238E27FC236}">
                <a16:creationId xmlns:a16="http://schemas.microsoft.com/office/drawing/2014/main" id="{F92006AF-4776-8990-E031-684F3B75693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09077" y="3253953"/>
            <a:ext cx="342691" cy="378700"/>
          </a:xfrm>
          <a:prstGeom prst="rect">
            <a:avLst/>
          </a:prstGeom>
        </p:spPr>
      </p:pic>
      <p:pic>
        <p:nvPicPr>
          <p:cNvPr id="23" name="Graphic 22">
            <a:extLst>
              <a:ext uri="{FF2B5EF4-FFF2-40B4-BE49-F238E27FC236}">
                <a16:creationId xmlns:a16="http://schemas.microsoft.com/office/drawing/2014/main" id="{EF7BEBE4-7358-B245-55DE-6C49BD652F2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37079" y="4145022"/>
            <a:ext cx="453803" cy="349919"/>
          </a:xfrm>
          <a:prstGeom prst="rect">
            <a:avLst/>
          </a:prstGeom>
        </p:spPr>
      </p:pic>
    </p:spTree>
    <p:extLst>
      <p:ext uri="{BB962C8B-B14F-4D97-AF65-F5344CB8AC3E}">
        <p14:creationId xmlns:p14="http://schemas.microsoft.com/office/powerpoint/2010/main" val="395504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245EE4-49AD-E41F-D10A-B2E3059A6A0D}"/>
              </a:ext>
            </a:extLst>
          </p:cNvPr>
          <p:cNvSpPr/>
          <p:nvPr/>
        </p:nvSpPr>
        <p:spPr>
          <a:xfrm>
            <a:off x="0" y="0"/>
            <a:ext cx="731520" cy="6858000"/>
          </a:xfrm>
          <a:prstGeom prst="rect">
            <a:avLst/>
          </a:prstGeom>
          <a:solidFill>
            <a:srgbClr val="213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22">
            <a:extLst>
              <a:ext uri="{FF2B5EF4-FFF2-40B4-BE49-F238E27FC236}">
                <a16:creationId xmlns:a16="http://schemas.microsoft.com/office/drawing/2014/main" id="{3757A67C-E77A-D373-1138-66EDF6DCC937}"/>
              </a:ext>
            </a:extLst>
          </p:cNvPr>
          <p:cNvGrpSpPr/>
          <p:nvPr/>
        </p:nvGrpSpPr>
        <p:grpSpPr>
          <a:xfrm>
            <a:off x="110612" y="4245107"/>
            <a:ext cx="524659" cy="2475068"/>
            <a:chOff x="110612" y="4245107"/>
            <a:chExt cx="524659" cy="2475068"/>
          </a:xfrm>
        </p:grpSpPr>
        <p:sp>
          <p:nvSpPr>
            <p:cNvPr id="14" name="Freeform: Shape 13">
              <a:extLst>
                <a:ext uri="{FF2B5EF4-FFF2-40B4-BE49-F238E27FC236}">
                  <a16:creationId xmlns:a16="http://schemas.microsoft.com/office/drawing/2014/main" id="{245996FA-F05C-F5A6-03C6-B6E584B8A692}"/>
                </a:ext>
              </a:extLst>
            </p:cNvPr>
            <p:cNvSpPr/>
            <p:nvPr/>
          </p:nvSpPr>
          <p:spPr>
            <a:xfrm rot="-5400000">
              <a:off x="300717" y="5583346"/>
              <a:ext cx="142093" cy="522303"/>
            </a:xfrm>
            <a:custGeom>
              <a:avLst/>
              <a:gdLst>
                <a:gd name="connsiteX0" fmla="*/ 142116 w 142093"/>
                <a:gd name="connsiteY0" fmla="*/ 2017 h 522303"/>
                <a:gd name="connsiteX1" fmla="*/ 142116 w 142093"/>
                <a:gd name="connsiteY1" fmla="*/ 524320 h 522303"/>
                <a:gd name="connsiteX2" fmla="*/ 23 w 142093"/>
                <a:gd name="connsiteY2" fmla="*/ 524320 h 522303"/>
                <a:gd name="connsiteX3" fmla="*/ 23 w 142093"/>
                <a:gd name="connsiteY3" fmla="*/ 2017 h 522303"/>
              </a:gdLst>
              <a:ahLst/>
              <a:cxnLst>
                <a:cxn ang="0">
                  <a:pos x="connsiteX0" y="connsiteY0"/>
                </a:cxn>
                <a:cxn ang="0">
                  <a:pos x="connsiteX1" y="connsiteY1"/>
                </a:cxn>
                <a:cxn ang="0">
                  <a:pos x="connsiteX2" y="connsiteY2"/>
                </a:cxn>
                <a:cxn ang="0">
                  <a:pos x="connsiteX3" y="connsiteY3"/>
                </a:cxn>
              </a:cxnLst>
              <a:rect l="l" t="t" r="r" b="b"/>
              <a:pathLst>
                <a:path w="142093" h="522303">
                  <a:moveTo>
                    <a:pt x="142116" y="2017"/>
                  </a:moveTo>
                  <a:lnTo>
                    <a:pt x="142116" y="524320"/>
                  </a:lnTo>
                  <a:lnTo>
                    <a:pt x="23" y="524320"/>
                  </a:lnTo>
                  <a:lnTo>
                    <a:pt x="23" y="2017"/>
                  </a:lnTo>
                  <a:close/>
                </a:path>
              </a:pathLst>
            </a:custGeom>
            <a:solidFill>
              <a:srgbClr val="B4BAC9"/>
            </a:solidFill>
            <a:ln w="275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149C4E1-A140-9381-D81C-5D440E17BD11}"/>
                </a:ext>
              </a:extLst>
            </p:cNvPr>
            <p:cNvSpPr/>
            <p:nvPr/>
          </p:nvSpPr>
          <p:spPr>
            <a:xfrm rot="-5400000">
              <a:off x="101900" y="5192477"/>
              <a:ext cx="539727" cy="522303"/>
            </a:xfrm>
            <a:custGeom>
              <a:avLst/>
              <a:gdLst>
                <a:gd name="connsiteX0" fmla="*/ 160417 w 539727"/>
                <a:gd name="connsiteY0" fmla="*/ 1876 h 522303"/>
                <a:gd name="connsiteX1" fmla="*/ 267747 w 539727"/>
                <a:gd name="connsiteY1" fmla="*/ 370139 h 522303"/>
                <a:gd name="connsiteX2" fmla="*/ 271837 w 539727"/>
                <a:gd name="connsiteY2" fmla="*/ 370139 h 522303"/>
                <a:gd name="connsiteX3" fmla="*/ 379170 w 539727"/>
                <a:gd name="connsiteY3" fmla="*/ 1876 h 522303"/>
                <a:gd name="connsiteX4" fmla="*/ 539659 w 539727"/>
                <a:gd name="connsiteY4" fmla="*/ 1876 h 522303"/>
                <a:gd name="connsiteX5" fmla="*/ 366909 w 539727"/>
                <a:gd name="connsiteY5" fmla="*/ 524179 h 522303"/>
                <a:gd name="connsiteX6" fmla="*/ 172678 w 539727"/>
                <a:gd name="connsiteY6" fmla="*/ 524179 h 522303"/>
                <a:gd name="connsiteX7" fmla="*/ -69 w 539727"/>
                <a:gd name="connsiteY7" fmla="*/ 1876 h 5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27" h="522303">
                  <a:moveTo>
                    <a:pt x="160417" y="1876"/>
                  </a:moveTo>
                  <a:lnTo>
                    <a:pt x="267747" y="370139"/>
                  </a:lnTo>
                  <a:lnTo>
                    <a:pt x="271837" y="370139"/>
                  </a:lnTo>
                  <a:lnTo>
                    <a:pt x="379170" y="1876"/>
                  </a:lnTo>
                  <a:lnTo>
                    <a:pt x="539659" y="1876"/>
                  </a:lnTo>
                  <a:lnTo>
                    <a:pt x="366909" y="524179"/>
                  </a:lnTo>
                  <a:lnTo>
                    <a:pt x="172678" y="524179"/>
                  </a:lnTo>
                  <a:lnTo>
                    <a:pt x="-69" y="1876"/>
                  </a:lnTo>
                  <a:close/>
                </a:path>
              </a:pathLst>
            </a:custGeom>
            <a:solidFill>
              <a:srgbClr val="B4BAC9"/>
            </a:solidFill>
            <a:ln w="275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CFF4FB2-62CE-DA98-0304-80D29DC1C72F}"/>
                </a:ext>
              </a:extLst>
            </p:cNvPr>
            <p:cNvSpPr/>
            <p:nvPr/>
          </p:nvSpPr>
          <p:spPr>
            <a:xfrm rot="-5400000">
              <a:off x="183169" y="4683613"/>
              <a:ext cx="377189" cy="522303"/>
            </a:xfrm>
            <a:custGeom>
              <a:avLst/>
              <a:gdLst>
                <a:gd name="connsiteX0" fmla="*/ -100 w 377189"/>
                <a:gd name="connsiteY0" fmla="*/ 523995 h 522303"/>
                <a:gd name="connsiteX1" fmla="*/ -100 w 377189"/>
                <a:gd name="connsiteY1" fmla="*/ 1692 h 522303"/>
                <a:gd name="connsiteX2" fmla="*/ 377090 w 377189"/>
                <a:gd name="connsiteY2" fmla="*/ 1692 h 522303"/>
                <a:gd name="connsiteX3" fmla="*/ 377090 w 377189"/>
                <a:gd name="connsiteY3" fmla="*/ 115947 h 522303"/>
                <a:gd name="connsiteX4" fmla="*/ 141993 w 377189"/>
                <a:gd name="connsiteY4" fmla="*/ 115947 h 522303"/>
                <a:gd name="connsiteX5" fmla="*/ 141993 w 377189"/>
                <a:gd name="connsiteY5" fmla="*/ 205717 h 522303"/>
                <a:gd name="connsiteX6" fmla="*/ 357688 w 377189"/>
                <a:gd name="connsiteY6" fmla="*/ 205717 h 522303"/>
                <a:gd name="connsiteX7" fmla="*/ 357688 w 377189"/>
                <a:gd name="connsiteY7" fmla="*/ 319980 h 522303"/>
                <a:gd name="connsiteX8" fmla="*/ 141993 w 377189"/>
                <a:gd name="connsiteY8" fmla="*/ 319980 h 522303"/>
                <a:gd name="connsiteX9" fmla="*/ 141993 w 377189"/>
                <a:gd name="connsiteY9" fmla="*/ 409743 h 522303"/>
                <a:gd name="connsiteX10" fmla="*/ 376078 w 377189"/>
                <a:gd name="connsiteY10" fmla="*/ 409743 h 522303"/>
                <a:gd name="connsiteX11" fmla="*/ 376078 w 377189"/>
                <a:gd name="connsiteY11" fmla="*/ 523995 h 5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7189" h="522303">
                  <a:moveTo>
                    <a:pt x="-100" y="523995"/>
                  </a:moveTo>
                  <a:lnTo>
                    <a:pt x="-100" y="1692"/>
                  </a:lnTo>
                  <a:lnTo>
                    <a:pt x="377090" y="1692"/>
                  </a:lnTo>
                  <a:lnTo>
                    <a:pt x="377090" y="115947"/>
                  </a:lnTo>
                  <a:lnTo>
                    <a:pt x="141993" y="115947"/>
                  </a:lnTo>
                  <a:lnTo>
                    <a:pt x="141993" y="205717"/>
                  </a:lnTo>
                  <a:lnTo>
                    <a:pt x="357688" y="205717"/>
                  </a:lnTo>
                  <a:lnTo>
                    <a:pt x="357688" y="319980"/>
                  </a:lnTo>
                  <a:lnTo>
                    <a:pt x="141993" y="319980"/>
                  </a:lnTo>
                  <a:lnTo>
                    <a:pt x="141993" y="409743"/>
                  </a:lnTo>
                  <a:lnTo>
                    <a:pt x="376078" y="409743"/>
                  </a:lnTo>
                  <a:lnTo>
                    <a:pt x="376078" y="523995"/>
                  </a:lnTo>
                  <a:close/>
                </a:path>
              </a:pathLst>
            </a:custGeom>
            <a:solidFill>
              <a:srgbClr val="B4BAC9"/>
            </a:solidFill>
            <a:ln w="275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6BD286-DEE6-980A-3C6B-564006C28352}"/>
                </a:ext>
              </a:extLst>
            </p:cNvPr>
            <p:cNvSpPr/>
            <p:nvPr/>
          </p:nvSpPr>
          <p:spPr>
            <a:xfrm rot="-5400000">
              <a:off x="144318" y="4211402"/>
              <a:ext cx="454895" cy="522305"/>
            </a:xfrm>
            <a:custGeom>
              <a:avLst/>
              <a:gdLst>
                <a:gd name="connsiteX0" fmla="*/ -159 w 454895"/>
                <a:gd name="connsiteY0" fmla="*/ 115776 h 522305"/>
                <a:gd name="connsiteX1" fmla="*/ -159 w 454895"/>
                <a:gd name="connsiteY1" fmla="*/ 1521 h 522305"/>
                <a:gd name="connsiteX2" fmla="*/ 454737 w 454895"/>
                <a:gd name="connsiteY2" fmla="*/ 1521 h 522305"/>
                <a:gd name="connsiteX3" fmla="*/ 454737 w 454895"/>
                <a:gd name="connsiteY3" fmla="*/ 115776 h 522305"/>
                <a:gd name="connsiteX4" fmla="*/ 297321 w 454895"/>
                <a:gd name="connsiteY4" fmla="*/ 115776 h 522305"/>
                <a:gd name="connsiteX5" fmla="*/ 297321 w 454895"/>
                <a:gd name="connsiteY5" fmla="*/ 523827 h 522305"/>
                <a:gd name="connsiteX6" fmla="*/ 157268 w 454895"/>
                <a:gd name="connsiteY6" fmla="*/ 523827 h 522305"/>
                <a:gd name="connsiteX7" fmla="*/ 157268 w 454895"/>
                <a:gd name="connsiteY7" fmla="*/ 115776 h 5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895" h="522305">
                  <a:moveTo>
                    <a:pt x="-159" y="115776"/>
                  </a:moveTo>
                  <a:lnTo>
                    <a:pt x="-159" y="1521"/>
                  </a:lnTo>
                  <a:lnTo>
                    <a:pt x="454737" y="1521"/>
                  </a:lnTo>
                  <a:lnTo>
                    <a:pt x="454737" y="115776"/>
                  </a:lnTo>
                  <a:lnTo>
                    <a:pt x="297321" y="115776"/>
                  </a:lnTo>
                  <a:lnTo>
                    <a:pt x="297321" y="523827"/>
                  </a:lnTo>
                  <a:lnTo>
                    <a:pt x="157268" y="523827"/>
                  </a:lnTo>
                  <a:lnTo>
                    <a:pt x="157268" y="115776"/>
                  </a:lnTo>
                  <a:close/>
                </a:path>
              </a:pathLst>
            </a:custGeom>
            <a:solidFill>
              <a:srgbClr val="B4BAC9"/>
            </a:solidFill>
            <a:ln w="275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759A27F-58E5-5244-D6EB-1CFE2D98E742}"/>
                </a:ext>
              </a:extLst>
            </p:cNvPr>
            <p:cNvSpPr/>
            <p:nvPr/>
          </p:nvSpPr>
          <p:spPr>
            <a:xfrm rot="-5400000">
              <a:off x="153792" y="5921776"/>
              <a:ext cx="435955" cy="522314"/>
            </a:xfrm>
            <a:custGeom>
              <a:avLst/>
              <a:gdLst>
                <a:gd name="connsiteX0" fmla="*/ 20 w 435955"/>
                <a:gd name="connsiteY0" fmla="*/ 524443 h 522314"/>
                <a:gd name="connsiteX1" fmla="*/ 20 w 435955"/>
                <a:gd name="connsiteY1" fmla="*/ 2139 h 522314"/>
                <a:gd name="connsiteX2" fmla="*/ 225117 w 435955"/>
                <a:gd name="connsiteY2" fmla="*/ 2139 h 522314"/>
                <a:gd name="connsiteX3" fmla="*/ 326720 w 435955"/>
                <a:gd name="connsiteY3" fmla="*/ 23308 h 522314"/>
                <a:gd name="connsiteX4" fmla="*/ 394465 w 435955"/>
                <a:gd name="connsiteY4" fmla="*/ 84270 h 522314"/>
                <a:gd name="connsiteX5" fmla="*/ 418656 w 435955"/>
                <a:gd name="connsiteY5" fmla="*/ 179651 h 522314"/>
                <a:gd name="connsiteX6" fmla="*/ 393702 w 435955"/>
                <a:gd name="connsiteY6" fmla="*/ 274267 h 522314"/>
                <a:gd name="connsiteX7" fmla="*/ 330064 w 435955"/>
                <a:gd name="connsiteY7" fmla="*/ 329714 h 522314"/>
                <a:gd name="connsiteX8" fmla="*/ 435976 w 435955"/>
                <a:gd name="connsiteY8" fmla="*/ 524454 h 522314"/>
                <a:gd name="connsiteX9" fmla="*/ 282168 w 435955"/>
                <a:gd name="connsiteY9" fmla="*/ 524454 h 522314"/>
                <a:gd name="connsiteX10" fmla="*/ 190603 w 435955"/>
                <a:gd name="connsiteY10" fmla="*/ 352052 h 522314"/>
                <a:gd name="connsiteX11" fmla="*/ 141604 w 435955"/>
                <a:gd name="connsiteY11" fmla="*/ 352052 h 522314"/>
                <a:gd name="connsiteX12" fmla="*/ 141604 w 435955"/>
                <a:gd name="connsiteY12" fmla="*/ 524454 h 522314"/>
                <a:gd name="connsiteX13" fmla="*/ 191518 w 435955"/>
                <a:gd name="connsiteY13" fmla="*/ 241871 h 522314"/>
                <a:gd name="connsiteX14" fmla="*/ 234043 w 435955"/>
                <a:gd name="connsiteY14" fmla="*/ 235748 h 522314"/>
                <a:gd name="connsiteX15" fmla="*/ 261290 w 435955"/>
                <a:gd name="connsiteY15" fmla="*/ 215600 h 522314"/>
                <a:gd name="connsiteX16" fmla="*/ 270969 w 435955"/>
                <a:gd name="connsiteY16" fmla="*/ 179651 h 522314"/>
                <a:gd name="connsiteX17" fmla="*/ 261290 w 435955"/>
                <a:gd name="connsiteY17" fmla="*/ 143182 h 522314"/>
                <a:gd name="connsiteX18" fmla="*/ 234043 w 435955"/>
                <a:gd name="connsiteY18" fmla="*/ 122271 h 522314"/>
                <a:gd name="connsiteX19" fmla="*/ 191518 w 435955"/>
                <a:gd name="connsiteY19" fmla="*/ 115385 h 522314"/>
                <a:gd name="connsiteX20" fmla="*/ 141604 w 435955"/>
                <a:gd name="connsiteY20" fmla="*/ 115385 h 522314"/>
                <a:gd name="connsiteX21" fmla="*/ 141604 w 435955"/>
                <a:gd name="connsiteY21" fmla="*/ 241871 h 52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955" h="522314">
                  <a:moveTo>
                    <a:pt x="20" y="524443"/>
                  </a:moveTo>
                  <a:lnTo>
                    <a:pt x="20" y="2139"/>
                  </a:lnTo>
                  <a:lnTo>
                    <a:pt x="225117" y="2139"/>
                  </a:lnTo>
                  <a:cubicBezTo>
                    <a:pt x="263831" y="2139"/>
                    <a:pt x="297698" y="9196"/>
                    <a:pt x="326720" y="23308"/>
                  </a:cubicBezTo>
                  <a:cubicBezTo>
                    <a:pt x="354788" y="36550"/>
                    <a:pt x="378346" y="57749"/>
                    <a:pt x="394465" y="84270"/>
                  </a:cubicBezTo>
                  <a:cubicBezTo>
                    <a:pt x="410590" y="110793"/>
                    <a:pt x="418654" y="142587"/>
                    <a:pt x="418656" y="179651"/>
                  </a:cubicBezTo>
                  <a:cubicBezTo>
                    <a:pt x="418656" y="217055"/>
                    <a:pt x="410338" y="248593"/>
                    <a:pt x="393702" y="274267"/>
                  </a:cubicBezTo>
                  <a:cubicBezTo>
                    <a:pt x="378153" y="298388"/>
                    <a:pt x="356088" y="317613"/>
                    <a:pt x="330064" y="329714"/>
                  </a:cubicBezTo>
                  <a:lnTo>
                    <a:pt x="435976" y="524454"/>
                  </a:lnTo>
                  <a:lnTo>
                    <a:pt x="282168" y="524454"/>
                  </a:lnTo>
                  <a:lnTo>
                    <a:pt x="190603" y="352052"/>
                  </a:lnTo>
                  <a:lnTo>
                    <a:pt x="141604" y="352052"/>
                  </a:lnTo>
                  <a:lnTo>
                    <a:pt x="141604" y="524454"/>
                  </a:lnTo>
                  <a:close/>
                  <a:moveTo>
                    <a:pt x="191518" y="241871"/>
                  </a:moveTo>
                  <a:cubicBezTo>
                    <a:pt x="205934" y="242203"/>
                    <a:pt x="220305" y="240134"/>
                    <a:pt x="234043" y="235748"/>
                  </a:cubicBezTo>
                  <a:cubicBezTo>
                    <a:pt x="245060" y="232144"/>
                    <a:pt x="254617" y="225077"/>
                    <a:pt x="261290" y="215600"/>
                  </a:cubicBezTo>
                  <a:cubicBezTo>
                    <a:pt x="267742" y="206419"/>
                    <a:pt x="270969" y="194436"/>
                    <a:pt x="270969" y="179651"/>
                  </a:cubicBezTo>
                  <a:cubicBezTo>
                    <a:pt x="270969" y="164689"/>
                    <a:pt x="267742" y="152532"/>
                    <a:pt x="261290" y="143182"/>
                  </a:cubicBezTo>
                  <a:cubicBezTo>
                    <a:pt x="254723" y="133436"/>
                    <a:pt x="245157" y="126095"/>
                    <a:pt x="234043" y="122271"/>
                  </a:cubicBezTo>
                  <a:cubicBezTo>
                    <a:pt x="220419" y="117357"/>
                    <a:pt x="205998" y="115022"/>
                    <a:pt x="191518" y="115385"/>
                  </a:cubicBezTo>
                  <a:lnTo>
                    <a:pt x="141604" y="115385"/>
                  </a:lnTo>
                  <a:lnTo>
                    <a:pt x="141604" y="241871"/>
                  </a:lnTo>
                  <a:close/>
                </a:path>
              </a:pathLst>
            </a:custGeom>
            <a:solidFill>
              <a:srgbClr val="B4BAC9"/>
            </a:solidFill>
            <a:ln w="275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D2B75EE-EA28-94C9-7ABC-069F786ECA7F}"/>
                </a:ext>
              </a:extLst>
            </p:cNvPr>
            <p:cNvSpPr/>
            <p:nvPr/>
          </p:nvSpPr>
          <p:spPr>
            <a:xfrm rot="-5400000">
              <a:off x="244757" y="6329661"/>
              <a:ext cx="258723" cy="522305"/>
            </a:xfrm>
            <a:custGeom>
              <a:avLst/>
              <a:gdLst>
                <a:gd name="connsiteX0" fmla="*/ 258809 w 258723"/>
                <a:gd name="connsiteY0" fmla="*/ 2287 h 522305"/>
                <a:gd name="connsiteX1" fmla="*/ 258809 w 258723"/>
                <a:gd name="connsiteY1" fmla="*/ 524593 h 522305"/>
                <a:gd name="connsiteX2" fmla="*/ 117225 w 258723"/>
                <a:gd name="connsiteY2" fmla="*/ 524593 h 522305"/>
                <a:gd name="connsiteX3" fmla="*/ 117225 w 258723"/>
                <a:gd name="connsiteY3" fmla="*/ 132862 h 522305"/>
                <a:gd name="connsiteX4" fmla="*/ 114183 w 258723"/>
                <a:gd name="connsiteY4" fmla="*/ 132862 h 522305"/>
                <a:gd name="connsiteX5" fmla="*/ 86 w 258723"/>
                <a:gd name="connsiteY5" fmla="*/ 201213 h 522305"/>
                <a:gd name="connsiteX6" fmla="*/ 86 w 258723"/>
                <a:gd name="connsiteY6" fmla="*/ 80836 h 522305"/>
                <a:gd name="connsiteX7" fmla="*/ 128430 w 258723"/>
                <a:gd name="connsiteY7" fmla="*/ 2287 h 5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23" h="522305">
                  <a:moveTo>
                    <a:pt x="258809" y="2287"/>
                  </a:moveTo>
                  <a:lnTo>
                    <a:pt x="258809" y="524593"/>
                  </a:lnTo>
                  <a:lnTo>
                    <a:pt x="117225" y="524593"/>
                  </a:lnTo>
                  <a:lnTo>
                    <a:pt x="117225" y="132862"/>
                  </a:lnTo>
                  <a:lnTo>
                    <a:pt x="114183" y="132862"/>
                  </a:lnTo>
                  <a:lnTo>
                    <a:pt x="86" y="201213"/>
                  </a:lnTo>
                  <a:lnTo>
                    <a:pt x="86" y="80836"/>
                  </a:lnTo>
                  <a:lnTo>
                    <a:pt x="128430" y="2287"/>
                  </a:lnTo>
                  <a:close/>
                </a:path>
              </a:pathLst>
            </a:custGeom>
            <a:solidFill>
              <a:srgbClr val="DA2128"/>
            </a:solidFill>
            <a:ln w="2752"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6C031619-7CF6-C6C8-16AF-C21DFF552E9E}"/>
              </a:ext>
            </a:extLst>
          </p:cNvPr>
          <p:cNvSpPr txBox="1"/>
          <p:nvPr/>
        </p:nvSpPr>
        <p:spPr>
          <a:xfrm rot="16200000">
            <a:off x="-1579843" y="1602693"/>
            <a:ext cx="3907924" cy="830997"/>
          </a:xfrm>
          <a:prstGeom prst="rect">
            <a:avLst/>
          </a:prstGeom>
          <a:noFill/>
        </p:spPr>
        <p:txBody>
          <a:bodyPr wrap="square">
            <a:spAutoFit/>
          </a:bodyPr>
          <a:lstStyle/>
          <a:p>
            <a:pPr algn="ctr"/>
            <a:r>
              <a:rPr lang="en-US" sz="4800">
                <a:solidFill>
                  <a:srgbClr val="6A7995"/>
                </a:solidFill>
                <a:latin typeface="Futura Medium" panose="020B0602020204020303"/>
              </a:rPr>
              <a:t>HIGHLIGHTS</a:t>
            </a:r>
            <a:endParaRPr lang="en-US" sz="900">
              <a:solidFill>
                <a:srgbClr val="6A7995"/>
              </a:solidFill>
              <a:latin typeface="Futura Medium" panose="020B0602020204020303"/>
            </a:endParaRPr>
          </a:p>
        </p:txBody>
      </p:sp>
      <p:sp>
        <p:nvSpPr>
          <p:cNvPr id="26" name="object 9">
            <a:extLst>
              <a:ext uri="{FF2B5EF4-FFF2-40B4-BE49-F238E27FC236}">
                <a16:creationId xmlns:a16="http://schemas.microsoft.com/office/drawing/2014/main" id="{CC5AC7D2-C643-115B-C33D-0F2B112C5D6A}"/>
              </a:ext>
            </a:extLst>
          </p:cNvPr>
          <p:cNvSpPr txBox="1"/>
          <p:nvPr/>
        </p:nvSpPr>
        <p:spPr>
          <a:xfrm>
            <a:off x="905759" y="407010"/>
            <a:ext cx="3262695" cy="645048"/>
          </a:xfrm>
          <a:prstGeom prst="rect">
            <a:avLst/>
          </a:prstGeom>
        </p:spPr>
        <p:txBody>
          <a:bodyPr vert="horz" wrap="square" lIns="0" tIns="90170" rIns="0" bIns="0" rtlCol="0" anchor="t">
            <a:spAutoFit/>
          </a:bodyPr>
          <a:lstStyle/>
          <a:p>
            <a:r>
              <a:rPr lang="en-US" sz="1200" b="1">
                <a:latin typeface="Futura Std Medium" panose="020B0502020204020303"/>
              </a:rPr>
              <a:t>We are a Global IT consulting company, providing value-driven M&amp;A services to clients worldwide</a:t>
            </a:r>
          </a:p>
        </p:txBody>
      </p:sp>
      <p:grpSp>
        <p:nvGrpSpPr>
          <p:cNvPr id="91" name="Group 90">
            <a:extLst>
              <a:ext uri="{FF2B5EF4-FFF2-40B4-BE49-F238E27FC236}">
                <a16:creationId xmlns:a16="http://schemas.microsoft.com/office/drawing/2014/main" id="{194D7743-E567-B03D-6F0D-3276B4CE0585}"/>
              </a:ext>
            </a:extLst>
          </p:cNvPr>
          <p:cNvGrpSpPr/>
          <p:nvPr/>
        </p:nvGrpSpPr>
        <p:grpSpPr>
          <a:xfrm>
            <a:off x="892735" y="1276351"/>
            <a:ext cx="1729908" cy="553978"/>
            <a:chOff x="892735" y="1527853"/>
            <a:chExt cx="1729908" cy="553978"/>
          </a:xfrm>
        </p:grpSpPr>
        <p:grpSp>
          <p:nvGrpSpPr>
            <p:cNvPr id="89" name="Group 88">
              <a:extLst>
                <a:ext uri="{FF2B5EF4-FFF2-40B4-BE49-F238E27FC236}">
                  <a16:creationId xmlns:a16="http://schemas.microsoft.com/office/drawing/2014/main" id="{FF023D52-DE33-DD8F-B9B3-D1C9BB856356}"/>
                </a:ext>
              </a:extLst>
            </p:cNvPr>
            <p:cNvGrpSpPr/>
            <p:nvPr/>
          </p:nvGrpSpPr>
          <p:grpSpPr>
            <a:xfrm>
              <a:off x="892735" y="1589893"/>
              <a:ext cx="457200" cy="457200"/>
              <a:chOff x="6641773" y="2061503"/>
              <a:chExt cx="720000" cy="720000"/>
            </a:xfrm>
          </p:grpSpPr>
          <p:sp>
            <p:nvSpPr>
              <p:cNvPr id="75" name="Rectangle: Rounded Corners 97">
                <a:extLst>
                  <a:ext uri="{FF2B5EF4-FFF2-40B4-BE49-F238E27FC236}">
                    <a16:creationId xmlns:a16="http://schemas.microsoft.com/office/drawing/2014/main" id="{84E39C59-D466-B586-28BC-457CD178CB27}"/>
                  </a:ext>
                </a:extLst>
              </p:cNvPr>
              <p:cNvSpPr/>
              <p:nvPr/>
            </p:nvSpPr>
            <p:spPr>
              <a:xfrm>
                <a:off x="6641773" y="2061503"/>
                <a:ext cx="720000" cy="720000"/>
              </a:xfrm>
              <a:prstGeom prst="roundRect">
                <a:avLst>
                  <a:gd name="adj" fmla="val 50000"/>
                </a:avLst>
              </a:prstGeom>
              <a:solidFill>
                <a:srgbClr val="004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76" name="Graphic 75">
                <a:extLst>
                  <a:ext uri="{FF2B5EF4-FFF2-40B4-BE49-F238E27FC236}">
                    <a16:creationId xmlns:a16="http://schemas.microsoft.com/office/drawing/2014/main" id="{62DA1C95-6142-A082-6A51-CA65C8DDFEB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1773" y="2233320"/>
                <a:ext cx="360000" cy="376366"/>
              </a:xfrm>
              <a:prstGeom prst="rect">
                <a:avLst/>
              </a:prstGeom>
            </p:spPr>
          </p:pic>
        </p:grpSp>
        <p:sp>
          <p:nvSpPr>
            <p:cNvPr id="77" name="TextBox 76">
              <a:extLst>
                <a:ext uri="{FF2B5EF4-FFF2-40B4-BE49-F238E27FC236}">
                  <a16:creationId xmlns:a16="http://schemas.microsoft.com/office/drawing/2014/main" id="{EF3A4B13-E397-41BC-70A2-317EE5A09936}"/>
                </a:ext>
              </a:extLst>
            </p:cNvPr>
            <p:cNvSpPr txBox="1"/>
            <p:nvPr/>
          </p:nvSpPr>
          <p:spPr>
            <a:xfrm>
              <a:off x="1360538" y="1527853"/>
              <a:ext cx="819240" cy="400110"/>
            </a:xfrm>
            <a:prstGeom prst="rect">
              <a:avLst/>
            </a:prstGeom>
            <a:noFill/>
          </p:spPr>
          <p:txBody>
            <a:bodyPr wrap="square" rtlCol="0">
              <a:spAutoFit/>
            </a:bodyPr>
            <a:lstStyle/>
            <a:p>
              <a:r>
                <a:rPr lang="en-IN" sz="2000" b="1">
                  <a:solidFill>
                    <a:srgbClr val="004589"/>
                  </a:solidFill>
                  <a:latin typeface="Futura Medium" panose="020B0602020204020303"/>
                  <a:cs typeface="Futura Medium" panose="020B0602020204020303"/>
                </a:rPr>
                <a:t>15</a:t>
              </a:r>
            </a:p>
          </p:txBody>
        </p:sp>
        <p:sp>
          <p:nvSpPr>
            <p:cNvPr id="78" name="TextBox 77">
              <a:extLst>
                <a:ext uri="{FF2B5EF4-FFF2-40B4-BE49-F238E27FC236}">
                  <a16:creationId xmlns:a16="http://schemas.microsoft.com/office/drawing/2014/main" id="{6139DB7D-5082-6100-EAF8-3612733F6810}"/>
                </a:ext>
              </a:extLst>
            </p:cNvPr>
            <p:cNvSpPr txBox="1"/>
            <p:nvPr/>
          </p:nvSpPr>
          <p:spPr>
            <a:xfrm>
              <a:off x="1388010" y="1827915"/>
              <a:ext cx="1234633" cy="253916"/>
            </a:xfrm>
            <a:prstGeom prst="rect">
              <a:avLst/>
            </a:prstGeom>
            <a:noFill/>
          </p:spPr>
          <p:txBody>
            <a:bodyPr wrap="none" rtlCol="0">
              <a:spAutoFit/>
            </a:bodyPr>
            <a:lstStyle/>
            <a:p>
              <a:r>
                <a:rPr lang="en-IN" sz="1050">
                  <a:solidFill>
                    <a:srgbClr val="5E6E84"/>
                  </a:solidFill>
                  <a:latin typeface="Futura Medium" panose="020B0602020204020303"/>
                  <a:cs typeface="Futura Medium" panose="020B0602020204020303"/>
                </a:rPr>
                <a:t>Years in Business</a:t>
              </a:r>
            </a:p>
          </p:txBody>
        </p:sp>
      </p:grpSp>
      <p:grpSp>
        <p:nvGrpSpPr>
          <p:cNvPr id="109" name="Group 108">
            <a:extLst>
              <a:ext uri="{FF2B5EF4-FFF2-40B4-BE49-F238E27FC236}">
                <a16:creationId xmlns:a16="http://schemas.microsoft.com/office/drawing/2014/main" id="{10B18392-0DAD-1FE7-98AC-897F921CB695}"/>
              </a:ext>
            </a:extLst>
          </p:cNvPr>
          <p:cNvGrpSpPr/>
          <p:nvPr/>
        </p:nvGrpSpPr>
        <p:grpSpPr>
          <a:xfrm>
            <a:off x="892735" y="1876286"/>
            <a:ext cx="2061729" cy="553978"/>
            <a:chOff x="892735" y="2080319"/>
            <a:chExt cx="2061729" cy="553978"/>
          </a:xfrm>
        </p:grpSpPr>
        <p:sp>
          <p:nvSpPr>
            <p:cNvPr id="94" name="TextBox 93">
              <a:extLst>
                <a:ext uri="{FF2B5EF4-FFF2-40B4-BE49-F238E27FC236}">
                  <a16:creationId xmlns:a16="http://schemas.microsoft.com/office/drawing/2014/main" id="{C9D47F0A-98C7-41F5-C3B0-601EFAA1E088}"/>
                </a:ext>
              </a:extLst>
            </p:cNvPr>
            <p:cNvSpPr txBox="1"/>
            <p:nvPr/>
          </p:nvSpPr>
          <p:spPr>
            <a:xfrm>
              <a:off x="1360538" y="2080319"/>
              <a:ext cx="819240" cy="400110"/>
            </a:xfrm>
            <a:prstGeom prst="rect">
              <a:avLst/>
            </a:prstGeom>
            <a:noFill/>
          </p:spPr>
          <p:txBody>
            <a:bodyPr wrap="square" rtlCol="0">
              <a:spAutoFit/>
            </a:bodyPr>
            <a:lstStyle/>
            <a:p>
              <a:r>
                <a:rPr lang="en-IN" sz="2000" b="1">
                  <a:solidFill>
                    <a:srgbClr val="0077D0"/>
                  </a:solidFill>
                  <a:latin typeface="Futura Medium" panose="020B0602020204020303"/>
                  <a:cs typeface="Futura Medium" panose="020B0602020204020303"/>
                </a:rPr>
                <a:t>375+</a:t>
              </a:r>
            </a:p>
          </p:txBody>
        </p:sp>
        <p:sp>
          <p:nvSpPr>
            <p:cNvPr id="95" name="TextBox 94">
              <a:extLst>
                <a:ext uri="{FF2B5EF4-FFF2-40B4-BE49-F238E27FC236}">
                  <a16:creationId xmlns:a16="http://schemas.microsoft.com/office/drawing/2014/main" id="{1B9F9203-E1EC-F5F7-C6D3-B94302AD7248}"/>
                </a:ext>
              </a:extLst>
            </p:cNvPr>
            <p:cNvSpPr txBox="1"/>
            <p:nvPr/>
          </p:nvSpPr>
          <p:spPr>
            <a:xfrm>
              <a:off x="1388010" y="2380381"/>
              <a:ext cx="1566454" cy="253916"/>
            </a:xfrm>
            <a:prstGeom prst="rect">
              <a:avLst/>
            </a:prstGeom>
            <a:noFill/>
          </p:spPr>
          <p:txBody>
            <a:bodyPr wrap="none" rtlCol="0">
              <a:spAutoFit/>
            </a:bodyPr>
            <a:lstStyle/>
            <a:p>
              <a:r>
                <a:rPr lang="en-IN" sz="1050">
                  <a:solidFill>
                    <a:srgbClr val="5E6E84"/>
                  </a:solidFill>
                  <a:latin typeface="Futura Medium" panose="020B0602020204020303"/>
                  <a:cs typeface="Futura Medium" panose="020B0602020204020303"/>
                </a:rPr>
                <a:t>Employees (US/India)</a:t>
              </a:r>
            </a:p>
          </p:txBody>
        </p:sp>
        <p:grpSp>
          <p:nvGrpSpPr>
            <p:cNvPr id="105" name="Group 104">
              <a:extLst>
                <a:ext uri="{FF2B5EF4-FFF2-40B4-BE49-F238E27FC236}">
                  <a16:creationId xmlns:a16="http://schemas.microsoft.com/office/drawing/2014/main" id="{82170749-081A-F177-990D-5CCF6EA0C799}"/>
                </a:ext>
              </a:extLst>
            </p:cNvPr>
            <p:cNvGrpSpPr/>
            <p:nvPr/>
          </p:nvGrpSpPr>
          <p:grpSpPr>
            <a:xfrm>
              <a:off x="892735" y="2142359"/>
              <a:ext cx="457200" cy="457200"/>
              <a:chOff x="892735" y="2142359"/>
              <a:chExt cx="457200" cy="457200"/>
            </a:xfrm>
          </p:grpSpPr>
          <p:sp>
            <p:nvSpPr>
              <p:cNvPr id="96" name="Rectangle: Rounded Corners 97">
                <a:extLst>
                  <a:ext uri="{FF2B5EF4-FFF2-40B4-BE49-F238E27FC236}">
                    <a16:creationId xmlns:a16="http://schemas.microsoft.com/office/drawing/2014/main" id="{2B34BDF4-7923-8DE3-BECC-DA5007FA2083}"/>
                  </a:ext>
                </a:extLst>
              </p:cNvPr>
              <p:cNvSpPr/>
              <p:nvPr/>
            </p:nvSpPr>
            <p:spPr>
              <a:xfrm>
                <a:off x="892735" y="2142359"/>
                <a:ext cx="457200" cy="457200"/>
              </a:xfrm>
              <a:prstGeom prst="roundRect">
                <a:avLst>
                  <a:gd name="adj" fmla="val 50000"/>
                </a:avLst>
              </a:prstGeom>
              <a:solidFill>
                <a:srgbClr val="007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81" name="Graphic 80">
                <a:extLst>
                  <a:ext uri="{FF2B5EF4-FFF2-40B4-BE49-F238E27FC236}">
                    <a16:creationId xmlns:a16="http://schemas.microsoft.com/office/drawing/2014/main" id="{750B13C7-364A-43ED-CB9C-65B89EB084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4175" y="2272796"/>
                <a:ext cx="274320" cy="196326"/>
              </a:xfrm>
              <a:prstGeom prst="rect">
                <a:avLst/>
              </a:prstGeom>
            </p:spPr>
          </p:pic>
        </p:grpSp>
      </p:grpSp>
      <p:grpSp>
        <p:nvGrpSpPr>
          <p:cNvPr id="108" name="Group 107">
            <a:extLst>
              <a:ext uri="{FF2B5EF4-FFF2-40B4-BE49-F238E27FC236}">
                <a16:creationId xmlns:a16="http://schemas.microsoft.com/office/drawing/2014/main" id="{83D38824-C93F-7F46-BAB2-E882A7B3F0C2}"/>
              </a:ext>
            </a:extLst>
          </p:cNvPr>
          <p:cNvGrpSpPr/>
          <p:nvPr/>
        </p:nvGrpSpPr>
        <p:grpSpPr>
          <a:xfrm>
            <a:off x="892735" y="2476222"/>
            <a:ext cx="2088981" cy="553978"/>
            <a:chOff x="892735" y="2644874"/>
            <a:chExt cx="2088981" cy="553978"/>
          </a:xfrm>
        </p:grpSpPr>
        <p:sp>
          <p:nvSpPr>
            <p:cNvPr id="100" name="TextBox 99">
              <a:extLst>
                <a:ext uri="{FF2B5EF4-FFF2-40B4-BE49-F238E27FC236}">
                  <a16:creationId xmlns:a16="http://schemas.microsoft.com/office/drawing/2014/main" id="{68A7A5F7-3EEF-CA59-CA7D-CDC4FA776F8A}"/>
                </a:ext>
              </a:extLst>
            </p:cNvPr>
            <p:cNvSpPr txBox="1"/>
            <p:nvPr/>
          </p:nvSpPr>
          <p:spPr>
            <a:xfrm>
              <a:off x="1360538" y="2644874"/>
              <a:ext cx="819240" cy="400110"/>
            </a:xfrm>
            <a:prstGeom prst="rect">
              <a:avLst/>
            </a:prstGeom>
            <a:noFill/>
          </p:spPr>
          <p:txBody>
            <a:bodyPr wrap="square" rtlCol="0">
              <a:spAutoFit/>
            </a:bodyPr>
            <a:lstStyle/>
            <a:p>
              <a:r>
                <a:rPr lang="en-IN" sz="2000" b="1">
                  <a:solidFill>
                    <a:srgbClr val="8497B0"/>
                  </a:solidFill>
                  <a:latin typeface="Futura Medium" panose="020B0602020204020303"/>
                  <a:cs typeface="Futura Medium" panose="020B0602020204020303"/>
                </a:rPr>
                <a:t>150+</a:t>
              </a:r>
            </a:p>
          </p:txBody>
        </p:sp>
        <p:sp>
          <p:nvSpPr>
            <p:cNvPr id="101" name="TextBox 100">
              <a:extLst>
                <a:ext uri="{FF2B5EF4-FFF2-40B4-BE49-F238E27FC236}">
                  <a16:creationId xmlns:a16="http://schemas.microsoft.com/office/drawing/2014/main" id="{EFA8B733-1599-13F0-17BC-A0B1F7908946}"/>
                </a:ext>
              </a:extLst>
            </p:cNvPr>
            <p:cNvSpPr txBox="1"/>
            <p:nvPr/>
          </p:nvSpPr>
          <p:spPr>
            <a:xfrm>
              <a:off x="1388010" y="2944936"/>
              <a:ext cx="1593706" cy="253916"/>
            </a:xfrm>
            <a:prstGeom prst="rect">
              <a:avLst/>
            </a:prstGeom>
            <a:noFill/>
          </p:spPr>
          <p:txBody>
            <a:bodyPr wrap="none" rtlCol="0">
              <a:spAutoFit/>
            </a:bodyPr>
            <a:lstStyle/>
            <a:p>
              <a:r>
                <a:rPr lang="en-IN" sz="1050">
                  <a:solidFill>
                    <a:srgbClr val="5E6E84"/>
                  </a:solidFill>
                  <a:latin typeface="Futura Medium" panose="020B0602020204020303"/>
                  <a:cs typeface="Futura Medium" panose="020B0602020204020303"/>
                </a:rPr>
                <a:t>Certified Professionals</a:t>
              </a:r>
            </a:p>
          </p:txBody>
        </p:sp>
        <p:grpSp>
          <p:nvGrpSpPr>
            <p:cNvPr id="107" name="Group 106">
              <a:extLst>
                <a:ext uri="{FF2B5EF4-FFF2-40B4-BE49-F238E27FC236}">
                  <a16:creationId xmlns:a16="http://schemas.microsoft.com/office/drawing/2014/main" id="{8783B152-B2BF-AEFC-F016-AF1E82C400CD}"/>
                </a:ext>
              </a:extLst>
            </p:cNvPr>
            <p:cNvGrpSpPr/>
            <p:nvPr/>
          </p:nvGrpSpPr>
          <p:grpSpPr>
            <a:xfrm>
              <a:off x="892735" y="2706914"/>
              <a:ext cx="457200" cy="457200"/>
              <a:chOff x="892735" y="2706914"/>
              <a:chExt cx="457200" cy="457200"/>
            </a:xfrm>
          </p:grpSpPr>
          <p:sp>
            <p:nvSpPr>
              <p:cNvPr id="102" name="Rectangle: Rounded Corners 97">
                <a:extLst>
                  <a:ext uri="{FF2B5EF4-FFF2-40B4-BE49-F238E27FC236}">
                    <a16:creationId xmlns:a16="http://schemas.microsoft.com/office/drawing/2014/main" id="{5EE72186-F392-FC17-EBDB-A483E5F5E55F}"/>
                  </a:ext>
                </a:extLst>
              </p:cNvPr>
              <p:cNvSpPr/>
              <p:nvPr/>
            </p:nvSpPr>
            <p:spPr>
              <a:xfrm>
                <a:off x="892735" y="2706914"/>
                <a:ext cx="457200" cy="457200"/>
              </a:xfrm>
              <a:prstGeom prst="roundRect">
                <a:avLst>
                  <a:gd name="adj" fmla="val 50000"/>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88" name="Graphic 87">
                <a:extLst>
                  <a:ext uri="{FF2B5EF4-FFF2-40B4-BE49-F238E27FC236}">
                    <a16:creationId xmlns:a16="http://schemas.microsoft.com/office/drawing/2014/main" id="{A2D50E1B-EE67-1201-C04E-338BC86D63D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465" y="2815277"/>
                <a:ext cx="205740" cy="240475"/>
              </a:xfrm>
              <a:prstGeom prst="rect">
                <a:avLst/>
              </a:prstGeom>
            </p:spPr>
          </p:pic>
        </p:grpSp>
      </p:grpSp>
      <p:pic>
        <p:nvPicPr>
          <p:cNvPr id="110" name="Picture 109">
            <a:extLst>
              <a:ext uri="{FF2B5EF4-FFF2-40B4-BE49-F238E27FC236}">
                <a16:creationId xmlns:a16="http://schemas.microsoft.com/office/drawing/2014/main" id="{1B4A8E94-2C61-081F-11BC-E933508F01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54056" y="1435059"/>
            <a:ext cx="914400" cy="317771"/>
          </a:xfrm>
          <a:prstGeom prst="rect">
            <a:avLst/>
          </a:prstGeom>
        </p:spPr>
      </p:pic>
      <p:pic>
        <p:nvPicPr>
          <p:cNvPr id="111" name="Picture 110">
            <a:extLst>
              <a:ext uri="{FF2B5EF4-FFF2-40B4-BE49-F238E27FC236}">
                <a16:creationId xmlns:a16="http://schemas.microsoft.com/office/drawing/2014/main" id="{5B8DD7E5-AAFD-BF76-4C20-13EB6A3D75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54056" y="2604135"/>
            <a:ext cx="914400" cy="317500"/>
          </a:xfrm>
          <a:prstGeom prst="rect">
            <a:avLst/>
          </a:prstGeom>
        </p:spPr>
      </p:pic>
      <p:pic>
        <p:nvPicPr>
          <p:cNvPr id="112" name="Picture 111">
            <a:extLst>
              <a:ext uri="{FF2B5EF4-FFF2-40B4-BE49-F238E27FC236}">
                <a16:creationId xmlns:a16="http://schemas.microsoft.com/office/drawing/2014/main" id="{9A9C58E8-E3D5-39E3-5223-AA739F24674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54056" y="2019733"/>
            <a:ext cx="914400" cy="317500"/>
          </a:xfrm>
          <a:prstGeom prst="rect">
            <a:avLst/>
          </a:prstGeom>
        </p:spPr>
      </p:pic>
      <p:sp>
        <p:nvSpPr>
          <p:cNvPr id="123" name="Rectangle 122">
            <a:extLst>
              <a:ext uri="{FF2B5EF4-FFF2-40B4-BE49-F238E27FC236}">
                <a16:creationId xmlns:a16="http://schemas.microsoft.com/office/drawing/2014/main" id="{92A70314-34A0-7967-144D-8D715D2C66F3}"/>
              </a:ext>
            </a:extLst>
          </p:cNvPr>
          <p:cNvSpPr/>
          <p:nvPr/>
        </p:nvSpPr>
        <p:spPr>
          <a:xfrm>
            <a:off x="894522" y="3474720"/>
            <a:ext cx="3474720" cy="3383280"/>
          </a:xfrm>
          <a:prstGeom prst="rect">
            <a:avLst/>
          </a:prstGeom>
          <a:solidFill>
            <a:schemeClr val="bg1"/>
          </a:solidFill>
          <a:ln w="15240">
            <a:solidFill>
              <a:srgbClr val="DAE0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DBB3D48C-C79E-658E-360A-1826F6C768BD}"/>
              </a:ext>
            </a:extLst>
          </p:cNvPr>
          <p:cNvCxnSpPr>
            <a:cxnSpLocks/>
          </p:cNvCxnSpPr>
          <p:nvPr/>
        </p:nvCxnSpPr>
        <p:spPr>
          <a:xfrm>
            <a:off x="1448779" y="4389628"/>
            <a:ext cx="0" cy="2194560"/>
          </a:xfrm>
          <a:prstGeom prst="line">
            <a:avLst/>
          </a:prstGeom>
          <a:ln w="19050">
            <a:solidFill>
              <a:srgbClr val="DEE3EA"/>
            </a:solidFill>
          </a:ln>
        </p:spPr>
        <p:style>
          <a:lnRef idx="1">
            <a:schemeClr val="accent1"/>
          </a:lnRef>
          <a:fillRef idx="0">
            <a:schemeClr val="accent1"/>
          </a:fillRef>
          <a:effectRef idx="0">
            <a:schemeClr val="accent1"/>
          </a:effectRef>
          <a:fontRef idx="minor">
            <a:schemeClr val="tx1"/>
          </a:fontRef>
        </p:style>
      </p:cxnSp>
      <p:sp>
        <p:nvSpPr>
          <p:cNvPr id="113" name="object 9">
            <a:extLst>
              <a:ext uri="{FF2B5EF4-FFF2-40B4-BE49-F238E27FC236}">
                <a16:creationId xmlns:a16="http://schemas.microsoft.com/office/drawing/2014/main" id="{25514686-E048-B253-3963-3A6C8CDFE7E4}"/>
              </a:ext>
            </a:extLst>
          </p:cNvPr>
          <p:cNvSpPr txBox="1"/>
          <p:nvPr/>
        </p:nvSpPr>
        <p:spPr>
          <a:xfrm>
            <a:off x="2025045" y="3568190"/>
            <a:ext cx="1880912" cy="306494"/>
          </a:xfrm>
          <a:prstGeom prst="rect">
            <a:avLst/>
          </a:prstGeom>
        </p:spPr>
        <p:txBody>
          <a:bodyPr vert="horz" wrap="square" lIns="0" tIns="90170" rIns="0" bIns="0" rtlCol="0" anchor="t">
            <a:spAutoFit/>
          </a:bodyPr>
          <a:lstStyle/>
          <a:p>
            <a:r>
              <a:rPr lang="en-US" sz="1400" b="1">
                <a:latin typeface="Futura Std Medium" panose="020B0502020204020303"/>
              </a:rPr>
              <a:t>Mike Rolfes </a:t>
            </a:r>
            <a:r>
              <a:rPr lang="en-US" sz="1050">
                <a:latin typeface="Futura Std Medium" panose="020B0502020204020303"/>
              </a:rPr>
              <a:t>(EVP Sales)</a:t>
            </a:r>
          </a:p>
        </p:txBody>
      </p:sp>
      <p:sp>
        <p:nvSpPr>
          <p:cNvPr id="115" name="object 9">
            <a:extLst>
              <a:ext uri="{FF2B5EF4-FFF2-40B4-BE49-F238E27FC236}">
                <a16:creationId xmlns:a16="http://schemas.microsoft.com/office/drawing/2014/main" id="{29AE1DA1-5D59-6534-D11A-F6D318224642}"/>
              </a:ext>
            </a:extLst>
          </p:cNvPr>
          <p:cNvSpPr txBox="1"/>
          <p:nvPr/>
        </p:nvSpPr>
        <p:spPr>
          <a:xfrm>
            <a:off x="2307255" y="4130119"/>
            <a:ext cx="1416174" cy="244939"/>
          </a:xfrm>
          <a:prstGeom prst="rect">
            <a:avLst/>
          </a:prstGeom>
        </p:spPr>
        <p:txBody>
          <a:bodyPr vert="horz" wrap="square" lIns="0" tIns="90170" rIns="0" bIns="0" rtlCol="0" anchor="t">
            <a:spAutoFit/>
          </a:bodyPr>
          <a:lstStyle/>
          <a:p>
            <a:r>
              <a:rPr lang="en-US" sz="1000">
                <a:solidFill>
                  <a:srgbClr val="5E6E84"/>
                </a:solidFill>
                <a:latin typeface="Futura Std Medium" panose="020B0502020204020303"/>
              </a:rPr>
              <a:t>443-985-0449</a:t>
            </a:r>
          </a:p>
        </p:txBody>
      </p:sp>
      <p:pic>
        <p:nvPicPr>
          <p:cNvPr id="125" name="Graphic 124">
            <a:extLst>
              <a:ext uri="{FF2B5EF4-FFF2-40B4-BE49-F238E27FC236}">
                <a16:creationId xmlns:a16="http://schemas.microsoft.com/office/drawing/2014/main" id="{97035C5E-1F63-726E-8BB3-AC78B1B3D2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25045" y="3980900"/>
            <a:ext cx="182880" cy="142735"/>
          </a:xfrm>
          <a:prstGeom prst="rect">
            <a:avLst/>
          </a:prstGeom>
        </p:spPr>
      </p:pic>
      <p:pic>
        <p:nvPicPr>
          <p:cNvPr id="127" name="Graphic 126">
            <a:extLst>
              <a:ext uri="{FF2B5EF4-FFF2-40B4-BE49-F238E27FC236}">
                <a16:creationId xmlns:a16="http://schemas.microsoft.com/office/drawing/2014/main" id="{FF49D5AD-0FEF-2BD4-A031-9A5F75DB82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9191" y="4208097"/>
            <a:ext cx="182880" cy="182880"/>
          </a:xfrm>
          <a:prstGeom prst="rect">
            <a:avLst/>
          </a:prstGeom>
        </p:spPr>
      </p:pic>
      <p:sp>
        <p:nvSpPr>
          <p:cNvPr id="134" name="object 9">
            <a:extLst>
              <a:ext uri="{FF2B5EF4-FFF2-40B4-BE49-F238E27FC236}">
                <a16:creationId xmlns:a16="http://schemas.microsoft.com/office/drawing/2014/main" id="{89CBA015-1191-433F-A5BE-D297FF457B9D}"/>
              </a:ext>
            </a:extLst>
          </p:cNvPr>
          <p:cNvSpPr txBox="1"/>
          <p:nvPr/>
        </p:nvSpPr>
        <p:spPr>
          <a:xfrm rot="5400000">
            <a:off x="2841540" y="5245183"/>
            <a:ext cx="2669582" cy="460382"/>
          </a:xfrm>
          <a:prstGeom prst="rect">
            <a:avLst/>
          </a:prstGeom>
        </p:spPr>
        <p:txBody>
          <a:bodyPr vert="horz" wrap="square" lIns="0" tIns="90170" rIns="0" bIns="0" rtlCol="0" anchor="t">
            <a:spAutoFit/>
          </a:bodyPr>
          <a:lstStyle/>
          <a:p>
            <a:r>
              <a:rPr lang="en-US" sz="2400" b="1" spc="250">
                <a:solidFill>
                  <a:srgbClr val="E6EAEF"/>
                </a:solidFill>
                <a:latin typeface="Futura Medium" panose="020B0602020204020303"/>
              </a:rPr>
              <a:t>TEAM MEMBERS</a:t>
            </a:r>
          </a:p>
        </p:txBody>
      </p:sp>
      <p:sp>
        <p:nvSpPr>
          <p:cNvPr id="140" name="object 9">
            <a:extLst>
              <a:ext uri="{FF2B5EF4-FFF2-40B4-BE49-F238E27FC236}">
                <a16:creationId xmlns:a16="http://schemas.microsoft.com/office/drawing/2014/main" id="{69768A0C-B030-182B-1029-72E74500795B}"/>
              </a:ext>
            </a:extLst>
          </p:cNvPr>
          <p:cNvSpPr txBox="1"/>
          <p:nvPr/>
        </p:nvSpPr>
        <p:spPr>
          <a:xfrm>
            <a:off x="1861706" y="4626132"/>
            <a:ext cx="2238103" cy="275717"/>
          </a:xfrm>
          <a:prstGeom prst="rect">
            <a:avLst/>
          </a:prstGeom>
        </p:spPr>
        <p:txBody>
          <a:bodyPr vert="horz" wrap="square" lIns="0" tIns="90170" rIns="0" bIns="0" rtlCol="0" anchor="t">
            <a:spAutoFit/>
          </a:bodyPr>
          <a:lstStyle/>
          <a:p>
            <a:r>
              <a:rPr lang="en-US" sz="1200" b="1">
                <a:latin typeface="Futura Std Medium" panose="020B0502020204020303"/>
              </a:rPr>
              <a:t>Eric Middleton </a:t>
            </a:r>
            <a:r>
              <a:rPr lang="en-US" sz="1050">
                <a:latin typeface="Futura Std Medium" panose="020B0502020204020303"/>
              </a:rPr>
              <a:t>(CEO)</a:t>
            </a:r>
          </a:p>
        </p:txBody>
      </p:sp>
      <p:sp>
        <p:nvSpPr>
          <p:cNvPr id="141" name="object 9">
            <a:extLst>
              <a:ext uri="{FF2B5EF4-FFF2-40B4-BE49-F238E27FC236}">
                <a16:creationId xmlns:a16="http://schemas.microsoft.com/office/drawing/2014/main" id="{E4471D66-F4ED-5298-770F-DFFD324ADE56}"/>
              </a:ext>
            </a:extLst>
          </p:cNvPr>
          <p:cNvSpPr txBox="1"/>
          <p:nvPr/>
        </p:nvSpPr>
        <p:spPr>
          <a:xfrm>
            <a:off x="2131743" y="4905798"/>
            <a:ext cx="1880911" cy="244939"/>
          </a:xfrm>
          <a:prstGeom prst="rect">
            <a:avLst/>
          </a:prstGeom>
        </p:spPr>
        <p:txBody>
          <a:bodyPr vert="horz" wrap="square" lIns="0" tIns="90170" rIns="0" bIns="0" rtlCol="0" anchor="t">
            <a:spAutoFit/>
          </a:bodyPr>
          <a:lstStyle/>
          <a:p>
            <a:r>
              <a:rPr lang="en-US" sz="1000">
                <a:solidFill>
                  <a:srgbClr val="5E6E84"/>
                </a:solidFill>
                <a:latin typeface="Futura Std Medium" panose="020B0502020204020303"/>
              </a:rPr>
              <a:t>eric.middleton@1rivet.com</a:t>
            </a:r>
          </a:p>
        </p:txBody>
      </p:sp>
      <p:pic>
        <p:nvPicPr>
          <p:cNvPr id="143" name="Graphic 142">
            <a:extLst>
              <a:ext uri="{FF2B5EF4-FFF2-40B4-BE49-F238E27FC236}">
                <a16:creationId xmlns:a16="http://schemas.microsoft.com/office/drawing/2014/main" id="{E98ACA76-FB1E-80A7-2A28-0F5D516C7B7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61707" y="5001518"/>
            <a:ext cx="182880" cy="142735"/>
          </a:xfrm>
          <a:prstGeom prst="rect">
            <a:avLst/>
          </a:prstGeom>
        </p:spPr>
      </p:pic>
      <p:sp>
        <p:nvSpPr>
          <p:cNvPr id="148" name="object 9">
            <a:extLst>
              <a:ext uri="{FF2B5EF4-FFF2-40B4-BE49-F238E27FC236}">
                <a16:creationId xmlns:a16="http://schemas.microsoft.com/office/drawing/2014/main" id="{F8A25001-F626-895B-1CB8-32F4DDBD3631}"/>
              </a:ext>
            </a:extLst>
          </p:cNvPr>
          <p:cNvSpPr txBox="1"/>
          <p:nvPr/>
        </p:nvSpPr>
        <p:spPr>
          <a:xfrm>
            <a:off x="1861706" y="5367271"/>
            <a:ext cx="2238103" cy="275717"/>
          </a:xfrm>
          <a:prstGeom prst="rect">
            <a:avLst/>
          </a:prstGeom>
        </p:spPr>
        <p:txBody>
          <a:bodyPr vert="horz" wrap="square" lIns="0" tIns="90170" rIns="0" bIns="0" rtlCol="0" anchor="t">
            <a:spAutoFit/>
          </a:bodyPr>
          <a:lstStyle/>
          <a:p>
            <a:r>
              <a:rPr lang="en-US" sz="1200" b="1">
                <a:latin typeface="Futura Std Medium" panose="020B0502020204020303"/>
              </a:rPr>
              <a:t>Derek Swank</a:t>
            </a:r>
            <a:r>
              <a:rPr lang="en-US" sz="1050">
                <a:latin typeface="Futura Std Medium" panose="020B0502020204020303"/>
              </a:rPr>
              <a:t>(CDO)</a:t>
            </a:r>
          </a:p>
        </p:txBody>
      </p:sp>
      <p:sp>
        <p:nvSpPr>
          <p:cNvPr id="149" name="object 9">
            <a:extLst>
              <a:ext uri="{FF2B5EF4-FFF2-40B4-BE49-F238E27FC236}">
                <a16:creationId xmlns:a16="http://schemas.microsoft.com/office/drawing/2014/main" id="{4F29F395-6B40-FAAE-1271-0A33AE12FA71}"/>
              </a:ext>
            </a:extLst>
          </p:cNvPr>
          <p:cNvSpPr txBox="1"/>
          <p:nvPr/>
        </p:nvSpPr>
        <p:spPr>
          <a:xfrm>
            <a:off x="2131743" y="5646937"/>
            <a:ext cx="1880911" cy="244939"/>
          </a:xfrm>
          <a:prstGeom prst="rect">
            <a:avLst/>
          </a:prstGeom>
        </p:spPr>
        <p:txBody>
          <a:bodyPr vert="horz" wrap="square" lIns="0" tIns="90170" rIns="0" bIns="0" rtlCol="0" anchor="t">
            <a:spAutoFit/>
          </a:bodyPr>
          <a:lstStyle/>
          <a:p>
            <a:r>
              <a:rPr lang="en-US" sz="1000">
                <a:solidFill>
                  <a:srgbClr val="5E6E84"/>
                </a:solidFill>
                <a:latin typeface="Futura Std Medium" panose="020B0502020204020303"/>
              </a:rPr>
              <a:t>derek.swank@1rivet.com</a:t>
            </a:r>
          </a:p>
        </p:txBody>
      </p:sp>
      <p:pic>
        <p:nvPicPr>
          <p:cNvPr id="150" name="Graphic 149">
            <a:extLst>
              <a:ext uri="{FF2B5EF4-FFF2-40B4-BE49-F238E27FC236}">
                <a16:creationId xmlns:a16="http://schemas.microsoft.com/office/drawing/2014/main" id="{65542433-DE06-F37D-C462-6E83BA7EC9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61707" y="5742657"/>
            <a:ext cx="182880" cy="142735"/>
          </a:xfrm>
          <a:prstGeom prst="rect">
            <a:avLst/>
          </a:prstGeom>
        </p:spPr>
      </p:pic>
      <p:sp>
        <p:nvSpPr>
          <p:cNvPr id="153" name="object 9">
            <a:extLst>
              <a:ext uri="{FF2B5EF4-FFF2-40B4-BE49-F238E27FC236}">
                <a16:creationId xmlns:a16="http://schemas.microsoft.com/office/drawing/2014/main" id="{50AC376D-C6B1-F011-58FB-CF48B5C1A69E}"/>
              </a:ext>
            </a:extLst>
          </p:cNvPr>
          <p:cNvSpPr txBox="1"/>
          <p:nvPr/>
        </p:nvSpPr>
        <p:spPr>
          <a:xfrm>
            <a:off x="1861706" y="6108411"/>
            <a:ext cx="2238103" cy="275717"/>
          </a:xfrm>
          <a:prstGeom prst="rect">
            <a:avLst/>
          </a:prstGeom>
        </p:spPr>
        <p:txBody>
          <a:bodyPr vert="horz" wrap="square" lIns="0" tIns="90170" rIns="0" bIns="0" rtlCol="0" anchor="t">
            <a:spAutoFit/>
          </a:bodyPr>
          <a:lstStyle/>
          <a:p>
            <a:r>
              <a:rPr lang="en-US" sz="1200" b="1">
                <a:latin typeface="Futura Std Medium" panose="020B0502020204020303"/>
              </a:rPr>
              <a:t>Krishna Nair </a:t>
            </a:r>
            <a:r>
              <a:rPr lang="en-US" sz="1050">
                <a:latin typeface="Futura Std Medium" panose="020B0502020204020303"/>
              </a:rPr>
              <a:t>(CTO)</a:t>
            </a:r>
          </a:p>
        </p:txBody>
      </p:sp>
      <p:sp>
        <p:nvSpPr>
          <p:cNvPr id="154" name="object 9">
            <a:extLst>
              <a:ext uri="{FF2B5EF4-FFF2-40B4-BE49-F238E27FC236}">
                <a16:creationId xmlns:a16="http://schemas.microsoft.com/office/drawing/2014/main" id="{BDCAD539-2B92-66EB-7E33-1684D03AA072}"/>
              </a:ext>
            </a:extLst>
          </p:cNvPr>
          <p:cNvSpPr txBox="1"/>
          <p:nvPr/>
        </p:nvSpPr>
        <p:spPr>
          <a:xfrm>
            <a:off x="2131743" y="6388077"/>
            <a:ext cx="1880911" cy="244939"/>
          </a:xfrm>
          <a:prstGeom prst="rect">
            <a:avLst/>
          </a:prstGeom>
        </p:spPr>
        <p:txBody>
          <a:bodyPr vert="horz" wrap="square" lIns="0" tIns="90170" rIns="0" bIns="0" rtlCol="0" anchor="t">
            <a:spAutoFit/>
          </a:bodyPr>
          <a:lstStyle/>
          <a:p>
            <a:r>
              <a:rPr lang="en-US" sz="1000">
                <a:solidFill>
                  <a:srgbClr val="5E6E84"/>
                </a:solidFill>
                <a:latin typeface="Futura Std Medium" panose="020B0502020204020303"/>
              </a:rPr>
              <a:t>krishna.nair@1rivet.com</a:t>
            </a:r>
          </a:p>
        </p:txBody>
      </p:sp>
      <p:pic>
        <p:nvPicPr>
          <p:cNvPr id="155" name="Graphic 154">
            <a:extLst>
              <a:ext uri="{FF2B5EF4-FFF2-40B4-BE49-F238E27FC236}">
                <a16:creationId xmlns:a16="http://schemas.microsoft.com/office/drawing/2014/main" id="{99593F19-0929-0914-B947-558D2890C0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61707" y="6483797"/>
            <a:ext cx="182880" cy="142735"/>
          </a:xfrm>
          <a:prstGeom prst="rect">
            <a:avLst/>
          </a:prstGeom>
        </p:spPr>
      </p:pic>
      <p:sp>
        <p:nvSpPr>
          <p:cNvPr id="195" name="Rectangle 194">
            <a:extLst>
              <a:ext uri="{FF2B5EF4-FFF2-40B4-BE49-F238E27FC236}">
                <a16:creationId xmlns:a16="http://schemas.microsoft.com/office/drawing/2014/main" id="{26E31BC5-414D-42A9-935E-1890FB0FE10B}"/>
              </a:ext>
            </a:extLst>
          </p:cNvPr>
          <p:cNvSpPr/>
          <p:nvPr/>
        </p:nvSpPr>
        <p:spPr>
          <a:xfrm>
            <a:off x="4369242" y="186612"/>
            <a:ext cx="2886119" cy="3288108"/>
          </a:xfrm>
          <a:prstGeom prst="rect">
            <a:avLst/>
          </a:prstGeom>
          <a:solidFill>
            <a:schemeClr val="bg1"/>
          </a:solidFill>
          <a:ln w="15240">
            <a:solidFill>
              <a:srgbClr val="DAE0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5B126510-F3A7-DD23-E4B9-80530A343E7A}"/>
              </a:ext>
            </a:extLst>
          </p:cNvPr>
          <p:cNvSpPr/>
          <p:nvPr/>
        </p:nvSpPr>
        <p:spPr>
          <a:xfrm>
            <a:off x="4541947" y="5952017"/>
            <a:ext cx="7650053" cy="905982"/>
          </a:xfrm>
          <a:prstGeom prst="rect">
            <a:avLst/>
          </a:prstGeom>
          <a:solidFill>
            <a:srgbClr val="213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DBC94122-84A4-D89B-5010-D3D29A4948EA}"/>
              </a:ext>
            </a:extLst>
          </p:cNvPr>
          <p:cNvSpPr txBox="1"/>
          <p:nvPr/>
        </p:nvSpPr>
        <p:spPr>
          <a:xfrm>
            <a:off x="822356" y="199283"/>
            <a:ext cx="2156726" cy="276999"/>
          </a:xfrm>
          <a:prstGeom prst="rect">
            <a:avLst/>
          </a:prstGeom>
          <a:noFill/>
        </p:spPr>
        <p:txBody>
          <a:bodyPr wrap="square" rtlCol="0">
            <a:spAutoFit/>
          </a:bodyPr>
          <a:lstStyle/>
          <a:p>
            <a:r>
              <a:rPr lang="en-IN" sz="1200" b="1">
                <a:solidFill>
                  <a:srgbClr val="8497B0"/>
                </a:solidFill>
                <a:latin typeface="Futura Std Medium" panose="020B0502020204020303" pitchFamily="34" charset="0"/>
                <a:cs typeface="Futura Medium" panose="020B0602020204020303"/>
              </a:rPr>
              <a:t>INTRODUCTION</a:t>
            </a:r>
          </a:p>
        </p:txBody>
      </p:sp>
      <p:sp>
        <p:nvSpPr>
          <p:cNvPr id="224" name="TextBox 223">
            <a:extLst>
              <a:ext uri="{FF2B5EF4-FFF2-40B4-BE49-F238E27FC236}">
                <a16:creationId xmlns:a16="http://schemas.microsoft.com/office/drawing/2014/main" id="{6354D947-7671-B197-D81B-735155382B2C}"/>
              </a:ext>
            </a:extLst>
          </p:cNvPr>
          <p:cNvSpPr txBox="1"/>
          <p:nvPr/>
        </p:nvSpPr>
        <p:spPr>
          <a:xfrm>
            <a:off x="2218415" y="3932164"/>
            <a:ext cx="1819165" cy="246221"/>
          </a:xfrm>
          <a:prstGeom prst="rect">
            <a:avLst/>
          </a:prstGeom>
          <a:noFill/>
        </p:spPr>
        <p:txBody>
          <a:bodyPr wrap="square" rtlCol="0">
            <a:spAutoFit/>
          </a:bodyPr>
          <a:lstStyle/>
          <a:p>
            <a:r>
              <a:rPr lang="en-US" sz="1000">
                <a:solidFill>
                  <a:srgbClr val="5E6E84"/>
                </a:solidFill>
                <a:latin typeface="Futura Std Medium" panose="020B0502020204020303"/>
              </a:rPr>
              <a:t>mike.rolfes@1rivet.com</a:t>
            </a:r>
          </a:p>
        </p:txBody>
      </p:sp>
      <p:sp>
        <p:nvSpPr>
          <p:cNvPr id="226" name="TextBox 225">
            <a:extLst>
              <a:ext uri="{FF2B5EF4-FFF2-40B4-BE49-F238E27FC236}">
                <a16:creationId xmlns:a16="http://schemas.microsoft.com/office/drawing/2014/main" id="{4F5070E5-C1F4-ED1F-B101-36FBC178A158}"/>
              </a:ext>
            </a:extLst>
          </p:cNvPr>
          <p:cNvSpPr txBox="1"/>
          <p:nvPr/>
        </p:nvSpPr>
        <p:spPr>
          <a:xfrm>
            <a:off x="4629233" y="6134075"/>
            <a:ext cx="4970879" cy="307777"/>
          </a:xfrm>
          <a:prstGeom prst="rect">
            <a:avLst/>
          </a:prstGeom>
          <a:noFill/>
        </p:spPr>
        <p:txBody>
          <a:bodyPr wrap="square" rtlCol="0">
            <a:spAutoFit/>
          </a:bodyPr>
          <a:lstStyle/>
          <a:p>
            <a:r>
              <a:rPr lang="en-IN" sz="1400" b="1">
                <a:solidFill>
                  <a:schemeClr val="bg1"/>
                </a:solidFill>
                <a:latin typeface="Futura Std Medium" panose="020B0502020204020303" pitchFamily="34" charset="0"/>
                <a:cs typeface="Futura Medium" panose="020B0602020204020303"/>
              </a:rPr>
              <a:t>Why </a:t>
            </a:r>
            <a:r>
              <a:rPr lang="en-IN" sz="1400" b="1">
                <a:solidFill>
                  <a:srgbClr val="DA2128"/>
                </a:solidFill>
                <a:latin typeface="Futura Std Medium" panose="020B0502020204020303" pitchFamily="34" charset="0"/>
                <a:cs typeface="Futura Medium" panose="020B0602020204020303"/>
              </a:rPr>
              <a:t>1</a:t>
            </a:r>
            <a:r>
              <a:rPr lang="en-IN" sz="1400" b="1">
                <a:solidFill>
                  <a:schemeClr val="bg1"/>
                </a:solidFill>
                <a:latin typeface="Futura Std Medium" panose="020B0502020204020303" pitchFamily="34" charset="0"/>
                <a:cs typeface="Futura Medium" panose="020B0602020204020303"/>
              </a:rPr>
              <a:t>Rivet ?</a:t>
            </a:r>
          </a:p>
        </p:txBody>
      </p:sp>
      <p:sp>
        <p:nvSpPr>
          <p:cNvPr id="229" name="Rectangle 228">
            <a:extLst>
              <a:ext uri="{FF2B5EF4-FFF2-40B4-BE49-F238E27FC236}">
                <a16:creationId xmlns:a16="http://schemas.microsoft.com/office/drawing/2014/main" id="{7835FDCF-C6D3-9F53-57C2-180115927B07}"/>
              </a:ext>
            </a:extLst>
          </p:cNvPr>
          <p:cNvSpPr/>
          <p:nvPr/>
        </p:nvSpPr>
        <p:spPr>
          <a:xfrm>
            <a:off x="7419445" y="3"/>
            <a:ext cx="4772555" cy="3821224"/>
          </a:xfrm>
          <a:prstGeom prst="rect">
            <a:avLst/>
          </a:prstGeom>
          <a:solidFill>
            <a:srgbClr val="F2F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0D6A0D2C-62A6-E02E-44FD-451ED733643F}"/>
              </a:ext>
            </a:extLst>
          </p:cNvPr>
          <p:cNvSpPr/>
          <p:nvPr/>
        </p:nvSpPr>
        <p:spPr>
          <a:xfrm>
            <a:off x="7419444" y="-11113"/>
            <a:ext cx="4782284" cy="290007"/>
          </a:xfrm>
          <a:prstGeom prst="rect">
            <a:avLst/>
          </a:prstGeom>
          <a:solidFill>
            <a:srgbClr val="213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27AA81BE-842E-8F25-4FDE-5E73D6527248}"/>
              </a:ext>
            </a:extLst>
          </p:cNvPr>
          <p:cNvSpPr txBox="1"/>
          <p:nvPr/>
        </p:nvSpPr>
        <p:spPr>
          <a:xfrm>
            <a:off x="7419444" y="1895"/>
            <a:ext cx="3675569" cy="276999"/>
          </a:xfrm>
          <a:prstGeom prst="rect">
            <a:avLst/>
          </a:prstGeom>
          <a:noFill/>
        </p:spPr>
        <p:txBody>
          <a:bodyPr wrap="square" rtlCol="0">
            <a:spAutoFit/>
          </a:bodyPr>
          <a:lstStyle/>
          <a:p>
            <a:r>
              <a:rPr lang="en-IN" sz="1200" b="1">
                <a:solidFill>
                  <a:schemeClr val="bg1"/>
                </a:solidFill>
                <a:latin typeface="Futura Std Medium" panose="020B0502020204020303" pitchFamily="34" charset="0"/>
                <a:cs typeface="Futura Medium" panose="020B0602020204020303"/>
              </a:rPr>
              <a:t>OUR M&amp;A LIFECYCLE SERVICES</a:t>
            </a:r>
          </a:p>
        </p:txBody>
      </p:sp>
      <p:sp>
        <p:nvSpPr>
          <p:cNvPr id="225" name="TextBox 224">
            <a:extLst>
              <a:ext uri="{FF2B5EF4-FFF2-40B4-BE49-F238E27FC236}">
                <a16:creationId xmlns:a16="http://schemas.microsoft.com/office/drawing/2014/main" id="{8D3CABE9-46B4-2068-163A-57D3FA8139EA}"/>
              </a:ext>
            </a:extLst>
          </p:cNvPr>
          <p:cNvSpPr txBox="1"/>
          <p:nvPr/>
        </p:nvSpPr>
        <p:spPr>
          <a:xfrm>
            <a:off x="4629233" y="6393937"/>
            <a:ext cx="3517837" cy="276999"/>
          </a:xfrm>
          <a:prstGeom prst="rect">
            <a:avLst/>
          </a:prstGeom>
          <a:noFill/>
        </p:spPr>
        <p:txBody>
          <a:bodyPr wrap="square" rtlCol="0">
            <a:spAutoFit/>
          </a:bodyPr>
          <a:lstStyle/>
          <a:p>
            <a:r>
              <a:rPr lang="en-US" sz="1200">
                <a:solidFill>
                  <a:schemeClr val="bg1"/>
                </a:solidFill>
                <a:latin typeface="Futura Std Medium" panose="020B0502020204020303"/>
              </a:rPr>
              <a:t>We deliver </a:t>
            </a:r>
            <a:r>
              <a:rPr lang="en-US" sz="1200" b="1" i="1">
                <a:solidFill>
                  <a:schemeClr val="bg1"/>
                </a:solidFill>
                <a:latin typeface="Futura Std Medium" panose="020B0502020204020303"/>
              </a:rPr>
              <a:t>Value</a:t>
            </a:r>
            <a:r>
              <a:rPr lang="en-US" sz="1200">
                <a:solidFill>
                  <a:schemeClr val="bg1"/>
                </a:solidFill>
                <a:latin typeface="Futura Std Medium" panose="020B0502020204020303"/>
              </a:rPr>
              <a:t>, </a:t>
            </a:r>
            <a:r>
              <a:rPr lang="en-US" sz="1200" b="1">
                <a:solidFill>
                  <a:schemeClr val="bg1"/>
                </a:solidFill>
                <a:latin typeface="Futura Std Medium" panose="020B0502020204020303"/>
              </a:rPr>
              <a:t>on Time, &amp; on Budget</a:t>
            </a:r>
            <a:r>
              <a:rPr lang="en-US" sz="1200" b="1" i="1">
                <a:solidFill>
                  <a:schemeClr val="bg1"/>
                </a:solidFill>
                <a:latin typeface="Futura Std Medium" panose="020B0502020204020303"/>
              </a:rPr>
              <a:t> </a:t>
            </a:r>
            <a:r>
              <a:rPr lang="en-US" sz="1200" b="1">
                <a:solidFill>
                  <a:schemeClr val="bg1"/>
                </a:solidFill>
                <a:latin typeface="Futura Std Medium" panose="020B0502020204020303"/>
              </a:rPr>
              <a:t>!</a:t>
            </a:r>
          </a:p>
        </p:txBody>
      </p:sp>
      <p:pic>
        <p:nvPicPr>
          <p:cNvPr id="12" name="Picture 11" descr="A person wearing glasses and a blue shirt&#10;&#10;Description automatically generated">
            <a:extLst>
              <a:ext uri="{FF2B5EF4-FFF2-40B4-BE49-F238E27FC236}">
                <a16:creationId xmlns:a16="http://schemas.microsoft.com/office/drawing/2014/main" id="{088F1E08-1E07-ADAB-AF9C-023237F6D2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74459" y="6152723"/>
            <a:ext cx="548640" cy="548640"/>
          </a:xfrm>
          <a:prstGeom prst="rect">
            <a:avLst/>
          </a:prstGeom>
        </p:spPr>
      </p:pic>
      <p:pic>
        <p:nvPicPr>
          <p:cNvPr id="22" name="Picture 21" descr="A person with a mustache&#10;&#10;Description automatically generated">
            <a:extLst>
              <a:ext uri="{FF2B5EF4-FFF2-40B4-BE49-F238E27FC236}">
                <a16:creationId xmlns:a16="http://schemas.microsoft.com/office/drawing/2014/main" id="{EF6FA9A4-B935-4EA6-13EF-3BC9622EAE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66312" y="5406832"/>
            <a:ext cx="548640" cy="545350"/>
          </a:xfrm>
          <a:prstGeom prst="rect">
            <a:avLst/>
          </a:prstGeom>
        </p:spPr>
      </p:pic>
      <p:pic>
        <p:nvPicPr>
          <p:cNvPr id="24" name="Picture 23" descr="A person smiling for the camera&#10;&#10;Description automatically generated">
            <a:extLst>
              <a:ext uri="{FF2B5EF4-FFF2-40B4-BE49-F238E27FC236}">
                <a16:creationId xmlns:a16="http://schemas.microsoft.com/office/drawing/2014/main" id="{B5371490-D35D-1012-AAAA-C91C7C6E86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4019" y="4685359"/>
            <a:ext cx="548640" cy="548640"/>
          </a:xfrm>
          <a:prstGeom prst="rect">
            <a:avLst/>
          </a:prstGeom>
        </p:spPr>
      </p:pic>
      <p:grpSp>
        <p:nvGrpSpPr>
          <p:cNvPr id="45" name="Group 44">
            <a:extLst>
              <a:ext uri="{FF2B5EF4-FFF2-40B4-BE49-F238E27FC236}">
                <a16:creationId xmlns:a16="http://schemas.microsoft.com/office/drawing/2014/main" id="{FA208ED1-676B-24B1-21A7-C38E4F906D2E}"/>
              </a:ext>
            </a:extLst>
          </p:cNvPr>
          <p:cNvGrpSpPr/>
          <p:nvPr/>
        </p:nvGrpSpPr>
        <p:grpSpPr>
          <a:xfrm>
            <a:off x="4765255" y="5314307"/>
            <a:ext cx="7187315" cy="430887"/>
            <a:chOff x="4765255" y="5314307"/>
            <a:chExt cx="7187315" cy="430887"/>
          </a:xfrm>
        </p:grpSpPr>
        <p:pic>
          <p:nvPicPr>
            <p:cNvPr id="25" name="Picture 24">
              <a:extLst>
                <a:ext uri="{FF2B5EF4-FFF2-40B4-BE49-F238E27FC236}">
                  <a16:creationId xmlns:a16="http://schemas.microsoft.com/office/drawing/2014/main" id="{5A3568B2-814B-854B-2D08-B75B217B6946}"/>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765255" y="5352197"/>
              <a:ext cx="1980059" cy="352324"/>
            </a:xfrm>
            <a:prstGeom prst="rect">
              <a:avLst/>
            </a:prstGeom>
          </p:spPr>
        </p:pic>
        <p:sp>
          <p:nvSpPr>
            <p:cNvPr id="35" name="TextBox 34">
              <a:extLst>
                <a:ext uri="{FF2B5EF4-FFF2-40B4-BE49-F238E27FC236}">
                  <a16:creationId xmlns:a16="http://schemas.microsoft.com/office/drawing/2014/main" id="{8838A0DA-885E-37B7-2510-8DAD02ABF8F6}"/>
                </a:ext>
              </a:extLst>
            </p:cNvPr>
            <p:cNvSpPr txBox="1"/>
            <p:nvPr/>
          </p:nvSpPr>
          <p:spPr>
            <a:xfrm>
              <a:off x="6883401" y="5314307"/>
              <a:ext cx="5069169" cy="430887"/>
            </a:xfrm>
            <a:prstGeom prst="rect">
              <a:avLst/>
            </a:prstGeom>
            <a:noFill/>
          </p:spPr>
          <p:txBody>
            <a:bodyPr wrap="square">
              <a:spAutoFit/>
            </a:bodyPr>
            <a:lstStyle/>
            <a:p>
              <a:pPr marL="219160">
                <a:spcAft>
                  <a:spcPts val="600"/>
                </a:spcAft>
              </a:pPr>
              <a:r>
                <a:rPr lang="en-GB" sz="1100">
                  <a:solidFill>
                    <a:schemeClr val="tx1">
                      <a:lumMod val="85000"/>
                      <a:lumOff val="15000"/>
                    </a:schemeClr>
                  </a:solidFill>
                  <a:latin typeface="Futura Medium" charset="0"/>
                  <a:ea typeface="Futura Medium" charset="0"/>
                  <a:cs typeface="Futura Medium" charset="0"/>
                </a:rPr>
                <a:t>X-Ray vision to compare and reconcile large sets of data being migrated or transformed, </a:t>
              </a:r>
              <a:r>
                <a:rPr lang="en-US" sz="1100">
                  <a:solidFill>
                    <a:schemeClr val="tx1">
                      <a:lumMod val="85000"/>
                      <a:lumOff val="15000"/>
                    </a:schemeClr>
                  </a:solidFill>
                  <a:latin typeface="Futura Medium" charset="0"/>
                  <a:ea typeface="Futura Medium" charset="0"/>
                  <a:cs typeface="Futura Medium" charset="0"/>
                </a:rPr>
                <a:t>highlighting discrepancies across systems </a:t>
              </a:r>
              <a:endParaRPr lang="en-GB" sz="1100">
                <a:solidFill>
                  <a:schemeClr val="tx1">
                    <a:lumMod val="85000"/>
                    <a:lumOff val="15000"/>
                  </a:schemeClr>
                </a:solidFill>
                <a:latin typeface="Futura Medium" charset="0"/>
                <a:ea typeface="Futura Medium" charset="0"/>
                <a:cs typeface="Futura Medium" charset="0"/>
              </a:endParaRPr>
            </a:p>
          </p:txBody>
        </p:sp>
      </p:grpSp>
      <p:grpSp>
        <p:nvGrpSpPr>
          <p:cNvPr id="43" name="Group 42">
            <a:extLst>
              <a:ext uri="{FF2B5EF4-FFF2-40B4-BE49-F238E27FC236}">
                <a16:creationId xmlns:a16="http://schemas.microsoft.com/office/drawing/2014/main" id="{823D16DD-6393-E381-7CBA-F1F62A100338}"/>
              </a:ext>
            </a:extLst>
          </p:cNvPr>
          <p:cNvGrpSpPr/>
          <p:nvPr/>
        </p:nvGrpSpPr>
        <p:grpSpPr>
          <a:xfrm>
            <a:off x="4723486" y="4707165"/>
            <a:ext cx="7380958" cy="600164"/>
            <a:chOff x="4723487" y="4746077"/>
            <a:chExt cx="7090506" cy="600164"/>
          </a:xfrm>
        </p:grpSpPr>
        <p:pic>
          <p:nvPicPr>
            <p:cNvPr id="23" name="Picture 2" descr="Taskiepro">
              <a:extLst>
                <a:ext uri="{FF2B5EF4-FFF2-40B4-BE49-F238E27FC236}">
                  <a16:creationId xmlns:a16="http://schemas.microsoft.com/office/drawing/2014/main" id="{CDE56BFE-4B7E-7CFC-EB6E-951865C6D239}"/>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723487" y="4761721"/>
              <a:ext cx="1980059" cy="36608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E263295B-96C9-B19B-6198-B723F981A2D4}"/>
                </a:ext>
              </a:extLst>
            </p:cNvPr>
            <p:cNvSpPr txBox="1"/>
            <p:nvPr/>
          </p:nvSpPr>
          <p:spPr>
            <a:xfrm>
              <a:off x="6799293" y="4746077"/>
              <a:ext cx="5014700" cy="600164"/>
            </a:xfrm>
            <a:prstGeom prst="rect">
              <a:avLst/>
            </a:prstGeom>
            <a:noFill/>
          </p:spPr>
          <p:txBody>
            <a:bodyPr wrap="square">
              <a:spAutoFit/>
            </a:bodyPr>
            <a:lstStyle>
              <a:defPPr>
                <a:defRPr lang="en-US"/>
              </a:defPPr>
              <a:lvl1pPr marL="219160">
                <a:spcAft>
                  <a:spcPts val="600"/>
                </a:spcAft>
                <a:defRPr sz="1100">
                  <a:solidFill>
                    <a:schemeClr val="tx1">
                      <a:lumMod val="85000"/>
                      <a:lumOff val="15000"/>
                    </a:schemeClr>
                  </a:solidFill>
                  <a:latin typeface="Futura Medium" charset="0"/>
                  <a:ea typeface="Futura Medium" charset="0"/>
                  <a:cs typeface="Futura Medium" charset="0"/>
                </a:defRPr>
              </a:lvl1pPr>
            </a:lstStyle>
            <a:p>
              <a:r>
                <a:rPr lang="en-US"/>
                <a:t>Track thousands of tasks across hundreds of people and instantly interpret the tactical status of your project go-live or repeatable event</a:t>
              </a:r>
            </a:p>
          </p:txBody>
        </p:sp>
      </p:grpSp>
      <p:sp>
        <p:nvSpPr>
          <p:cNvPr id="41" name="Rectangle 40">
            <a:extLst>
              <a:ext uri="{FF2B5EF4-FFF2-40B4-BE49-F238E27FC236}">
                <a16:creationId xmlns:a16="http://schemas.microsoft.com/office/drawing/2014/main" id="{4E442B72-4ECF-2CA3-CD1C-60EB4E6CDE8F}"/>
              </a:ext>
            </a:extLst>
          </p:cNvPr>
          <p:cNvSpPr/>
          <p:nvPr/>
        </p:nvSpPr>
        <p:spPr>
          <a:xfrm>
            <a:off x="4485955" y="3555977"/>
            <a:ext cx="2769406" cy="265250"/>
          </a:xfrm>
          <a:prstGeom prst="rect">
            <a:avLst/>
          </a:prstGeom>
          <a:solidFill>
            <a:srgbClr val="5E6E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175A3A0-90AD-52B4-3450-547F3AF668F4}"/>
              </a:ext>
            </a:extLst>
          </p:cNvPr>
          <p:cNvSpPr txBox="1"/>
          <p:nvPr/>
        </p:nvSpPr>
        <p:spPr>
          <a:xfrm>
            <a:off x="4512019" y="3558012"/>
            <a:ext cx="2356427" cy="276999"/>
          </a:xfrm>
          <a:prstGeom prst="rect">
            <a:avLst/>
          </a:prstGeom>
          <a:noFill/>
        </p:spPr>
        <p:txBody>
          <a:bodyPr wrap="square" lIns="91440" tIns="45720" rIns="91440" bIns="45720" rtlCol="0" anchor="t">
            <a:spAutoFit/>
          </a:bodyPr>
          <a:lstStyle/>
          <a:p>
            <a:r>
              <a:rPr lang="en-IN" sz="1200" b="1">
                <a:solidFill>
                  <a:schemeClr val="bg1"/>
                </a:solidFill>
                <a:latin typeface="Futura Std Medium"/>
                <a:cs typeface="Futura Medium" panose="020B0602020204020303"/>
              </a:rPr>
              <a:t>PROPRIETARY ACCELERATORS</a:t>
            </a:r>
          </a:p>
        </p:txBody>
      </p:sp>
      <p:grpSp>
        <p:nvGrpSpPr>
          <p:cNvPr id="31" name="Group 30">
            <a:extLst>
              <a:ext uri="{FF2B5EF4-FFF2-40B4-BE49-F238E27FC236}">
                <a16:creationId xmlns:a16="http://schemas.microsoft.com/office/drawing/2014/main" id="{82E33F93-915B-ADD2-1657-B20736BD6241}"/>
              </a:ext>
            </a:extLst>
          </p:cNvPr>
          <p:cNvGrpSpPr/>
          <p:nvPr/>
        </p:nvGrpSpPr>
        <p:grpSpPr>
          <a:xfrm>
            <a:off x="7628223" y="2145365"/>
            <a:ext cx="4379186" cy="638940"/>
            <a:chOff x="7619669" y="2219313"/>
            <a:chExt cx="4379186" cy="638940"/>
          </a:xfrm>
        </p:grpSpPr>
        <p:sp>
          <p:nvSpPr>
            <p:cNvPr id="266" name="TextBox 265">
              <a:extLst>
                <a:ext uri="{FF2B5EF4-FFF2-40B4-BE49-F238E27FC236}">
                  <a16:creationId xmlns:a16="http://schemas.microsoft.com/office/drawing/2014/main" id="{E2B7F26B-1FDD-65F7-B75A-AA64775B4412}"/>
                </a:ext>
              </a:extLst>
            </p:cNvPr>
            <p:cNvSpPr txBox="1"/>
            <p:nvPr/>
          </p:nvSpPr>
          <p:spPr>
            <a:xfrm>
              <a:off x="8157588" y="2442755"/>
              <a:ext cx="3841267"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End-to-End “hands on keyboards” solution, integration, development, testing, reconciliation, and support teams</a:t>
              </a:r>
            </a:p>
          </p:txBody>
        </p:sp>
        <p:sp>
          <p:nvSpPr>
            <p:cNvPr id="29" name="TextBox 28">
              <a:extLst>
                <a:ext uri="{FF2B5EF4-FFF2-40B4-BE49-F238E27FC236}">
                  <a16:creationId xmlns:a16="http://schemas.microsoft.com/office/drawing/2014/main" id="{A865AC01-FEF0-D9A1-CAE4-30F16D7A8AE3}"/>
                </a:ext>
              </a:extLst>
            </p:cNvPr>
            <p:cNvSpPr txBox="1"/>
            <p:nvPr/>
          </p:nvSpPr>
          <p:spPr>
            <a:xfrm>
              <a:off x="8159943" y="2219313"/>
              <a:ext cx="3100594" cy="261610"/>
            </a:xfrm>
            <a:prstGeom prst="rect">
              <a:avLst/>
            </a:prstGeom>
            <a:noFill/>
          </p:spPr>
          <p:txBody>
            <a:bodyPr wrap="square" rtlCol="0">
              <a:spAutoFit/>
            </a:bodyPr>
            <a:lstStyle/>
            <a:p>
              <a:r>
                <a:rPr lang="en-US" sz="1100" b="1">
                  <a:latin typeface="Futura Std Medium" panose="020B0502020204020303" pitchFamily="34" charset="0"/>
                  <a:cs typeface="Futura Medium" panose="020B0602020204020303"/>
                </a:rPr>
                <a:t>Post-Close Implementation</a:t>
              </a:r>
              <a:endParaRPr lang="en-IN" sz="1100" b="1">
                <a:latin typeface="Futura Std Medium" panose="020B0502020204020303" pitchFamily="34" charset="0"/>
                <a:cs typeface="Futura Medium" panose="020B0602020204020303"/>
              </a:endParaRPr>
            </a:p>
          </p:txBody>
        </p:sp>
        <p:sp>
          <p:nvSpPr>
            <p:cNvPr id="33" name="Rectangle: Rounded Corners 97">
              <a:extLst>
                <a:ext uri="{FF2B5EF4-FFF2-40B4-BE49-F238E27FC236}">
                  <a16:creationId xmlns:a16="http://schemas.microsoft.com/office/drawing/2014/main" id="{B07D559B-16BC-BAAF-8D8A-B7E73876BADF}"/>
                </a:ext>
              </a:extLst>
            </p:cNvPr>
            <p:cNvSpPr/>
            <p:nvPr/>
          </p:nvSpPr>
          <p:spPr>
            <a:xfrm>
              <a:off x="7619669" y="2366742"/>
              <a:ext cx="457200" cy="457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46" name="Graphic 45" descr="Gears outline">
              <a:extLst>
                <a:ext uri="{FF2B5EF4-FFF2-40B4-BE49-F238E27FC236}">
                  <a16:creationId xmlns:a16="http://schemas.microsoft.com/office/drawing/2014/main" id="{405AB7F1-6C22-7A4A-8424-1FA27D6C2E5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66561" y="2423415"/>
              <a:ext cx="361067" cy="361067"/>
            </a:xfrm>
            <a:prstGeom prst="rect">
              <a:avLst/>
            </a:prstGeom>
          </p:spPr>
        </p:pic>
      </p:grpSp>
      <p:grpSp>
        <p:nvGrpSpPr>
          <p:cNvPr id="9" name="Group 8">
            <a:extLst>
              <a:ext uri="{FF2B5EF4-FFF2-40B4-BE49-F238E27FC236}">
                <a16:creationId xmlns:a16="http://schemas.microsoft.com/office/drawing/2014/main" id="{EA2EFE66-3992-3C07-7F7E-A0934A1761D8}"/>
              </a:ext>
            </a:extLst>
          </p:cNvPr>
          <p:cNvGrpSpPr/>
          <p:nvPr/>
        </p:nvGrpSpPr>
        <p:grpSpPr>
          <a:xfrm>
            <a:off x="7619669" y="469899"/>
            <a:ext cx="4381541" cy="636257"/>
            <a:chOff x="7619669" y="702357"/>
            <a:chExt cx="4381541" cy="636257"/>
          </a:xfrm>
        </p:grpSpPr>
        <p:sp>
          <p:nvSpPr>
            <p:cNvPr id="247" name="Rectangle: Rounded Corners 97">
              <a:extLst>
                <a:ext uri="{FF2B5EF4-FFF2-40B4-BE49-F238E27FC236}">
                  <a16:creationId xmlns:a16="http://schemas.microsoft.com/office/drawing/2014/main" id="{BEA8E26F-303D-2A27-FB6D-08ED85D87D2C}"/>
                </a:ext>
              </a:extLst>
            </p:cNvPr>
            <p:cNvSpPr/>
            <p:nvPr/>
          </p:nvSpPr>
          <p:spPr>
            <a:xfrm>
              <a:off x="7619669" y="792636"/>
              <a:ext cx="457200" cy="457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55" name="TextBox 254">
              <a:extLst>
                <a:ext uri="{FF2B5EF4-FFF2-40B4-BE49-F238E27FC236}">
                  <a16:creationId xmlns:a16="http://schemas.microsoft.com/office/drawing/2014/main" id="{F977171B-9A41-A586-EDB1-91928E366334}"/>
                </a:ext>
              </a:extLst>
            </p:cNvPr>
            <p:cNvSpPr txBox="1"/>
            <p:nvPr/>
          </p:nvSpPr>
          <p:spPr>
            <a:xfrm>
              <a:off x="8159943" y="702357"/>
              <a:ext cx="3571612" cy="261610"/>
            </a:xfrm>
            <a:prstGeom prst="rect">
              <a:avLst/>
            </a:prstGeom>
            <a:noFill/>
          </p:spPr>
          <p:txBody>
            <a:bodyPr wrap="square" rtlCol="0">
              <a:spAutoFit/>
            </a:bodyPr>
            <a:lstStyle/>
            <a:p>
              <a:r>
                <a:rPr lang="en-IN" sz="1100" b="1">
                  <a:latin typeface="Futura Std Medium" panose="020B0502020204020303" pitchFamily="34" charset="0"/>
                  <a:cs typeface="Futura Medium" panose="020B0602020204020303"/>
                </a:rPr>
                <a:t>Technology Due Diligence (Rapid)</a:t>
              </a:r>
            </a:p>
          </p:txBody>
        </p:sp>
        <p:sp>
          <p:nvSpPr>
            <p:cNvPr id="258" name="TextBox 257">
              <a:extLst>
                <a:ext uri="{FF2B5EF4-FFF2-40B4-BE49-F238E27FC236}">
                  <a16:creationId xmlns:a16="http://schemas.microsoft.com/office/drawing/2014/main" id="{97897BE5-95E0-1061-2D41-2F6E4B9F7AAE}"/>
                </a:ext>
              </a:extLst>
            </p:cNvPr>
            <p:cNvSpPr txBox="1"/>
            <p:nvPr/>
          </p:nvSpPr>
          <p:spPr>
            <a:xfrm>
              <a:off x="8159943" y="923116"/>
              <a:ext cx="3841267"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Rapid 2–3 week assessment, identifying major risks or “red flags” that might put the deal in jeopardy</a:t>
              </a:r>
            </a:p>
          </p:txBody>
        </p:sp>
        <p:pic>
          <p:nvPicPr>
            <p:cNvPr id="48" name="Graphic 47" descr="Blog outline">
              <a:extLst>
                <a:ext uri="{FF2B5EF4-FFF2-40B4-BE49-F238E27FC236}">
                  <a16:creationId xmlns:a16="http://schemas.microsoft.com/office/drawing/2014/main" id="{BDFFE9FC-42FB-C804-23FE-5C5554FB1D7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715806" y="866894"/>
              <a:ext cx="300425" cy="300425"/>
            </a:xfrm>
            <a:prstGeom prst="rect">
              <a:avLst/>
            </a:prstGeom>
          </p:spPr>
        </p:pic>
      </p:grpSp>
      <p:grpSp>
        <p:nvGrpSpPr>
          <p:cNvPr id="30" name="Group 29">
            <a:extLst>
              <a:ext uri="{FF2B5EF4-FFF2-40B4-BE49-F238E27FC236}">
                <a16:creationId xmlns:a16="http://schemas.microsoft.com/office/drawing/2014/main" id="{5617C63C-3484-226E-BB4D-D58EBA6F008A}"/>
              </a:ext>
            </a:extLst>
          </p:cNvPr>
          <p:cNvGrpSpPr/>
          <p:nvPr/>
        </p:nvGrpSpPr>
        <p:grpSpPr>
          <a:xfrm>
            <a:off x="7628223" y="1302094"/>
            <a:ext cx="4494507" cy="650618"/>
            <a:chOff x="7619669" y="1453897"/>
            <a:chExt cx="4494507" cy="650618"/>
          </a:xfrm>
        </p:grpSpPr>
        <p:sp>
          <p:nvSpPr>
            <p:cNvPr id="265" name="TextBox 264">
              <a:extLst>
                <a:ext uri="{FF2B5EF4-FFF2-40B4-BE49-F238E27FC236}">
                  <a16:creationId xmlns:a16="http://schemas.microsoft.com/office/drawing/2014/main" id="{AC1B60E6-921B-BCE1-2052-7A6759CC292F}"/>
                </a:ext>
              </a:extLst>
            </p:cNvPr>
            <p:cNvSpPr txBox="1"/>
            <p:nvPr/>
          </p:nvSpPr>
          <p:spPr>
            <a:xfrm>
              <a:off x="8159942" y="1453897"/>
              <a:ext cx="3357603" cy="261610"/>
            </a:xfrm>
            <a:prstGeom prst="rect">
              <a:avLst/>
            </a:prstGeom>
            <a:noFill/>
          </p:spPr>
          <p:txBody>
            <a:bodyPr wrap="square" rtlCol="0">
              <a:spAutoFit/>
            </a:bodyPr>
            <a:lstStyle/>
            <a:p>
              <a:r>
                <a:rPr lang="en-IN" sz="1100" b="1">
                  <a:latin typeface="Futura Std Medium" panose="020B0502020204020303" pitchFamily="34" charset="0"/>
                  <a:cs typeface="Futura Medium" panose="020B0602020204020303"/>
                </a:rPr>
                <a:t>Technology Due Diligence (Comprehensive)</a:t>
              </a:r>
            </a:p>
          </p:txBody>
        </p:sp>
        <p:sp>
          <p:nvSpPr>
            <p:cNvPr id="263" name="Rectangle: Rounded Corners 97">
              <a:extLst>
                <a:ext uri="{FF2B5EF4-FFF2-40B4-BE49-F238E27FC236}">
                  <a16:creationId xmlns:a16="http://schemas.microsoft.com/office/drawing/2014/main" id="{64B2E93A-A6BE-19E8-6827-FD968A0D8E4F}"/>
                </a:ext>
              </a:extLst>
            </p:cNvPr>
            <p:cNvSpPr/>
            <p:nvPr/>
          </p:nvSpPr>
          <p:spPr>
            <a:xfrm>
              <a:off x="7619669" y="1601326"/>
              <a:ext cx="457200" cy="457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20" name="Graphic 19">
              <a:extLst>
                <a:ext uri="{FF2B5EF4-FFF2-40B4-BE49-F238E27FC236}">
                  <a16:creationId xmlns:a16="http://schemas.microsoft.com/office/drawing/2014/main" id="{180ACA5C-8EDC-73DA-E20B-21DE4F837BD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99859" y="1699950"/>
              <a:ext cx="274320" cy="231007"/>
            </a:xfrm>
            <a:prstGeom prst="rect">
              <a:avLst/>
            </a:prstGeom>
          </p:spPr>
        </p:pic>
        <p:sp>
          <p:nvSpPr>
            <p:cNvPr id="34" name="TextBox 33">
              <a:extLst>
                <a:ext uri="{FF2B5EF4-FFF2-40B4-BE49-F238E27FC236}">
                  <a16:creationId xmlns:a16="http://schemas.microsoft.com/office/drawing/2014/main" id="{C1E40CF3-1355-B4A3-1108-0DB00A70556E}"/>
                </a:ext>
              </a:extLst>
            </p:cNvPr>
            <p:cNvSpPr txBox="1"/>
            <p:nvPr/>
          </p:nvSpPr>
          <p:spPr>
            <a:xfrm>
              <a:off x="8168497" y="1689017"/>
              <a:ext cx="3945679"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A deep-dive into all systems and applications to identify risk and create a roadmap of value-driven opportunities</a:t>
              </a:r>
            </a:p>
          </p:txBody>
        </p:sp>
      </p:grpSp>
      <p:grpSp>
        <p:nvGrpSpPr>
          <p:cNvPr id="36" name="Group 35">
            <a:extLst>
              <a:ext uri="{FF2B5EF4-FFF2-40B4-BE49-F238E27FC236}">
                <a16:creationId xmlns:a16="http://schemas.microsoft.com/office/drawing/2014/main" id="{E2A9B372-EE61-1860-6303-3F9150B19A41}"/>
              </a:ext>
            </a:extLst>
          </p:cNvPr>
          <p:cNvGrpSpPr/>
          <p:nvPr/>
        </p:nvGrpSpPr>
        <p:grpSpPr>
          <a:xfrm>
            <a:off x="7619228" y="2940878"/>
            <a:ext cx="4372987" cy="636257"/>
            <a:chOff x="7628223" y="3013675"/>
            <a:chExt cx="4372987" cy="636257"/>
          </a:xfrm>
        </p:grpSpPr>
        <p:sp>
          <p:nvSpPr>
            <p:cNvPr id="5" name="TextBox 4">
              <a:extLst>
                <a:ext uri="{FF2B5EF4-FFF2-40B4-BE49-F238E27FC236}">
                  <a16:creationId xmlns:a16="http://schemas.microsoft.com/office/drawing/2014/main" id="{24F15AB0-9F5A-23D0-27A7-C0CE0E6E952A}"/>
                </a:ext>
              </a:extLst>
            </p:cNvPr>
            <p:cNvSpPr txBox="1"/>
            <p:nvPr/>
          </p:nvSpPr>
          <p:spPr>
            <a:xfrm>
              <a:off x="8168497" y="3013675"/>
              <a:ext cx="3100594" cy="261610"/>
            </a:xfrm>
            <a:prstGeom prst="rect">
              <a:avLst/>
            </a:prstGeom>
            <a:noFill/>
          </p:spPr>
          <p:txBody>
            <a:bodyPr wrap="square" rtlCol="0">
              <a:spAutoFit/>
            </a:bodyPr>
            <a:lstStyle/>
            <a:p>
              <a:r>
                <a:rPr lang="en-US" sz="1100" b="1">
                  <a:latin typeface="Futura Std Medium" panose="020B0502020204020303" pitchFamily="34" charset="0"/>
                  <a:cs typeface="Futura Medium" panose="020B0602020204020303"/>
                </a:rPr>
                <a:t>Technology Modernization</a:t>
              </a:r>
              <a:endParaRPr lang="en-IN" sz="1100" b="1">
                <a:latin typeface="Futura Std Medium" panose="020B0502020204020303" pitchFamily="34" charset="0"/>
                <a:cs typeface="Futura Medium" panose="020B0602020204020303"/>
              </a:endParaRPr>
            </a:p>
          </p:txBody>
        </p:sp>
        <p:sp>
          <p:nvSpPr>
            <p:cNvPr id="6" name="TextBox 5">
              <a:extLst>
                <a:ext uri="{FF2B5EF4-FFF2-40B4-BE49-F238E27FC236}">
                  <a16:creationId xmlns:a16="http://schemas.microsoft.com/office/drawing/2014/main" id="{D3AE4CE7-37DB-81A3-F95D-48FF1F7C7906}"/>
                </a:ext>
              </a:extLst>
            </p:cNvPr>
            <p:cNvSpPr txBox="1"/>
            <p:nvPr/>
          </p:nvSpPr>
          <p:spPr>
            <a:xfrm>
              <a:off x="8168497" y="3234434"/>
              <a:ext cx="3832713"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Optimization and Growth initiatives to accelerate value leveraging AI, ML, RPA, automation, or cloud migration</a:t>
              </a:r>
            </a:p>
          </p:txBody>
        </p:sp>
        <p:sp>
          <p:nvSpPr>
            <p:cNvPr id="11" name="Rectangle: Rounded Corners 97">
              <a:extLst>
                <a:ext uri="{FF2B5EF4-FFF2-40B4-BE49-F238E27FC236}">
                  <a16:creationId xmlns:a16="http://schemas.microsoft.com/office/drawing/2014/main" id="{63AD309F-49C9-37ED-A51D-F6A8BE4CBBC0}"/>
                </a:ext>
              </a:extLst>
            </p:cNvPr>
            <p:cNvSpPr/>
            <p:nvPr/>
          </p:nvSpPr>
          <p:spPr>
            <a:xfrm>
              <a:off x="7628223" y="3161104"/>
              <a:ext cx="457200" cy="457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38" name="Graphic 37">
              <a:extLst>
                <a:ext uri="{FF2B5EF4-FFF2-40B4-BE49-F238E27FC236}">
                  <a16:creationId xmlns:a16="http://schemas.microsoft.com/office/drawing/2014/main" id="{98A2042C-FA23-E22A-308E-00C54C80178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719663" y="3260289"/>
              <a:ext cx="274320" cy="274320"/>
            </a:xfrm>
            <a:prstGeom prst="rect">
              <a:avLst/>
            </a:prstGeom>
          </p:spPr>
        </p:pic>
      </p:grpSp>
      <p:grpSp>
        <p:nvGrpSpPr>
          <p:cNvPr id="47" name="Group 46">
            <a:extLst>
              <a:ext uri="{FF2B5EF4-FFF2-40B4-BE49-F238E27FC236}">
                <a16:creationId xmlns:a16="http://schemas.microsoft.com/office/drawing/2014/main" id="{0ECA4A1B-8776-438E-CD78-74907A7EEB88}"/>
              </a:ext>
            </a:extLst>
          </p:cNvPr>
          <p:cNvGrpSpPr/>
          <p:nvPr/>
        </p:nvGrpSpPr>
        <p:grpSpPr>
          <a:xfrm>
            <a:off x="4733130" y="4068723"/>
            <a:ext cx="7164971" cy="430887"/>
            <a:chOff x="4733130" y="4088179"/>
            <a:chExt cx="7164971" cy="430887"/>
          </a:xfrm>
        </p:grpSpPr>
        <p:sp>
          <p:nvSpPr>
            <p:cNvPr id="223" name="TextBox 222">
              <a:extLst>
                <a:ext uri="{FF2B5EF4-FFF2-40B4-BE49-F238E27FC236}">
                  <a16:creationId xmlns:a16="http://schemas.microsoft.com/office/drawing/2014/main" id="{3161F740-1A80-B7D9-6BCD-7D6E670A4391}"/>
                </a:ext>
              </a:extLst>
            </p:cNvPr>
            <p:cNvSpPr txBox="1"/>
            <p:nvPr/>
          </p:nvSpPr>
          <p:spPr>
            <a:xfrm>
              <a:off x="5047437" y="4095528"/>
              <a:ext cx="1873244" cy="369332"/>
            </a:xfrm>
            <a:prstGeom prst="rect">
              <a:avLst/>
            </a:prstGeom>
            <a:noFill/>
          </p:spPr>
          <p:txBody>
            <a:bodyPr wrap="square" rtlCol="0">
              <a:spAutoFit/>
            </a:bodyPr>
            <a:lstStyle/>
            <a:p>
              <a:r>
                <a:rPr lang="en-IN" b="1">
                  <a:solidFill>
                    <a:schemeClr val="bg2">
                      <a:lumMod val="10000"/>
                    </a:schemeClr>
                  </a:solidFill>
                  <a:latin typeface="Cambria" panose="02040503050406030204" pitchFamily="18" charset="0"/>
                  <a:ea typeface="Cambria" panose="02040503050406030204" pitchFamily="18" charset="0"/>
                  <a:cs typeface="Iskoola Pota" panose="020F0502020204030204" pitchFamily="34" charset="0"/>
                </a:rPr>
                <a:t>M&amp;A ‘IN-A-BOX’</a:t>
              </a:r>
            </a:p>
          </p:txBody>
        </p:sp>
        <p:pic>
          <p:nvPicPr>
            <p:cNvPr id="28" name="Picture 27">
              <a:extLst>
                <a:ext uri="{FF2B5EF4-FFF2-40B4-BE49-F238E27FC236}">
                  <a16:creationId xmlns:a16="http://schemas.microsoft.com/office/drawing/2014/main" id="{23AD2DEF-35CF-B896-2D40-7D98A0951BAA}"/>
                </a:ext>
              </a:extLst>
            </p:cNvPr>
            <p:cNvPicPr>
              <a:picLocks noChangeAspect="1"/>
            </p:cNvPicPr>
            <p:nvPr/>
          </p:nvPicPr>
          <p:blipFill>
            <a:blip r:embed="rId28"/>
            <a:stretch>
              <a:fillRect/>
            </a:stretch>
          </p:blipFill>
          <p:spPr>
            <a:xfrm>
              <a:off x="4733130" y="4118312"/>
              <a:ext cx="336031" cy="327290"/>
            </a:xfrm>
            <a:prstGeom prst="rect">
              <a:avLst/>
            </a:prstGeom>
          </p:spPr>
        </p:pic>
        <p:sp>
          <p:nvSpPr>
            <p:cNvPr id="40" name="TextBox 39">
              <a:extLst>
                <a:ext uri="{FF2B5EF4-FFF2-40B4-BE49-F238E27FC236}">
                  <a16:creationId xmlns:a16="http://schemas.microsoft.com/office/drawing/2014/main" id="{A8C1422D-99B9-AB31-448C-49681409B800}"/>
                </a:ext>
              </a:extLst>
            </p:cNvPr>
            <p:cNvSpPr txBox="1"/>
            <p:nvPr/>
          </p:nvSpPr>
          <p:spPr>
            <a:xfrm>
              <a:off x="6883401" y="4088179"/>
              <a:ext cx="5014700" cy="430887"/>
            </a:xfrm>
            <a:prstGeom prst="rect">
              <a:avLst/>
            </a:prstGeom>
            <a:noFill/>
          </p:spPr>
          <p:txBody>
            <a:bodyPr wrap="square">
              <a:spAutoFit/>
            </a:bodyPr>
            <a:lstStyle>
              <a:defPPr>
                <a:defRPr lang="en-US"/>
              </a:defPPr>
              <a:lvl1pPr marL="219160">
                <a:spcAft>
                  <a:spcPts val="600"/>
                </a:spcAft>
                <a:defRPr sz="1100">
                  <a:solidFill>
                    <a:schemeClr val="tx1">
                      <a:lumMod val="85000"/>
                      <a:lumOff val="15000"/>
                    </a:schemeClr>
                  </a:solidFill>
                  <a:latin typeface="Futura Medium" charset="0"/>
                  <a:ea typeface="Futura Medium" charset="0"/>
                  <a:cs typeface="Futura Medium" charset="0"/>
                </a:defRPr>
              </a:lvl1pPr>
            </a:lstStyle>
            <a:p>
              <a:r>
                <a:rPr lang="en-US"/>
                <a:t>Battle-tested tools and methodologies to hit the ground running, no matter where you are in the implementation roadmap</a:t>
              </a:r>
            </a:p>
          </p:txBody>
        </p:sp>
      </p:grpSp>
      <p:grpSp>
        <p:nvGrpSpPr>
          <p:cNvPr id="51" name="Group 50">
            <a:extLst>
              <a:ext uri="{FF2B5EF4-FFF2-40B4-BE49-F238E27FC236}">
                <a16:creationId xmlns:a16="http://schemas.microsoft.com/office/drawing/2014/main" id="{27FB05C9-C096-5CE9-A584-5733A160F3D3}"/>
              </a:ext>
            </a:extLst>
          </p:cNvPr>
          <p:cNvGrpSpPr/>
          <p:nvPr/>
        </p:nvGrpSpPr>
        <p:grpSpPr>
          <a:xfrm>
            <a:off x="4369242" y="186611"/>
            <a:ext cx="1371600" cy="278337"/>
            <a:chOff x="4369242" y="186611"/>
            <a:chExt cx="1371600" cy="278337"/>
          </a:xfrm>
        </p:grpSpPr>
        <p:sp>
          <p:nvSpPr>
            <p:cNvPr id="52" name="Rectangle 51">
              <a:extLst>
                <a:ext uri="{FF2B5EF4-FFF2-40B4-BE49-F238E27FC236}">
                  <a16:creationId xmlns:a16="http://schemas.microsoft.com/office/drawing/2014/main" id="{95487BBA-C1B6-F601-9586-2B73BF9689F9}"/>
                </a:ext>
              </a:extLst>
            </p:cNvPr>
            <p:cNvSpPr/>
            <p:nvPr/>
          </p:nvSpPr>
          <p:spPr>
            <a:xfrm>
              <a:off x="4369242" y="186611"/>
              <a:ext cx="1371600" cy="274320"/>
            </a:xfrm>
            <a:prstGeom prst="rect">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9C8BA0-2541-2C9C-F795-75E0ED9C80B7}"/>
                </a:ext>
              </a:extLst>
            </p:cNvPr>
            <p:cNvSpPr txBox="1"/>
            <p:nvPr/>
          </p:nvSpPr>
          <p:spPr>
            <a:xfrm>
              <a:off x="4380530" y="187949"/>
              <a:ext cx="1360312" cy="276999"/>
            </a:xfrm>
            <a:prstGeom prst="rect">
              <a:avLst/>
            </a:prstGeom>
            <a:noFill/>
          </p:spPr>
          <p:txBody>
            <a:bodyPr wrap="square" rtlCol="0">
              <a:spAutoFit/>
            </a:bodyPr>
            <a:lstStyle/>
            <a:p>
              <a:r>
                <a:rPr lang="en-IN" sz="1200" b="1">
                  <a:solidFill>
                    <a:schemeClr val="bg1"/>
                  </a:solidFill>
                  <a:latin typeface="Futura Std Medium" panose="020B0502020204020303" pitchFamily="34" charset="0"/>
                  <a:cs typeface="Futura Medium" panose="020B0602020204020303"/>
                </a:rPr>
                <a:t>FOCUS AREAS</a:t>
              </a:r>
            </a:p>
          </p:txBody>
        </p:sp>
      </p:grpSp>
      <p:sp>
        <p:nvSpPr>
          <p:cNvPr id="54" name="TextBox 53">
            <a:extLst>
              <a:ext uri="{FF2B5EF4-FFF2-40B4-BE49-F238E27FC236}">
                <a16:creationId xmlns:a16="http://schemas.microsoft.com/office/drawing/2014/main" id="{C8F9B8B4-9D4C-E748-19FE-10A2EA527E22}"/>
              </a:ext>
            </a:extLst>
          </p:cNvPr>
          <p:cNvSpPr txBox="1"/>
          <p:nvPr/>
        </p:nvSpPr>
        <p:spPr>
          <a:xfrm>
            <a:off x="5254685" y="2093815"/>
            <a:ext cx="1819165"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AI, RPA &amp; Machine Learning</a:t>
            </a:r>
          </a:p>
        </p:txBody>
      </p:sp>
      <p:sp>
        <p:nvSpPr>
          <p:cNvPr id="56" name="TextBox 55">
            <a:extLst>
              <a:ext uri="{FF2B5EF4-FFF2-40B4-BE49-F238E27FC236}">
                <a16:creationId xmlns:a16="http://schemas.microsoft.com/office/drawing/2014/main" id="{85A03204-BCBE-5CBE-A0BB-3FF911BB0563}"/>
              </a:ext>
            </a:extLst>
          </p:cNvPr>
          <p:cNvSpPr txBox="1"/>
          <p:nvPr/>
        </p:nvSpPr>
        <p:spPr>
          <a:xfrm>
            <a:off x="5254685" y="752108"/>
            <a:ext cx="1819165"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Data Conversion, Validation &amp; Recon</a:t>
            </a:r>
          </a:p>
        </p:txBody>
      </p:sp>
      <p:pic>
        <p:nvPicPr>
          <p:cNvPr id="60" name="Picture 59">
            <a:extLst>
              <a:ext uri="{FF2B5EF4-FFF2-40B4-BE49-F238E27FC236}">
                <a16:creationId xmlns:a16="http://schemas.microsoft.com/office/drawing/2014/main" id="{E329243F-25F7-2315-6DDC-58B92A5FB949}"/>
              </a:ext>
            </a:extLst>
          </p:cNvPr>
          <p:cNvPicPr>
            <a:picLocks noChangeAspect="1"/>
          </p:cNvPicPr>
          <p:nvPr/>
        </p:nvPicPr>
        <p:blipFill>
          <a:blip r:embed="rId29"/>
          <a:stretch>
            <a:fillRect/>
          </a:stretch>
        </p:blipFill>
        <p:spPr>
          <a:xfrm>
            <a:off x="4723487" y="729109"/>
            <a:ext cx="427535" cy="448912"/>
          </a:xfrm>
          <a:prstGeom prst="rect">
            <a:avLst/>
          </a:prstGeom>
        </p:spPr>
      </p:pic>
      <p:pic>
        <p:nvPicPr>
          <p:cNvPr id="61" name="Picture 60">
            <a:extLst>
              <a:ext uri="{FF2B5EF4-FFF2-40B4-BE49-F238E27FC236}">
                <a16:creationId xmlns:a16="http://schemas.microsoft.com/office/drawing/2014/main" id="{283E1141-E78F-121E-6413-5531083A07FE}"/>
              </a:ext>
            </a:extLst>
          </p:cNvPr>
          <p:cNvPicPr>
            <a:picLocks noChangeAspect="1"/>
          </p:cNvPicPr>
          <p:nvPr/>
        </p:nvPicPr>
        <p:blipFill>
          <a:blip r:embed="rId30"/>
          <a:stretch>
            <a:fillRect/>
          </a:stretch>
        </p:blipFill>
        <p:spPr>
          <a:xfrm>
            <a:off x="4706210" y="2050270"/>
            <a:ext cx="462089" cy="500956"/>
          </a:xfrm>
          <a:prstGeom prst="rect">
            <a:avLst/>
          </a:prstGeom>
        </p:spPr>
      </p:pic>
      <p:sp>
        <p:nvSpPr>
          <p:cNvPr id="62" name="Rectangle 61">
            <a:extLst>
              <a:ext uri="{FF2B5EF4-FFF2-40B4-BE49-F238E27FC236}">
                <a16:creationId xmlns:a16="http://schemas.microsoft.com/office/drawing/2014/main" id="{F44D1331-1FBE-F8E0-4532-8E679B2AFF87}"/>
              </a:ext>
            </a:extLst>
          </p:cNvPr>
          <p:cNvSpPr/>
          <p:nvPr/>
        </p:nvSpPr>
        <p:spPr>
          <a:xfrm>
            <a:off x="8414426" y="6079227"/>
            <a:ext cx="3662253" cy="660404"/>
          </a:xfrm>
          <a:prstGeom prst="rect">
            <a:avLst/>
          </a:prstGeom>
          <a:solidFill>
            <a:srgbClr val="F2F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3" name="Picture 62">
            <a:extLst>
              <a:ext uri="{FF2B5EF4-FFF2-40B4-BE49-F238E27FC236}">
                <a16:creationId xmlns:a16="http://schemas.microsoft.com/office/drawing/2014/main" id="{3D89DDF3-B9A5-A319-AACF-41CB02AD492C}"/>
              </a:ext>
            </a:extLst>
          </p:cNvPr>
          <p:cNvPicPr>
            <a:picLocks noChangeAspect="1"/>
          </p:cNvPicPr>
          <p:nvPr/>
        </p:nvPicPr>
        <p:blipFill>
          <a:blip r:embed="rId31"/>
          <a:stretch>
            <a:fillRect/>
          </a:stretch>
        </p:blipFill>
        <p:spPr>
          <a:xfrm>
            <a:off x="8603516" y="6173330"/>
            <a:ext cx="530398" cy="478224"/>
          </a:xfrm>
          <a:prstGeom prst="rect">
            <a:avLst/>
          </a:prstGeom>
        </p:spPr>
      </p:pic>
      <p:pic>
        <p:nvPicPr>
          <p:cNvPr id="64" name="Graphic 63">
            <a:extLst>
              <a:ext uri="{FF2B5EF4-FFF2-40B4-BE49-F238E27FC236}">
                <a16:creationId xmlns:a16="http://schemas.microsoft.com/office/drawing/2014/main" id="{50ACBA2E-ADB5-7548-D231-6F1728E233E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459085" y="6163053"/>
            <a:ext cx="528173" cy="499348"/>
          </a:xfrm>
          <a:prstGeom prst="rect">
            <a:avLst/>
          </a:prstGeom>
        </p:spPr>
      </p:pic>
      <p:pic>
        <p:nvPicPr>
          <p:cNvPr id="65" name="Picture 64" descr="Antares">
            <a:extLst>
              <a:ext uri="{FF2B5EF4-FFF2-40B4-BE49-F238E27FC236}">
                <a16:creationId xmlns:a16="http://schemas.microsoft.com/office/drawing/2014/main" id="{7352EFC4-A735-123A-FB4B-6D6E0E29CE0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281497" y="6122165"/>
            <a:ext cx="612636" cy="57919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4DCF5329-26BC-AB40-ADEA-26AD324837A3}"/>
              </a:ext>
            </a:extLst>
          </p:cNvPr>
          <p:cNvPicPr>
            <a:picLocks noChangeAspect="1"/>
          </p:cNvPicPr>
          <p:nvPr/>
        </p:nvPicPr>
        <p:blipFill>
          <a:blip r:embed="rId35"/>
          <a:stretch>
            <a:fillRect/>
          </a:stretch>
        </p:blipFill>
        <p:spPr>
          <a:xfrm>
            <a:off x="11188045" y="6183115"/>
            <a:ext cx="735521" cy="452628"/>
          </a:xfrm>
          <a:prstGeom prst="rect">
            <a:avLst/>
          </a:prstGeom>
        </p:spPr>
      </p:pic>
      <p:pic>
        <p:nvPicPr>
          <p:cNvPr id="2" name="Picture 1" descr="A blue and purple logo&#10;&#10;Description automatically generated">
            <a:extLst>
              <a:ext uri="{FF2B5EF4-FFF2-40B4-BE49-F238E27FC236}">
                <a16:creationId xmlns:a16="http://schemas.microsoft.com/office/drawing/2014/main" id="{A93ECCA4-B200-85A4-8D1B-536950B1712A}"/>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708654" y="2771647"/>
            <a:ext cx="457200" cy="457200"/>
          </a:xfrm>
          <a:prstGeom prst="rect">
            <a:avLst/>
          </a:prstGeom>
        </p:spPr>
      </p:pic>
      <p:sp>
        <p:nvSpPr>
          <p:cNvPr id="3" name="TextBox 2">
            <a:extLst>
              <a:ext uri="{FF2B5EF4-FFF2-40B4-BE49-F238E27FC236}">
                <a16:creationId xmlns:a16="http://schemas.microsoft.com/office/drawing/2014/main" id="{0DC85D1C-9605-86D2-8439-3BAB4AE9DD3F}"/>
              </a:ext>
            </a:extLst>
          </p:cNvPr>
          <p:cNvSpPr txBox="1"/>
          <p:nvPr/>
        </p:nvSpPr>
        <p:spPr>
          <a:xfrm>
            <a:off x="5254685" y="2792732"/>
            <a:ext cx="1819165"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Microsoft</a:t>
            </a:r>
          </a:p>
          <a:p>
            <a:r>
              <a:rPr lang="en-IN" sz="1050">
                <a:solidFill>
                  <a:srgbClr val="5E6E84"/>
                </a:solidFill>
                <a:latin typeface="Futura Std Medium" panose="020B0502020204020303" pitchFamily="34" charset="0"/>
                <a:cs typeface="Futura Medium" panose="020B0602020204020303"/>
              </a:rPr>
              <a:t>Dynamics 365</a:t>
            </a:r>
          </a:p>
        </p:txBody>
      </p:sp>
      <p:sp>
        <p:nvSpPr>
          <p:cNvPr id="7" name="TextBox 6">
            <a:extLst>
              <a:ext uri="{FF2B5EF4-FFF2-40B4-BE49-F238E27FC236}">
                <a16:creationId xmlns:a16="http://schemas.microsoft.com/office/drawing/2014/main" id="{403D9A28-584B-9912-D842-3CCBDA5F2E93}"/>
              </a:ext>
            </a:extLst>
          </p:cNvPr>
          <p:cNvSpPr txBox="1"/>
          <p:nvPr/>
        </p:nvSpPr>
        <p:spPr>
          <a:xfrm>
            <a:off x="5254685" y="1418330"/>
            <a:ext cx="1848543" cy="415498"/>
          </a:xfrm>
          <a:prstGeom prst="rect">
            <a:avLst/>
          </a:prstGeom>
          <a:noFill/>
        </p:spPr>
        <p:txBody>
          <a:bodyPr wrap="square" rtlCol="0">
            <a:spAutoFit/>
          </a:bodyPr>
          <a:lstStyle/>
          <a:p>
            <a:r>
              <a:rPr lang="en-IN" sz="1050">
                <a:solidFill>
                  <a:srgbClr val="5E6E84"/>
                </a:solidFill>
                <a:latin typeface="Futura Std Medium" panose="020B0502020204020303" pitchFamily="34" charset="0"/>
                <a:cs typeface="Futura Medium" panose="020B0602020204020303"/>
              </a:rPr>
              <a:t>Custom Application &amp; Integration Development</a:t>
            </a:r>
          </a:p>
        </p:txBody>
      </p:sp>
      <p:pic>
        <p:nvPicPr>
          <p:cNvPr id="8" name="Picture 7">
            <a:extLst>
              <a:ext uri="{FF2B5EF4-FFF2-40B4-BE49-F238E27FC236}">
                <a16:creationId xmlns:a16="http://schemas.microsoft.com/office/drawing/2014/main" id="{317B4236-6724-4F50-6E09-E2FBAFCD22CC}"/>
              </a:ext>
            </a:extLst>
          </p:cNvPr>
          <p:cNvPicPr>
            <a:picLocks noChangeAspect="1"/>
          </p:cNvPicPr>
          <p:nvPr/>
        </p:nvPicPr>
        <p:blipFill>
          <a:blip r:embed="rId37"/>
          <a:stretch>
            <a:fillRect/>
          </a:stretch>
        </p:blipFill>
        <p:spPr>
          <a:xfrm>
            <a:off x="4708654" y="1391831"/>
            <a:ext cx="457200" cy="433338"/>
          </a:xfrm>
          <a:prstGeom prst="rect">
            <a:avLst/>
          </a:prstGeom>
        </p:spPr>
      </p:pic>
      <p:pic>
        <p:nvPicPr>
          <p:cNvPr id="27" name="Picture 26">
            <a:extLst>
              <a:ext uri="{FF2B5EF4-FFF2-40B4-BE49-F238E27FC236}">
                <a16:creationId xmlns:a16="http://schemas.microsoft.com/office/drawing/2014/main" id="{2093C478-956E-8D5D-065C-8FBE721ADE84}"/>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66951" y="3659220"/>
            <a:ext cx="761818" cy="761818"/>
          </a:xfrm>
          <a:prstGeom prst="rect">
            <a:avLst/>
          </a:prstGeom>
        </p:spPr>
      </p:pic>
    </p:spTree>
    <p:extLst>
      <p:ext uri="{BB962C8B-B14F-4D97-AF65-F5344CB8AC3E}">
        <p14:creationId xmlns:p14="http://schemas.microsoft.com/office/powerpoint/2010/main" val="7895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57C36F2F-369E-2918-4127-2EE8542E2AD9}"/>
              </a:ext>
            </a:extLst>
          </p:cNvPr>
          <p:cNvSpPr>
            <a:spLocks noGrp="1"/>
          </p:cNvSpPr>
          <p:nvPr>
            <p:ph type="body" sz="quarter" idx="10"/>
          </p:nvPr>
        </p:nvSpPr>
        <p:spPr/>
        <p:txBody>
          <a:bodyPr vert="horz" lIns="91440" tIns="45720" rIns="91440" bIns="45720" rtlCol="0">
            <a:normAutofit/>
          </a:bodyPr>
          <a:lstStyle/>
          <a:p>
            <a:r>
              <a:rPr lang="en-US" b="0">
                <a:solidFill>
                  <a:srgbClr val="002060"/>
                </a:solidFill>
                <a:latin typeface="Futura Medium" panose="020B0602020204020303"/>
              </a:rPr>
              <a:t>Why is M&amp;A Technical Due Diligence (TDD) Important?</a:t>
            </a:r>
          </a:p>
        </p:txBody>
      </p:sp>
      <p:sp>
        <p:nvSpPr>
          <p:cNvPr id="7" name="TextBox 6">
            <a:extLst>
              <a:ext uri="{FF2B5EF4-FFF2-40B4-BE49-F238E27FC236}">
                <a16:creationId xmlns:a16="http://schemas.microsoft.com/office/drawing/2014/main" id="{FFADB9A9-39C2-429A-B8A7-345668554B70}"/>
              </a:ext>
            </a:extLst>
          </p:cNvPr>
          <p:cNvSpPr txBox="1"/>
          <p:nvPr/>
        </p:nvSpPr>
        <p:spPr>
          <a:xfrm>
            <a:off x="388188" y="837354"/>
            <a:ext cx="11681892" cy="738664"/>
          </a:xfrm>
          <a:prstGeom prst="rect">
            <a:avLst/>
          </a:prstGeom>
          <a:noFill/>
        </p:spPr>
        <p:txBody>
          <a:bodyPr wrap="square" lIns="91440" tIns="45720" rIns="91440" bIns="45720" anchor="t">
            <a:spAutoFit/>
          </a:bodyPr>
          <a:lstStyle/>
          <a:p>
            <a:r>
              <a:rPr lang="en-US" sz="1400"/>
              <a:t>Technical due diligence (TDD) in mergers and acquisitions (M&amp;A) is a critical component that serves multiple purposes. It provides a comprehensive evaluation of a company's technology infrastructure, systems, and intellectual property (buy-side or sell-side). This process is crucial for several reasons:</a:t>
            </a:r>
          </a:p>
          <a:p>
            <a:endParaRPr lang="en-US" sz="1400"/>
          </a:p>
        </p:txBody>
      </p:sp>
      <p:grpSp>
        <p:nvGrpSpPr>
          <p:cNvPr id="80" name="Group 79">
            <a:extLst>
              <a:ext uri="{FF2B5EF4-FFF2-40B4-BE49-F238E27FC236}">
                <a16:creationId xmlns:a16="http://schemas.microsoft.com/office/drawing/2014/main" id="{B1EACF01-9340-8E38-3169-E6DFC510D055}"/>
              </a:ext>
            </a:extLst>
          </p:cNvPr>
          <p:cNvGrpSpPr/>
          <p:nvPr/>
        </p:nvGrpSpPr>
        <p:grpSpPr>
          <a:xfrm>
            <a:off x="1617268" y="1430186"/>
            <a:ext cx="2072324" cy="2971900"/>
            <a:chOff x="1617268" y="1430186"/>
            <a:chExt cx="2072324" cy="2971900"/>
          </a:xfrm>
        </p:grpSpPr>
        <p:sp>
          <p:nvSpPr>
            <p:cNvPr id="17" name="Freeform: Shape 16">
              <a:extLst>
                <a:ext uri="{FF2B5EF4-FFF2-40B4-BE49-F238E27FC236}">
                  <a16:creationId xmlns:a16="http://schemas.microsoft.com/office/drawing/2014/main" id="{B1110D49-9213-51BA-E88A-8171FA9E9F7F}"/>
                </a:ext>
              </a:extLst>
            </p:cNvPr>
            <p:cNvSpPr/>
            <p:nvPr/>
          </p:nvSpPr>
          <p:spPr>
            <a:xfrm>
              <a:off x="1617269" y="1733678"/>
              <a:ext cx="2072323" cy="2392991"/>
            </a:xfrm>
            <a:custGeom>
              <a:avLst/>
              <a:gdLst>
                <a:gd name="connsiteX0" fmla="*/ 0 w 2072323"/>
                <a:gd name="connsiteY0" fmla="*/ 598218 h 2392991"/>
                <a:gd name="connsiteX1" fmla="*/ 0 w 2072323"/>
                <a:gd name="connsiteY1" fmla="*/ 1794655 h 2392991"/>
                <a:gd name="connsiteX2" fmla="*/ 1036162 w 2072323"/>
                <a:gd name="connsiteY2" fmla="*/ 2392991 h 2392991"/>
                <a:gd name="connsiteX3" fmla="*/ 2072323 w 2072323"/>
                <a:gd name="connsiteY3" fmla="*/ 1794655 h 2392991"/>
                <a:gd name="connsiteX4" fmla="*/ 2072323 w 2072323"/>
                <a:gd name="connsiteY4" fmla="*/ 598218 h 2392991"/>
                <a:gd name="connsiteX5" fmla="*/ 1036162 w 2072323"/>
                <a:gd name="connsiteY5" fmla="*/ 0 h 2392991"/>
                <a:gd name="connsiteX6" fmla="*/ 0 w 2072323"/>
                <a:gd name="connsiteY6" fmla="*/ 598218 h 239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323" h="2392991">
                  <a:moveTo>
                    <a:pt x="0" y="598218"/>
                  </a:moveTo>
                  <a:lnTo>
                    <a:pt x="0" y="1794655"/>
                  </a:lnTo>
                  <a:lnTo>
                    <a:pt x="1036162" y="2392991"/>
                  </a:lnTo>
                  <a:lnTo>
                    <a:pt x="2072323" y="1794655"/>
                  </a:lnTo>
                  <a:lnTo>
                    <a:pt x="2072323" y="598218"/>
                  </a:lnTo>
                  <a:lnTo>
                    <a:pt x="1036162" y="0"/>
                  </a:lnTo>
                  <a:lnTo>
                    <a:pt x="0" y="598218"/>
                  </a:lnTo>
                  <a:close/>
                </a:path>
              </a:pathLst>
            </a:custGeom>
            <a:solidFill>
              <a:srgbClr val="203864"/>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F9BCE4-B546-6CA8-C561-6DD02A0364E0}"/>
                </a:ext>
              </a:extLst>
            </p:cNvPr>
            <p:cNvSpPr/>
            <p:nvPr/>
          </p:nvSpPr>
          <p:spPr>
            <a:xfrm>
              <a:off x="2396730" y="1430186"/>
              <a:ext cx="513401" cy="1199871"/>
            </a:xfrm>
            <a:custGeom>
              <a:avLst/>
              <a:gdLst>
                <a:gd name="connsiteX0" fmla="*/ 256701 w 513401"/>
                <a:gd name="connsiteY0" fmla="*/ 1199872 h 1199871"/>
                <a:gd name="connsiteX1" fmla="*/ 256701 w 513401"/>
                <a:gd name="connsiteY1" fmla="*/ 1199872 h 1199871"/>
                <a:gd name="connsiteX2" fmla="*/ 0 w 513401"/>
                <a:gd name="connsiteY2" fmla="*/ 943171 h 1199871"/>
                <a:gd name="connsiteX3" fmla="*/ 0 w 513401"/>
                <a:gd name="connsiteY3" fmla="*/ 256701 h 1199871"/>
                <a:gd name="connsiteX4" fmla="*/ 256701 w 513401"/>
                <a:gd name="connsiteY4" fmla="*/ 0 h 1199871"/>
                <a:gd name="connsiteX5" fmla="*/ 256701 w 513401"/>
                <a:gd name="connsiteY5" fmla="*/ 0 h 1199871"/>
                <a:gd name="connsiteX6" fmla="*/ 513402 w 513401"/>
                <a:gd name="connsiteY6" fmla="*/ 256701 h 1199871"/>
                <a:gd name="connsiteX7" fmla="*/ 513402 w 513401"/>
                <a:gd name="connsiteY7" fmla="*/ 943052 h 1199871"/>
                <a:gd name="connsiteX8" fmla="*/ 256701 w 513401"/>
                <a:gd name="connsiteY8" fmla="*/ 1199753 h 11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871">
                  <a:moveTo>
                    <a:pt x="256701" y="1199872"/>
                  </a:moveTo>
                  <a:lnTo>
                    <a:pt x="256701" y="1199872"/>
                  </a:lnTo>
                  <a:cubicBezTo>
                    <a:pt x="114905" y="1199872"/>
                    <a:pt x="0" y="1084966"/>
                    <a:pt x="0" y="943171"/>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315597"/>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2989544-03B7-0204-F70C-330DCC05879C}"/>
                </a:ext>
              </a:extLst>
            </p:cNvPr>
            <p:cNvSpPr/>
            <p:nvPr/>
          </p:nvSpPr>
          <p:spPr>
            <a:xfrm>
              <a:off x="2396730" y="3202333"/>
              <a:ext cx="513401" cy="1199753"/>
            </a:xfrm>
            <a:custGeom>
              <a:avLst/>
              <a:gdLst>
                <a:gd name="connsiteX0" fmla="*/ 256701 w 513401"/>
                <a:gd name="connsiteY0" fmla="*/ 1199753 h 1199753"/>
                <a:gd name="connsiteX1" fmla="*/ 256701 w 513401"/>
                <a:gd name="connsiteY1" fmla="*/ 1199753 h 1199753"/>
                <a:gd name="connsiteX2" fmla="*/ 0 w 513401"/>
                <a:gd name="connsiteY2" fmla="*/ 943052 h 1199753"/>
                <a:gd name="connsiteX3" fmla="*/ 0 w 513401"/>
                <a:gd name="connsiteY3" fmla="*/ 256701 h 1199753"/>
                <a:gd name="connsiteX4" fmla="*/ 256701 w 513401"/>
                <a:gd name="connsiteY4" fmla="*/ 0 h 1199753"/>
                <a:gd name="connsiteX5" fmla="*/ 256701 w 513401"/>
                <a:gd name="connsiteY5" fmla="*/ 0 h 1199753"/>
                <a:gd name="connsiteX6" fmla="*/ 513402 w 513401"/>
                <a:gd name="connsiteY6" fmla="*/ 256701 h 1199753"/>
                <a:gd name="connsiteX7" fmla="*/ 513402 w 513401"/>
                <a:gd name="connsiteY7" fmla="*/ 943052 h 1199753"/>
                <a:gd name="connsiteX8" fmla="*/ 256701 w 513401"/>
                <a:gd name="connsiteY8" fmla="*/ 1199753 h 119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753">
                  <a:moveTo>
                    <a:pt x="256701" y="1199753"/>
                  </a:moveTo>
                  <a:lnTo>
                    <a:pt x="256701" y="1199753"/>
                  </a:lnTo>
                  <a:cubicBezTo>
                    <a:pt x="114905" y="1199753"/>
                    <a:pt x="0" y="1084848"/>
                    <a:pt x="0" y="943052"/>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315597"/>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6AB5C-9997-B81E-184B-67E73AEE1BE4}"/>
                </a:ext>
              </a:extLst>
            </p:cNvPr>
            <p:cNvSpPr/>
            <p:nvPr/>
          </p:nvSpPr>
          <p:spPr>
            <a:xfrm>
              <a:off x="1793536" y="1937190"/>
              <a:ext cx="1719788" cy="1985847"/>
            </a:xfrm>
            <a:custGeom>
              <a:avLst/>
              <a:gdLst>
                <a:gd name="connsiteX0" fmla="*/ 0 w 1719788"/>
                <a:gd name="connsiteY0" fmla="*/ 496462 h 1985847"/>
                <a:gd name="connsiteX1" fmla="*/ 0 w 1719788"/>
                <a:gd name="connsiteY1" fmla="*/ 1489386 h 1985847"/>
                <a:gd name="connsiteX2" fmla="*/ 859894 w 1719788"/>
                <a:gd name="connsiteY2" fmla="*/ 1985848 h 1985847"/>
                <a:gd name="connsiteX3" fmla="*/ 1719789 w 1719788"/>
                <a:gd name="connsiteY3" fmla="*/ 1489386 h 1985847"/>
                <a:gd name="connsiteX4" fmla="*/ 1719789 w 1719788"/>
                <a:gd name="connsiteY4" fmla="*/ 496462 h 1985847"/>
                <a:gd name="connsiteX5" fmla="*/ 859894 w 1719788"/>
                <a:gd name="connsiteY5" fmla="*/ 0 h 1985847"/>
                <a:gd name="connsiteX6" fmla="*/ 0 w 1719788"/>
                <a:gd name="connsiteY6" fmla="*/ 496462 h 19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788" h="1985847">
                  <a:moveTo>
                    <a:pt x="0" y="496462"/>
                  </a:moveTo>
                  <a:lnTo>
                    <a:pt x="0" y="1489386"/>
                  </a:lnTo>
                  <a:lnTo>
                    <a:pt x="859894" y="1985848"/>
                  </a:lnTo>
                  <a:lnTo>
                    <a:pt x="1719789" y="1489386"/>
                  </a:lnTo>
                  <a:lnTo>
                    <a:pt x="1719789" y="496462"/>
                  </a:lnTo>
                  <a:lnTo>
                    <a:pt x="859894" y="0"/>
                  </a:lnTo>
                  <a:lnTo>
                    <a:pt x="0" y="496462"/>
                  </a:lnTo>
                  <a:close/>
                </a:path>
              </a:pathLst>
            </a:custGeom>
            <a:solidFill>
              <a:schemeClr val="bg1"/>
            </a:solidFill>
            <a:ln w="0" cap="flat">
              <a:noFill/>
              <a:prstDash val="solid"/>
              <a:miter/>
            </a:ln>
          </p:spPr>
          <p:txBody>
            <a:bodyPr rtlCol="0" anchor="ctr"/>
            <a:lstStyle/>
            <a:p>
              <a:endParaRPr lang="en-US"/>
            </a:p>
          </p:txBody>
        </p:sp>
        <p:sp>
          <p:nvSpPr>
            <p:cNvPr id="22" name="TextBox 21">
              <a:extLst>
                <a:ext uri="{FF2B5EF4-FFF2-40B4-BE49-F238E27FC236}">
                  <a16:creationId xmlns:a16="http://schemas.microsoft.com/office/drawing/2014/main" id="{140CC69A-043C-CDFC-D5B2-53A6C54A6C4D}"/>
                </a:ext>
              </a:extLst>
            </p:cNvPr>
            <p:cNvSpPr txBox="1"/>
            <p:nvPr/>
          </p:nvSpPr>
          <p:spPr>
            <a:xfrm>
              <a:off x="2396730" y="3979264"/>
              <a:ext cx="506309" cy="369332"/>
            </a:xfrm>
            <a:prstGeom prst="rect">
              <a:avLst/>
            </a:prstGeom>
            <a:noFill/>
            <a:ln>
              <a:noFill/>
            </a:ln>
          </p:spPr>
          <p:txBody>
            <a:bodyPr wrap="square" rtlCol="0">
              <a:spAutoFit/>
            </a:bodyPr>
            <a:lstStyle/>
            <a:p>
              <a:pPr algn="ctr"/>
              <a:r>
                <a:rPr lang="en-US" b="1">
                  <a:ln/>
                  <a:solidFill>
                    <a:srgbClr val="FFFFFF"/>
                  </a:solidFill>
                  <a:latin typeface="Futura Std Medium" panose="020B0502020204020303" pitchFamily="34" charset="0"/>
                  <a:sym typeface="Montserrat"/>
                  <a:rtl val="0"/>
                </a:rPr>
                <a:t>1</a:t>
              </a:r>
              <a:endParaRPr lang="en-US" b="1" spc="0" baseline="0">
                <a:ln/>
                <a:solidFill>
                  <a:srgbClr val="FFFFFF"/>
                </a:solidFill>
                <a:latin typeface="Futura Std Medium" panose="020B0502020204020303" pitchFamily="34" charset="0"/>
                <a:sym typeface="Montserrat"/>
                <a:rtl val="0"/>
              </a:endParaRPr>
            </a:p>
          </p:txBody>
        </p:sp>
        <p:sp>
          <p:nvSpPr>
            <p:cNvPr id="12" name="TextBox 11">
              <a:extLst>
                <a:ext uri="{FF2B5EF4-FFF2-40B4-BE49-F238E27FC236}">
                  <a16:creationId xmlns:a16="http://schemas.microsoft.com/office/drawing/2014/main" id="{2D3A2DCF-B79C-9BA5-9256-5B65F20D1A80}"/>
                </a:ext>
              </a:extLst>
            </p:cNvPr>
            <p:cNvSpPr txBox="1"/>
            <p:nvPr/>
          </p:nvSpPr>
          <p:spPr>
            <a:xfrm>
              <a:off x="1845452" y="2456468"/>
              <a:ext cx="1615957" cy="1061829"/>
            </a:xfrm>
            <a:prstGeom prst="rect">
              <a:avLst/>
            </a:prstGeom>
            <a:noFill/>
          </p:spPr>
          <p:txBody>
            <a:bodyPr wrap="square">
              <a:spAutoFit/>
            </a:bodyPr>
            <a:lstStyle/>
            <a:p>
              <a:pPr algn="ctr"/>
              <a:r>
                <a:rPr lang="en-US" sz="900">
                  <a:latin typeface="Futura Std Medium" panose="020B0502020204020303" pitchFamily="34" charset="0"/>
                </a:rPr>
                <a:t>TDD helps identify any potential technical risks that may not be apparent on the surface. This includes assessing the scalability, security, and stability of the technology in question.</a:t>
              </a:r>
            </a:p>
          </p:txBody>
        </p:sp>
        <p:sp>
          <p:nvSpPr>
            <p:cNvPr id="14" name="TextBox 13">
              <a:extLst>
                <a:ext uri="{FF2B5EF4-FFF2-40B4-BE49-F238E27FC236}">
                  <a16:creationId xmlns:a16="http://schemas.microsoft.com/office/drawing/2014/main" id="{59A59226-4866-5016-9375-7042B3300AF1}"/>
                </a:ext>
              </a:extLst>
            </p:cNvPr>
            <p:cNvSpPr txBox="1"/>
            <p:nvPr/>
          </p:nvSpPr>
          <p:spPr>
            <a:xfrm>
              <a:off x="1617268" y="2249853"/>
              <a:ext cx="2072324" cy="246221"/>
            </a:xfrm>
            <a:prstGeom prst="rect">
              <a:avLst/>
            </a:prstGeom>
            <a:noFill/>
          </p:spPr>
          <p:txBody>
            <a:bodyPr wrap="square">
              <a:spAutoFit/>
            </a:bodyPr>
            <a:lstStyle/>
            <a:p>
              <a:pPr algn="ctr"/>
              <a:r>
                <a:rPr lang="en-US" sz="1000" b="1">
                  <a:latin typeface="Futura Std Medium" panose="020B0502020204020303" pitchFamily="34" charset="0"/>
                </a:rPr>
                <a:t>Risk Mitigation</a:t>
              </a:r>
            </a:p>
          </p:txBody>
        </p:sp>
        <p:pic>
          <p:nvPicPr>
            <p:cNvPr id="64" name="Graphic 63">
              <a:extLst>
                <a:ext uri="{FF2B5EF4-FFF2-40B4-BE49-F238E27FC236}">
                  <a16:creationId xmlns:a16="http://schemas.microsoft.com/office/drawing/2014/main" id="{D0B58F3B-C5FF-944F-050A-70B979FE9B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9455" y="1555553"/>
              <a:ext cx="280858" cy="274320"/>
            </a:xfrm>
            <a:prstGeom prst="rect">
              <a:avLst/>
            </a:prstGeom>
            <a:effectLst>
              <a:outerShdw blurRad="76200" dir="18900000" sy="23000" kx="-1200000" algn="bl" rotWithShape="0">
                <a:prstClr val="black">
                  <a:alpha val="20000"/>
                </a:prstClr>
              </a:outerShdw>
            </a:effectLst>
          </p:spPr>
        </p:pic>
      </p:grpSp>
      <p:grpSp>
        <p:nvGrpSpPr>
          <p:cNvPr id="81" name="Group 80">
            <a:extLst>
              <a:ext uri="{FF2B5EF4-FFF2-40B4-BE49-F238E27FC236}">
                <a16:creationId xmlns:a16="http://schemas.microsoft.com/office/drawing/2014/main" id="{524083E5-FEF8-31E9-A6F5-98EEB1BAA88F}"/>
              </a:ext>
            </a:extLst>
          </p:cNvPr>
          <p:cNvGrpSpPr/>
          <p:nvPr/>
        </p:nvGrpSpPr>
        <p:grpSpPr>
          <a:xfrm>
            <a:off x="3218940" y="3028864"/>
            <a:ext cx="2089430" cy="2971900"/>
            <a:chOff x="3218940" y="3028864"/>
            <a:chExt cx="2089430" cy="2971900"/>
          </a:xfrm>
        </p:grpSpPr>
        <p:sp>
          <p:nvSpPr>
            <p:cNvPr id="40" name="Freeform: Shape 39">
              <a:extLst>
                <a:ext uri="{FF2B5EF4-FFF2-40B4-BE49-F238E27FC236}">
                  <a16:creationId xmlns:a16="http://schemas.microsoft.com/office/drawing/2014/main" id="{ECBE5218-BA50-EDAF-668D-34FEA60DD380}"/>
                </a:ext>
              </a:extLst>
            </p:cNvPr>
            <p:cNvSpPr/>
            <p:nvPr/>
          </p:nvSpPr>
          <p:spPr>
            <a:xfrm>
              <a:off x="3218940" y="3332356"/>
              <a:ext cx="2072323" cy="2392991"/>
            </a:xfrm>
            <a:custGeom>
              <a:avLst/>
              <a:gdLst>
                <a:gd name="connsiteX0" fmla="*/ 0 w 2072323"/>
                <a:gd name="connsiteY0" fmla="*/ 598218 h 2392991"/>
                <a:gd name="connsiteX1" fmla="*/ 0 w 2072323"/>
                <a:gd name="connsiteY1" fmla="*/ 1794655 h 2392991"/>
                <a:gd name="connsiteX2" fmla="*/ 1036162 w 2072323"/>
                <a:gd name="connsiteY2" fmla="*/ 2392991 h 2392991"/>
                <a:gd name="connsiteX3" fmla="*/ 2072323 w 2072323"/>
                <a:gd name="connsiteY3" fmla="*/ 1794655 h 2392991"/>
                <a:gd name="connsiteX4" fmla="*/ 2072323 w 2072323"/>
                <a:gd name="connsiteY4" fmla="*/ 598218 h 2392991"/>
                <a:gd name="connsiteX5" fmla="*/ 1036162 w 2072323"/>
                <a:gd name="connsiteY5" fmla="*/ 0 h 2392991"/>
                <a:gd name="connsiteX6" fmla="*/ 0 w 2072323"/>
                <a:gd name="connsiteY6" fmla="*/ 598218 h 239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323" h="2392991">
                  <a:moveTo>
                    <a:pt x="0" y="598218"/>
                  </a:moveTo>
                  <a:lnTo>
                    <a:pt x="0" y="1794655"/>
                  </a:lnTo>
                  <a:lnTo>
                    <a:pt x="1036162" y="2392991"/>
                  </a:lnTo>
                  <a:lnTo>
                    <a:pt x="2072323" y="1794655"/>
                  </a:lnTo>
                  <a:lnTo>
                    <a:pt x="2072323" y="598218"/>
                  </a:lnTo>
                  <a:lnTo>
                    <a:pt x="1036162" y="0"/>
                  </a:lnTo>
                  <a:lnTo>
                    <a:pt x="0" y="598218"/>
                  </a:lnTo>
                  <a:close/>
                </a:path>
              </a:pathLst>
            </a:custGeom>
            <a:solidFill>
              <a:srgbClr val="004488"/>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6A96B2D-49F6-BFF4-2AD6-DC81DE7C7EE4}"/>
                </a:ext>
              </a:extLst>
            </p:cNvPr>
            <p:cNvSpPr/>
            <p:nvPr/>
          </p:nvSpPr>
          <p:spPr>
            <a:xfrm>
              <a:off x="3998401" y="3028864"/>
              <a:ext cx="513401" cy="1199871"/>
            </a:xfrm>
            <a:custGeom>
              <a:avLst/>
              <a:gdLst>
                <a:gd name="connsiteX0" fmla="*/ 256701 w 513401"/>
                <a:gd name="connsiteY0" fmla="*/ 1199872 h 1199871"/>
                <a:gd name="connsiteX1" fmla="*/ 256701 w 513401"/>
                <a:gd name="connsiteY1" fmla="*/ 1199872 h 1199871"/>
                <a:gd name="connsiteX2" fmla="*/ 0 w 513401"/>
                <a:gd name="connsiteY2" fmla="*/ 943171 h 1199871"/>
                <a:gd name="connsiteX3" fmla="*/ 0 w 513401"/>
                <a:gd name="connsiteY3" fmla="*/ 256701 h 1199871"/>
                <a:gd name="connsiteX4" fmla="*/ 256701 w 513401"/>
                <a:gd name="connsiteY4" fmla="*/ 0 h 1199871"/>
                <a:gd name="connsiteX5" fmla="*/ 256701 w 513401"/>
                <a:gd name="connsiteY5" fmla="*/ 0 h 1199871"/>
                <a:gd name="connsiteX6" fmla="*/ 513402 w 513401"/>
                <a:gd name="connsiteY6" fmla="*/ 256701 h 1199871"/>
                <a:gd name="connsiteX7" fmla="*/ 513402 w 513401"/>
                <a:gd name="connsiteY7" fmla="*/ 943052 h 1199871"/>
                <a:gd name="connsiteX8" fmla="*/ 256701 w 513401"/>
                <a:gd name="connsiteY8" fmla="*/ 1199753 h 11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871">
                  <a:moveTo>
                    <a:pt x="256701" y="1199872"/>
                  </a:moveTo>
                  <a:lnTo>
                    <a:pt x="256701" y="1199872"/>
                  </a:lnTo>
                  <a:cubicBezTo>
                    <a:pt x="114905" y="1199872"/>
                    <a:pt x="0" y="1084966"/>
                    <a:pt x="0" y="943171"/>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005CB8"/>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2302483-61F1-D54D-CC90-299A200E6EE2}"/>
                </a:ext>
              </a:extLst>
            </p:cNvPr>
            <p:cNvSpPr/>
            <p:nvPr/>
          </p:nvSpPr>
          <p:spPr>
            <a:xfrm>
              <a:off x="3998401" y="4801011"/>
              <a:ext cx="513401" cy="1199753"/>
            </a:xfrm>
            <a:custGeom>
              <a:avLst/>
              <a:gdLst>
                <a:gd name="connsiteX0" fmla="*/ 256701 w 513401"/>
                <a:gd name="connsiteY0" fmla="*/ 1199753 h 1199753"/>
                <a:gd name="connsiteX1" fmla="*/ 256701 w 513401"/>
                <a:gd name="connsiteY1" fmla="*/ 1199753 h 1199753"/>
                <a:gd name="connsiteX2" fmla="*/ 0 w 513401"/>
                <a:gd name="connsiteY2" fmla="*/ 943052 h 1199753"/>
                <a:gd name="connsiteX3" fmla="*/ 0 w 513401"/>
                <a:gd name="connsiteY3" fmla="*/ 256701 h 1199753"/>
                <a:gd name="connsiteX4" fmla="*/ 256701 w 513401"/>
                <a:gd name="connsiteY4" fmla="*/ 0 h 1199753"/>
                <a:gd name="connsiteX5" fmla="*/ 256701 w 513401"/>
                <a:gd name="connsiteY5" fmla="*/ 0 h 1199753"/>
                <a:gd name="connsiteX6" fmla="*/ 513402 w 513401"/>
                <a:gd name="connsiteY6" fmla="*/ 256701 h 1199753"/>
                <a:gd name="connsiteX7" fmla="*/ 513402 w 513401"/>
                <a:gd name="connsiteY7" fmla="*/ 943052 h 1199753"/>
                <a:gd name="connsiteX8" fmla="*/ 256701 w 513401"/>
                <a:gd name="connsiteY8" fmla="*/ 1199753 h 119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753">
                  <a:moveTo>
                    <a:pt x="256701" y="1199753"/>
                  </a:moveTo>
                  <a:lnTo>
                    <a:pt x="256701" y="1199753"/>
                  </a:lnTo>
                  <a:cubicBezTo>
                    <a:pt x="114905" y="1199753"/>
                    <a:pt x="0" y="1084848"/>
                    <a:pt x="0" y="943052"/>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005CB8"/>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B2FE2ED-49CD-6D64-C28E-F975BD70BC8E}"/>
                </a:ext>
              </a:extLst>
            </p:cNvPr>
            <p:cNvSpPr/>
            <p:nvPr/>
          </p:nvSpPr>
          <p:spPr>
            <a:xfrm>
              <a:off x="3395207" y="3535868"/>
              <a:ext cx="1719788" cy="1985847"/>
            </a:xfrm>
            <a:custGeom>
              <a:avLst/>
              <a:gdLst>
                <a:gd name="connsiteX0" fmla="*/ 0 w 1719788"/>
                <a:gd name="connsiteY0" fmla="*/ 496462 h 1985847"/>
                <a:gd name="connsiteX1" fmla="*/ 0 w 1719788"/>
                <a:gd name="connsiteY1" fmla="*/ 1489386 h 1985847"/>
                <a:gd name="connsiteX2" fmla="*/ 859894 w 1719788"/>
                <a:gd name="connsiteY2" fmla="*/ 1985848 h 1985847"/>
                <a:gd name="connsiteX3" fmla="*/ 1719789 w 1719788"/>
                <a:gd name="connsiteY3" fmla="*/ 1489386 h 1985847"/>
                <a:gd name="connsiteX4" fmla="*/ 1719789 w 1719788"/>
                <a:gd name="connsiteY4" fmla="*/ 496462 h 1985847"/>
                <a:gd name="connsiteX5" fmla="*/ 859894 w 1719788"/>
                <a:gd name="connsiteY5" fmla="*/ 0 h 1985847"/>
                <a:gd name="connsiteX6" fmla="*/ 0 w 1719788"/>
                <a:gd name="connsiteY6" fmla="*/ 496462 h 19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788" h="1985847">
                  <a:moveTo>
                    <a:pt x="0" y="496462"/>
                  </a:moveTo>
                  <a:lnTo>
                    <a:pt x="0" y="1489386"/>
                  </a:lnTo>
                  <a:lnTo>
                    <a:pt x="859894" y="1985848"/>
                  </a:lnTo>
                  <a:lnTo>
                    <a:pt x="1719789" y="1489386"/>
                  </a:lnTo>
                  <a:lnTo>
                    <a:pt x="1719789" y="496462"/>
                  </a:lnTo>
                  <a:lnTo>
                    <a:pt x="859894" y="0"/>
                  </a:lnTo>
                  <a:lnTo>
                    <a:pt x="0" y="496462"/>
                  </a:lnTo>
                  <a:close/>
                </a:path>
              </a:pathLst>
            </a:custGeom>
            <a:solidFill>
              <a:schemeClr val="bg1"/>
            </a:solidFill>
            <a:ln w="0"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C55BB97F-F069-846C-D0CB-490C89245ECA}"/>
                </a:ext>
              </a:extLst>
            </p:cNvPr>
            <p:cNvSpPr txBox="1"/>
            <p:nvPr/>
          </p:nvSpPr>
          <p:spPr>
            <a:xfrm>
              <a:off x="3386317" y="3998817"/>
              <a:ext cx="1742809" cy="1200329"/>
            </a:xfrm>
            <a:prstGeom prst="rect">
              <a:avLst/>
            </a:prstGeom>
            <a:noFill/>
          </p:spPr>
          <p:txBody>
            <a:bodyPr wrap="square">
              <a:spAutoFit/>
            </a:bodyPr>
            <a:lstStyle/>
            <a:p>
              <a:pPr algn="ctr"/>
              <a:r>
                <a:rPr lang="en-US" sz="900">
                  <a:latin typeface="Futura Std Medium" panose="020B0502020204020303" pitchFamily="34" charset="0"/>
                </a:rPr>
                <a:t>By understanding the technical strengths and weaknesses of a company, acquirers can more accurately determine its value. This ensures that the investment is sound and that the price paid is fair.</a:t>
              </a:r>
            </a:p>
          </p:txBody>
        </p:sp>
        <p:sp>
          <p:nvSpPr>
            <p:cNvPr id="24" name="TextBox 23">
              <a:extLst>
                <a:ext uri="{FF2B5EF4-FFF2-40B4-BE49-F238E27FC236}">
                  <a16:creationId xmlns:a16="http://schemas.microsoft.com/office/drawing/2014/main" id="{7B3E1C4A-E98D-46FC-15AB-57DB57B5A6B1}"/>
                </a:ext>
              </a:extLst>
            </p:cNvPr>
            <p:cNvSpPr txBox="1"/>
            <p:nvPr/>
          </p:nvSpPr>
          <p:spPr>
            <a:xfrm>
              <a:off x="3236046" y="3844471"/>
              <a:ext cx="2072324" cy="246221"/>
            </a:xfrm>
            <a:prstGeom prst="rect">
              <a:avLst/>
            </a:prstGeom>
            <a:noFill/>
          </p:spPr>
          <p:txBody>
            <a:bodyPr wrap="square">
              <a:spAutoFit/>
            </a:bodyPr>
            <a:lstStyle/>
            <a:p>
              <a:pPr algn="ctr"/>
              <a:r>
                <a:rPr lang="en-US" sz="1000" b="1">
                  <a:latin typeface="Futura Std Medium" panose="020B0502020204020303" pitchFamily="34" charset="0"/>
                </a:rPr>
                <a:t>Valuation Accuracy</a:t>
              </a:r>
            </a:p>
          </p:txBody>
        </p:sp>
        <p:sp>
          <p:nvSpPr>
            <p:cNvPr id="45" name="TextBox 44">
              <a:extLst>
                <a:ext uri="{FF2B5EF4-FFF2-40B4-BE49-F238E27FC236}">
                  <a16:creationId xmlns:a16="http://schemas.microsoft.com/office/drawing/2014/main" id="{8AD58385-7AC2-209F-4861-8E2CF1FB9095}"/>
                </a:ext>
              </a:extLst>
            </p:cNvPr>
            <p:cNvSpPr txBox="1"/>
            <p:nvPr/>
          </p:nvSpPr>
          <p:spPr>
            <a:xfrm>
              <a:off x="3998400" y="5565393"/>
              <a:ext cx="506309" cy="369332"/>
            </a:xfrm>
            <a:prstGeom prst="rect">
              <a:avLst/>
            </a:prstGeom>
            <a:noFill/>
          </p:spPr>
          <p:txBody>
            <a:bodyPr wrap="square" rtlCol="0">
              <a:spAutoFit/>
            </a:bodyPr>
            <a:lstStyle/>
            <a:p>
              <a:pPr algn="ctr"/>
              <a:r>
                <a:rPr lang="en-US" b="1">
                  <a:ln/>
                  <a:solidFill>
                    <a:srgbClr val="FFFFFF"/>
                  </a:solidFill>
                  <a:latin typeface="Futura Std Medium" panose="020B0502020204020303" pitchFamily="34" charset="0"/>
                  <a:sym typeface="Montserrat"/>
                  <a:rtl val="0"/>
                </a:rPr>
                <a:t>2</a:t>
              </a:r>
              <a:endParaRPr lang="en-US" b="1" spc="0" baseline="0">
                <a:ln/>
                <a:solidFill>
                  <a:srgbClr val="FFFFFF"/>
                </a:solidFill>
                <a:latin typeface="Futura Std Medium" panose="020B0502020204020303" pitchFamily="34" charset="0"/>
                <a:sym typeface="Montserrat"/>
                <a:rtl val="0"/>
              </a:endParaRPr>
            </a:p>
          </p:txBody>
        </p:sp>
        <p:pic>
          <p:nvPicPr>
            <p:cNvPr id="66" name="Graphic 65">
              <a:extLst>
                <a:ext uri="{FF2B5EF4-FFF2-40B4-BE49-F238E27FC236}">
                  <a16:creationId xmlns:a16="http://schemas.microsoft.com/office/drawing/2014/main" id="{FCDCF0B7-6F9F-5CE4-AC48-2B22DED573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7941" y="3159792"/>
              <a:ext cx="274320" cy="274320"/>
            </a:xfrm>
            <a:prstGeom prst="rect">
              <a:avLst/>
            </a:prstGeom>
            <a:effectLst>
              <a:outerShdw blurRad="76200" dir="18900000" sy="23000" kx="-1200000" algn="bl" rotWithShape="0">
                <a:prstClr val="black">
                  <a:alpha val="20000"/>
                </a:prstClr>
              </a:outerShdw>
            </a:effectLst>
          </p:spPr>
        </p:pic>
      </p:grpSp>
      <p:grpSp>
        <p:nvGrpSpPr>
          <p:cNvPr id="82" name="Group 81">
            <a:extLst>
              <a:ext uri="{FF2B5EF4-FFF2-40B4-BE49-F238E27FC236}">
                <a16:creationId xmlns:a16="http://schemas.microsoft.com/office/drawing/2014/main" id="{FE0DE84F-605C-C83F-9C80-205BF715DEE5}"/>
              </a:ext>
            </a:extLst>
          </p:cNvPr>
          <p:cNvGrpSpPr/>
          <p:nvPr/>
        </p:nvGrpSpPr>
        <p:grpSpPr>
          <a:xfrm>
            <a:off x="4806683" y="1430186"/>
            <a:ext cx="2078556" cy="2971900"/>
            <a:chOff x="4806683" y="1430186"/>
            <a:chExt cx="2078556" cy="2971900"/>
          </a:xfrm>
        </p:grpSpPr>
        <p:sp>
          <p:nvSpPr>
            <p:cNvPr id="49" name="Freeform: Shape 48">
              <a:extLst>
                <a:ext uri="{FF2B5EF4-FFF2-40B4-BE49-F238E27FC236}">
                  <a16:creationId xmlns:a16="http://schemas.microsoft.com/office/drawing/2014/main" id="{A175DEA7-1F51-CB80-4390-4C85A0D4F264}"/>
                </a:ext>
              </a:extLst>
            </p:cNvPr>
            <p:cNvSpPr/>
            <p:nvPr/>
          </p:nvSpPr>
          <p:spPr>
            <a:xfrm>
              <a:off x="4806683" y="1733678"/>
              <a:ext cx="2072323" cy="2392991"/>
            </a:xfrm>
            <a:custGeom>
              <a:avLst/>
              <a:gdLst>
                <a:gd name="connsiteX0" fmla="*/ 0 w 2072323"/>
                <a:gd name="connsiteY0" fmla="*/ 598218 h 2392991"/>
                <a:gd name="connsiteX1" fmla="*/ 0 w 2072323"/>
                <a:gd name="connsiteY1" fmla="*/ 1794655 h 2392991"/>
                <a:gd name="connsiteX2" fmla="*/ 1036162 w 2072323"/>
                <a:gd name="connsiteY2" fmla="*/ 2392991 h 2392991"/>
                <a:gd name="connsiteX3" fmla="*/ 2072323 w 2072323"/>
                <a:gd name="connsiteY3" fmla="*/ 1794655 h 2392991"/>
                <a:gd name="connsiteX4" fmla="*/ 2072323 w 2072323"/>
                <a:gd name="connsiteY4" fmla="*/ 598218 h 2392991"/>
                <a:gd name="connsiteX5" fmla="*/ 1036162 w 2072323"/>
                <a:gd name="connsiteY5" fmla="*/ 0 h 2392991"/>
                <a:gd name="connsiteX6" fmla="*/ 0 w 2072323"/>
                <a:gd name="connsiteY6" fmla="*/ 598218 h 239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323" h="2392991">
                  <a:moveTo>
                    <a:pt x="0" y="598218"/>
                  </a:moveTo>
                  <a:lnTo>
                    <a:pt x="0" y="1794655"/>
                  </a:lnTo>
                  <a:lnTo>
                    <a:pt x="1036162" y="2392991"/>
                  </a:lnTo>
                  <a:lnTo>
                    <a:pt x="2072323" y="1794655"/>
                  </a:lnTo>
                  <a:lnTo>
                    <a:pt x="2072323" y="598218"/>
                  </a:lnTo>
                  <a:lnTo>
                    <a:pt x="1036162" y="0"/>
                  </a:lnTo>
                  <a:lnTo>
                    <a:pt x="0" y="598218"/>
                  </a:lnTo>
                  <a:close/>
                </a:path>
              </a:pathLst>
            </a:custGeom>
            <a:solidFill>
              <a:srgbClr val="0074CA"/>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B80E785-EAF5-BAFF-E5AB-FA2173D2AE2A}"/>
                </a:ext>
              </a:extLst>
            </p:cNvPr>
            <p:cNvSpPr/>
            <p:nvPr/>
          </p:nvSpPr>
          <p:spPr>
            <a:xfrm>
              <a:off x="5586144" y="1430186"/>
              <a:ext cx="513401" cy="1199871"/>
            </a:xfrm>
            <a:custGeom>
              <a:avLst/>
              <a:gdLst>
                <a:gd name="connsiteX0" fmla="*/ 256701 w 513401"/>
                <a:gd name="connsiteY0" fmla="*/ 1199872 h 1199871"/>
                <a:gd name="connsiteX1" fmla="*/ 256701 w 513401"/>
                <a:gd name="connsiteY1" fmla="*/ 1199872 h 1199871"/>
                <a:gd name="connsiteX2" fmla="*/ 0 w 513401"/>
                <a:gd name="connsiteY2" fmla="*/ 943171 h 1199871"/>
                <a:gd name="connsiteX3" fmla="*/ 0 w 513401"/>
                <a:gd name="connsiteY3" fmla="*/ 256701 h 1199871"/>
                <a:gd name="connsiteX4" fmla="*/ 256701 w 513401"/>
                <a:gd name="connsiteY4" fmla="*/ 0 h 1199871"/>
                <a:gd name="connsiteX5" fmla="*/ 256701 w 513401"/>
                <a:gd name="connsiteY5" fmla="*/ 0 h 1199871"/>
                <a:gd name="connsiteX6" fmla="*/ 513402 w 513401"/>
                <a:gd name="connsiteY6" fmla="*/ 256701 h 1199871"/>
                <a:gd name="connsiteX7" fmla="*/ 513402 w 513401"/>
                <a:gd name="connsiteY7" fmla="*/ 943052 h 1199871"/>
                <a:gd name="connsiteX8" fmla="*/ 256701 w 513401"/>
                <a:gd name="connsiteY8" fmla="*/ 1199753 h 11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871">
                  <a:moveTo>
                    <a:pt x="256701" y="1199872"/>
                  </a:moveTo>
                  <a:lnTo>
                    <a:pt x="256701" y="1199872"/>
                  </a:lnTo>
                  <a:cubicBezTo>
                    <a:pt x="114905" y="1199872"/>
                    <a:pt x="0" y="1084966"/>
                    <a:pt x="0" y="943171"/>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0086EA"/>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661FCF7-C143-9DA6-3BDD-D2F6C11A3545}"/>
                </a:ext>
              </a:extLst>
            </p:cNvPr>
            <p:cNvSpPr/>
            <p:nvPr/>
          </p:nvSpPr>
          <p:spPr>
            <a:xfrm>
              <a:off x="5586144" y="3202333"/>
              <a:ext cx="513401" cy="1199753"/>
            </a:xfrm>
            <a:custGeom>
              <a:avLst/>
              <a:gdLst>
                <a:gd name="connsiteX0" fmla="*/ 256701 w 513401"/>
                <a:gd name="connsiteY0" fmla="*/ 1199753 h 1199753"/>
                <a:gd name="connsiteX1" fmla="*/ 256701 w 513401"/>
                <a:gd name="connsiteY1" fmla="*/ 1199753 h 1199753"/>
                <a:gd name="connsiteX2" fmla="*/ 0 w 513401"/>
                <a:gd name="connsiteY2" fmla="*/ 943052 h 1199753"/>
                <a:gd name="connsiteX3" fmla="*/ 0 w 513401"/>
                <a:gd name="connsiteY3" fmla="*/ 256701 h 1199753"/>
                <a:gd name="connsiteX4" fmla="*/ 256701 w 513401"/>
                <a:gd name="connsiteY4" fmla="*/ 0 h 1199753"/>
                <a:gd name="connsiteX5" fmla="*/ 256701 w 513401"/>
                <a:gd name="connsiteY5" fmla="*/ 0 h 1199753"/>
                <a:gd name="connsiteX6" fmla="*/ 513402 w 513401"/>
                <a:gd name="connsiteY6" fmla="*/ 256701 h 1199753"/>
                <a:gd name="connsiteX7" fmla="*/ 513402 w 513401"/>
                <a:gd name="connsiteY7" fmla="*/ 943052 h 1199753"/>
                <a:gd name="connsiteX8" fmla="*/ 256701 w 513401"/>
                <a:gd name="connsiteY8" fmla="*/ 1199753 h 119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753">
                  <a:moveTo>
                    <a:pt x="256701" y="1199753"/>
                  </a:moveTo>
                  <a:lnTo>
                    <a:pt x="256701" y="1199753"/>
                  </a:lnTo>
                  <a:cubicBezTo>
                    <a:pt x="114905" y="1199753"/>
                    <a:pt x="0" y="1084848"/>
                    <a:pt x="0" y="943052"/>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0086EA"/>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65D3C0A-D1FD-4CB7-C0F0-9CB32F6D1331}"/>
                </a:ext>
              </a:extLst>
            </p:cNvPr>
            <p:cNvSpPr/>
            <p:nvPr/>
          </p:nvSpPr>
          <p:spPr>
            <a:xfrm>
              <a:off x="4982950" y="1937190"/>
              <a:ext cx="1719788" cy="1985847"/>
            </a:xfrm>
            <a:custGeom>
              <a:avLst/>
              <a:gdLst>
                <a:gd name="connsiteX0" fmla="*/ 0 w 1719788"/>
                <a:gd name="connsiteY0" fmla="*/ 496462 h 1985847"/>
                <a:gd name="connsiteX1" fmla="*/ 0 w 1719788"/>
                <a:gd name="connsiteY1" fmla="*/ 1489386 h 1985847"/>
                <a:gd name="connsiteX2" fmla="*/ 859894 w 1719788"/>
                <a:gd name="connsiteY2" fmla="*/ 1985848 h 1985847"/>
                <a:gd name="connsiteX3" fmla="*/ 1719789 w 1719788"/>
                <a:gd name="connsiteY3" fmla="*/ 1489386 h 1985847"/>
                <a:gd name="connsiteX4" fmla="*/ 1719789 w 1719788"/>
                <a:gd name="connsiteY4" fmla="*/ 496462 h 1985847"/>
                <a:gd name="connsiteX5" fmla="*/ 859894 w 1719788"/>
                <a:gd name="connsiteY5" fmla="*/ 0 h 1985847"/>
                <a:gd name="connsiteX6" fmla="*/ 0 w 1719788"/>
                <a:gd name="connsiteY6" fmla="*/ 496462 h 19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788" h="1985847">
                  <a:moveTo>
                    <a:pt x="0" y="496462"/>
                  </a:moveTo>
                  <a:lnTo>
                    <a:pt x="0" y="1489386"/>
                  </a:lnTo>
                  <a:lnTo>
                    <a:pt x="859894" y="1985848"/>
                  </a:lnTo>
                  <a:lnTo>
                    <a:pt x="1719789" y="1489386"/>
                  </a:lnTo>
                  <a:lnTo>
                    <a:pt x="1719789" y="496462"/>
                  </a:lnTo>
                  <a:lnTo>
                    <a:pt x="859894" y="0"/>
                  </a:lnTo>
                  <a:lnTo>
                    <a:pt x="0" y="496462"/>
                  </a:lnTo>
                  <a:close/>
                </a:path>
              </a:pathLst>
            </a:custGeom>
            <a:solidFill>
              <a:schemeClr val="bg1"/>
            </a:solidFill>
            <a:ln w="0" cap="flat">
              <a:noFill/>
              <a:prstDash val="solid"/>
              <a:miter/>
            </a:ln>
          </p:spPr>
          <p:txBody>
            <a:bodyPr rtlCol="0" anchor="ctr"/>
            <a:lstStyle/>
            <a:p>
              <a:endParaRPr lang="en-US"/>
            </a:p>
          </p:txBody>
        </p:sp>
        <p:sp>
          <p:nvSpPr>
            <p:cNvPr id="25" name="TextBox 24">
              <a:extLst>
                <a:ext uri="{FF2B5EF4-FFF2-40B4-BE49-F238E27FC236}">
                  <a16:creationId xmlns:a16="http://schemas.microsoft.com/office/drawing/2014/main" id="{D645A853-B1F9-DF60-4D5C-86F1FA1D2926}"/>
                </a:ext>
              </a:extLst>
            </p:cNvPr>
            <p:cNvSpPr txBox="1"/>
            <p:nvPr/>
          </p:nvSpPr>
          <p:spPr>
            <a:xfrm>
              <a:off x="4982949" y="2376084"/>
              <a:ext cx="1736069" cy="1200329"/>
            </a:xfrm>
            <a:prstGeom prst="rect">
              <a:avLst/>
            </a:prstGeom>
            <a:noFill/>
          </p:spPr>
          <p:txBody>
            <a:bodyPr wrap="square">
              <a:spAutoFit/>
            </a:bodyPr>
            <a:lstStyle/>
            <a:p>
              <a:pPr algn="ctr"/>
              <a:r>
                <a:rPr lang="en-US" sz="900">
                  <a:latin typeface="Futura Std Medium" panose="020B0502020204020303" pitchFamily="34" charset="0"/>
                </a:rPr>
                <a:t>TDD offers insights into how well the target company's technology can be integrated with the acquirer's systems. This is essential for planning post-merger integration and avoiding costly disruptions.</a:t>
              </a:r>
            </a:p>
          </p:txBody>
        </p:sp>
        <p:sp>
          <p:nvSpPr>
            <p:cNvPr id="26" name="TextBox 25">
              <a:extLst>
                <a:ext uri="{FF2B5EF4-FFF2-40B4-BE49-F238E27FC236}">
                  <a16:creationId xmlns:a16="http://schemas.microsoft.com/office/drawing/2014/main" id="{53F5D7C0-11F9-1341-31D0-BDE4C7F48F97}"/>
                </a:ext>
              </a:extLst>
            </p:cNvPr>
            <p:cNvSpPr txBox="1"/>
            <p:nvPr/>
          </p:nvSpPr>
          <p:spPr>
            <a:xfrm>
              <a:off x="4812915" y="2226155"/>
              <a:ext cx="2072324" cy="246221"/>
            </a:xfrm>
            <a:prstGeom prst="rect">
              <a:avLst/>
            </a:prstGeom>
            <a:noFill/>
          </p:spPr>
          <p:txBody>
            <a:bodyPr wrap="square">
              <a:spAutoFit/>
            </a:bodyPr>
            <a:lstStyle/>
            <a:p>
              <a:pPr algn="ctr"/>
              <a:r>
                <a:rPr lang="en-US" sz="1000" b="1">
                  <a:latin typeface="Futura Std Medium" panose="020B0502020204020303" pitchFamily="34" charset="0"/>
                </a:rPr>
                <a:t>Integration Planning</a:t>
              </a:r>
            </a:p>
          </p:txBody>
        </p:sp>
        <p:sp>
          <p:nvSpPr>
            <p:cNvPr id="46" name="TextBox 45">
              <a:extLst>
                <a:ext uri="{FF2B5EF4-FFF2-40B4-BE49-F238E27FC236}">
                  <a16:creationId xmlns:a16="http://schemas.microsoft.com/office/drawing/2014/main" id="{77CC04C9-8476-6770-C5FF-72E6A54CA7DF}"/>
                </a:ext>
              </a:extLst>
            </p:cNvPr>
            <p:cNvSpPr txBox="1"/>
            <p:nvPr/>
          </p:nvSpPr>
          <p:spPr>
            <a:xfrm>
              <a:off x="5583297" y="3986051"/>
              <a:ext cx="527532" cy="369332"/>
            </a:xfrm>
            <a:prstGeom prst="rect">
              <a:avLst/>
            </a:prstGeom>
            <a:noFill/>
          </p:spPr>
          <p:txBody>
            <a:bodyPr wrap="square" rtlCol="0">
              <a:spAutoFit/>
            </a:bodyPr>
            <a:lstStyle/>
            <a:p>
              <a:pPr algn="ctr"/>
              <a:r>
                <a:rPr lang="en-US" b="1">
                  <a:ln/>
                  <a:solidFill>
                    <a:srgbClr val="FFFFFF"/>
                  </a:solidFill>
                  <a:latin typeface="Futura Std Medium" panose="020B0502020204020303" pitchFamily="34" charset="0"/>
                  <a:sym typeface="Montserrat"/>
                  <a:rtl val="0"/>
                </a:rPr>
                <a:t>3</a:t>
              </a:r>
              <a:endParaRPr lang="en-US" b="1" spc="0" baseline="0">
                <a:ln/>
                <a:solidFill>
                  <a:srgbClr val="FFFFFF"/>
                </a:solidFill>
                <a:latin typeface="Futura Std Medium" panose="020B0502020204020303" pitchFamily="34" charset="0"/>
                <a:sym typeface="Montserrat"/>
                <a:rtl val="0"/>
              </a:endParaRPr>
            </a:p>
          </p:txBody>
        </p:sp>
        <p:pic>
          <p:nvPicPr>
            <p:cNvPr id="68" name="Graphic 67">
              <a:extLst>
                <a:ext uri="{FF2B5EF4-FFF2-40B4-BE49-F238E27FC236}">
                  <a16:creationId xmlns:a16="http://schemas.microsoft.com/office/drawing/2014/main" id="{885A0256-DE77-71BB-6FB3-737DF2F51A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2824" y="1555417"/>
              <a:ext cx="320040" cy="320040"/>
            </a:xfrm>
            <a:prstGeom prst="rect">
              <a:avLst/>
            </a:prstGeom>
            <a:effectLst>
              <a:outerShdw blurRad="76200" dir="18900000" sy="23000" kx="-1200000" algn="bl" rotWithShape="0">
                <a:prstClr val="black">
                  <a:alpha val="20000"/>
                </a:prstClr>
              </a:outerShdw>
            </a:effectLst>
          </p:spPr>
        </p:pic>
      </p:grpSp>
      <p:grpSp>
        <p:nvGrpSpPr>
          <p:cNvPr id="83" name="Group 82">
            <a:extLst>
              <a:ext uri="{FF2B5EF4-FFF2-40B4-BE49-F238E27FC236}">
                <a16:creationId xmlns:a16="http://schemas.microsoft.com/office/drawing/2014/main" id="{D7C69753-25CE-862C-07BA-21273E5AE1AF}"/>
              </a:ext>
            </a:extLst>
          </p:cNvPr>
          <p:cNvGrpSpPr/>
          <p:nvPr/>
        </p:nvGrpSpPr>
        <p:grpSpPr>
          <a:xfrm>
            <a:off x="6408355" y="3028864"/>
            <a:ext cx="2072324" cy="2971900"/>
            <a:chOff x="6408355" y="3028864"/>
            <a:chExt cx="2072324" cy="2971900"/>
          </a:xfrm>
        </p:grpSpPr>
        <p:sp>
          <p:nvSpPr>
            <p:cNvPr id="57" name="Freeform: Shape 56">
              <a:extLst>
                <a:ext uri="{FF2B5EF4-FFF2-40B4-BE49-F238E27FC236}">
                  <a16:creationId xmlns:a16="http://schemas.microsoft.com/office/drawing/2014/main" id="{71660ED4-47EC-3C02-1AB5-77BE3A5D7FB8}"/>
                </a:ext>
              </a:extLst>
            </p:cNvPr>
            <p:cNvSpPr/>
            <p:nvPr/>
          </p:nvSpPr>
          <p:spPr>
            <a:xfrm>
              <a:off x="6408355" y="3332356"/>
              <a:ext cx="2072323" cy="2392991"/>
            </a:xfrm>
            <a:custGeom>
              <a:avLst/>
              <a:gdLst>
                <a:gd name="connsiteX0" fmla="*/ 0 w 2072323"/>
                <a:gd name="connsiteY0" fmla="*/ 598218 h 2392991"/>
                <a:gd name="connsiteX1" fmla="*/ 0 w 2072323"/>
                <a:gd name="connsiteY1" fmla="*/ 1794655 h 2392991"/>
                <a:gd name="connsiteX2" fmla="*/ 1036162 w 2072323"/>
                <a:gd name="connsiteY2" fmla="*/ 2392991 h 2392991"/>
                <a:gd name="connsiteX3" fmla="*/ 2072323 w 2072323"/>
                <a:gd name="connsiteY3" fmla="*/ 1794655 h 2392991"/>
                <a:gd name="connsiteX4" fmla="*/ 2072323 w 2072323"/>
                <a:gd name="connsiteY4" fmla="*/ 598218 h 2392991"/>
                <a:gd name="connsiteX5" fmla="*/ 1036162 w 2072323"/>
                <a:gd name="connsiteY5" fmla="*/ 0 h 2392991"/>
                <a:gd name="connsiteX6" fmla="*/ 0 w 2072323"/>
                <a:gd name="connsiteY6" fmla="*/ 598218 h 239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323" h="2392991">
                  <a:moveTo>
                    <a:pt x="0" y="598218"/>
                  </a:moveTo>
                  <a:lnTo>
                    <a:pt x="0" y="1794655"/>
                  </a:lnTo>
                  <a:lnTo>
                    <a:pt x="1036162" y="2392991"/>
                  </a:lnTo>
                  <a:lnTo>
                    <a:pt x="2072323" y="1794655"/>
                  </a:lnTo>
                  <a:lnTo>
                    <a:pt x="2072323" y="598218"/>
                  </a:lnTo>
                  <a:lnTo>
                    <a:pt x="1036162" y="0"/>
                  </a:lnTo>
                  <a:lnTo>
                    <a:pt x="0" y="598218"/>
                  </a:lnTo>
                  <a:close/>
                </a:path>
              </a:pathLst>
            </a:custGeom>
            <a:solidFill>
              <a:srgbClr val="5B9BD5"/>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155263B-184C-B205-1F27-2529DD815F37}"/>
                </a:ext>
              </a:extLst>
            </p:cNvPr>
            <p:cNvSpPr/>
            <p:nvPr/>
          </p:nvSpPr>
          <p:spPr>
            <a:xfrm>
              <a:off x="7187816" y="3028864"/>
              <a:ext cx="513401" cy="1199871"/>
            </a:xfrm>
            <a:custGeom>
              <a:avLst/>
              <a:gdLst>
                <a:gd name="connsiteX0" fmla="*/ 256701 w 513401"/>
                <a:gd name="connsiteY0" fmla="*/ 1199872 h 1199871"/>
                <a:gd name="connsiteX1" fmla="*/ 256701 w 513401"/>
                <a:gd name="connsiteY1" fmla="*/ 1199872 h 1199871"/>
                <a:gd name="connsiteX2" fmla="*/ 0 w 513401"/>
                <a:gd name="connsiteY2" fmla="*/ 943171 h 1199871"/>
                <a:gd name="connsiteX3" fmla="*/ 0 w 513401"/>
                <a:gd name="connsiteY3" fmla="*/ 256701 h 1199871"/>
                <a:gd name="connsiteX4" fmla="*/ 256701 w 513401"/>
                <a:gd name="connsiteY4" fmla="*/ 0 h 1199871"/>
                <a:gd name="connsiteX5" fmla="*/ 256701 w 513401"/>
                <a:gd name="connsiteY5" fmla="*/ 0 h 1199871"/>
                <a:gd name="connsiteX6" fmla="*/ 513402 w 513401"/>
                <a:gd name="connsiteY6" fmla="*/ 256701 h 1199871"/>
                <a:gd name="connsiteX7" fmla="*/ 513402 w 513401"/>
                <a:gd name="connsiteY7" fmla="*/ 943052 h 1199871"/>
                <a:gd name="connsiteX8" fmla="*/ 256701 w 513401"/>
                <a:gd name="connsiteY8" fmla="*/ 1199753 h 11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871">
                  <a:moveTo>
                    <a:pt x="256701" y="1199872"/>
                  </a:moveTo>
                  <a:lnTo>
                    <a:pt x="256701" y="1199872"/>
                  </a:lnTo>
                  <a:cubicBezTo>
                    <a:pt x="114905" y="1199872"/>
                    <a:pt x="0" y="1084966"/>
                    <a:pt x="0" y="943171"/>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84B4E0"/>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51BC95C-0427-F4BB-471D-B406964FDEAB}"/>
                </a:ext>
              </a:extLst>
            </p:cNvPr>
            <p:cNvSpPr/>
            <p:nvPr/>
          </p:nvSpPr>
          <p:spPr>
            <a:xfrm>
              <a:off x="7187816" y="4801011"/>
              <a:ext cx="513401" cy="1199753"/>
            </a:xfrm>
            <a:custGeom>
              <a:avLst/>
              <a:gdLst>
                <a:gd name="connsiteX0" fmla="*/ 256701 w 513401"/>
                <a:gd name="connsiteY0" fmla="*/ 1199753 h 1199753"/>
                <a:gd name="connsiteX1" fmla="*/ 256701 w 513401"/>
                <a:gd name="connsiteY1" fmla="*/ 1199753 h 1199753"/>
                <a:gd name="connsiteX2" fmla="*/ 0 w 513401"/>
                <a:gd name="connsiteY2" fmla="*/ 943052 h 1199753"/>
                <a:gd name="connsiteX3" fmla="*/ 0 w 513401"/>
                <a:gd name="connsiteY3" fmla="*/ 256701 h 1199753"/>
                <a:gd name="connsiteX4" fmla="*/ 256701 w 513401"/>
                <a:gd name="connsiteY4" fmla="*/ 0 h 1199753"/>
                <a:gd name="connsiteX5" fmla="*/ 256701 w 513401"/>
                <a:gd name="connsiteY5" fmla="*/ 0 h 1199753"/>
                <a:gd name="connsiteX6" fmla="*/ 513402 w 513401"/>
                <a:gd name="connsiteY6" fmla="*/ 256701 h 1199753"/>
                <a:gd name="connsiteX7" fmla="*/ 513402 w 513401"/>
                <a:gd name="connsiteY7" fmla="*/ 943052 h 1199753"/>
                <a:gd name="connsiteX8" fmla="*/ 256701 w 513401"/>
                <a:gd name="connsiteY8" fmla="*/ 1199753 h 119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753">
                  <a:moveTo>
                    <a:pt x="256701" y="1199753"/>
                  </a:moveTo>
                  <a:lnTo>
                    <a:pt x="256701" y="1199753"/>
                  </a:lnTo>
                  <a:cubicBezTo>
                    <a:pt x="114905" y="1199753"/>
                    <a:pt x="0" y="1084848"/>
                    <a:pt x="0" y="943052"/>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84B4E0"/>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7A64FF-F7EA-290C-EC2A-6D3921E64D58}"/>
                </a:ext>
              </a:extLst>
            </p:cNvPr>
            <p:cNvSpPr/>
            <p:nvPr/>
          </p:nvSpPr>
          <p:spPr>
            <a:xfrm>
              <a:off x="6584622" y="3535868"/>
              <a:ext cx="1719788" cy="1985847"/>
            </a:xfrm>
            <a:custGeom>
              <a:avLst/>
              <a:gdLst>
                <a:gd name="connsiteX0" fmla="*/ 0 w 1719788"/>
                <a:gd name="connsiteY0" fmla="*/ 496462 h 1985847"/>
                <a:gd name="connsiteX1" fmla="*/ 0 w 1719788"/>
                <a:gd name="connsiteY1" fmla="*/ 1489386 h 1985847"/>
                <a:gd name="connsiteX2" fmla="*/ 859894 w 1719788"/>
                <a:gd name="connsiteY2" fmla="*/ 1985848 h 1985847"/>
                <a:gd name="connsiteX3" fmla="*/ 1719789 w 1719788"/>
                <a:gd name="connsiteY3" fmla="*/ 1489386 h 1985847"/>
                <a:gd name="connsiteX4" fmla="*/ 1719789 w 1719788"/>
                <a:gd name="connsiteY4" fmla="*/ 496462 h 1985847"/>
                <a:gd name="connsiteX5" fmla="*/ 859894 w 1719788"/>
                <a:gd name="connsiteY5" fmla="*/ 0 h 1985847"/>
                <a:gd name="connsiteX6" fmla="*/ 0 w 1719788"/>
                <a:gd name="connsiteY6" fmla="*/ 496462 h 19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788" h="1985847">
                  <a:moveTo>
                    <a:pt x="0" y="496462"/>
                  </a:moveTo>
                  <a:lnTo>
                    <a:pt x="0" y="1489386"/>
                  </a:lnTo>
                  <a:lnTo>
                    <a:pt x="859894" y="1985848"/>
                  </a:lnTo>
                  <a:lnTo>
                    <a:pt x="1719789" y="1489386"/>
                  </a:lnTo>
                  <a:lnTo>
                    <a:pt x="1719789" y="496462"/>
                  </a:lnTo>
                  <a:lnTo>
                    <a:pt x="859894" y="0"/>
                  </a:lnTo>
                  <a:lnTo>
                    <a:pt x="0" y="496462"/>
                  </a:lnTo>
                  <a:close/>
                </a:path>
              </a:pathLst>
            </a:custGeom>
            <a:solidFill>
              <a:schemeClr val="bg1"/>
            </a:solidFill>
            <a:ln w="0" cap="flat">
              <a:noFill/>
              <a:prstDash val="solid"/>
              <a:miter/>
            </a:ln>
          </p:spPr>
          <p:txBody>
            <a:bodyPr rtlCol="0" anchor="ctr"/>
            <a:lstStyle/>
            <a:p>
              <a:endParaRPr lang="en-US"/>
            </a:p>
          </p:txBody>
        </p:sp>
        <p:sp>
          <p:nvSpPr>
            <p:cNvPr id="36" name="TextBox 35">
              <a:extLst>
                <a:ext uri="{FF2B5EF4-FFF2-40B4-BE49-F238E27FC236}">
                  <a16:creationId xmlns:a16="http://schemas.microsoft.com/office/drawing/2014/main" id="{54C73A47-60D0-F1F3-9FC7-A001FA1D9B72}"/>
                </a:ext>
              </a:extLst>
            </p:cNvPr>
            <p:cNvSpPr txBox="1"/>
            <p:nvPr/>
          </p:nvSpPr>
          <p:spPr>
            <a:xfrm>
              <a:off x="6636539" y="4039009"/>
              <a:ext cx="1615957" cy="1061829"/>
            </a:xfrm>
            <a:prstGeom prst="rect">
              <a:avLst/>
            </a:prstGeom>
            <a:noFill/>
          </p:spPr>
          <p:txBody>
            <a:bodyPr wrap="square">
              <a:spAutoFit/>
            </a:bodyPr>
            <a:lstStyle/>
            <a:p>
              <a:pPr algn="ctr"/>
              <a:r>
                <a:rPr lang="en-US" sz="900">
                  <a:latin typeface="Futura Std Medium" panose="020B0502020204020303" pitchFamily="34" charset="0"/>
                </a:rPr>
                <a:t>It ensures that the target company's technology is aligned with the strategic goals of the acquiring company. This alignment is key to realizing the expected benefits of the M&amp;A.</a:t>
              </a:r>
            </a:p>
          </p:txBody>
        </p:sp>
        <p:sp>
          <p:nvSpPr>
            <p:cNvPr id="37" name="TextBox 36">
              <a:extLst>
                <a:ext uri="{FF2B5EF4-FFF2-40B4-BE49-F238E27FC236}">
                  <a16:creationId xmlns:a16="http://schemas.microsoft.com/office/drawing/2014/main" id="{4FFDE8B2-7A15-EF6F-07FB-60464CDDC46D}"/>
                </a:ext>
              </a:extLst>
            </p:cNvPr>
            <p:cNvSpPr txBox="1"/>
            <p:nvPr/>
          </p:nvSpPr>
          <p:spPr>
            <a:xfrm>
              <a:off x="6408355" y="3841858"/>
              <a:ext cx="2072324" cy="246221"/>
            </a:xfrm>
            <a:prstGeom prst="rect">
              <a:avLst/>
            </a:prstGeom>
            <a:noFill/>
          </p:spPr>
          <p:txBody>
            <a:bodyPr wrap="square">
              <a:spAutoFit/>
            </a:bodyPr>
            <a:lstStyle/>
            <a:p>
              <a:pPr algn="ctr"/>
              <a:r>
                <a:rPr lang="en-US" sz="1000" b="1">
                  <a:latin typeface="Futura Std Medium" panose="020B0502020204020303" pitchFamily="34" charset="0"/>
                </a:rPr>
                <a:t>Strategic Alignment</a:t>
              </a:r>
            </a:p>
          </p:txBody>
        </p:sp>
        <p:sp>
          <p:nvSpPr>
            <p:cNvPr id="54" name="TextBox 53">
              <a:extLst>
                <a:ext uri="{FF2B5EF4-FFF2-40B4-BE49-F238E27FC236}">
                  <a16:creationId xmlns:a16="http://schemas.microsoft.com/office/drawing/2014/main" id="{79CF636B-69C6-B576-8264-DB55156FCC05}"/>
                </a:ext>
              </a:extLst>
            </p:cNvPr>
            <p:cNvSpPr txBox="1"/>
            <p:nvPr/>
          </p:nvSpPr>
          <p:spPr>
            <a:xfrm>
              <a:off x="7173685" y="5585139"/>
              <a:ext cx="527532" cy="369332"/>
            </a:xfrm>
            <a:prstGeom prst="rect">
              <a:avLst/>
            </a:prstGeom>
            <a:noFill/>
          </p:spPr>
          <p:txBody>
            <a:bodyPr wrap="square" rtlCol="0">
              <a:spAutoFit/>
            </a:bodyPr>
            <a:lstStyle/>
            <a:p>
              <a:pPr algn="ctr"/>
              <a:r>
                <a:rPr lang="en-US" b="1" spc="0" baseline="0">
                  <a:ln/>
                  <a:solidFill>
                    <a:srgbClr val="FFFFFF"/>
                  </a:solidFill>
                  <a:latin typeface="Futura Std Medium" panose="020B0502020204020303" pitchFamily="34" charset="0"/>
                  <a:sym typeface="Montserrat"/>
                  <a:rtl val="0"/>
                </a:rPr>
                <a:t>4</a:t>
              </a:r>
            </a:p>
          </p:txBody>
        </p:sp>
        <p:pic>
          <p:nvPicPr>
            <p:cNvPr id="70" name="Graphic 69">
              <a:extLst>
                <a:ext uri="{FF2B5EF4-FFF2-40B4-BE49-F238E27FC236}">
                  <a16:creationId xmlns:a16="http://schemas.microsoft.com/office/drawing/2014/main" id="{9B414FAA-A106-5F86-F69D-EF28910884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2745" y="3106684"/>
              <a:ext cx="323543" cy="365760"/>
            </a:xfrm>
            <a:prstGeom prst="rect">
              <a:avLst/>
            </a:prstGeom>
            <a:effectLst>
              <a:outerShdw blurRad="76200" dir="18900000" sy="23000" kx="-1200000" algn="bl" rotWithShape="0">
                <a:prstClr val="black">
                  <a:alpha val="20000"/>
                </a:prstClr>
              </a:outerShdw>
            </a:effectLst>
          </p:spPr>
        </p:pic>
      </p:grpSp>
      <p:grpSp>
        <p:nvGrpSpPr>
          <p:cNvPr id="84" name="Group 83">
            <a:extLst>
              <a:ext uri="{FF2B5EF4-FFF2-40B4-BE49-F238E27FC236}">
                <a16:creationId xmlns:a16="http://schemas.microsoft.com/office/drawing/2014/main" id="{A15595ED-FF87-452D-3E4E-5EBE1D7FFB18}"/>
              </a:ext>
            </a:extLst>
          </p:cNvPr>
          <p:cNvGrpSpPr/>
          <p:nvPr/>
        </p:nvGrpSpPr>
        <p:grpSpPr>
          <a:xfrm>
            <a:off x="7932249" y="1430186"/>
            <a:ext cx="2136172" cy="2971900"/>
            <a:chOff x="7932249" y="1430186"/>
            <a:chExt cx="2136172" cy="2971900"/>
          </a:xfrm>
        </p:grpSpPr>
        <p:sp>
          <p:nvSpPr>
            <p:cNvPr id="31" name="Freeform: Shape 30">
              <a:extLst>
                <a:ext uri="{FF2B5EF4-FFF2-40B4-BE49-F238E27FC236}">
                  <a16:creationId xmlns:a16="http://schemas.microsoft.com/office/drawing/2014/main" id="{A37AF817-F590-B3E0-175A-D10F11D38326}"/>
                </a:ext>
              </a:extLst>
            </p:cNvPr>
            <p:cNvSpPr/>
            <p:nvPr/>
          </p:nvSpPr>
          <p:spPr>
            <a:xfrm>
              <a:off x="7996098" y="1733678"/>
              <a:ext cx="2072323" cy="2392991"/>
            </a:xfrm>
            <a:custGeom>
              <a:avLst/>
              <a:gdLst>
                <a:gd name="connsiteX0" fmla="*/ 0 w 2072323"/>
                <a:gd name="connsiteY0" fmla="*/ 598218 h 2392991"/>
                <a:gd name="connsiteX1" fmla="*/ 0 w 2072323"/>
                <a:gd name="connsiteY1" fmla="*/ 1794655 h 2392991"/>
                <a:gd name="connsiteX2" fmla="*/ 1036162 w 2072323"/>
                <a:gd name="connsiteY2" fmla="*/ 2392991 h 2392991"/>
                <a:gd name="connsiteX3" fmla="*/ 2072323 w 2072323"/>
                <a:gd name="connsiteY3" fmla="*/ 1794655 h 2392991"/>
                <a:gd name="connsiteX4" fmla="*/ 2072323 w 2072323"/>
                <a:gd name="connsiteY4" fmla="*/ 598218 h 2392991"/>
                <a:gd name="connsiteX5" fmla="*/ 1036162 w 2072323"/>
                <a:gd name="connsiteY5" fmla="*/ 0 h 2392991"/>
                <a:gd name="connsiteX6" fmla="*/ 0 w 2072323"/>
                <a:gd name="connsiteY6" fmla="*/ 598218 h 239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323" h="2392991">
                  <a:moveTo>
                    <a:pt x="0" y="598218"/>
                  </a:moveTo>
                  <a:lnTo>
                    <a:pt x="0" y="1794655"/>
                  </a:lnTo>
                  <a:lnTo>
                    <a:pt x="1036162" y="2392991"/>
                  </a:lnTo>
                  <a:lnTo>
                    <a:pt x="2072323" y="1794655"/>
                  </a:lnTo>
                  <a:lnTo>
                    <a:pt x="2072323" y="598218"/>
                  </a:lnTo>
                  <a:lnTo>
                    <a:pt x="1036162" y="0"/>
                  </a:lnTo>
                  <a:lnTo>
                    <a:pt x="0" y="598218"/>
                  </a:lnTo>
                  <a:close/>
                </a:path>
              </a:pathLst>
            </a:custGeom>
            <a:solidFill>
              <a:srgbClr val="ADB9CA"/>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AC5E908-CEF6-6C4B-A733-12E82EDD60AC}"/>
                </a:ext>
              </a:extLst>
            </p:cNvPr>
            <p:cNvSpPr/>
            <p:nvPr/>
          </p:nvSpPr>
          <p:spPr>
            <a:xfrm>
              <a:off x="8775559" y="1430186"/>
              <a:ext cx="513401" cy="1199871"/>
            </a:xfrm>
            <a:custGeom>
              <a:avLst/>
              <a:gdLst>
                <a:gd name="connsiteX0" fmla="*/ 256701 w 513401"/>
                <a:gd name="connsiteY0" fmla="*/ 1199872 h 1199871"/>
                <a:gd name="connsiteX1" fmla="*/ 256701 w 513401"/>
                <a:gd name="connsiteY1" fmla="*/ 1199872 h 1199871"/>
                <a:gd name="connsiteX2" fmla="*/ 0 w 513401"/>
                <a:gd name="connsiteY2" fmla="*/ 943171 h 1199871"/>
                <a:gd name="connsiteX3" fmla="*/ 0 w 513401"/>
                <a:gd name="connsiteY3" fmla="*/ 256701 h 1199871"/>
                <a:gd name="connsiteX4" fmla="*/ 256701 w 513401"/>
                <a:gd name="connsiteY4" fmla="*/ 0 h 1199871"/>
                <a:gd name="connsiteX5" fmla="*/ 256701 w 513401"/>
                <a:gd name="connsiteY5" fmla="*/ 0 h 1199871"/>
                <a:gd name="connsiteX6" fmla="*/ 513402 w 513401"/>
                <a:gd name="connsiteY6" fmla="*/ 256701 h 1199871"/>
                <a:gd name="connsiteX7" fmla="*/ 513402 w 513401"/>
                <a:gd name="connsiteY7" fmla="*/ 943052 h 1199871"/>
                <a:gd name="connsiteX8" fmla="*/ 256701 w 513401"/>
                <a:gd name="connsiteY8" fmla="*/ 1199753 h 119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871">
                  <a:moveTo>
                    <a:pt x="256701" y="1199872"/>
                  </a:moveTo>
                  <a:lnTo>
                    <a:pt x="256701" y="1199872"/>
                  </a:lnTo>
                  <a:cubicBezTo>
                    <a:pt x="114905" y="1199872"/>
                    <a:pt x="0" y="1084966"/>
                    <a:pt x="0" y="943171"/>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C2CBD8"/>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EDCEB10-141F-5999-1D3E-AF6E68F56858}"/>
                </a:ext>
              </a:extLst>
            </p:cNvPr>
            <p:cNvSpPr/>
            <p:nvPr/>
          </p:nvSpPr>
          <p:spPr>
            <a:xfrm>
              <a:off x="8775559" y="3202333"/>
              <a:ext cx="513401" cy="1199753"/>
            </a:xfrm>
            <a:custGeom>
              <a:avLst/>
              <a:gdLst>
                <a:gd name="connsiteX0" fmla="*/ 256701 w 513401"/>
                <a:gd name="connsiteY0" fmla="*/ 1199753 h 1199753"/>
                <a:gd name="connsiteX1" fmla="*/ 256701 w 513401"/>
                <a:gd name="connsiteY1" fmla="*/ 1199753 h 1199753"/>
                <a:gd name="connsiteX2" fmla="*/ 0 w 513401"/>
                <a:gd name="connsiteY2" fmla="*/ 943052 h 1199753"/>
                <a:gd name="connsiteX3" fmla="*/ 0 w 513401"/>
                <a:gd name="connsiteY3" fmla="*/ 256701 h 1199753"/>
                <a:gd name="connsiteX4" fmla="*/ 256701 w 513401"/>
                <a:gd name="connsiteY4" fmla="*/ 0 h 1199753"/>
                <a:gd name="connsiteX5" fmla="*/ 256701 w 513401"/>
                <a:gd name="connsiteY5" fmla="*/ 0 h 1199753"/>
                <a:gd name="connsiteX6" fmla="*/ 513402 w 513401"/>
                <a:gd name="connsiteY6" fmla="*/ 256701 h 1199753"/>
                <a:gd name="connsiteX7" fmla="*/ 513402 w 513401"/>
                <a:gd name="connsiteY7" fmla="*/ 943052 h 1199753"/>
                <a:gd name="connsiteX8" fmla="*/ 256701 w 513401"/>
                <a:gd name="connsiteY8" fmla="*/ 1199753 h 119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401" h="1199753">
                  <a:moveTo>
                    <a:pt x="256701" y="1199753"/>
                  </a:moveTo>
                  <a:lnTo>
                    <a:pt x="256701" y="1199753"/>
                  </a:lnTo>
                  <a:cubicBezTo>
                    <a:pt x="114905" y="1199753"/>
                    <a:pt x="0" y="1084848"/>
                    <a:pt x="0" y="943052"/>
                  </a:cubicBezTo>
                  <a:lnTo>
                    <a:pt x="0" y="256701"/>
                  </a:lnTo>
                  <a:cubicBezTo>
                    <a:pt x="0" y="114905"/>
                    <a:pt x="114905" y="0"/>
                    <a:pt x="256701" y="0"/>
                  </a:cubicBezTo>
                  <a:lnTo>
                    <a:pt x="256701" y="0"/>
                  </a:lnTo>
                  <a:cubicBezTo>
                    <a:pt x="398496" y="0"/>
                    <a:pt x="513402" y="114905"/>
                    <a:pt x="513402" y="256701"/>
                  </a:cubicBezTo>
                  <a:lnTo>
                    <a:pt x="513402" y="943052"/>
                  </a:lnTo>
                  <a:cubicBezTo>
                    <a:pt x="513402" y="1084848"/>
                    <a:pt x="398496" y="1199753"/>
                    <a:pt x="256701" y="1199753"/>
                  </a:cubicBezTo>
                  <a:close/>
                </a:path>
              </a:pathLst>
            </a:custGeom>
            <a:solidFill>
              <a:srgbClr val="C2CBD8"/>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E60AE63-8F6C-A1C3-FB10-660E485331FD}"/>
                </a:ext>
              </a:extLst>
            </p:cNvPr>
            <p:cNvSpPr/>
            <p:nvPr/>
          </p:nvSpPr>
          <p:spPr>
            <a:xfrm>
              <a:off x="8166399" y="1937190"/>
              <a:ext cx="1719788" cy="1985847"/>
            </a:xfrm>
            <a:custGeom>
              <a:avLst/>
              <a:gdLst>
                <a:gd name="connsiteX0" fmla="*/ 0 w 1719788"/>
                <a:gd name="connsiteY0" fmla="*/ 496462 h 1985847"/>
                <a:gd name="connsiteX1" fmla="*/ 0 w 1719788"/>
                <a:gd name="connsiteY1" fmla="*/ 1489386 h 1985847"/>
                <a:gd name="connsiteX2" fmla="*/ 859894 w 1719788"/>
                <a:gd name="connsiteY2" fmla="*/ 1985848 h 1985847"/>
                <a:gd name="connsiteX3" fmla="*/ 1719789 w 1719788"/>
                <a:gd name="connsiteY3" fmla="*/ 1489386 h 1985847"/>
                <a:gd name="connsiteX4" fmla="*/ 1719789 w 1719788"/>
                <a:gd name="connsiteY4" fmla="*/ 496462 h 1985847"/>
                <a:gd name="connsiteX5" fmla="*/ 859894 w 1719788"/>
                <a:gd name="connsiteY5" fmla="*/ 0 h 1985847"/>
                <a:gd name="connsiteX6" fmla="*/ 0 w 1719788"/>
                <a:gd name="connsiteY6" fmla="*/ 496462 h 19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788" h="1985847">
                  <a:moveTo>
                    <a:pt x="0" y="496462"/>
                  </a:moveTo>
                  <a:lnTo>
                    <a:pt x="0" y="1489386"/>
                  </a:lnTo>
                  <a:lnTo>
                    <a:pt x="859894" y="1985848"/>
                  </a:lnTo>
                  <a:lnTo>
                    <a:pt x="1719789" y="1489386"/>
                  </a:lnTo>
                  <a:lnTo>
                    <a:pt x="1719789" y="496462"/>
                  </a:lnTo>
                  <a:lnTo>
                    <a:pt x="859894" y="0"/>
                  </a:lnTo>
                  <a:lnTo>
                    <a:pt x="0" y="496462"/>
                  </a:lnTo>
                  <a:close/>
                </a:path>
              </a:pathLst>
            </a:custGeom>
            <a:solidFill>
              <a:schemeClr val="bg1"/>
            </a:solidFill>
            <a:ln w="0" cap="flat">
              <a:noFill/>
              <a:prstDash val="solid"/>
              <a:miter/>
            </a:ln>
          </p:spPr>
          <p:txBody>
            <a:bodyPr rtlCol="0" anchor="ctr"/>
            <a:lstStyle/>
            <a:p>
              <a:endParaRPr lang="en-US"/>
            </a:p>
          </p:txBody>
        </p:sp>
        <p:sp>
          <p:nvSpPr>
            <p:cNvPr id="27" name="TextBox 26">
              <a:extLst>
                <a:ext uri="{FF2B5EF4-FFF2-40B4-BE49-F238E27FC236}">
                  <a16:creationId xmlns:a16="http://schemas.microsoft.com/office/drawing/2014/main" id="{04E56ADC-7EE2-105F-DA35-A08121EE52E1}"/>
                </a:ext>
              </a:extLst>
            </p:cNvPr>
            <p:cNvSpPr txBox="1"/>
            <p:nvPr/>
          </p:nvSpPr>
          <p:spPr>
            <a:xfrm>
              <a:off x="8166399" y="2426324"/>
              <a:ext cx="1719788" cy="1200329"/>
            </a:xfrm>
            <a:prstGeom prst="rect">
              <a:avLst/>
            </a:prstGeom>
            <a:noFill/>
          </p:spPr>
          <p:txBody>
            <a:bodyPr wrap="square">
              <a:spAutoFit/>
            </a:bodyPr>
            <a:lstStyle/>
            <a:p>
              <a:pPr algn="ctr"/>
              <a:r>
                <a:rPr lang="en-US" sz="900">
                  <a:latin typeface="Futura Std Medium" panose="020B0502020204020303" pitchFamily="34" charset="0"/>
                </a:rPr>
                <a:t>The due diligence process also looks at the future trajectory of the company's technology. It assesses whether the technology is future-proof and capable of meeting long-term business objectives.</a:t>
              </a:r>
            </a:p>
          </p:txBody>
        </p:sp>
        <p:sp>
          <p:nvSpPr>
            <p:cNvPr id="28" name="TextBox 27">
              <a:extLst>
                <a:ext uri="{FF2B5EF4-FFF2-40B4-BE49-F238E27FC236}">
                  <a16:creationId xmlns:a16="http://schemas.microsoft.com/office/drawing/2014/main" id="{03ED6D15-957B-9FDC-A588-EC949AF78229}"/>
                </a:ext>
              </a:extLst>
            </p:cNvPr>
            <p:cNvSpPr txBox="1"/>
            <p:nvPr/>
          </p:nvSpPr>
          <p:spPr>
            <a:xfrm>
              <a:off x="7932249" y="2258825"/>
              <a:ext cx="2072324" cy="246221"/>
            </a:xfrm>
            <a:prstGeom prst="rect">
              <a:avLst/>
            </a:prstGeom>
            <a:noFill/>
          </p:spPr>
          <p:txBody>
            <a:bodyPr wrap="square">
              <a:spAutoFit/>
            </a:bodyPr>
            <a:lstStyle/>
            <a:p>
              <a:pPr algn="ctr"/>
              <a:r>
                <a:rPr lang="en-US" sz="1000" b="1">
                  <a:latin typeface="Futura Std Medium" panose="020B0502020204020303" pitchFamily="34" charset="0"/>
                </a:rPr>
                <a:t>Future-proofing</a:t>
              </a:r>
            </a:p>
          </p:txBody>
        </p:sp>
        <p:sp>
          <p:nvSpPr>
            <p:cNvPr id="62" name="TextBox 61">
              <a:extLst>
                <a:ext uri="{FF2B5EF4-FFF2-40B4-BE49-F238E27FC236}">
                  <a16:creationId xmlns:a16="http://schemas.microsoft.com/office/drawing/2014/main" id="{0B877EBE-7435-8CD0-BABF-C9EF4ECBE648}"/>
                </a:ext>
              </a:extLst>
            </p:cNvPr>
            <p:cNvSpPr txBox="1"/>
            <p:nvPr/>
          </p:nvSpPr>
          <p:spPr>
            <a:xfrm>
              <a:off x="8770318" y="3987328"/>
              <a:ext cx="527532" cy="369332"/>
            </a:xfrm>
            <a:prstGeom prst="rect">
              <a:avLst/>
            </a:prstGeom>
            <a:noFill/>
          </p:spPr>
          <p:txBody>
            <a:bodyPr wrap="square" rtlCol="0">
              <a:spAutoFit/>
            </a:bodyPr>
            <a:lstStyle/>
            <a:p>
              <a:pPr algn="ctr"/>
              <a:r>
                <a:rPr lang="en-US" b="1" spc="0" baseline="0">
                  <a:ln/>
                  <a:solidFill>
                    <a:srgbClr val="FFFFFF"/>
                  </a:solidFill>
                  <a:latin typeface="Futura Std Medium" panose="020B0502020204020303" pitchFamily="34" charset="0"/>
                  <a:sym typeface="Montserrat"/>
                  <a:rtl val="0"/>
                </a:rPr>
                <a:t>5</a:t>
              </a:r>
            </a:p>
          </p:txBody>
        </p:sp>
        <p:pic>
          <p:nvPicPr>
            <p:cNvPr id="72" name="Graphic 71">
              <a:extLst>
                <a:ext uri="{FF2B5EF4-FFF2-40B4-BE49-F238E27FC236}">
                  <a16:creationId xmlns:a16="http://schemas.microsoft.com/office/drawing/2014/main" id="{D5C8E48F-C0AD-BCD4-DD67-2DBF56197A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82277" y="1522336"/>
              <a:ext cx="299965" cy="320040"/>
            </a:xfrm>
            <a:prstGeom prst="rect">
              <a:avLst/>
            </a:prstGeom>
            <a:effectLst>
              <a:outerShdw blurRad="76200" dir="18900000" sy="23000" kx="-1200000" algn="bl" rotWithShape="0">
                <a:prstClr val="black">
                  <a:alpha val="20000"/>
                </a:prstClr>
              </a:outerShdw>
            </a:effectLst>
          </p:spPr>
        </p:pic>
      </p:grpSp>
      <p:sp>
        <p:nvSpPr>
          <p:cNvPr id="73" name="TextBox 72">
            <a:extLst>
              <a:ext uri="{FF2B5EF4-FFF2-40B4-BE49-F238E27FC236}">
                <a16:creationId xmlns:a16="http://schemas.microsoft.com/office/drawing/2014/main" id="{A45A4BE6-3C92-485D-6B04-F88BB7EF0102}"/>
              </a:ext>
            </a:extLst>
          </p:cNvPr>
          <p:cNvSpPr txBox="1"/>
          <p:nvPr/>
        </p:nvSpPr>
        <p:spPr>
          <a:xfrm>
            <a:off x="388187" y="6050187"/>
            <a:ext cx="11681892" cy="523220"/>
          </a:xfrm>
          <a:prstGeom prst="rect">
            <a:avLst/>
          </a:prstGeom>
          <a:noFill/>
        </p:spPr>
        <p:txBody>
          <a:bodyPr wrap="square" lIns="91440" tIns="45720" rIns="91440" bIns="45720" anchor="t">
            <a:spAutoFit/>
          </a:bodyPr>
          <a:lstStyle/>
          <a:p>
            <a:r>
              <a:rPr lang="en-US" sz="1400"/>
              <a:t>In essence, </a:t>
            </a:r>
            <a:r>
              <a:rPr lang="en-US" sz="1400" b="1" i="1"/>
              <a:t>TDD is more than just a checkbox</a:t>
            </a:r>
            <a:r>
              <a:rPr lang="en-US" sz="1400"/>
              <a:t>. It's often thought of that way but shouldn’t be; it's an investigation that informs the buyer or seller about technical health, helping either to make informed, value-driven decisions and position themselves for a successful deal.</a:t>
            </a:r>
          </a:p>
        </p:txBody>
      </p:sp>
    </p:spTree>
    <p:extLst>
      <p:ext uri="{BB962C8B-B14F-4D97-AF65-F5344CB8AC3E}">
        <p14:creationId xmlns:p14="http://schemas.microsoft.com/office/powerpoint/2010/main" val="140127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00B985-8533-9BF9-D022-7BD619B76D72}"/>
              </a:ext>
            </a:extLst>
          </p:cNvPr>
          <p:cNvSpPr>
            <a:spLocks noGrp="1"/>
          </p:cNvSpPr>
          <p:nvPr>
            <p:ph type="body" sz="quarter" idx="10"/>
          </p:nvPr>
        </p:nvSpPr>
        <p:spPr/>
        <p:txBody>
          <a:bodyPr vert="horz" lIns="91440" tIns="45720" rIns="91440" bIns="45720" rtlCol="0" anchor="t">
            <a:normAutofit/>
          </a:bodyPr>
          <a:lstStyle/>
          <a:p>
            <a:r>
              <a:rPr lang="en-US" b="0">
                <a:solidFill>
                  <a:srgbClr val="213863"/>
                </a:solidFill>
                <a:latin typeface="Futura Medium" panose="020B0602020204020303"/>
                <a:cs typeface="Futura Medium"/>
              </a:rPr>
              <a:t>CASE STUDY: Lack of Detailed Diligence in Major Divestuture</a:t>
            </a:r>
          </a:p>
        </p:txBody>
      </p:sp>
      <p:sp>
        <p:nvSpPr>
          <p:cNvPr id="1034" name="Rectangle: Rounded Corners 1033">
            <a:extLst>
              <a:ext uri="{FF2B5EF4-FFF2-40B4-BE49-F238E27FC236}">
                <a16:creationId xmlns:a16="http://schemas.microsoft.com/office/drawing/2014/main" id="{5F5E6F02-0B20-D036-066C-30C09FCC43B7}"/>
              </a:ext>
            </a:extLst>
          </p:cNvPr>
          <p:cNvSpPr/>
          <p:nvPr/>
        </p:nvSpPr>
        <p:spPr>
          <a:xfrm>
            <a:off x="563103" y="823092"/>
            <a:ext cx="11422420" cy="1369429"/>
          </a:xfrm>
          <a:prstGeom prst="roundRect">
            <a:avLst>
              <a:gd name="adj" fmla="val 5392"/>
            </a:avLst>
          </a:prstGeom>
          <a:noFill/>
          <a:ln w="19050">
            <a:solidFill>
              <a:srgbClr val="213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039" descr="A picture containing screenshot&#10;&#10;Description generated with very high confidence">
            <a:extLst>
              <a:ext uri="{FF2B5EF4-FFF2-40B4-BE49-F238E27FC236}">
                <a16:creationId xmlns:a16="http://schemas.microsoft.com/office/drawing/2014/main" id="{1246A96C-6BE1-FC79-5FBC-7B270E66A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103" y="2370511"/>
            <a:ext cx="5754755" cy="3739364"/>
          </a:xfrm>
          <a:prstGeom prst="rect">
            <a:avLst/>
          </a:prstGeom>
        </p:spPr>
      </p:pic>
      <p:sp>
        <p:nvSpPr>
          <p:cNvPr id="1044" name="TextBox 1043">
            <a:extLst>
              <a:ext uri="{FF2B5EF4-FFF2-40B4-BE49-F238E27FC236}">
                <a16:creationId xmlns:a16="http://schemas.microsoft.com/office/drawing/2014/main" id="{9B349FB0-19D3-C3AF-801E-604300B4E599}"/>
              </a:ext>
            </a:extLst>
          </p:cNvPr>
          <p:cNvSpPr txBox="1"/>
          <p:nvPr/>
        </p:nvSpPr>
        <p:spPr>
          <a:xfrm>
            <a:off x="642166" y="914830"/>
            <a:ext cx="11254866" cy="1169551"/>
          </a:xfrm>
          <a:prstGeom prst="rect">
            <a:avLst/>
          </a:prstGeom>
          <a:noFill/>
        </p:spPr>
        <p:txBody>
          <a:bodyPr wrap="square">
            <a:spAutoFit/>
          </a:bodyPr>
          <a:lstStyle/>
          <a:p>
            <a:r>
              <a:rPr lang="en-US" sz="1400" b="1">
                <a:latin typeface="Futura Std Medium" panose="020B0502020204020303" pitchFamily="34" charset="0"/>
              </a:rPr>
              <a:t>CHALLENGE (Case Study)</a:t>
            </a:r>
          </a:p>
          <a:p>
            <a:r>
              <a:rPr lang="en-US" sz="1400">
                <a:latin typeface="Futura Std Medium" panose="020B0502020204020303" pitchFamily="34" charset="0"/>
              </a:rPr>
              <a:t>Antares Capital was divested by GE Capital, to the Canadian Pension Plan (CPPIB). A Transitions Services Agreement (TSA) was signed and from an IT perspective, required the migration of 30+ legacy systems and processes (carve out) but it needed to be completed in 14 months or there were severe penalties in place. Antares Capital had office space, but no internet, a handful of employees and contractors, completely starting from scratch.</a:t>
            </a:r>
          </a:p>
        </p:txBody>
      </p:sp>
      <p:sp>
        <p:nvSpPr>
          <p:cNvPr id="1045" name="TextBox 1044">
            <a:extLst>
              <a:ext uri="{FF2B5EF4-FFF2-40B4-BE49-F238E27FC236}">
                <a16:creationId xmlns:a16="http://schemas.microsoft.com/office/drawing/2014/main" id="{F4A9C2ED-60F4-7F75-628C-81AA05E70C88}"/>
              </a:ext>
            </a:extLst>
          </p:cNvPr>
          <p:cNvSpPr txBox="1"/>
          <p:nvPr/>
        </p:nvSpPr>
        <p:spPr>
          <a:xfrm>
            <a:off x="6754761" y="3837606"/>
            <a:ext cx="5348749" cy="2677656"/>
          </a:xfrm>
          <a:prstGeom prst="rect">
            <a:avLst/>
          </a:prstGeom>
          <a:noFill/>
        </p:spPr>
        <p:txBody>
          <a:bodyPr wrap="square">
            <a:spAutoFit/>
          </a:bodyPr>
          <a:lstStyle/>
          <a:p>
            <a:r>
              <a:rPr lang="en-US" sz="1400" b="1">
                <a:latin typeface="Futura Std Medium" panose="020B0502020204020303" pitchFamily="34" charset="0"/>
              </a:rPr>
              <a:t>OUR ROLE &amp; OUTCOMES</a:t>
            </a:r>
          </a:p>
          <a:p>
            <a:pPr marL="285750" indent="-285750">
              <a:buFont typeface="Wingdings" panose="05000000000000000000" pitchFamily="2" charset="2"/>
              <a:buChar char="ü"/>
            </a:pPr>
            <a:r>
              <a:rPr lang="en-US" sz="1400">
                <a:latin typeface="Futura Std Medium" panose="020B0502020204020303" pitchFamily="34" charset="0"/>
              </a:rPr>
              <a:t>Designed Solution Architecture for 6 new enterprise applications (CRM, SL, GL, Payments, EDWH, Reporting)</a:t>
            </a:r>
          </a:p>
          <a:p>
            <a:pPr marL="285750" indent="-285750">
              <a:buFont typeface="Wingdings" panose="05000000000000000000" pitchFamily="2" charset="2"/>
              <a:buChar char="ü"/>
            </a:pPr>
            <a:r>
              <a:rPr lang="en-US" sz="1400">
                <a:latin typeface="Futura Std Medium" panose="020B0502020204020303" pitchFamily="34" charset="0"/>
              </a:rPr>
              <a:t>Full on-prem to Cloud migration and enablement</a:t>
            </a:r>
          </a:p>
          <a:p>
            <a:pPr marL="285750" indent="-285750">
              <a:buFont typeface="Wingdings" panose="05000000000000000000" pitchFamily="2" charset="2"/>
              <a:buChar char="ü"/>
            </a:pPr>
            <a:r>
              <a:rPr lang="en-US" sz="1400">
                <a:latin typeface="Futura Std Medium" panose="020B0502020204020303" pitchFamily="34" charset="0"/>
              </a:rPr>
              <a:t>Developed full Integration architecture to move data throughout new enterprise landscape</a:t>
            </a:r>
          </a:p>
          <a:p>
            <a:pPr marL="285750" indent="-285750">
              <a:buFont typeface="Wingdings" panose="05000000000000000000" pitchFamily="2" charset="2"/>
              <a:buChar char="ü"/>
            </a:pPr>
            <a:r>
              <a:rPr lang="en-US" sz="1400">
                <a:latin typeface="Futura Std Medium" panose="020B0502020204020303" pitchFamily="34" charset="0"/>
              </a:rPr>
              <a:t>Tested and reconciled all source to target data migration using </a:t>
            </a:r>
            <a:r>
              <a:rPr lang="en-US" sz="1400">
                <a:solidFill>
                  <a:srgbClr val="FF0000"/>
                </a:solidFill>
                <a:latin typeface="Futura Std Medium" panose="020B0502020204020303" pitchFamily="34" charset="0"/>
              </a:rPr>
              <a:t>1</a:t>
            </a:r>
            <a:r>
              <a:rPr lang="en-US" sz="1400">
                <a:latin typeface="Futura Std Medium" panose="020B0502020204020303" pitchFamily="34" charset="0"/>
              </a:rPr>
              <a:t>Rivet proprietary tools/accelerators</a:t>
            </a:r>
          </a:p>
          <a:p>
            <a:pPr marL="285750" indent="-285750">
              <a:buFont typeface="Wingdings" panose="05000000000000000000" pitchFamily="2" charset="2"/>
              <a:buChar char="ü"/>
            </a:pPr>
            <a:r>
              <a:rPr lang="en-US" sz="1400">
                <a:latin typeface="Futura Std Medium" panose="020B0502020204020303" pitchFamily="34" charset="0"/>
              </a:rPr>
              <a:t>Facilitated all senior stakeholder meetings with GE, CPPIB and Antares leadership</a:t>
            </a:r>
          </a:p>
          <a:p>
            <a:pPr marL="285750" indent="-285750">
              <a:buFont typeface="Wingdings" panose="05000000000000000000" pitchFamily="2" charset="2"/>
              <a:buChar char="ü"/>
            </a:pPr>
            <a:r>
              <a:rPr lang="en-US" sz="1400">
                <a:latin typeface="Futura Std Medium" panose="020B0502020204020303" pitchFamily="34" charset="0"/>
              </a:rPr>
              <a:t>Led Implementation Command Center through a successful Go-Live and Post-Production Support</a:t>
            </a:r>
          </a:p>
        </p:txBody>
      </p:sp>
      <p:sp>
        <p:nvSpPr>
          <p:cNvPr id="1047" name="TextBox 1046">
            <a:extLst>
              <a:ext uri="{FF2B5EF4-FFF2-40B4-BE49-F238E27FC236}">
                <a16:creationId xmlns:a16="http://schemas.microsoft.com/office/drawing/2014/main" id="{0CE6CAE6-3D2A-BB02-7D75-6F7AD904965F}"/>
              </a:ext>
            </a:extLst>
          </p:cNvPr>
          <p:cNvSpPr txBox="1"/>
          <p:nvPr/>
        </p:nvSpPr>
        <p:spPr>
          <a:xfrm>
            <a:off x="6754761" y="2347969"/>
            <a:ext cx="5142271" cy="1384995"/>
          </a:xfrm>
          <a:prstGeom prst="rect">
            <a:avLst/>
          </a:prstGeom>
          <a:noFill/>
        </p:spPr>
        <p:txBody>
          <a:bodyPr wrap="square">
            <a:spAutoFit/>
          </a:bodyPr>
          <a:lstStyle/>
          <a:p>
            <a:r>
              <a:rPr lang="en-US" sz="1400" b="1">
                <a:latin typeface="Futura Std Medium" panose="020B0502020204020303" pitchFamily="34" charset="0"/>
              </a:rPr>
              <a:t>SCOPE OF WORK</a:t>
            </a:r>
          </a:p>
          <a:p>
            <a:pPr marL="285750" indent="-285750">
              <a:buFont typeface="Wingdings" panose="05000000000000000000" pitchFamily="2" charset="2"/>
              <a:buChar char="Ø"/>
            </a:pPr>
            <a:r>
              <a:rPr lang="en-US" sz="1400">
                <a:latin typeface="Futura Std Medium" panose="020B0502020204020303" pitchFamily="34" charset="0"/>
              </a:rPr>
              <a:t>30+ legacy systems and mountains of technical debt needed to be divested into a net new enterprise platform (carve out)</a:t>
            </a:r>
          </a:p>
          <a:p>
            <a:pPr marL="285750" indent="-285750">
              <a:buFont typeface="Wingdings" panose="05000000000000000000" pitchFamily="2" charset="2"/>
              <a:buChar char="Ø"/>
            </a:pPr>
            <a:r>
              <a:rPr lang="en-US" sz="1400">
                <a:latin typeface="Futura Std Medium" panose="020B0502020204020303" pitchFamily="34" charset="0"/>
              </a:rPr>
              <a:t>$120B in syndicated loans (Antares capital portfolio)</a:t>
            </a:r>
          </a:p>
          <a:p>
            <a:pPr marL="285750" indent="-285750">
              <a:buFont typeface="Wingdings" panose="05000000000000000000" pitchFamily="2" charset="2"/>
              <a:buChar char="Ø"/>
            </a:pPr>
            <a:r>
              <a:rPr lang="en-US" sz="1400">
                <a:latin typeface="Futura Std Medium" panose="020B0502020204020303" pitchFamily="34" charset="0"/>
              </a:rPr>
              <a:t>14-month timeline, $1M per month penalty for delay</a:t>
            </a:r>
          </a:p>
        </p:txBody>
      </p:sp>
      <p:sp>
        <p:nvSpPr>
          <p:cNvPr id="1049" name="TextBox 1048">
            <a:extLst>
              <a:ext uri="{FF2B5EF4-FFF2-40B4-BE49-F238E27FC236}">
                <a16:creationId xmlns:a16="http://schemas.microsoft.com/office/drawing/2014/main" id="{302FE884-71D4-19CD-8A4D-1E6CB9B6C883}"/>
              </a:ext>
            </a:extLst>
          </p:cNvPr>
          <p:cNvSpPr txBox="1"/>
          <p:nvPr/>
        </p:nvSpPr>
        <p:spPr>
          <a:xfrm>
            <a:off x="658761" y="6503839"/>
            <a:ext cx="6096000" cy="276999"/>
          </a:xfrm>
          <a:prstGeom prst="rect">
            <a:avLst/>
          </a:prstGeom>
          <a:noFill/>
        </p:spPr>
        <p:txBody>
          <a:bodyPr wrap="square">
            <a:spAutoFit/>
          </a:bodyPr>
          <a:lstStyle/>
          <a:p>
            <a:r>
              <a:rPr lang="en-US" sz="1200" i="1">
                <a:latin typeface="Futura Std Medium" panose="020B0502020204020303" pitchFamily="34" charset="0"/>
              </a:rPr>
              <a:t>*More Client Success Stories later in presentation</a:t>
            </a:r>
            <a:endParaRPr lang="en-US" sz="1200" i="1"/>
          </a:p>
        </p:txBody>
      </p:sp>
    </p:spTree>
    <p:extLst>
      <p:ext uri="{BB962C8B-B14F-4D97-AF65-F5344CB8AC3E}">
        <p14:creationId xmlns:p14="http://schemas.microsoft.com/office/powerpoint/2010/main" val="206830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57C36F2F-369E-2918-4127-2EE8542E2AD9}"/>
              </a:ext>
            </a:extLst>
          </p:cNvPr>
          <p:cNvSpPr>
            <a:spLocks noGrp="1"/>
          </p:cNvSpPr>
          <p:nvPr>
            <p:ph type="body" sz="quarter" idx="10"/>
          </p:nvPr>
        </p:nvSpPr>
        <p:spPr/>
        <p:txBody>
          <a:bodyPr vert="horz" lIns="91440" tIns="45720" rIns="91440" bIns="45720" rtlCol="0" anchor="t">
            <a:normAutofit/>
          </a:bodyPr>
          <a:lstStyle/>
          <a:p>
            <a:r>
              <a:rPr lang="en-US" b="0">
                <a:solidFill>
                  <a:srgbClr val="002060"/>
                </a:solidFill>
                <a:latin typeface="Futura Medium" panose="020B0602020204020303"/>
              </a:rPr>
              <a:t>More M&amp;A Famously Gone Wrong</a:t>
            </a:r>
          </a:p>
        </p:txBody>
      </p:sp>
      <p:sp>
        <p:nvSpPr>
          <p:cNvPr id="2" name="TextBox 1">
            <a:extLst>
              <a:ext uri="{FF2B5EF4-FFF2-40B4-BE49-F238E27FC236}">
                <a16:creationId xmlns:a16="http://schemas.microsoft.com/office/drawing/2014/main" id="{5DE9ABBC-5D36-C55C-0C43-8C0B9D00ABE5}"/>
              </a:ext>
            </a:extLst>
          </p:cNvPr>
          <p:cNvSpPr txBox="1"/>
          <p:nvPr/>
        </p:nvSpPr>
        <p:spPr>
          <a:xfrm>
            <a:off x="596397" y="5457927"/>
            <a:ext cx="11138403" cy="830997"/>
          </a:xfrm>
          <a:prstGeom prst="rect">
            <a:avLst/>
          </a:prstGeom>
          <a:noFill/>
        </p:spPr>
        <p:txBody>
          <a:bodyPr wrap="square">
            <a:spAutoFit/>
          </a:bodyPr>
          <a:lstStyle/>
          <a:p>
            <a:r>
              <a:rPr lang="en-US" sz="1600"/>
              <a:t>TDD is critical in identifying risks and ensuring that the acquiring company fully understands the technological capabilities and liabilities of the target company. Proper TDD can help prevent costly mistakes and support the strategic objectives of the M&amp;A transaction.</a:t>
            </a:r>
          </a:p>
        </p:txBody>
      </p:sp>
      <p:grpSp>
        <p:nvGrpSpPr>
          <p:cNvPr id="26" name="Group 25">
            <a:extLst>
              <a:ext uri="{FF2B5EF4-FFF2-40B4-BE49-F238E27FC236}">
                <a16:creationId xmlns:a16="http://schemas.microsoft.com/office/drawing/2014/main" id="{1E7648E6-0385-7151-CCAC-7FA4148DDED9}"/>
              </a:ext>
            </a:extLst>
          </p:cNvPr>
          <p:cNvGrpSpPr/>
          <p:nvPr/>
        </p:nvGrpSpPr>
        <p:grpSpPr>
          <a:xfrm>
            <a:off x="679136" y="986755"/>
            <a:ext cx="5140039" cy="4316037"/>
            <a:chOff x="647197" y="1258500"/>
            <a:chExt cx="5140039" cy="4316037"/>
          </a:xfrm>
        </p:grpSpPr>
        <p:sp>
          <p:nvSpPr>
            <p:cNvPr id="3" name="Rectangle: Rounded Corners 22">
              <a:extLst>
                <a:ext uri="{FF2B5EF4-FFF2-40B4-BE49-F238E27FC236}">
                  <a16:creationId xmlns:a16="http://schemas.microsoft.com/office/drawing/2014/main" id="{00D68AB6-2B62-F521-2489-05C12C5D940B}"/>
                </a:ext>
              </a:extLst>
            </p:cNvPr>
            <p:cNvSpPr/>
            <p:nvPr/>
          </p:nvSpPr>
          <p:spPr>
            <a:xfrm>
              <a:off x="647198" y="1258500"/>
              <a:ext cx="5140038" cy="4199426"/>
            </a:xfrm>
            <a:prstGeom prst="roundRect">
              <a:avLst>
                <a:gd name="adj" fmla="val 1945"/>
              </a:avLst>
            </a:prstGeom>
            <a:solidFill>
              <a:srgbClr val="EFF2F5"/>
            </a:solidFill>
            <a:ln w="952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1A51AAFC-D6FB-2172-EE71-A1D67D5F9E10}"/>
                </a:ext>
              </a:extLst>
            </p:cNvPr>
            <p:cNvSpPr txBox="1"/>
            <p:nvPr/>
          </p:nvSpPr>
          <p:spPr>
            <a:xfrm>
              <a:off x="854110" y="2930287"/>
              <a:ext cx="4692580" cy="264425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a:t>Deal valued at $165 billion in 2000</a:t>
              </a:r>
            </a:p>
            <a:p>
              <a:pPr marL="285750" indent="-285750">
                <a:lnSpc>
                  <a:spcPct val="150000"/>
                </a:lnSpc>
                <a:buFont typeface="Arial" panose="020B0604020202020204" pitchFamily="34" charset="0"/>
                <a:buChar char="•"/>
              </a:pPr>
              <a:r>
                <a:rPr lang="en-US" sz="1400"/>
                <a:t>Often cited as one of the most significant failures in M&amp;A history. </a:t>
              </a:r>
            </a:p>
            <a:p>
              <a:pPr marL="285750" indent="-285750">
                <a:lnSpc>
                  <a:spcPct val="150000"/>
                </a:lnSpc>
                <a:buFont typeface="Arial" panose="020B0604020202020204" pitchFamily="34" charset="0"/>
                <a:buChar char="•"/>
              </a:pPr>
              <a:r>
                <a:rPr lang="en-US" sz="1400"/>
                <a:t>Due Diligence was rushed and conventional. It did not take into consideration oversights including both technical and managerial issues that needed to be addressed. </a:t>
              </a:r>
            </a:p>
            <a:p>
              <a:pPr marL="285750" indent="-285750">
                <a:lnSpc>
                  <a:spcPct val="150000"/>
                </a:lnSpc>
                <a:buFont typeface="Arial" panose="020B0604020202020204" pitchFamily="34" charset="0"/>
                <a:buChar char="•"/>
              </a:pPr>
              <a:r>
                <a:rPr lang="en-US" sz="1400"/>
                <a:t>Loss was estimated to be up to $99B.</a:t>
              </a:r>
            </a:p>
            <a:p>
              <a:pPr>
                <a:lnSpc>
                  <a:spcPct val="150000"/>
                </a:lnSpc>
              </a:pPr>
              <a:endParaRPr lang="en-US" sz="1400"/>
            </a:p>
          </p:txBody>
        </p:sp>
        <p:sp>
          <p:nvSpPr>
            <p:cNvPr id="11" name="Rectangle: Top Corners Rounded 10">
              <a:extLst>
                <a:ext uri="{FF2B5EF4-FFF2-40B4-BE49-F238E27FC236}">
                  <a16:creationId xmlns:a16="http://schemas.microsoft.com/office/drawing/2014/main" id="{B0AB7E1A-9418-EE61-9A7E-E28FBCD8E647}"/>
                </a:ext>
              </a:extLst>
            </p:cNvPr>
            <p:cNvSpPr/>
            <p:nvPr/>
          </p:nvSpPr>
          <p:spPr>
            <a:xfrm>
              <a:off x="647197" y="1258500"/>
              <a:ext cx="5140037" cy="1560026"/>
            </a:xfrm>
            <a:prstGeom prst="round2SameRect">
              <a:avLst>
                <a:gd name="adj1" fmla="val 4836"/>
                <a:gd name="adj2" fmla="val 0"/>
              </a:avLst>
            </a:prstGeom>
            <a:solidFill>
              <a:schemeClr val="bg1"/>
            </a:solidFill>
            <a:ln>
              <a:solidFill>
                <a:srgbClr val="B2BE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D07ACC2-B15F-DBFE-2B29-69FD21522D1B}"/>
                </a:ext>
              </a:extLst>
            </p:cNvPr>
            <p:cNvPicPr>
              <a:picLocks noChangeAspect="1"/>
            </p:cNvPicPr>
            <p:nvPr/>
          </p:nvPicPr>
          <p:blipFill>
            <a:blip r:embed="rId3"/>
            <a:stretch>
              <a:fillRect/>
            </a:stretch>
          </p:blipFill>
          <p:spPr>
            <a:xfrm>
              <a:off x="2028494" y="1543435"/>
              <a:ext cx="2377440" cy="1184745"/>
            </a:xfrm>
            <a:prstGeom prst="rect">
              <a:avLst/>
            </a:prstGeom>
          </p:spPr>
        </p:pic>
      </p:grpSp>
      <p:grpSp>
        <p:nvGrpSpPr>
          <p:cNvPr id="4" name="Group 3">
            <a:extLst>
              <a:ext uri="{FF2B5EF4-FFF2-40B4-BE49-F238E27FC236}">
                <a16:creationId xmlns:a16="http://schemas.microsoft.com/office/drawing/2014/main" id="{B61DA0F6-469F-D3B4-92DE-32AB593A9A2E}"/>
              </a:ext>
            </a:extLst>
          </p:cNvPr>
          <p:cNvGrpSpPr/>
          <p:nvPr/>
        </p:nvGrpSpPr>
        <p:grpSpPr>
          <a:xfrm>
            <a:off x="6302910" y="986755"/>
            <a:ext cx="5140039" cy="4199426"/>
            <a:chOff x="647197" y="1258500"/>
            <a:chExt cx="5140039" cy="4199426"/>
          </a:xfrm>
        </p:grpSpPr>
        <p:sp>
          <p:nvSpPr>
            <p:cNvPr id="6" name="Rectangle: Rounded Corners 22">
              <a:extLst>
                <a:ext uri="{FF2B5EF4-FFF2-40B4-BE49-F238E27FC236}">
                  <a16:creationId xmlns:a16="http://schemas.microsoft.com/office/drawing/2014/main" id="{1CD77276-C5E5-112C-11AF-D1B3CF768C84}"/>
                </a:ext>
              </a:extLst>
            </p:cNvPr>
            <p:cNvSpPr/>
            <p:nvPr/>
          </p:nvSpPr>
          <p:spPr>
            <a:xfrm>
              <a:off x="647198" y="1258500"/>
              <a:ext cx="5140038" cy="4199426"/>
            </a:xfrm>
            <a:prstGeom prst="roundRect">
              <a:avLst>
                <a:gd name="adj" fmla="val 1945"/>
              </a:avLst>
            </a:prstGeom>
            <a:solidFill>
              <a:srgbClr val="EFF2F5"/>
            </a:solidFill>
            <a:ln w="952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892D1B1E-1AD7-5C3F-EB9C-EBFBF97045B0}"/>
                </a:ext>
              </a:extLst>
            </p:cNvPr>
            <p:cNvSpPr txBox="1"/>
            <p:nvPr/>
          </p:nvSpPr>
          <p:spPr>
            <a:xfrm>
              <a:off x="854110" y="2930287"/>
              <a:ext cx="4692580" cy="232108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a:t>Deal valued at $29.7 billion in 2005</a:t>
              </a:r>
            </a:p>
            <a:p>
              <a:pPr marL="285750" indent="-285750">
                <a:lnSpc>
                  <a:spcPct val="150000"/>
                </a:lnSpc>
                <a:buFont typeface="Arial" panose="020B0604020202020204" pitchFamily="34" charset="0"/>
                <a:buChar char="•"/>
              </a:pPr>
              <a:r>
                <a:rPr lang="en-US" sz="1400"/>
                <a:t>DD did not raise the incompatibility of the merging companies' cultures, market-focus and systems. iDEN and CDMA - were not compatible.</a:t>
              </a:r>
            </a:p>
            <a:p>
              <a:pPr marL="285750" indent="-285750">
                <a:lnSpc>
                  <a:spcPct val="150000"/>
                </a:lnSpc>
                <a:buFont typeface="Arial" panose="020B0604020202020204" pitchFamily="34" charset="0"/>
                <a:buChar char="•"/>
              </a:pPr>
              <a:r>
                <a:rPr lang="en-US" sz="1400"/>
                <a:t>Resulted in writing down $29.7 billion of the $36 billion that Sprint had paid for Nextel.</a:t>
              </a:r>
            </a:p>
            <a:p>
              <a:pPr>
                <a:lnSpc>
                  <a:spcPct val="150000"/>
                </a:lnSpc>
              </a:pPr>
              <a:endParaRPr lang="en-US" sz="1400"/>
            </a:p>
          </p:txBody>
        </p:sp>
        <p:sp>
          <p:nvSpPr>
            <p:cNvPr id="8" name="Rectangle: Top Corners Rounded 7">
              <a:extLst>
                <a:ext uri="{FF2B5EF4-FFF2-40B4-BE49-F238E27FC236}">
                  <a16:creationId xmlns:a16="http://schemas.microsoft.com/office/drawing/2014/main" id="{BC48FF74-76D5-801F-0FE5-33F323A4D390}"/>
                </a:ext>
              </a:extLst>
            </p:cNvPr>
            <p:cNvSpPr/>
            <p:nvPr/>
          </p:nvSpPr>
          <p:spPr>
            <a:xfrm>
              <a:off x="647197" y="1258500"/>
              <a:ext cx="5140037" cy="1560026"/>
            </a:xfrm>
            <a:prstGeom prst="round2SameRect">
              <a:avLst>
                <a:gd name="adj1" fmla="val 4836"/>
                <a:gd name="adj2" fmla="val 0"/>
              </a:avLst>
            </a:prstGeom>
            <a:solidFill>
              <a:schemeClr val="bg1"/>
            </a:solidFill>
            <a:ln>
              <a:solidFill>
                <a:srgbClr val="B2BE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a:extLst>
              <a:ext uri="{FF2B5EF4-FFF2-40B4-BE49-F238E27FC236}">
                <a16:creationId xmlns:a16="http://schemas.microsoft.com/office/drawing/2014/main" id="{18377A1B-ACC0-4B24-02E7-4036E62D0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609" y="741804"/>
            <a:ext cx="1969008" cy="1476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776ABE9-4725-A91F-F737-8E0612410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781" y="1938928"/>
            <a:ext cx="1673348" cy="39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4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2">
            <a:extLst>
              <a:ext uri="{FF2B5EF4-FFF2-40B4-BE49-F238E27FC236}">
                <a16:creationId xmlns:a16="http://schemas.microsoft.com/office/drawing/2014/main" id="{A944D5AA-002E-2ADA-5C2D-51A4EE98B0FA}"/>
              </a:ext>
            </a:extLst>
          </p:cNvPr>
          <p:cNvSpPr/>
          <p:nvPr/>
        </p:nvSpPr>
        <p:spPr>
          <a:xfrm>
            <a:off x="372559" y="3013152"/>
            <a:ext cx="3729658" cy="3347159"/>
          </a:xfrm>
          <a:prstGeom prst="roundRect">
            <a:avLst>
              <a:gd name="adj" fmla="val 1945"/>
            </a:avLst>
          </a:prstGeom>
          <a:solidFill>
            <a:schemeClr val="bg1"/>
          </a:solidFill>
          <a:ln w="952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Graphic 3">
            <a:extLst>
              <a:ext uri="{FF2B5EF4-FFF2-40B4-BE49-F238E27FC236}">
                <a16:creationId xmlns:a16="http://schemas.microsoft.com/office/drawing/2014/main" id="{886E6DA7-B6AB-601B-1EA5-D73D724FE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0540" y="2831076"/>
            <a:ext cx="432000" cy="432000"/>
          </a:xfrm>
          <a:prstGeom prst="rect">
            <a:avLst/>
          </a:prstGeom>
        </p:spPr>
      </p:pic>
      <p:pic>
        <p:nvPicPr>
          <p:cNvPr id="5" name="Graphic 4">
            <a:extLst>
              <a:ext uri="{FF2B5EF4-FFF2-40B4-BE49-F238E27FC236}">
                <a16:creationId xmlns:a16="http://schemas.microsoft.com/office/drawing/2014/main" id="{434D4FE8-C9C8-EA49-562F-C0B8E7B0E6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7061" y="2867076"/>
            <a:ext cx="360000" cy="360000"/>
          </a:xfrm>
          <a:prstGeom prst="rect">
            <a:avLst/>
          </a:prstGeom>
        </p:spPr>
      </p:pic>
      <p:sp>
        <p:nvSpPr>
          <p:cNvPr id="6" name="Rectangle: Top Corners Rounded 37">
            <a:extLst>
              <a:ext uri="{FF2B5EF4-FFF2-40B4-BE49-F238E27FC236}">
                <a16:creationId xmlns:a16="http://schemas.microsoft.com/office/drawing/2014/main" id="{E268AF9D-7C13-920C-68A8-095D52323A82}"/>
              </a:ext>
            </a:extLst>
          </p:cNvPr>
          <p:cNvSpPr/>
          <p:nvPr/>
        </p:nvSpPr>
        <p:spPr>
          <a:xfrm>
            <a:off x="372559" y="2759383"/>
            <a:ext cx="3729658" cy="409091"/>
          </a:xfrm>
          <a:prstGeom prst="round2SameRect">
            <a:avLst/>
          </a:prstGeom>
          <a:solidFill>
            <a:srgbClr val="213863"/>
          </a:solidFill>
          <a:ln w="9525">
            <a:solidFill>
              <a:srgbClr val="213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316ED4DA-DE48-0BC4-893F-C74A14C46E77}"/>
              </a:ext>
            </a:extLst>
          </p:cNvPr>
          <p:cNvSpPr txBox="1"/>
          <p:nvPr/>
        </p:nvSpPr>
        <p:spPr>
          <a:xfrm>
            <a:off x="993781" y="2817405"/>
            <a:ext cx="922047" cy="307777"/>
          </a:xfrm>
          <a:prstGeom prst="rect">
            <a:avLst/>
          </a:prstGeom>
          <a:noFill/>
        </p:spPr>
        <p:txBody>
          <a:bodyPr wrap="none" rtlCol="0">
            <a:spAutoFit/>
          </a:bodyPr>
          <a:lstStyle/>
          <a:p>
            <a:r>
              <a:rPr lang="en-IN" sz="1400" b="1">
                <a:solidFill>
                  <a:schemeClr val="bg1"/>
                </a:solidFill>
                <a:latin typeface="Futura Medium" panose="020B0602020204020303"/>
                <a:cs typeface="Futura Medium" panose="020B0602020204020303"/>
              </a:rPr>
              <a:t>Initiation</a:t>
            </a:r>
          </a:p>
        </p:txBody>
      </p:sp>
      <p:sp>
        <p:nvSpPr>
          <p:cNvPr id="8" name="Rectangle 7">
            <a:extLst>
              <a:ext uri="{FF2B5EF4-FFF2-40B4-BE49-F238E27FC236}">
                <a16:creationId xmlns:a16="http://schemas.microsoft.com/office/drawing/2014/main" id="{54629963-F1F0-BE31-207D-63C253329107}"/>
              </a:ext>
            </a:extLst>
          </p:cNvPr>
          <p:cNvSpPr/>
          <p:nvPr/>
        </p:nvSpPr>
        <p:spPr>
          <a:xfrm>
            <a:off x="885648" y="3760072"/>
            <a:ext cx="1157806" cy="415498"/>
          </a:xfrm>
          <a:prstGeom prst="rect">
            <a:avLst/>
          </a:prstGeom>
        </p:spPr>
        <p:txBody>
          <a:bodyPr wrap="square" anchor="ctr">
            <a:spAutoFit/>
          </a:bodyPr>
          <a:lstStyle/>
          <a:p>
            <a:pPr algn="ctr"/>
            <a:r>
              <a:rPr lang="en-US" sz="1000">
                <a:solidFill>
                  <a:schemeClr val="tx1">
                    <a:lumMod val="65000"/>
                    <a:lumOff val="35000"/>
                  </a:schemeClr>
                </a:solidFill>
                <a:latin typeface="Futura LT"/>
              </a:rPr>
              <a:t>Charter/Scope</a:t>
            </a:r>
          </a:p>
          <a:p>
            <a:pPr algn="ctr"/>
            <a:r>
              <a:rPr lang="en-US" sz="1000">
                <a:solidFill>
                  <a:schemeClr val="tx1">
                    <a:lumMod val="65000"/>
                    <a:lumOff val="35000"/>
                  </a:schemeClr>
                </a:solidFill>
                <a:latin typeface="Futura LT"/>
              </a:rPr>
              <a:t>Business Case</a:t>
            </a:r>
            <a:endParaRPr lang="en-IN" sz="1000">
              <a:solidFill>
                <a:schemeClr val="tx1">
                  <a:lumMod val="65000"/>
                  <a:lumOff val="35000"/>
                </a:schemeClr>
              </a:solidFill>
              <a:latin typeface="Futura LT"/>
            </a:endParaRPr>
          </a:p>
        </p:txBody>
      </p:sp>
      <p:pic>
        <p:nvPicPr>
          <p:cNvPr id="9" name="Graphic 8">
            <a:extLst>
              <a:ext uri="{FF2B5EF4-FFF2-40B4-BE49-F238E27FC236}">
                <a16:creationId xmlns:a16="http://schemas.microsoft.com/office/drawing/2014/main" id="{AAD7A45D-1AF7-D99C-F280-6CF1BACCD0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6477" y="3270191"/>
            <a:ext cx="468000" cy="468000"/>
          </a:xfrm>
          <a:prstGeom prst="rect">
            <a:avLst/>
          </a:prstGeom>
        </p:spPr>
      </p:pic>
      <p:sp>
        <p:nvSpPr>
          <p:cNvPr id="10" name="Rectangle 9">
            <a:extLst>
              <a:ext uri="{FF2B5EF4-FFF2-40B4-BE49-F238E27FC236}">
                <a16:creationId xmlns:a16="http://schemas.microsoft.com/office/drawing/2014/main" id="{3EE64C7A-79B6-126F-5B37-8A27ACE4AEFC}"/>
              </a:ext>
            </a:extLst>
          </p:cNvPr>
          <p:cNvSpPr/>
          <p:nvPr/>
        </p:nvSpPr>
        <p:spPr>
          <a:xfrm>
            <a:off x="2535976" y="3767766"/>
            <a:ext cx="988534"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Governance &amp; Comms</a:t>
            </a:r>
            <a:endParaRPr lang="en-IN" sz="1000">
              <a:solidFill>
                <a:schemeClr val="tx1">
                  <a:lumMod val="65000"/>
                  <a:lumOff val="35000"/>
                </a:schemeClr>
              </a:solidFill>
              <a:latin typeface="Futura LT"/>
            </a:endParaRPr>
          </a:p>
        </p:txBody>
      </p:sp>
      <p:pic>
        <p:nvPicPr>
          <p:cNvPr id="11" name="Graphic 10">
            <a:extLst>
              <a:ext uri="{FF2B5EF4-FFF2-40B4-BE49-F238E27FC236}">
                <a16:creationId xmlns:a16="http://schemas.microsoft.com/office/drawing/2014/main" id="{ED5CE453-C0BB-BE14-2CA4-BE32F5FB84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72243" y="3286059"/>
            <a:ext cx="516001" cy="432000"/>
          </a:xfrm>
          <a:prstGeom prst="rect">
            <a:avLst/>
          </a:prstGeom>
        </p:spPr>
      </p:pic>
      <p:sp>
        <p:nvSpPr>
          <p:cNvPr id="12" name="Rectangle 11">
            <a:extLst>
              <a:ext uri="{FF2B5EF4-FFF2-40B4-BE49-F238E27FC236}">
                <a16:creationId xmlns:a16="http://schemas.microsoft.com/office/drawing/2014/main" id="{BD3F0215-A0AB-0EF5-5E87-75BCA6E08240}"/>
              </a:ext>
            </a:extLst>
          </p:cNvPr>
          <p:cNvSpPr/>
          <p:nvPr/>
        </p:nvSpPr>
        <p:spPr>
          <a:xfrm>
            <a:off x="665901" y="4811134"/>
            <a:ext cx="1647614" cy="400110"/>
          </a:xfrm>
          <a:prstGeom prst="rect">
            <a:avLst/>
          </a:prstGeom>
        </p:spPr>
        <p:txBody>
          <a:bodyPr wrap="square">
            <a:spAutoFit/>
          </a:bodyPr>
          <a:lstStyle/>
          <a:p>
            <a:pPr algn="ctr"/>
            <a:r>
              <a:rPr lang="en-US" sz="1000">
                <a:solidFill>
                  <a:schemeClr val="tx1">
                    <a:lumMod val="65000"/>
                    <a:lumOff val="35000"/>
                  </a:schemeClr>
                </a:solidFill>
                <a:latin typeface="Futura LT"/>
              </a:rPr>
              <a:t>Solution Architecture /Blueprints</a:t>
            </a:r>
            <a:endParaRPr lang="en-IN" sz="1000">
              <a:solidFill>
                <a:schemeClr val="tx1">
                  <a:lumMod val="65000"/>
                  <a:lumOff val="35000"/>
                </a:schemeClr>
              </a:solidFill>
              <a:latin typeface="Futura LT"/>
            </a:endParaRPr>
          </a:p>
        </p:txBody>
      </p:sp>
      <p:pic>
        <p:nvPicPr>
          <p:cNvPr id="13" name="Graphic 12">
            <a:extLst>
              <a:ext uri="{FF2B5EF4-FFF2-40B4-BE49-F238E27FC236}">
                <a16:creationId xmlns:a16="http://schemas.microsoft.com/office/drawing/2014/main" id="{6B39A302-FCBA-12D4-5AF1-49CBBA154A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8477" y="4288041"/>
            <a:ext cx="504000" cy="504000"/>
          </a:xfrm>
          <a:prstGeom prst="rect">
            <a:avLst/>
          </a:prstGeom>
        </p:spPr>
      </p:pic>
      <p:sp>
        <p:nvSpPr>
          <p:cNvPr id="14" name="Rectangle 13">
            <a:extLst>
              <a:ext uri="{FF2B5EF4-FFF2-40B4-BE49-F238E27FC236}">
                <a16:creationId xmlns:a16="http://schemas.microsoft.com/office/drawing/2014/main" id="{FD40F388-4B9B-BA80-1777-6D52582609B6}"/>
              </a:ext>
            </a:extLst>
          </p:cNvPr>
          <p:cNvSpPr/>
          <p:nvPr/>
        </p:nvSpPr>
        <p:spPr>
          <a:xfrm>
            <a:off x="2395687" y="4811135"/>
            <a:ext cx="1274811" cy="400110"/>
          </a:xfrm>
          <a:prstGeom prst="rect">
            <a:avLst/>
          </a:prstGeom>
        </p:spPr>
        <p:txBody>
          <a:bodyPr wrap="square">
            <a:spAutoFit/>
          </a:bodyPr>
          <a:lstStyle/>
          <a:p>
            <a:pPr algn="ctr"/>
            <a:r>
              <a:rPr lang="en-US" sz="1000">
                <a:solidFill>
                  <a:schemeClr val="tx1">
                    <a:lumMod val="65000"/>
                    <a:lumOff val="35000"/>
                  </a:schemeClr>
                </a:solidFill>
                <a:latin typeface="Futura LT"/>
              </a:rPr>
              <a:t>Project Kick-Off </a:t>
            </a:r>
          </a:p>
          <a:p>
            <a:pPr algn="ctr"/>
            <a:r>
              <a:rPr lang="en-US" sz="1000">
                <a:solidFill>
                  <a:schemeClr val="tx1">
                    <a:lumMod val="65000"/>
                    <a:lumOff val="35000"/>
                  </a:schemeClr>
                </a:solidFill>
                <a:latin typeface="Futura LT"/>
              </a:rPr>
              <a:t>&amp; Alignment</a:t>
            </a:r>
            <a:endParaRPr lang="en-IN" sz="1000">
              <a:solidFill>
                <a:schemeClr val="tx1">
                  <a:lumMod val="65000"/>
                  <a:lumOff val="35000"/>
                </a:schemeClr>
              </a:solidFill>
              <a:latin typeface="Futura LT"/>
            </a:endParaRPr>
          </a:p>
        </p:txBody>
      </p:sp>
      <p:pic>
        <p:nvPicPr>
          <p:cNvPr id="15" name="Graphic 14">
            <a:extLst>
              <a:ext uri="{FF2B5EF4-FFF2-40B4-BE49-F238E27FC236}">
                <a16:creationId xmlns:a16="http://schemas.microsoft.com/office/drawing/2014/main" id="{D35F2FC3-64F0-4BEC-3198-37FF596A49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4243" y="4341299"/>
            <a:ext cx="432000" cy="432000"/>
          </a:xfrm>
          <a:prstGeom prst="rect">
            <a:avLst/>
          </a:prstGeom>
        </p:spPr>
      </p:pic>
      <p:sp>
        <p:nvSpPr>
          <p:cNvPr id="16" name="Rectangle 15">
            <a:extLst>
              <a:ext uri="{FF2B5EF4-FFF2-40B4-BE49-F238E27FC236}">
                <a16:creationId xmlns:a16="http://schemas.microsoft.com/office/drawing/2014/main" id="{23FFA1D5-9335-7A9E-9B57-847BD94C28FB}"/>
              </a:ext>
            </a:extLst>
          </p:cNvPr>
          <p:cNvSpPr/>
          <p:nvPr/>
        </p:nvSpPr>
        <p:spPr>
          <a:xfrm>
            <a:off x="2342170" y="5878033"/>
            <a:ext cx="1328328" cy="400110"/>
          </a:xfrm>
          <a:prstGeom prst="rect">
            <a:avLst/>
          </a:prstGeom>
        </p:spPr>
        <p:txBody>
          <a:bodyPr wrap="square">
            <a:spAutoFit/>
          </a:bodyPr>
          <a:lstStyle/>
          <a:p>
            <a:pPr algn="ctr"/>
            <a:r>
              <a:rPr lang="en-US" sz="1000">
                <a:solidFill>
                  <a:schemeClr val="tx1">
                    <a:lumMod val="65000"/>
                    <a:lumOff val="35000"/>
                  </a:schemeClr>
                </a:solidFill>
                <a:latin typeface="Futura LT"/>
              </a:rPr>
              <a:t>Business Processes &amp; RACI</a:t>
            </a:r>
            <a:endParaRPr lang="en-IN" sz="1000">
              <a:solidFill>
                <a:schemeClr val="tx1">
                  <a:lumMod val="65000"/>
                  <a:lumOff val="35000"/>
                </a:schemeClr>
              </a:solidFill>
              <a:latin typeface="Futura LT"/>
            </a:endParaRPr>
          </a:p>
        </p:txBody>
      </p:sp>
      <p:pic>
        <p:nvPicPr>
          <p:cNvPr id="17" name="Graphic 16">
            <a:extLst>
              <a:ext uri="{FF2B5EF4-FFF2-40B4-BE49-F238E27FC236}">
                <a16:creationId xmlns:a16="http://schemas.microsoft.com/office/drawing/2014/main" id="{41953CCB-39C9-606A-0DAB-9FCF3FD8ACC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96243" y="5345711"/>
            <a:ext cx="468000" cy="468000"/>
          </a:xfrm>
          <a:prstGeom prst="rect">
            <a:avLst/>
          </a:prstGeom>
        </p:spPr>
      </p:pic>
      <p:sp>
        <p:nvSpPr>
          <p:cNvPr id="18" name="Rectangle 17">
            <a:extLst>
              <a:ext uri="{FF2B5EF4-FFF2-40B4-BE49-F238E27FC236}">
                <a16:creationId xmlns:a16="http://schemas.microsoft.com/office/drawing/2014/main" id="{F3265A10-076B-A5C1-2F97-A7A98674A946}"/>
              </a:ext>
            </a:extLst>
          </p:cNvPr>
          <p:cNvSpPr/>
          <p:nvPr/>
        </p:nvSpPr>
        <p:spPr>
          <a:xfrm>
            <a:off x="699768" y="5874828"/>
            <a:ext cx="1474566" cy="400110"/>
          </a:xfrm>
          <a:prstGeom prst="rect">
            <a:avLst/>
          </a:prstGeom>
        </p:spPr>
        <p:txBody>
          <a:bodyPr wrap="square">
            <a:spAutoFit/>
          </a:bodyPr>
          <a:lstStyle/>
          <a:p>
            <a:pPr algn="ctr"/>
            <a:r>
              <a:rPr lang="en-US" sz="1000">
                <a:solidFill>
                  <a:schemeClr val="tx1">
                    <a:lumMod val="65000"/>
                    <a:lumOff val="35000"/>
                  </a:schemeClr>
                </a:solidFill>
                <a:latin typeface="Futura LT"/>
              </a:rPr>
              <a:t>Vendor/Product Integration Mapping</a:t>
            </a:r>
          </a:p>
        </p:txBody>
      </p:sp>
      <p:pic>
        <p:nvPicPr>
          <p:cNvPr id="19" name="Graphic 18">
            <a:extLst>
              <a:ext uri="{FF2B5EF4-FFF2-40B4-BE49-F238E27FC236}">
                <a16:creationId xmlns:a16="http://schemas.microsoft.com/office/drawing/2014/main" id="{D98C82A1-996E-2243-D04A-2E09DC50057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25179" y="5275561"/>
            <a:ext cx="648000" cy="648000"/>
          </a:xfrm>
          <a:prstGeom prst="rect">
            <a:avLst/>
          </a:prstGeom>
        </p:spPr>
      </p:pic>
      <p:sp>
        <p:nvSpPr>
          <p:cNvPr id="20" name="Rectangle: Rounded Corners 3">
            <a:extLst>
              <a:ext uri="{FF2B5EF4-FFF2-40B4-BE49-F238E27FC236}">
                <a16:creationId xmlns:a16="http://schemas.microsoft.com/office/drawing/2014/main" id="{8C96B735-63D0-7F02-03C8-73999467505E}"/>
              </a:ext>
            </a:extLst>
          </p:cNvPr>
          <p:cNvSpPr/>
          <p:nvPr/>
        </p:nvSpPr>
        <p:spPr>
          <a:xfrm>
            <a:off x="4231171" y="3013152"/>
            <a:ext cx="3729658" cy="3347159"/>
          </a:xfrm>
          <a:prstGeom prst="roundRect">
            <a:avLst>
              <a:gd name="adj" fmla="val 1945"/>
            </a:avLst>
          </a:prstGeom>
          <a:solidFill>
            <a:schemeClr val="bg1"/>
          </a:solidFill>
          <a:ln w="952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Top Corners Rounded 18">
            <a:extLst>
              <a:ext uri="{FF2B5EF4-FFF2-40B4-BE49-F238E27FC236}">
                <a16:creationId xmlns:a16="http://schemas.microsoft.com/office/drawing/2014/main" id="{B3E0B585-2BA5-5072-DEBC-B9920DC3A672}"/>
              </a:ext>
            </a:extLst>
          </p:cNvPr>
          <p:cNvSpPr/>
          <p:nvPr/>
        </p:nvSpPr>
        <p:spPr>
          <a:xfrm>
            <a:off x="4231171" y="2759383"/>
            <a:ext cx="3729658" cy="401703"/>
          </a:xfrm>
          <a:prstGeom prst="round2SameRect">
            <a:avLst/>
          </a:prstGeom>
          <a:solidFill>
            <a:srgbClr val="004589"/>
          </a:solidFill>
          <a:ln w="952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2F70E994-1DBC-E689-CFA5-D7A120C1EAFB}"/>
              </a:ext>
            </a:extLst>
          </p:cNvPr>
          <p:cNvSpPr txBox="1"/>
          <p:nvPr/>
        </p:nvSpPr>
        <p:spPr>
          <a:xfrm>
            <a:off x="4918912" y="2823834"/>
            <a:ext cx="1037463" cy="307777"/>
          </a:xfrm>
          <a:prstGeom prst="rect">
            <a:avLst/>
          </a:prstGeom>
          <a:noFill/>
        </p:spPr>
        <p:txBody>
          <a:bodyPr wrap="none" rtlCol="0">
            <a:spAutoFit/>
          </a:bodyPr>
          <a:lstStyle/>
          <a:p>
            <a:r>
              <a:rPr lang="en-IN" sz="1400" b="1">
                <a:solidFill>
                  <a:schemeClr val="bg1"/>
                </a:solidFill>
                <a:latin typeface="Futura Medium" panose="020B0602020204020303"/>
                <a:cs typeface="Futura Medium" panose="020B0602020204020303"/>
              </a:rPr>
              <a:t>Execution</a:t>
            </a:r>
          </a:p>
        </p:txBody>
      </p:sp>
      <p:sp>
        <p:nvSpPr>
          <p:cNvPr id="23" name="Rectangle 22">
            <a:extLst>
              <a:ext uri="{FF2B5EF4-FFF2-40B4-BE49-F238E27FC236}">
                <a16:creationId xmlns:a16="http://schemas.microsoft.com/office/drawing/2014/main" id="{B34FB763-FED2-B06B-DFC4-4F746F6D522A}"/>
              </a:ext>
            </a:extLst>
          </p:cNvPr>
          <p:cNvSpPr/>
          <p:nvPr/>
        </p:nvSpPr>
        <p:spPr>
          <a:xfrm>
            <a:off x="4502403" y="3758527"/>
            <a:ext cx="1525043"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Integrated Program Plan / RAID Logs</a:t>
            </a:r>
            <a:endParaRPr lang="en-IN" sz="1000">
              <a:solidFill>
                <a:schemeClr val="tx1">
                  <a:lumMod val="65000"/>
                  <a:lumOff val="35000"/>
                </a:schemeClr>
              </a:solidFill>
              <a:latin typeface="Futura LT"/>
            </a:endParaRPr>
          </a:p>
        </p:txBody>
      </p:sp>
      <p:pic>
        <p:nvPicPr>
          <p:cNvPr id="24" name="Graphic 23">
            <a:extLst>
              <a:ext uri="{FF2B5EF4-FFF2-40B4-BE49-F238E27FC236}">
                <a16:creationId xmlns:a16="http://schemas.microsoft.com/office/drawing/2014/main" id="{5998997F-2C5C-6DB9-D31F-B0DB0E7DB46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94924" y="3231687"/>
            <a:ext cx="540000" cy="540000"/>
          </a:xfrm>
          <a:prstGeom prst="rect">
            <a:avLst/>
          </a:prstGeom>
        </p:spPr>
      </p:pic>
      <p:sp>
        <p:nvSpPr>
          <p:cNvPr id="25" name="Rectangle 24">
            <a:extLst>
              <a:ext uri="{FF2B5EF4-FFF2-40B4-BE49-F238E27FC236}">
                <a16:creationId xmlns:a16="http://schemas.microsoft.com/office/drawing/2014/main" id="{5F34640F-6253-55C7-6ED1-640793703015}"/>
              </a:ext>
            </a:extLst>
          </p:cNvPr>
          <p:cNvSpPr/>
          <p:nvPr/>
        </p:nvSpPr>
        <p:spPr>
          <a:xfrm>
            <a:off x="4361636" y="5783586"/>
            <a:ext cx="1741936" cy="400110"/>
          </a:xfrm>
          <a:prstGeom prst="rect">
            <a:avLst/>
          </a:prstGeom>
        </p:spPr>
        <p:txBody>
          <a:bodyPr wrap="square">
            <a:spAutoFit/>
          </a:bodyPr>
          <a:lstStyle/>
          <a:p>
            <a:pPr algn="ctr"/>
            <a:r>
              <a:rPr lang="en-US" sz="1000">
                <a:solidFill>
                  <a:schemeClr val="tx1">
                    <a:lumMod val="65000"/>
                    <a:lumOff val="35000"/>
                  </a:schemeClr>
                </a:solidFill>
                <a:latin typeface="Futura LT"/>
              </a:rPr>
              <a:t>Full SDLC Template Library</a:t>
            </a:r>
            <a:endParaRPr lang="en-IN" sz="1000">
              <a:solidFill>
                <a:schemeClr val="tx1">
                  <a:lumMod val="65000"/>
                  <a:lumOff val="35000"/>
                </a:schemeClr>
              </a:solidFill>
              <a:latin typeface="Futura LT"/>
            </a:endParaRPr>
          </a:p>
        </p:txBody>
      </p:sp>
      <p:pic>
        <p:nvPicPr>
          <p:cNvPr id="26" name="Graphic 25">
            <a:extLst>
              <a:ext uri="{FF2B5EF4-FFF2-40B4-BE49-F238E27FC236}">
                <a16:creationId xmlns:a16="http://schemas.microsoft.com/office/drawing/2014/main" id="{A39202D6-CBE7-5783-AB05-3399716347C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994924" y="5298653"/>
            <a:ext cx="468000" cy="468000"/>
          </a:xfrm>
          <a:prstGeom prst="rect">
            <a:avLst/>
          </a:prstGeom>
        </p:spPr>
      </p:pic>
      <p:sp>
        <p:nvSpPr>
          <p:cNvPr id="27" name="Rectangle 26">
            <a:extLst>
              <a:ext uri="{FF2B5EF4-FFF2-40B4-BE49-F238E27FC236}">
                <a16:creationId xmlns:a16="http://schemas.microsoft.com/office/drawing/2014/main" id="{620CA37D-DFBF-0EF2-523C-5311B1B660C0}"/>
              </a:ext>
            </a:extLst>
          </p:cNvPr>
          <p:cNvSpPr/>
          <p:nvPr/>
        </p:nvSpPr>
        <p:spPr>
          <a:xfrm>
            <a:off x="4696436" y="4751007"/>
            <a:ext cx="1203226" cy="400110"/>
          </a:xfrm>
          <a:prstGeom prst="rect">
            <a:avLst/>
          </a:prstGeom>
        </p:spPr>
        <p:txBody>
          <a:bodyPr wrap="square">
            <a:spAutoFit/>
          </a:bodyPr>
          <a:lstStyle/>
          <a:p>
            <a:pPr algn="ctr"/>
            <a:r>
              <a:rPr lang="en-US" sz="1000">
                <a:solidFill>
                  <a:schemeClr val="tx1">
                    <a:lumMod val="65000"/>
                    <a:lumOff val="35000"/>
                  </a:schemeClr>
                </a:solidFill>
                <a:latin typeface="Futura LT"/>
              </a:rPr>
              <a:t>Board/Executive Presentations</a:t>
            </a:r>
            <a:endParaRPr lang="en-IN" sz="1000">
              <a:solidFill>
                <a:schemeClr val="tx1">
                  <a:lumMod val="65000"/>
                  <a:lumOff val="35000"/>
                </a:schemeClr>
              </a:solidFill>
              <a:latin typeface="Futura LT"/>
            </a:endParaRPr>
          </a:p>
        </p:txBody>
      </p:sp>
      <p:pic>
        <p:nvPicPr>
          <p:cNvPr id="28" name="Graphic 27">
            <a:extLst>
              <a:ext uri="{FF2B5EF4-FFF2-40B4-BE49-F238E27FC236}">
                <a16:creationId xmlns:a16="http://schemas.microsoft.com/office/drawing/2014/main" id="{6BA5709F-1ECD-A0A1-AFF4-F7ED4C63CEE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062765" y="4281171"/>
            <a:ext cx="468000" cy="468000"/>
          </a:xfrm>
          <a:prstGeom prst="rect">
            <a:avLst/>
          </a:prstGeom>
        </p:spPr>
      </p:pic>
      <p:sp>
        <p:nvSpPr>
          <p:cNvPr id="29" name="Rectangle 28">
            <a:extLst>
              <a:ext uri="{FF2B5EF4-FFF2-40B4-BE49-F238E27FC236}">
                <a16:creationId xmlns:a16="http://schemas.microsoft.com/office/drawing/2014/main" id="{815D3C8C-C2CF-1453-C3EF-4CFC6F13D538}"/>
              </a:ext>
            </a:extLst>
          </p:cNvPr>
          <p:cNvSpPr/>
          <p:nvPr/>
        </p:nvSpPr>
        <p:spPr>
          <a:xfrm>
            <a:off x="6166061" y="4765312"/>
            <a:ext cx="1441417" cy="400110"/>
          </a:xfrm>
          <a:prstGeom prst="rect">
            <a:avLst/>
          </a:prstGeom>
        </p:spPr>
        <p:txBody>
          <a:bodyPr wrap="square">
            <a:spAutoFit/>
          </a:bodyPr>
          <a:lstStyle/>
          <a:p>
            <a:pPr algn="ctr"/>
            <a:r>
              <a:rPr lang="en-US" sz="1000">
                <a:solidFill>
                  <a:schemeClr val="tx1">
                    <a:lumMod val="65000"/>
                    <a:lumOff val="35000"/>
                  </a:schemeClr>
                </a:solidFill>
                <a:latin typeface="Futura LT"/>
              </a:rPr>
              <a:t>TSA Financial Tracking </a:t>
            </a:r>
            <a:endParaRPr lang="en-IN" sz="1000">
              <a:solidFill>
                <a:schemeClr val="tx1">
                  <a:lumMod val="65000"/>
                  <a:lumOff val="35000"/>
                </a:schemeClr>
              </a:solidFill>
              <a:latin typeface="Futura LT"/>
            </a:endParaRPr>
          </a:p>
        </p:txBody>
      </p:sp>
      <p:pic>
        <p:nvPicPr>
          <p:cNvPr id="30" name="Graphic 29">
            <a:extLst>
              <a:ext uri="{FF2B5EF4-FFF2-40B4-BE49-F238E27FC236}">
                <a16:creationId xmlns:a16="http://schemas.microsoft.com/office/drawing/2014/main" id="{2A65FE40-5E5C-5A3C-9120-98930393251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97669" y="4307537"/>
            <a:ext cx="378200" cy="396000"/>
          </a:xfrm>
          <a:prstGeom prst="rect">
            <a:avLst/>
          </a:prstGeom>
        </p:spPr>
      </p:pic>
      <p:sp>
        <p:nvSpPr>
          <p:cNvPr id="31" name="Rectangle 30">
            <a:extLst>
              <a:ext uri="{FF2B5EF4-FFF2-40B4-BE49-F238E27FC236}">
                <a16:creationId xmlns:a16="http://schemas.microsoft.com/office/drawing/2014/main" id="{71517D82-FB4B-4D01-0026-CB6D95FEE6BE}"/>
              </a:ext>
            </a:extLst>
          </p:cNvPr>
          <p:cNvSpPr/>
          <p:nvPr/>
        </p:nvSpPr>
        <p:spPr>
          <a:xfrm>
            <a:off x="6217193" y="5794990"/>
            <a:ext cx="1295390" cy="400110"/>
          </a:xfrm>
          <a:prstGeom prst="rect">
            <a:avLst/>
          </a:prstGeom>
        </p:spPr>
        <p:txBody>
          <a:bodyPr wrap="square">
            <a:spAutoFit/>
          </a:bodyPr>
          <a:lstStyle/>
          <a:p>
            <a:pPr algn="ctr"/>
            <a:r>
              <a:rPr lang="en-US" sz="1000">
                <a:solidFill>
                  <a:schemeClr val="tx1">
                    <a:lumMod val="65000"/>
                    <a:lumOff val="35000"/>
                  </a:schemeClr>
                </a:solidFill>
                <a:latin typeface="Futura LT"/>
              </a:rPr>
              <a:t>Mock Conversion Strategy</a:t>
            </a:r>
            <a:endParaRPr lang="en-IN" sz="1000">
              <a:solidFill>
                <a:schemeClr val="tx1">
                  <a:lumMod val="65000"/>
                  <a:lumOff val="35000"/>
                </a:schemeClr>
              </a:solidFill>
              <a:latin typeface="Futura LT"/>
            </a:endParaRPr>
          </a:p>
        </p:txBody>
      </p:sp>
      <p:pic>
        <p:nvPicPr>
          <p:cNvPr id="32" name="Graphic 31">
            <a:extLst>
              <a:ext uri="{FF2B5EF4-FFF2-40B4-BE49-F238E27FC236}">
                <a16:creationId xmlns:a16="http://schemas.microsoft.com/office/drawing/2014/main" id="{170A4F40-04AB-3658-5AAF-A0E10D6251F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77004" y="5289128"/>
            <a:ext cx="432000" cy="432000"/>
          </a:xfrm>
          <a:prstGeom prst="rect">
            <a:avLst/>
          </a:prstGeom>
        </p:spPr>
      </p:pic>
      <p:sp>
        <p:nvSpPr>
          <p:cNvPr id="33" name="Rectangle 32">
            <a:extLst>
              <a:ext uri="{FF2B5EF4-FFF2-40B4-BE49-F238E27FC236}">
                <a16:creationId xmlns:a16="http://schemas.microsoft.com/office/drawing/2014/main" id="{B8672649-FE46-8D57-A2E6-DE1FA059DFC4}"/>
              </a:ext>
            </a:extLst>
          </p:cNvPr>
          <p:cNvSpPr/>
          <p:nvPr/>
        </p:nvSpPr>
        <p:spPr>
          <a:xfrm>
            <a:off x="6247146" y="3755389"/>
            <a:ext cx="1441417"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EPMO &amp; Team Status Reporting</a:t>
            </a:r>
            <a:endParaRPr lang="en-IN" sz="1000">
              <a:solidFill>
                <a:schemeClr val="tx1">
                  <a:lumMod val="65000"/>
                  <a:lumOff val="35000"/>
                </a:schemeClr>
              </a:solidFill>
              <a:latin typeface="Futura LT"/>
            </a:endParaRPr>
          </a:p>
        </p:txBody>
      </p:sp>
      <p:pic>
        <p:nvPicPr>
          <p:cNvPr id="34" name="Graphic 33">
            <a:extLst>
              <a:ext uri="{FF2B5EF4-FFF2-40B4-BE49-F238E27FC236}">
                <a16:creationId xmlns:a16="http://schemas.microsoft.com/office/drawing/2014/main" id="{02139175-7B16-FC71-0E0E-ABB81C8A4C8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672323" y="3278143"/>
            <a:ext cx="504000" cy="504000"/>
          </a:xfrm>
          <a:prstGeom prst="rect">
            <a:avLst/>
          </a:prstGeom>
        </p:spPr>
      </p:pic>
      <p:grpSp>
        <p:nvGrpSpPr>
          <p:cNvPr id="35" name="Group 34">
            <a:extLst>
              <a:ext uri="{FF2B5EF4-FFF2-40B4-BE49-F238E27FC236}">
                <a16:creationId xmlns:a16="http://schemas.microsoft.com/office/drawing/2014/main" id="{AAEE6AD3-50C9-33C6-D6A9-83E6E0265E7A}"/>
              </a:ext>
            </a:extLst>
          </p:cNvPr>
          <p:cNvGrpSpPr/>
          <p:nvPr/>
        </p:nvGrpSpPr>
        <p:grpSpPr>
          <a:xfrm>
            <a:off x="8089594" y="2759385"/>
            <a:ext cx="3760632" cy="3600925"/>
            <a:chOff x="8089785" y="903913"/>
            <a:chExt cx="3760632" cy="5345884"/>
          </a:xfrm>
        </p:grpSpPr>
        <p:sp>
          <p:nvSpPr>
            <p:cNvPr id="36" name="Rectangle: Rounded Corners 42">
              <a:extLst>
                <a:ext uri="{FF2B5EF4-FFF2-40B4-BE49-F238E27FC236}">
                  <a16:creationId xmlns:a16="http://schemas.microsoft.com/office/drawing/2014/main" id="{63F1684E-F814-B6CA-897B-AA3A18F740C8}"/>
                </a:ext>
              </a:extLst>
            </p:cNvPr>
            <p:cNvSpPr/>
            <p:nvPr/>
          </p:nvSpPr>
          <p:spPr>
            <a:xfrm>
              <a:off x="8089785" y="1157681"/>
              <a:ext cx="3729658" cy="5092116"/>
            </a:xfrm>
            <a:prstGeom prst="roundRect">
              <a:avLst>
                <a:gd name="adj" fmla="val 1945"/>
              </a:avLst>
            </a:prstGeom>
            <a:solidFill>
              <a:schemeClr val="bg1"/>
            </a:solidFill>
            <a:ln w="952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Top Corners Rounded 57">
              <a:extLst>
                <a:ext uri="{FF2B5EF4-FFF2-40B4-BE49-F238E27FC236}">
                  <a16:creationId xmlns:a16="http://schemas.microsoft.com/office/drawing/2014/main" id="{CF22345B-4DD2-B6E1-62B3-A160DDD6D97D}"/>
                </a:ext>
              </a:extLst>
            </p:cNvPr>
            <p:cNvSpPr/>
            <p:nvPr/>
          </p:nvSpPr>
          <p:spPr>
            <a:xfrm>
              <a:off x="8089785" y="903913"/>
              <a:ext cx="3729658" cy="585010"/>
            </a:xfrm>
            <a:prstGeom prst="round2SameRect">
              <a:avLst/>
            </a:prstGeom>
            <a:solidFill>
              <a:srgbClr val="0077D0"/>
            </a:solidFill>
            <a:ln w="9525">
              <a:solidFill>
                <a:srgbClr val="007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5322B0BA-377B-1990-52C0-46E07A31B86A}"/>
                </a:ext>
              </a:extLst>
            </p:cNvPr>
            <p:cNvSpPr txBox="1"/>
            <p:nvPr/>
          </p:nvSpPr>
          <p:spPr>
            <a:xfrm>
              <a:off x="8601923" y="965438"/>
              <a:ext cx="3248494" cy="307777"/>
            </a:xfrm>
            <a:prstGeom prst="rect">
              <a:avLst/>
            </a:prstGeom>
            <a:noFill/>
          </p:spPr>
          <p:txBody>
            <a:bodyPr wrap="square" rtlCol="0">
              <a:spAutoFit/>
            </a:bodyPr>
            <a:lstStyle/>
            <a:p>
              <a:r>
                <a:rPr lang="en-IN" sz="1400" b="1">
                  <a:solidFill>
                    <a:schemeClr val="bg1"/>
                  </a:solidFill>
                  <a:latin typeface="Futura Medium" panose="020B0602020204020303"/>
                  <a:cs typeface="Futura Medium" panose="020B0602020204020303"/>
                </a:rPr>
                <a:t>Go-Live</a:t>
              </a:r>
            </a:p>
          </p:txBody>
        </p:sp>
      </p:grpSp>
      <p:grpSp>
        <p:nvGrpSpPr>
          <p:cNvPr id="39" name="Group 38">
            <a:extLst>
              <a:ext uri="{FF2B5EF4-FFF2-40B4-BE49-F238E27FC236}">
                <a16:creationId xmlns:a16="http://schemas.microsoft.com/office/drawing/2014/main" id="{7B6D2E2C-C1C6-0C2F-B617-46F77D35FD2C}"/>
              </a:ext>
            </a:extLst>
          </p:cNvPr>
          <p:cNvGrpSpPr/>
          <p:nvPr/>
        </p:nvGrpSpPr>
        <p:grpSpPr>
          <a:xfrm>
            <a:off x="10310183" y="3262359"/>
            <a:ext cx="1157157" cy="911400"/>
            <a:chOff x="10238890" y="1695573"/>
            <a:chExt cx="1157157" cy="911400"/>
          </a:xfrm>
        </p:grpSpPr>
        <p:sp>
          <p:nvSpPr>
            <p:cNvPr id="40" name="Rectangle 39">
              <a:extLst>
                <a:ext uri="{FF2B5EF4-FFF2-40B4-BE49-F238E27FC236}">
                  <a16:creationId xmlns:a16="http://schemas.microsoft.com/office/drawing/2014/main" id="{14AB79FE-D42E-EAAB-3773-84A335C12714}"/>
                </a:ext>
              </a:extLst>
            </p:cNvPr>
            <p:cNvSpPr/>
            <p:nvPr/>
          </p:nvSpPr>
          <p:spPr>
            <a:xfrm>
              <a:off x="10238890" y="2191475"/>
              <a:ext cx="1157157" cy="415498"/>
            </a:xfrm>
            <a:prstGeom prst="rect">
              <a:avLst/>
            </a:prstGeom>
          </p:spPr>
          <p:txBody>
            <a:bodyPr wrap="square" anchor="ctr">
              <a:spAutoFit/>
            </a:bodyPr>
            <a:lstStyle/>
            <a:p>
              <a:pPr algn="ctr"/>
              <a:r>
                <a:rPr lang="en-US" sz="1000">
                  <a:solidFill>
                    <a:schemeClr val="tx1">
                      <a:lumMod val="65000"/>
                      <a:lumOff val="35000"/>
                    </a:schemeClr>
                  </a:solidFill>
                  <a:latin typeface="Futura LT"/>
                </a:rPr>
                <a:t>Organizational Readiness</a:t>
              </a:r>
              <a:endParaRPr lang="en-IN" sz="1000">
                <a:solidFill>
                  <a:schemeClr val="tx1">
                    <a:lumMod val="65000"/>
                    <a:lumOff val="35000"/>
                  </a:schemeClr>
                </a:solidFill>
                <a:latin typeface="Futura LT"/>
              </a:endParaRPr>
            </a:p>
          </p:txBody>
        </p:sp>
        <p:pic>
          <p:nvPicPr>
            <p:cNvPr id="41" name="Graphic 40">
              <a:extLst>
                <a:ext uri="{FF2B5EF4-FFF2-40B4-BE49-F238E27FC236}">
                  <a16:creationId xmlns:a16="http://schemas.microsoft.com/office/drawing/2014/main" id="{04E31214-D3F2-EC2A-956E-A479B906429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546953" y="1695573"/>
              <a:ext cx="504000" cy="504000"/>
            </a:xfrm>
            <a:prstGeom prst="rect">
              <a:avLst/>
            </a:prstGeom>
          </p:spPr>
        </p:pic>
      </p:grpSp>
      <p:grpSp>
        <p:nvGrpSpPr>
          <p:cNvPr id="42" name="Group 41">
            <a:extLst>
              <a:ext uri="{FF2B5EF4-FFF2-40B4-BE49-F238E27FC236}">
                <a16:creationId xmlns:a16="http://schemas.microsoft.com/office/drawing/2014/main" id="{4DEE2A1C-1F38-8883-0FFB-8EE03F470704}"/>
              </a:ext>
            </a:extLst>
          </p:cNvPr>
          <p:cNvGrpSpPr/>
          <p:nvPr/>
        </p:nvGrpSpPr>
        <p:grpSpPr>
          <a:xfrm>
            <a:off x="10157053" y="4198534"/>
            <a:ext cx="1516074" cy="977358"/>
            <a:chOff x="10129360" y="4140998"/>
            <a:chExt cx="1516074" cy="977358"/>
          </a:xfrm>
        </p:grpSpPr>
        <p:sp>
          <p:nvSpPr>
            <p:cNvPr id="43" name="Rectangle 42">
              <a:extLst>
                <a:ext uri="{FF2B5EF4-FFF2-40B4-BE49-F238E27FC236}">
                  <a16:creationId xmlns:a16="http://schemas.microsoft.com/office/drawing/2014/main" id="{677EFEF5-2AD2-541C-7CDE-44ADEAB98AD6}"/>
                </a:ext>
              </a:extLst>
            </p:cNvPr>
            <p:cNvSpPr/>
            <p:nvPr/>
          </p:nvSpPr>
          <p:spPr>
            <a:xfrm>
              <a:off x="10129360" y="4718246"/>
              <a:ext cx="1516074" cy="400110"/>
            </a:xfrm>
            <a:prstGeom prst="rect">
              <a:avLst/>
            </a:prstGeom>
          </p:spPr>
          <p:txBody>
            <a:bodyPr wrap="square">
              <a:spAutoFit/>
            </a:bodyPr>
            <a:lstStyle/>
            <a:p>
              <a:pPr algn="ctr"/>
              <a:r>
                <a:rPr lang="en-US" sz="1000">
                  <a:solidFill>
                    <a:schemeClr val="tx1">
                      <a:lumMod val="65000"/>
                      <a:lumOff val="35000"/>
                    </a:schemeClr>
                  </a:solidFill>
                  <a:latin typeface="Futura LT"/>
                </a:rPr>
                <a:t>Real-Time Updates / Executive Dashboard</a:t>
              </a:r>
              <a:endParaRPr lang="en-IN" sz="1000">
                <a:solidFill>
                  <a:schemeClr val="tx1">
                    <a:lumMod val="65000"/>
                    <a:lumOff val="35000"/>
                  </a:schemeClr>
                </a:solidFill>
                <a:latin typeface="Futura LT"/>
              </a:endParaRPr>
            </a:p>
          </p:txBody>
        </p:sp>
        <p:pic>
          <p:nvPicPr>
            <p:cNvPr id="44" name="Graphic 43">
              <a:extLst>
                <a:ext uri="{FF2B5EF4-FFF2-40B4-BE49-F238E27FC236}">
                  <a16:creationId xmlns:a16="http://schemas.microsoft.com/office/drawing/2014/main" id="{469478E1-4A1B-117D-7296-771C3A47231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519068" y="4140998"/>
              <a:ext cx="684000" cy="684000"/>
            </a:xfrm>
            <a:prstGeom prst="rect">
              <a:avLst/>
            </a:prstGeom>
          </p:spPr>
        </p:pic>
      </p:grpSp>
      <p:grpSp>
        <p:nvGrpSpPr>
          <p:cNvPr id="45" name="Group 44">
            <a:extLst>
              <a:ext uri="{FF2B5EF4-FFF2-40B4-BE49-F238E27FC236}">
                <a16:creationId xmlns:a16="http://schemas.microsoft.com/office/drawing/2014/main" id="{A2605842-7DE3-DAD8-FA40-5545D8D87953}"/>
              </a:ext>
            </a:extLst>
          </p:cNvPr>
          <p:cNvGrpSpPr/>
          <p:nvPr/>
        </p:nvGrpSpPr>
        <p:grpSpPr>
          <a:xfrm>
            <a:off x="8351678" y="3398039"/>
            <a:ext cx="1734489" cy="771267"/>
            <a:chOff x="8351869" y="1829442"/>
            <a:chExt cx="1734489" cy="771267"/>
          </a:xfrm>
        </p:grpSpPr>
        <p:sp>
          <p:nvSpPr>
            <p:cNvPr id="46" name="Rectangle 45">
              <a:extLst>
                <a:ext uri="{FF2B5EF4-FFF2-40B4-BE49-F238E27FC236}">
                  <a16:creationId xmlns:a16="http://schemas.microsoft.com/office/drawing/2014/main" id="{BA79B543-34AF-1EA6-CFCE-1CBEA3923D52}"/>
                </a:ext>
              </a:extLst>
            </p:cNvPr>
            <p:cNvSpPr/>
            <p:nvPr/>
          </p:nvSpPr>
          <p:spPr>
            <a:xfrm>
              <a:off x="8351869" y="2200599"/>
              <a:ext cx="1734489"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Command Center Setup </a:t>
              </a:r>
            </a:p>
            <a:p>
              <a:pPr algn="ctr"/>
              <a:r>
                <a:rPr lang="en-US" sz="1000">
                  <a:solidFill>
                    <a:schemeClr val="tx1">
                      <a:lumMod val="65000"/>
                      <a:lumOff val="35000"/>
                    </a:schemeClr>
                  </a:solidFill>
                  <a:latin typeface="Futura LT"/>
                </a:rPr>
                <a:t>&amp; Execution (runbooks)</a:t>
              </a:r>
              <a:endParaRPr lang="en-IN" sz="1000">
                <a:solidFill>
                  <a:schemeClr val="tx1">
                    <a:lumMod val="65000"/>
                    <a:lumOff val="35000"/>
                  </a:schemeClr>
                </a:solidFill>
                <a:latin typeface="Futura LT"/>
              </a:endParaRPr>
            </a:p>
          </p:txBody>
        </p:sp>
        <p:pic>
          <p:nvPicPr>
            <p:cNvPr id="47" name="Picture 46">
              <a:extLst>
                <a:ext uri="{FF2B5EF4-FFF2-40B4-BE49-F238E27FC236}">
                  <a16:creationId xmlns:a16="http://schemas.microsoft.com/office/drawing/2014/main" id="{066AB9D0-7316-23C4-56F5-B622B4148037}"/>
                </a:ext>
              </a:extLst>
            </p:cNvPr>
            <p:cNvPicPr>
              <a:picLocks noChangeAspect="1"/>
            </p:cNvPicPr>
            <p:nvPr/>
          </p:nvPicPr>
          <p:blipFill>
            <a:blip r:embed="rId35"/>
            <a:stretch>
              <a:fillRect/>
            </a:stretch>
          </p:blipFill>
          <p:spPr>
            <a:xfrm>
              <a:off x="8527776" y="1829442"/>
              <a:ext cx="1260000" cy="317404"/>
            </a:xfrm>
            <a:prstGeom prst="rect">
              <a:avLst/>
            </a:prstGeom>
          </p:spPr>
        </p:pic>
      </p:grpSp>
      <p:pic>
        <p:nvPicPr>
          <p:cNvPr id="48" name="Picture 47">
            <a:extLst>
              <a:ext uri="{FF2B5EF4-FFF2-40B4-BE49-F238E27FC236}">
                <a16:creationId xmlns:a16="http://schemas.microsoft.com/office/drawing/2014/main" id="{60CF5445-9DB7-4879-96F9-07803C9E5976}"/>
              </a:ext>
            </a:extLst>
          </p:cNvPr>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8351679" y="4496755"/>
            <a:ext cx="1585764" cy="252416"/>
          </a:xfrm>
          <a:prstGeom prst="rect">
            <a:avLst/>
          </a:prstGeom>
        </p:spPr>
      </p:pic>
      <p:sp>
        <p:nvSpPr>
          <p:cNvPr id="49" name="TextBox 48">
            <a:extLst>
              <a:ext uri="{FF2B5EF4-FFF2-40B4-BE49-F238E27FC236}">
                <a16:creationId xmlns:a16="http://schemas.microsoft.com/office/drawing/2014/main" id="{E7F9850A-7C4C-FC10-F786-FA26712ACACC}"/>
              </a:ext>
            </a:extLst>
          </p:cNvPr>
          <p:cNvSpPr txBox="1"/>
          <p:nvPr/>
        </p:nvSpPr>
        <p:spPr>
          <a:xfrm>
            <a:off x="372557" y="775132"/>
            <a:ext cx="11431251" cy="584775"/>
          </a:xfrm>
          <a:prstGeom prst="rect">
            <a:avLst/>
          </a:prstGeom>
          <a:noFill/>
        </p:spPr>
        <p:txBody>
          <a:bodyPr wrap="square">
            <a:spAutoFit/>
          </a:bodyPr>
          <a:lstStyle/>
          <a:p>
            <a:r>
              <a:rPr lang="en-US" sz="1600" i="1"/>
              <a:t>We go beyond just Due Diligence. We are Start-to-Finish M&amp;A Partners pre- and post-close. Our </a:t>
            </a:r>
            <a:r>
              <a:rPr lang="en-US" sz="1600" b="1" i="1"/>
              <a:t>proprietary, best-practice accelerators </a:t>
            </a:r>
            <a:r>
              <a:rPr lang="en-US" sz="1600" i="1"/>
              <a:t>give us a unique advantage to decrease timelines, reduce risk and </a:t>
            </a:r>
            <a:r>
              <a:rPr lang="en-US" sz="1600" b="1" i="1"/>
              <a:t>prove</a:t>
            </a:r>
            <a:r>
              <a:rPr lang="en-US" sz="1600" i="1"/>
              <a:t> to you, your board, auditors, and regulators that we </a:t>
            </a:r>
            <a:r>
              <a:rPr lang="en-US" sz="1600" b="1" i="1"/>
              <a:t>got it right</a:t>
            </a:r>
            <a:r>
              <a:rPr lang="en-US" sz="1600" i="1"/>
              <a:t>.</a:t>
            </a:r>
          </a:p>
        </p:txBody>
      </p:sp>
      <p:pic>
        <p:nvPicPr>
          <p:cNvPr id="50" name="Graphic 49">
            <a:extLst>
              <a:ext uri="{FF2B5EF4-FFF2-40B4-BE49-F238E27FC236}">
                <a16:creationId xmlns:a16="http://schemas.microsoft.com/office/drawing/2014/main" id="{46A98F02-F712-F992-231B-9B07E8ED7484}"/>
              </a:ext>
            </a:extLst>
          </p:cNvPr>
          <p:cNvPicPr>
            <a:picLocks noChangeAspect="1"/>
          </p:cNvPicPr>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232914" y="2823226"/>
            <a:ext cx="294671" cy="294671"/>
          </a:xfrm>
          <a:prstGeom prst="rect">
            <a:avLst/>
          </a:prstGeom>
        </p:spPr>
      </p:pic>
      <p:pic>
        <p:nvPicPr>
          <p:cNvPr id="51" name="Graphic 50">
            <a:extLst>
              <a:ext uri="{FF2B5EF4-FFF2-40B4-BE49-F238E27FC236}">
                <a16:creationId xmlns:a16="http://schemas.microsoft.com/office/drawing/2014/main" id="{1CFE6ECE-CC51-CCC2-AC7D-756C7B6F3B8C}"/>
              </a:ext>
            </a:extLst>
          </p:cNvPr>
          <p:cNvPicPr>
            <a:picLocks noChangeAspect="1"/>
          </p:cNvPicPr>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514992" y="2795229"/>
            <a:ext cx="337398" cy="337398"/>
          </a:xfrm>
          <a:prstGeom prst="rect">
            <a:avLst/>
          </a:prstGeom>
        </p:spPr>
      </p:pic>
      <p:pic>
        <p:nvPicPr>
          <p:cNvPr id="52" name="Graphic 51">
            <a:extLst>
              <a:ext uri="{FF2B5EF4-FFF2-40B4-BE49-F238E27FC236}">
                <a16:creationId xmlns:a16="http://schemas.microsoft.com/office/drawing/2014/main" id="{99907A20-03CC-C56F-9196-8C62AAD7D43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4434280" y="2788648"/>
            <a:ext cx="365290" cy="365290"/>
          </a:xfrm>
          <a:prstGeom prst="rect">
            <a:avLst/>
          </a:prstGeom>
        </p:spPr>
      </p:pic>
      <p:sp>
        <p:nvSpPr>
          <p:cNvPr id="53" name="Rectangle 52">
            <a:extLst>
              <a:ext uri="{FF2B5EF4-FFF2-40B4-BE49-F238E27FC236}">
                <a16:creationId xmlns:a16="http://schemas.microsoft.com/office/drawing/2014/main" id="{4C19AEFD-D812-9873-8DE4-302710A0266C}"/>
              </a:ext>
            </a:extLst>
          </p:cNvPr>
          <p:cNvSpPr/>
          <p:nvPr/>
        </p:nvSpPr>
        <p:spPr>
          <a:xfrm>
            <a:off x="8349489" y="4757955"/>
            <a:ext cx="1734489" cy="400110"/>
          </a:xfrm>
          <a:prstGeom prst="rect">
            <a:avLst/>
          </a:prstGeom>
        </p:spPr>
        <p:txBody>
          <a:bodyPr wrap="square">
            <a:spAutoFit/>
          </a:bodyPr>
          <a:lstStyle/>
          <a:p>
            <a:pPr algn="ctr"/>
            <a:r>
              <a:rPr lang="en-US" sz="1000">
                <a:solidFill>
                  <a:schemeClr val="tx1">
                    <a:lumMod val="65000"/>
                    <a:lumOff val="35000"/>
                  </a:schemeClr>
                </a:solidFill>
                <a:latin typeface="Futura LT"/>
              </a:rPr>
              <a:t>Data Reconciliation &amp; Controls Balancing</a:t>
            </a:r>
            <a:endParaRPr lang="en-IN" sz="1000">
              <a:solidFill>
                <a:schemeClr val="tx1">
                  <a:lumMod val="65000"/>
                  <a:lumOff val="35000"/>
                </a:schemeClr>
              </a:solidFill>
              <a:latin typeface="Futura LT"/>
            </a:endParaRPr>
          </a:p>
        </p:txBody>
      </p:sp>
      <p:grpSp>
        <p:nvGrpSpPr>
          <p:cNvPr id="54" name="Group 53">
            <a:extLst>
              <a:ext uri="{FF2B5EF4-FFF2-40B4-BE49-F238E27FC236}">
                <a16:creationId xmlns:a16="http://schemas.microsoft.com/office/drawing/2014/main" id="{BD10CA1C-3DE8-30DB-7A88-B074CEF3CC79}"/>
              </a:ext>
            </a:extLst>
          </p:cNvPr>
          <p:cNvGrpSpPr/>
          <p:nvPr/>
        </p:nvGrpSpPr>
        <p:grpSpPr>
          <a:xfrm>
            <a:off x="8496026" y="5253628"/>
            <a:ext cx="1441417" cy="935000"/>
            <a:chOff x="8437068" y="2810585"/>
            <a:chExt cx="1441417" cy="935000"/>
          </a:xfrm>
        </p:grpSpPr>
        <p:sp>
          <p:nvSpPr>
            <p:cNvPr id="55" name="Rectangle 54">
              <a:extLst>
                <a:ext uri="{FF2B5EF4-FFF2-40B4-BE49-F238E27FC236}">
                  <a16:creationId xmlns:a16="http://schemas.microsoft.com/office/drawing/2014/main" id="{F2C5064E-57CE-77AE-0426-02A551C7CD98}"/>
                </a:ext>
              </a:extLst>
            </p:cNvPr>
            <p:cNvSpPr/>
            <p:nvPr/>
          </p:nvSpPr>
          <p:spPr>
            <a:xfrm>
              <a:off x="8437068" y="3345475"/>
              <a:ext cx="1441417" cy="400110"/>
            </a:xfrm>
            <a:prstGeom prst="rect">
              <a:avLst/>
            </a:prstGeom>
          </p:spPr>
          <p:txBody>
            <a:bodyPr wrap="square">
              <a:spAutoFit/>
            </a:bodyPr>
            <a:lstStyle/>
            <a:p>
              <a:pPr algn="ctr"/>
              <a:r>
                <a:rPr lang="en-US" sz="1000">
                  <a:solidFill>
                    <a:schemeClr val="tx1">
                      <a:lumMod val="65000"/>
                      <a:lumOff val="35000"/>
                    </a:schemeClr>
                  </a:solidFill>
                  <a:latin typeface="Futura LT"/>
                </a:rPr>
                <a:t>Rapid Issue / Defect Management</a:t>
              </a:r>
              <a:endParaRPr lang="en-IN" sz="1000">
                <a:solidFill>
                  <a:schemeClr val="tx1">
                    <a:lumMod val="65000"/>
                    <a:lumOff val="35000"/>
                  </a:schemeClr>
                </a:solidFill>
                <a:latin typeface="Futura LT"/>
              </a:endParaRPr>
            </a:p>
          </p:txBody>
        </p:sp>
        <p:pic>
          <p:nvPicPr>
            <p:cNvPr id="56" name="Graphic 55">
              <a:extLst>
                <a:ext uri="{FF2B5EF4-FFF2-40B4-BE49-F238E27FC236}">
                  <a16:creationId xmlns:a16="http://schemas.microsoft.com/office/drawing/2014/main" id="{AFB4D6DD-A83A-86DA-AF6B-0F60AC885D1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8887776" y="2810585"/>
              <a:ext cx="540000" cy="540000"/>
            </a:xfrm>
            <a:prstGeom prst="rect">
              <a:avLst/>
            </a:prstGeom>
          </p:spPr>
        </p:pic>
      </p:grpSp>
      <p:grpSp>
        <p:nvGrpSpPr>
          <p:cNvPr id="57" name="Group 56">
            <a:extLst>
              <a:ext uri="{FF2B5EF4-FFF2-40B4-BE49-F238E27FC236}">
                <a16:creationId xmlns:a16="http://schemas.microsoft.com/office/drawing/2014/main" id="{AAD921AD-DC90-C872-1FA8-7105580C0B0C}"/>
              </a:ext>
            </a:extLst>
          </p:cNvPr>
          <p:cNvGrpSpPr/>
          <p:nvPr/>
        </p:nvGrpSpPr>
        <p:grpSpPr>
          <a:xfrm>
            <a:off x="10202496" y="5261087"/>
            <a:ext cx="1448920" cy="942929"/>
            <a:chOff x="10086359" y="2818044"/>
            <a:chExt cx="1448920" cy="942929"/>
          </a:xfrm>
        </p:grpSpPr>
        <p:sp>
          <p:nvSpPr>
            <p:cNvPr id="58" name="Rectangle 57">
              <a:extLst>
                <a:ext uri="{FF2B5EF4-FFF2-40B4-BE49-F238E27FC236}">
                  <a16:creationId xmlns:a16="http://schemas.microsoft.com/office/drawing/2014/main" id="{6B11BDC1-FDCB-C177-AD66-F0B450FCD108}"/>
                </a:ext>
              </a:extLst>
            </p:cNvPr>
            <p:cNvSpPr/>
            <p:nvPr/>
          </p:nvSpPr>
          <p:spPr>
            <a:xfrm>
              <a:off x="10086359" y="3345475"/>
              <a:ext cx="1448920" cy="415498"/>
            </a:xfrm>
            <a:prstGeom prst="rect">
              <a:avLst/>
            </a:prstGeom>
          </p:spPr>
          <p:txBody>
            <a:bodyPr wrap="square">
              <a:spAutoFit/>
            </a:bodyPr>
            <a:lstStyle/>
            <a:p>
              <a:pPr algn="ctr"/>
              <a:r>
                <a:rPr lang="en-US" sz="1000">
                  <a:solidFill>
                    <a:schemeClr val="tx1">
                      <a:lumMod val="65000"/>
                      <a:lumOff val="35000"/>
                    </a:schemeClr>
                  </a:solidFill>
                  <a:latin typeface="Futura LT"/>
                </a:rPr>
                <a:t>Ongoing Production Support</a:t>
              </a:r>
              <a:endParaRPr lang="en-IN" sz="1000">
                <a:solidFill>
                  <a:schemeClr val="tx1">
                    <a:lumMod val="65000"/>
                    <a:lumOff val="35000"/>
                  </a:schemeClr>
                </a:solidFill>
                <a:latin typeface="Futura LT"/>
              </a:endParaRPr>
            </a:p>
          </p:txBody>
        </p:sp>
        <p:pic>
          <p:nvPicPr>
            <p:cNvPr id="59" name="Graphic 58">
              <a:extLst>
                <a:ext uri="{FF2B5EF4-FFF2-40B4-BE49-F238E27FC236}">
                  <a16:creationId xmlns:a16="http://schemas.microsoft.com/office/drawing/2014/main" id="{5CB7428E-9539-C066-C885-7DD53CB088BC}"/>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0546953" y="2818044"/>
              <a:ext cx="504000" cy="504000"/>
            </a:xfrm>
            <a:prstGeom prst="rect">
              <a:avLst/>
            </a:prstGeom>
          </p:spPr>
        </p:pic>
      </p:grpSp>
      <p:sp>
        <p:nvSpPr>
          <p:cNvPr id="60" name="Rectangle: Rounded Corners 22">
            <a:extLst>
              <a:ext uri="{FF2B5EF4-FFF2-40B4-BE49-F238E27FC236}">
                <a16:creationId xmlns:a16="http://schemas.microsoft.com/office/drawing/2014/main" id="{E50F0540-A7A9-43B9-3BA6-64B34C66D4EE}"/>
              </a:ext>
            </a:extLst>
          </p:cNvPr>
          <p:cNvSpPr/>
          <p:nvPr/>
        </p:nvSpPr>
        <p:spPr>
          <a:xfrm>
            <a:off x="365662" y="1744867"/>
            <a:ext cx="11460676" cy="892855"/>
          </a:xfrm>
          <a:prstGeom prst="roundRect">
            <a:avLst>
              <a:gd name="adj" fmla="val 1945"/>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Top Corners Rounded 37">
            <a:extLst>
              <a:ext uri="{FF2B5EF4-FFF2-40B4-BE49-F238E27FC236}">
                <a16:creationId xmlns:a16="http://schemas.microsoft.com/office/drawing/2014/main" id="{C1DD3E19-A4C7-385A-0330-764A75F60E6B}"/>
              </a:ext>
            </a:extLst>
          </p:cNvPr>
          <p:cNvSpPr/>
          <p:nvPr/>
        </p:nvSpPr>
        <p:spPr>
          <a:xfrm>
            <a:off x="365662" y="1491097"/>
            <a:ext cx="11460676" cy="409091"/>
          </a:xfrm>
          <a:prstGeom prst="round2SameRect">
            <a:avLst/>
          </a:prstGeom>
          <a:solidFill>
            <a:srgbClr val="002060"/>
          </a:solidFill>
          <a:ln w="9525">
            <a:solidFill>
              <a:srgbClr val="213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TextBox 61">
            <a:extLst>
              <a:ext uri="{FF2B5EF4-FFF2-40B4-BE49-F238E27FC236}">
                <a16:creationId xmlns:a16="http://schemas.microsoft.com/office/drawing/2014/main" id="{B6B29912-4AA9-81DA-8CAC-A58A69064B0A}"/>
              </a:ext>
            </a:extLst>
          </p:cNvPr>
          <p:cNvSpPr txBox="1"/>
          <p:nvPr/>
        </p:nvSpPr>
        <p:spPr>
          <a:xfrm>
            <a:off x="986883" y="1549119"/>
            <a:ext cx="3244287" cy="307777"/>
          </a:xfrm>
          <a:prstGeom prst="rect">
            <a:avLst/>
          </a:prstGeom>
          <a:noFill/>
        </p:spPr>
        <p:txBody>
          <a:bodyPr wrap="square" rtlCol="0">
            <a:spAutoFit/>
          </a:bodyPr>
          <a:lstStyle/>
          <a:p>
            <a:r>
              <a:rPr lang="en-IN" sz="1400" b="1">
                <a:solidFill>
                  <a:schemeClr val="bg1"/>
                </a:solidFill>
                <a:latin typeface="Futura Medium" panose="020B0602020204020303"/>
                <a:cs typeface="Futura Medium" panose="020B0602020204020303"/>
              </a:rPr>
              <a:t>Technology Due Diligence</a:t>
            </a:r>
          </a:p>
        </p:txBody>
      </p:sp>
      <p:sp>
        <p:nvSpPr>
          <p:cNvPr id="64" name="Rectangle 63">
            <a:extLst>
              <a:ext uri="{FF2B5EF4-FFF2-40B4-BE49-F238E27FC236}">
                <a16:creationId xmlns:a16="http://schemas.microsoft.com/office/drawing/2014/main" id="{AEBB01BB-68C8-5929-4058-39E04A7F0CA8}"/>
              </a:ext>
            </a:extLst>
          </p:cNvPr>
          <p:cNvSpPr/>
          <p:nvPr/>
        </p:nvSpPr>
        <p:spPr>
          <a:xfrm>
            <a:off x="5321426" y="2055407"/>
            <a:ext cx="1981032"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Risk Identification, Red Flag Report &amp; Remediations</a:t>
            </a:r>
            <a:endParaRPr lang="en-IN" sz="1000">
              <a:solidFill>
                <a:schemeClr val="tx1">
                  <a:lumMod val="65000"/>
                  <a:lumOff val="35000"/>
                </a:schemeClr>
              </a:solidFill>
              <a:latin typeface="Futura LT"/>
            </a:endParaRPr>
          </a:p>
        </p:txBody>
      </p:sp>
      <p:sp>
        <p:nvSpPr>
          <p:cNvPr id="65" name="Rectangle 64">
            <a:extLst>
              <a:ext uri="{FF2B5EF4-FFF2-40B4-BE49-F238E27FC236}">
                <a16:creationId xmlns:a16="http://schemas.microsoft.com/office/drawing/2014/main" id="{7E3167F2-0270-CB9F-E197-A3A3770ADA8D}"/>
              </a:ext>
            </a:extLst>
          </p:cNvPr>
          <p:cNvSpPr/>
          <p:nvPr/>
        </p:nvSpPr>
        <p:spPr>
          <a:xfrm>
            <a:off x="9529608" y="2062241"/>
            <a:ext cx="1678107"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Cost, Investment, Opportunities Roadmap</a:t>
            </a:r>
            <a:endParaRPr lang="en-IN" sz="1000">
              <a:solidFill>
                <a:schemeClr val="tx1">
                  <a:lumMod val="65000"/>
                  <a:lumOff val="35000"/>
                </a:schemeClr>
              </a:solidFill>
              <a:latin typeface="Futura LT"/>
            </a:endParaRPr>
          </a:p>
        </p:txBody>
      </p:sp>
      <p:sp>
        <p:nvSpPr>
          <p:cNvPr id="66" name="Rectangle 65">
            <a:extLst>
              <a:ext uri="{FF2B5EF4-FFF2-40B4-BE49-F238E27FC236}">
                <a16:creationId xmlns:a16="http://schemas.microsoft.com/office/drawing/2014/main" id="{12E7E695-4271-55A2-0AB1-FBA086081427}"/>
              </a:ext>
            </a:extLst>
          </p:cNvPr>
          <p:cNvSpPr/>
          <p:nvPr/>
        </p:nvSpPr>
        <p:spPr>
          <a:xfrm>
            <a:off x="1692735" y="2064763"/>
            <a:ext cx="1435318" cy="400110"/>
          </a:xfrm>
          <a:prstGeom prst="rect">
            <a:avLst/>
          </a:prstGeom>
        </p:spPr>
        <p:txBody>
          <a:bodyPr wrap="square" anchor="ctr">
            <a:spAutoFit/>
          </a:bodyPr>
          <a:lstStyle/>
          <a:p>
            <a:pPr algn="ctr"/>
            <a:r>
              <a:rPr lang="en-US" sz="1000">
                <a:solidFill>
                  <a:schemeClr val="tx1">
                    <a:lumMod val="65000"/>
                    <a:lumOff val="35000"/>
                  </a:schemeClr>
                </a:solidFill>
                <a:latin typeface="Futura LT"/>
              </a:rPr>
              <a:t>IT Operational Maturity Assessment</a:t>
            </a:r>
            <a:endParaRPr lang="en-IN" sz="1000">
              <a:solidFill>
                <a:schemeClr val="tx1">
                  <a:lumMod val="65000"/>
                  <a:lumOff val="35000"/>
                </a:schemeClr>
              </a:solidFill>
              <a:latin typeface="Futura LT"/>
            </a:endParaRPr>
          </a:p>
        </p:txBody>
      </p:sp>
      <p:pic>
        <p:nvPicPr>
          <p:cNvPr id="76" name="Graphic 75" descr="Target Audience with solid fill">
            <a:extLst>
              <a:ext uri="{FF2B5EF4-FFF2-40B4-BE49-F238E27FC236}">
                <a16:creationId xmlns:a16="http://schemas.microsoft.com/office/drawing/2014/main" id="{B6631AF1-23CE-E923-04BF-654718A332E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488446" y="1509020"/>
            <a:ext cx="409091" cy="409091"/>
          </a:xfrm>
          <a:prstGeom prst="rect">
            <a:avLst/>
          </a:prstGeom>
        </p:spPr>
      </p:pic>
      <p:sp>
        <p:nvSpPr>
          <p:cNvPr id="69" name="Text Placeholder 68">
            <a:extLst>
              <a:ext uri="{FF2B5EF4-FFF2-40B4-BE49-F238E27FC236}">
                <a16:creationId xmlns:a16="http://schemas.microsoft.com/office/drawing/2014/main" id="{D0626156-BDC8-5C63-318B-FDC7C3BF5DAE}"/>
              </a:ext>
            </a:extLst>
          </p:cNvPr>
          <p:cNvSpPr>
            <a:spLocks noGrp="1"/>
          </p:cNvSpPr>
          <p:nvPr>
            <p:ph type="body" sz="quarter" idx="10"/>
          </p:nvPr>
        </p:nvSpPr>
        <p:spPr/>
        <p:txBody>
          <a:bodyPr vert="horz" lIns="91440" tIns="45720" rIns="91440" bIns="45720" rtlCol="0" anchor="t">
            <a:normAutofit fontScale="92500"/>
          </a:bodyPr>
          <a:lstStyle/>
          <a:p>
            <a:r>
              <a:rPr lang="en-US" b="0">
                <a:solidFill>
                  <a:srgbClr val="213863"/>
                </a:solidFill>
                <a:latin typeface="Futura Medium" panose="020B0602020204020303"/>
              </a:rPr>
              <a:t>CSF #1: Selecting the Right Partner(s) … </a:t>
            </a:r>
            <a:r>
              <a:rPr lang="en-US" b="0" i="1">
                <a:solidFill>
                  <a:srgbClr val="213863"/>
                </a:solidFill>
                <a:latin typeface="Futura Medium" panose="020B0602020204020303"/>
              </a:rPr>
              <a:t>Start to Finish or Surgical Needs?</a:t>
            </a:r>
            <a:endParaRPr lang="en-US" i="1"/>
          </a:p>
        </p:txBody>
      </p:sp>
      <p:grpSp>
        <p:nvGrpSpPr>
          <p:cNvPr id="137" name="Graphic 150">
            <a:extLst>
              <a:ext uri="{FF2B5EF4-FFF2-40B4-BE49-F238E27FC236}">
                <a16:creationId xmlns:a16="http://schemas.microsoft.com/office/drawing/2014/main" id="{10EE4415-77FE-BEEF-A6EB-6BFB1D3847C6}"/>
              </a:ext>
            </a:extLst>
          </p:cNvPr>
          <p:cNvGrpSpPr>
            <a:grpSpLocks noChangeAspect="1"/>
          </p:cNvGrpSpPr>
          <p:nvPr/>
        </p:nvGrpSpPr>
        <p:grpSpPr>
          <a:xfrm>
            <a:off x="1231178" y="2075677"/>
            <a:ext cx="365760" cy="378282"/>
            <a:chOff x="2830054" y="51276"/>
            <a:chExt cx="6531954" cy="6755574"/>
          </a:xfrm>
          <a:solidFill>
            <a:srgbClr val="44546A"/>
          </a:solidFill>
        </p:grpSpPr>
        <p:sp>
          <p:nvSpPr>
            <p:cNvPr id="138" name="Freeform: Shape 137">
              <a:extLst>
                <a:ext uri="{FF2B5EF4-FFF2-40B4-BE49-F238E27FC236}">
                  <a16:creationId xmlns:a16="http://schemas.microsoft.com/office/drawing/2014/main" id="{0528D0CA-1CB5-96AE-B801-222D938DE066}"/>
                </a:ext>
              </a:extLst>
            </p:cNvPr>
            <p:cNvSpPr/>
            <p:nvPr/>
          </p:nvSpPr>
          <p:spPr>
            <a:xfrm>
              <a:off x="6144577" y="1240783"/>
              <a:ext cx="3217430" cy="3216270"/>
            </a:xfrm>
            <a:custGeom>
              <a:avLst/>
              <a:gdLst>
                <a:gd name="connsiteX0" fmla="*/ 1607629 w 3217430"/>
                <a:gd name="connsiteY0" fmla="*/ 0 h 3216270"/>
                <a:gd name="connsiteX1" fmla="*/ 0 w 3217430"/>
                <a:gd name="connsiteY1" fmla="*/ 1608658 h 3216270"/>
                <a:gd name="connsiteX2" fmla="*/ 1319479 w 3217430"/>
                <a:gd name="connsiteY2" fmla="*/ 3189885 h 3216270"/>
                <a:gd name="connsiteX3" fmla="*/ 1607664 w 3217430"/>
                <a:gd name="connsiteY3" fmla="*/ 3216271 h 3216270"/>
                <a:gd name="connsiteX4" fmla="*/ 1930676 w 3217430"/>
                <a:gd name="connsiteY4" fmla="*/ 3183547 h 3216270"/>
                <a:gd name="connsiteX5" fmla="*/ 3217431 w 3217430"/>
                <a:gd name="connsiteY5" fmla="*/ 1608664 h 3216270"/>
                <a:gd name="connsiteX6" fmla="*/ 1607607 w 3217430"/>
                <a:gd name="connsiteY6" fmla="*/ 6 h 3216270"/>
                <a:gd name="connsiteX7" fmla="*/ 1846185 w 3217430"/>
                <a:gd name="connsiteY7" fmla="*/ 2769832 h 3216270"/>
                <a:gd name="connsiteX8" fmla="*/ 1607629 w 3217430"/>
                <a:gd name="connsiteY8" fmla="*/ 2794121 h 3216270"/>
                <a:gd name="connsiteX9" fmla="*/ 1394409 w 3217430"/>
                <a:gd name="connsiteY9" fmla="*/ 2774073 h 3216270"/>
                <a:gd name="connsiteX10" fmla="*/ 422230 w 3217430"/>
                <a:gd name="connsiteY10" fmla="*/ 1608727 h 3216270"/>
                <a:gd name="connsiteX11" fmla="*/ 1607635 w 3217430"/>
                <a:gd name="connsiteY11" fmla="*/ 422236 h 3216270"/>
                <a:gd name="connsiteX12" fmla="*/ 2795149 w 3217430"/>
                <a:gd name="connsiteY12" fmla="*/ 1608727 h 3216270"/>
                <a:gd name="connsiteX13" fmla="*/ 1846179 w 3217430"/>
                <a:gd name="connsiteY13" fmla="*/ 2769843 h 32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7430" h="3216270">
                  <a:moveTo>
                    <a:pt x="1607629" y="0"/>
                  </a:moveTo>
                  <a:cubicBezTo>
                    <a:pt x="722033" y="0"/>
                    <a:pt x="0" y="720947"/>
                    <a:pt x="0" y="1608658"/>
                  </a:cubicBezTo>
                  <a:cubicBezTo>
                    <a:pt x="0" y="2387670"/>
                    <a:pt x="555224" y="3052667"/>
                    <a:pt x="1319479" y="3189885"/>
                  </a:cubicBezTo>
                  <a:cubicBezTo>
                    <a:pt x="1413422" y="3206761"/>
                    <a:pt x="1510532" y="3216271"/>
                    <a:pt x="1607664" y="3216271"/>
                  </a:cubicBezTo>
                  <a:cubicBezTo>
                    <a:pt x="1718506" y="3216271"/>
                    <a:pt x="1826171" y="3204664"/>
                    <a:pt x="1930676" y="3183547"/>
                  </a:cubicBezTo>
                  <a:cubicBezTo>
                    <a:pt x="2675934" y="3031539"/>
                    <a:pt x="3217431" y="2369673"/>
                    <a:pt x="3217431" y="1608664"/>
                  </a:cubicBezTo>
                  <a:cubicBezTo>
                    <a:pt x="3217374" y="720953"/>
                    <a:pt x="2495398" y="6"/>
                    <a:pt x="1607607" y="6"/>
                  </a:cubicBezTo>
                  <a:close/>
                  <a:moveTo>
                    <a:pt x="1846185" y="2769832"/>
                  </a:moveTo>
                  <a:cubicBezTo>
                    <a:pt x="1767021" y="2785657"/>
                    <a:pt x="1686788" y="2794121"/>
                    <a:pt x="1607629" y="2794121"/>
                  </a:cubicBezTo>
                  <a:cubicBezTo>
                    <a:pt x="1539004" y="2794121"/>
                    <a:pt x="1467235" y="2787783"/>
                    <a:pt x="1394409" y="2774073"/>
                  </a:cubicBezTo>
                  <a:cubicBezTo>
                    <a:pt x="830721" y="2672746"/>
                    <a:pt x="422230" y="2182970"/>
                    <a:pt x="422230" y="1608727"/>
                  </a:cubicBezTo>
                  <a:cubicBezTo>
                    <a:pt x="422230" y="954245"/>
                    <a:pt x="954239" y="422236"/>
                    <a:pt x="1607635" y="422236"/>
                  </a:cubicBezTo>
                  <a:cubicBezTo>
                    <a:pt x="2262111" y="422236"/>
                    <a:pt x="2795149" y="954245"/>
                    <a:pt x="2795149" y="1608727"/>
                  </a:cubicBezTo>
                  <a:cubicBezTo>
                    <a:pt x="2795149" y="2169220"/>
                    <a:pt x="2396128" y="2657944"/>
                    <a:pt x="1846179" y="2769843"/>
                  </a:cubicBezTo>
                  <a:close/>
                </a:path>
              </a:pathLst>
            </a:custGeom>
            <a:grpFill/>
            <a:ln w="571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218B499-ED4E-5572-52CA-1BF346F87AFE}"/>
                </a:ext>
              </a:extLst>
            </p:cNvPr>
            <p:cNvSpPr/>
            <p:nvPr/>
          </p:nvSpPr>
          <p:spPr>
            <a:xfrm>
              <a:off x="7195914" y="4621777"/>
              <a:ext cx="1146372" cy="1505273"/>
            </a:xfrm>
            <a:custGeom>
              <a:avLst/>
              <a:gdLst>
                <a:gd name="connsiteX0" fmla="*/ 963715 w 1146372"/>
                <a:gd name="connsiteY0" fmla="*/ 0 h 1505273"/>
                <a:gd name="connsiteX1" fmla="*/ 921498 w 1146372"/>
                <a:gd name="connsiteY1" fmla="*/ 9487 h 1505273"/>
                <a:gd name="connsiteX2" fmla="*/ 556275 w 1146372"/>
                <a:gd name="connsiteY2" fmla="*/ 46434 h 1505273"/>
                <a:gd name="connsiteX3" fmla="*/ 231166 w 1146372"/>
                <a:gd name="connsiteY3" fmla="*/ 16876 h 1505273"/>
                <a:gd name="connsiteX4" fmla="*/ 181566 w 1146372"/>
                <a:gd name="connsiteY4" fmla="*/ 7389 h 1505273"/>
                <a:gd name="connsiteX5" fmla="*/ 181566 w 1146372"/>
                <a:gd name="connsiteY5" fmla="*/ 159397 h 1505273"/>
                <a:gd name="connsiteX6" fmla="*/ 0 w 1146372"/>
                <a:gd name="connsiteY6" fmla="*/ 159397 h 1505273"/>
                <a:gd name="connsiteX7" fmla="*/ 0 w 1146372"/>
                <a:gd name="connsiteY7" fmla="*/ 1505274 h 1505273"/>
                <a:gd name="connsiteX8" fmla="*/ 1146372 w 1146372"/>
                <a:gd name="connsiteY8" fmla="*/ 1505274 h 1505273"/>
                <a:gd name="connsiteX9" fmla="*/ 1146349 w 1146372"/>
                <a:gd name="connsiteY9" fmla="*/ 159397 h 1505273"/>
                <a:gd name="connsiteX10" fmla="*/ 963738 w 1146372"/>
                <a:gd name="connsiteY10" fmla="*/ 159397 h 15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372" h="1505273">
                  <a:moveTo>
                    <a:pt x="963715" y="0"/>
                  </a:moveTo>
                  <a:cubicBezTo>
                    <a:pt x="949987" y="3172"/>
                    <a:pt x="936277" y="6338"/>
                    <a:pt x="921498" y="9487"/>
                  </a:cubicBezTo>
                  <a:cubicBezTo>
                    <a:pt x="800123" y="33775"/>
                    <a:pt x="677673" y="46434"/>
                    <a:pt x="556275" y="46434"/>
                  </a:cubicBezTo>
                  <a:cubicBezTo>
                    <a:pt x="449656" y="46434"/>
                    <a:pt x="339888" y="36925"/>
                    <a:pt x="231166" y="16876"/>
                  </a:cubicBezTo>
                  <a:cubicBezTo>
                    <a:pt x="214289" y="13704"/>
                    <a:pt x="197390" y="10538"/>
                    <a:pt x="181566" y="7389"/>
                  </a:cubicBezTo>
                  <a:lnTo>
                    <a:pt x="181566" y="159397"/>
                  </a:lnTo>
                  <a:lnTo>
                    <a:pt x="0" y="159397"/>
                  </a:lnTo>
                  <a:lnTo>
                    <a:pt x="0" y="1505274"/>
                  </a:lnTo>
                  <a:lnTo>
                    <a:pt x="1146372" y="1505274"/>
                  </a:lnTo>
                  <a:lnTo>
                    <a:pt x="1146349" y="159397"/>
                  </a:lnTo>
                  <a:lnTo>
                    <a:pt x="963738" y="159397"/>
                  </a:lnTo>
                  <a:close/>
                </a:path>
              </a:pathLst>
            </a:custGeom>
            <a:grpFill/>
            <a:ln w="571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B9046F9-3467-3CCD-8F14-B1A0DF793A6F}"/>
                </a:ext>
              </a:extLst>
            </p:cNvPr>
            <p:cNvSpPr/>
            <p:nvPr/>
          </p:nvSpPr>
          <p:spPr>
            <a:xfrm>
              <a:off x="7206104" y="6338391"/>
              <a:ext cx="1125912" cy="468173"/>
            </a:xfrm>
            <a:custGeom>
              <a:avLst/>
              <a:gdLst>
                <a:gd name="connsiteX0" fmla="*/ 562962 w 1125912"/>
                <a:gd name="connsiteY0" fmla="*/ 468173 h 468173"/>
                <a:gd name="connsiteX1" fmla="*/ 1125912 w 1125912"/>
                <a:gd name="connsiteY1" fmla="*/ 0 h 468173"/>
                <a:gd name="connsiteX2" fmla="*/ 0 w 1125912"/>
                <a:gd name="connsiteY2" fmla="*/ 0 h 468173"/>
                <a:gd name="connsiteX3" fmla="*/ 562973 w 1125912"/>
                <a:gd name="connsiteY3" fmla="*/ 468173 h 468173"/>
              </a:gdLst>
              <a:ahLst/>
              <a:cxnLst>
                <a:cxn ang="0">
                  <a:pos x="connsiteX0" y="connsiteY0"/>
                </a:cxn>
                <a:cxn ang="0">
                  <a:pos x="connsiteX1" y="connsiteY1"/>
                </a:cxn>
                <a:cxn ang="0">
                  <a:pos x="connsiteX2" y="connsiteY2"/>
                </a:cxn>
                <a:cxn ang="0">
                  <a:pos x="connsiteX3" y="connsiteY3"/>
                </a:cxn>
              </a:cxnLst>
              <a:rect l="l" t="t" r="r" b="b"/>
              <a:pathLst>
                <a:path w="1125912" h="468173">
                  <a:moveTo>
                    <a:pt x="562962" y="468173"/>
                  </a:moveTo>
                  <a:cubicBezTo>
                    <a:pt x="842414" y="468173"/>
                    <a:pt x="1075974" y="266148"/>
                    <a:pt x="1125912" y="0"/>
                  </a:cubicBezTo>
                  <a:lnTo>
                    <a:pt x="0" y="0"/>
                  </a:lnTo>
                  <a:cubicBezTo>
                    <a:pt x="49738" y="266091"/>
                    <a:pt x="282578" y="468173"/>
                    <a:pt x="562973" y="468173"/>
                  </a:cubicBezTo>
                  <a:close/>
                </a:path>
              </a:pathLst>
            </a:custGeom>
            <a:grpFill/>
            <a:ln w="571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44C8C4-6C10-D9E5-EBDC-5337B38D796C}"/>
                </a:ext>
              </a:extLst>
            </p:cNvPr>
            <p:cNvSpPr/>
            <p:nvPr/>
          </p:nvSpPr>
          <p:spPr>
            <a:xfrm>
              <a:off x="6842654" y="1953295"/>
              <a:ext cx="1820526" cy="1745165"/>
            </a:xfrm>
            <a:custGeom>
              <a:avLst/>
              <a:gdLst>
                <a:gd name="connsiteX0" fmla="*/ 1763374 w 1820526"/>
                <a:gd name="connsiteY0" fmla="*/ 811736 h 1745165"/>
                <a:gd name="connsiteX1" fmla="*/ 1368593 w 1820526"/>
                <a:gd name="connsiteY1" fmla="*/ 1098846 h 1745165"/>
                <a:gd name="connsiteX2" fmla="*/ 1519549 w 1820526"/>
                <a:gd name="connsiteY2" fmla="*/ 1562230 h 1745165"/>
                <a:gd name="connsiteX3" fmla="*/ 1304208 w 1820526"/>
                <a:gd name="connsiteY3" fmla="*/ 1717403 h 1745165"/>
                <a:gd name="connsiteX4" fmla="*/ 910473 w 1820526"/>
                <a:gd name="connsiteY4" fmla="*/ 1431339 h 1745165"/>
                <a:gd name="connsiteX5" fmla="*/ 515692 w 1820526"/>
                <a:gd name="connsiteY5" fmla="*/ 1718449 h 1745165"/>
                <a:gd name="connsiteX6" fmla="*/ 321474 w 1820526"/>
                <a:gd name="connsiteY6" fmla="*/ 1686794 h 1745165"/>
                <a:gd name="connsiteX7" fmla="*/ 301425 w 1820526"/>
                <a:gd name="connsiteY7" fmla="*/ 1562224 h 1745165"/>
                <a:gd name="connsiteX8" fmla="*/ 452381 w 1820526"/>
                <a:gd name="connsiteY8" fmla="*/ 1098840 h 1745165"/>
                <a:gd name="connsiteX9" fmla="*/ 57601 w 1820526"/>
                <a:gd name="connsiteY9" fmla="*/ 811730 h 1745165"/>
                <a:gd name="connsiteX10" fmla="*/ 6926 w 1820526"/>
                <a:gd name="connsiteY10" fmla="*/ 656556 h 1745165"/>
                <a:gd name="connsiteX11" fmla="*/ 139914 w 1820526"/>
                <a:gd name="connsiteY11" fmla="*/ 559447 h 1745165"/>
                <a:gd name="connsiteX12" fmla="*/ 627586 w 1820526"/>
                <a:gd name="connsiteY12" fmla="*/ 559447 h 1745165"/>
                <a:gd name="connsiteX13" fmla="*/ 777474 w 1820526"/>
                <a:gd name="connsiteY13" fmla="*/ 96063 h 1745165"/>
                <a:gd name="connsiteX14" fmla="*/ 910479 w 1820526"/>
                <a:gd name="connsiteY14" fmla="*/ 0 h 1745165"/>
                <a:gd name="connsiteX15" fmla="*/ 1043467 w 1820526"/>
                <a:gd name="connsiteY15" fmla="*/ 96063 h 1745165"/>
                <a:gd name="connsiteX16" fmla="*/ 1193354 w 1820526"/>
                <a:gd name="connsiteY16" fmla="*/ 559447 h 1745165"/>
                <a:gd name="connsiteX17" fmla="*/ 1681021 w 1820526"/>
                <a:gd name="connsiteY17" fmla="*/ 559447 h 1745165"/>
                <a:gd name="connsiteX18" fmla="*/ 1814009 w 1820526"/>
                <a:gd name="connsiteY18" fmla="*/ 656556 h 1745165"/>
                <a:gd name="connsiteX19" fmla="*/ 1763374 w 1820526"/>
                <a:gd name="connsiteY19" fmla="*/ 811730 h 174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0526" h="1745165">
                  <a:moveTo>
                    <a:pt x="1763374" y="811736"/>
                  </a:moveTo>
                  <a:lnTo>
                    <a:pt x="1368593" y="1098846"/>
                  </a:lnTo>
                  <a:lnTo>
                    <a:pt x="1519549" y="1562230"/>
                  </a:lnTo>
                  <a:cubicBezTo>
                    <a:pt x="1560149" y="1690280"/>
                    <a:pt x="1413107" y="1797882"/>
                    <a:pt x="1304208" y="1717403"/>
                  </a:cubicBezTo>
                  <a:lnTo>
                    <a:pt x="910473" y="1431339"/>
                  </a:lnTo>
                  <a:lnTo>
                    <a:pt x="515692" y="1718449"/>
                  </a:lnTo>
                  <a:cubicBezTo>
                    <a:pt x="455530" y="1761735"/>
                    <a:pt x="364736" y="1746933"/>
                    <a:pt x="321474" y="1686794"/>
                  </a:cubicBezTo>
                  <a:cubicBezTo>
                    <a:pt x="295087" y="1650898"/>
                    <a:pt x="287698" y="1604464"/>
                    <a:pt x="301425" y="1562224"/>
                  </a:cubicBezTo>
                  <a:lnTo>
                    <a:pt x="452381" y="1098840"/>
                  </a:lnTo>
                  <a:lnTo>
                    <a:pt x="57601" y="811730"/>
                  </a:lnTo>
                  <a:cubicBezTo>
                    <a:pt x="9046" y="775857"/>
                    <a:pt x="-12071" y="713569"/>
                    <a:pt x="6926" y="656556"/>
                  </a:cubicBezTo>
                  <a:cubicBezTo>
                    <a:pt x="25922" y="598492"/>
                    <a:pt x="79746" y="559447"/>
                    <a:pt x="139914" y="559447"/>
                  </a:cubicBezTo>
                  <a:lnTo>
                    <a:pt x="627586" y="559447"/>
                  </a:lnTo>
                  <a:lnTo>
                    <a:pt x="777474" y="96063"/>
                  </a:lnTo>
                  <a:cubicBezTo>
                    <a:pt x="796470" y="39045"/>
                    <a:pt x="849248" y="0"/>
                    <a:pt x="910479" y="0"/>
                  </a:cubicBezTo>
                  <a:cubicBezTo>
                    <a:pt x="970641" y="0"/>
                    <a:pt x="1024464" y="39045"/>
                    <a:pt x="1043467" y="96063"/>
                  </a:cubicBezTo>
                  <a:lnTo>
                    <a:pt x="1193354" y="559447"/>
                  </a:lnTo>
                  <a:lnTo>
                    <a:pt x="1681021" y="559447"/>
                  </a:lnTo>
                  <a:cubicBezTo>
                    <a:pt x="1741199" y="559447"/>
                    <a:pt x="1795035" y="598515"/>
                    <a:pt x="1814009" y="656556"/>
                  </a:cubicBezTo>
                  <a:cubicBezTo>
                    <a:pt x="1832011" y="713569"/>
                    <a:pt x="1811951" y="775857"/>
                    <a:pt x="1763374" y="811730"/>
                  </a:cubicBezTo>
                  <a:close/>
                </a:path>
              </a:pathLst>
            </a:custGeom>
            <a:grpFill/>
            <a:ln w="571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C95C320-9323-B244-E582-5F797CF3CBD6}"/>
                </a:ext>
              </a:extLst>
            </p:cNvPr>
            <p:cNvSpPr/>
            <p:nvPr/>
          </p:nvSpPr>
          <p:spPr>
            <a:xfrm>
              <a:off x="2848003" y="5728201"/>
              <a:ext cx="22167" cy="23260"/>
            </a:xfrm>
            <a:custGeom>
              <a:avLst/>
              <a:gdLst>
                <a:gd name="connsiteX0" fmla="*/ 13729 w 22167"/>
                <a:gd name="connsiteY0" fmla="*/ 14802 h 23260"/>
                <a:gd name="connsiteX1" fmla="*/ 22168 w 22167"/>
                <a:gd name="connsiteY1" fmla="*/ 23260 h 23260"/>
                <a:gd name="connsiteX2" fmla="*/ 0 w 22167"/>
                <a:gd name="connsiteY2" fmla="*/ 0 h 23260"/>
                <a:gd name="connsiteX3" fmla="*/ 13729 w 22167"/>
                <a:gd name="connsiteY3" fmla="*/ 14802 h 23260"/>
              </a:gdLst>
              <a:ahLst/>
              <a:cxnLst>
                <a:cxn ang="0">
                  <a:pos x="connsiteX0" y="connsiteY0"/>
                </a:cxn>
                <a:cxn ang="0">
                  <a:pos x="connsiteX1" y="connsiteY1"/>
                </a:cxn>
                <a:cxn ang="0">
                  <a:pos x="connsiteX2" y="connsiteY2"/>
                </a:cxn>
                <a:cxn ang="0">
                  <a:pos x="connsiteX3" y="connsiteY3"/>
                </a:cxn>
              </a:cxnLst>
              <a:rect l="l" t="t" r="r" b="b"/>
              <a:pathLst>
                <a:path w="22167" h="23260">
                  <a:moveTo>
                    <a:pt x="13729" y="14802"/>
                  </a:moveTo>
                  <a:lnTo>
                    <a:pt x="22168" y="23260"/>
                  </a:lnTo>
                  <a:cubicBezTo>
                    <a:pt x="13729" y="16917"/>
                    <a:pt x="6340" y="8458"/>
                    <a:pt x="0" y="0"/>
                  </a:cubicBezTo>
                  <a:cubicBezTo>
                    <a:pt x="5291" y="5315"/>
                    <a:pt x="9510" y="10573"/>
                    <a:pt x="13729" y="14802"/>
                  </a:cubicBezTo>
                  <a:close/>
                </a:path>
              </a:pathLst>
            </a:custGeom>
            <a:grpFill/>
            <a:ln w="571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55E4870-F242-55A0-4EAD-0B61122B82B1}"/>
                </a:ext>
              </a:extLst>
            </p:cNvPr>
            <p:cNvSpPr/>
            <p:nvPr/>
          </p:nvSpPr>
          <p:spPr>
            <a:xfrm>
              <a:off x="2893371" y="5774721"/>
              <a:ext cx="952119" cy="968978"/>
            </a:xfrm>
            <a:custGeom>
              <a:avLst/>
              <a:gdLst>
                <a:gd name="connsiteX0" fmla="*/ 952119 w 952119"/>
                <a:gd name="connsiteY0" fmla="*/ 968978 h 968978"/>
                <a:gd name="connsiteX1" fmla="*/ 952119 w 952119"/>
                <a:gd name="connsiteY1" fmla="*/ 0 h 968978"/>
                <a:gd name="connsiteX2" fmla="*/ 0 w 952119"/>
                <a:gd name="connsiteY2" fmla="*/ 0 h 968978"/>
              </a:gdLst>
              <a:ahLst/>
              <a:cxnLst>
                <a:cxn ang="0">
                  <a:pos x="connsiteX0" y="connsiteY0"/>
                </a:cxn>
                <a:cxn ang="0">
                  <a:pos x="connsiteX1" y="connsiteY1"/>
                </a:cxn>
                <a:cxn ang="0">
                  <a:pos x="connsiteX2" y="connsiteY2"/>
                </a:cxn>
              </a:cxnLst>
              <a:rect l="l" t="t" r="r" b="b"/>
              <a:pathLst>
                <a:path w="952119" h="968978">
                  <a:moveTo>
                    <a:pt x="952119" y="968978"/>
                  </a:moveTo>
                  <a:lnTo>
                    <a:pt x="952119" y="0"/>
                  </a:lnTo>
                  <a:lnTo>
                    <a:pt x="0" y="0"/>
                  </a:lnTo>
                  <a:close/>
                </a:path>
              </a:pathLst>
            </a:custGeom>
            <a:grpFill/>
            <a:ln w="571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7BD4B0D-CD06-5B82-D222-71EA33B428AD}"/>
                </a:ext>
              </a:extLst>
            </p:cNvPr>
            <p:cNvSpPr/>
            <p:nvPr/>
          </p:nvSpPr>
          <p:spPr>
            <a:xfrm>
              <a:off x="3732390" y="1578654"/>
              <a:ext cx="1196492" cy="1130598"/>
            </a:xfrm>
            <a:custGeom>
              <a:avLst/>
              <a:gdLst>
                <a:gd name="connsiteX0" fmla="*/ 0 w 1196492"/>
                <a:gd name="connsiteY0" fmla="*/ 0 h 1130598"/>
                <a:gd name="connsiteX1" fmla="*/ 1196492 w 1196492"/>
                <a:gd name="connsiteY1" fmla="*/ 0 h 1130598"/>
                <a:gd name="connsiteX2" fmla="*/ 1196492 w 1196492"/>
                <a:gd name="connsiteY2" fmla="*/ 1130598 h 1130598"/>
                <a:gd name="connsiteX3" fmla="*/ 0 w 1196492"/>
                <a:gd name="connsiteY3" fmla="*/ 1130598 h 1130598"/>
              </a:gdLst>
              <a:ahLst/>
              <a:cxnLst>
                <a:cxn ang="0">
                  <a:pos x="connsiteX0" y="connsiteY0"/>
                </a:cxn>
                <a:cxn ang="0">
                  <a:pos x="connsiteX1" y="connsiteY1"/>
                </a:cxn>
                <a:cxn ang="0">
                  <a:pos x="connsiteX2" y="connsiteY2"/>
                </a:cxn>
                <a:cxn ang="0">
                  <a:pos x="connsiteX3" y="connsiteY3"/>
                </a:cxn>
              </a:cxnLst>
              <a:rect l="l" t="t" r="r" b="b"/>
              <a:pathLst>
                <a:path w="1196492" h="1130598">
                  <a:moveTo>
                    <a:pt x="0" y="0"/>
                  </a:moveTo>
                  <a:lnTo>
                    <a:pt x="1196492" y="0"/>
                  </a:lnTo>
                  <a:lnTo>
                    <a:pt x="1196492" y="1130598"/>
                  </a:lnTo>
                  <a:lnTo>
                    <a:pt x="0" y="1130598"/>
                  </a:lnTo>
                  <a:close/>
                </a:path>
              </a:pathLst>
            </a:custGeom>
            <a:grpFill/>
            <a:ln w="571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4AC63CE-2DC8-04E5-9377-BBC24B381984}"/>
                </a:ext>
              </a:extLst>
            </p:cNvPr>
            <p:cNvSpPr/>
            <p:nvPr/>
          </p:nvSpPr>
          <p:spPr>
            <a:xfrm>
              <a:off x="2830054" y="51276"/>
              <a:ext cx="5028754" cy="6754545"/>
            </a:xfrm>
            <a:custGeom>
              <a:avLst/>
              <a:gdLst>
                <a:gd name="connsiteX0" fmla="*/ 4154743 w 5028754"/>
                <a:gd name="connsiteY0" fmla="*/ 4448086 h 6754545"/>
                <a:gd name="connsiteX1" fmla="*/ 3922525 w 5028754"/>
                <a:gd name="connsiteY1" fmla="*/ 4319322 h 6754545"/>
                <a:gd name="connsiteX2" fmla="*/ 3922525 w 5028754"/>
                <a:gd name="connsiteY2" fmla="*/ 4512495 h 6754545"/>
                <a:gd name="connsiteX3" fmla="*/ 852941 w 5028754"/>
                <a:gd name="connsiteY3" fmla="*/ 4512495 h 6754545"/>
                <a:gd name="connsiteX4" fmla="*/ 852941 w 5028754"/>
                <a:gd name="connsiteY4" fmla="*/ 4301377 h 6754545"/>
                <a:gd name="connsiteX5" fmla="*/ 3896122 w 5028754"/>
                <a:gd name="connsiteY5" fmla="*/ 4301377 h 6754545"/>
                <a:gd name="connsiteX6" fmla="*/ 3283931 w 5028754"/>
                <a:gd name="connsiteY6" fmla="*/ 3586773 h 6754545"/>
                <a:gd name="connsiteX7" fmla="*/ 953240 w 5028754"/>
                <a:gd name="connsiteY7" fmla="*/ 3586773 h 6754545"/>
                <a:gd name="connsiteX8" fmla="*/ 852959 w 5028754"/>
                <a:gd name="connsiteY8" fmla="*/ 3375655 h 6754545"/>
                <a:gd name="connsiteX9" fmla="*/ 3197366 w 5028754"/>
                <a:gd name="connsiteY9" fmla="*/ 3375655 h 6754545"/>
                <a:gd name="connsiteX10" fmla="*/ 3103423 w 5028754"/>
                <a:gd name="connsiteY10" fmla="*/ 2798269 h 6754545"/>
                <a:gd name="connsiteX11" fmla="*/ 3108715 w 5028754"/>
                <a:gd name="connsiteY11" fmla="*/ 2661040 h 6754545"/>
                <a:gd name="connsiteX12" fmla="*/ 2576706 w 5028754"/>
                <a:gd name="connsiteY12" fmla="*/ 2661040 h 6754545"/>
                <a:gd name="connsiteX13" fmla="*/ 2576706 w 5028754"/>
                <a:gd name="connsiteY13" fmla="*/ 2449922 h 6754545"/>
                <a:gd name="connsiteX14" fmla="*/ 3137221 w 5028754"/>
                <a:gd name="connsiteY14" fmla="*/ 2449922 h 6754545"/>
                <a:gd name="connsiteX15" fmla="*/ 3447551 w 5028754"/>
                <a:gd name="connsiteY15" fmla="*/ 1735319 h 6754545"/>
                <a:gd name="connsiteX16" fmla="*/ 2576700 w 5028754"/>
                <a:gd name="connsiteY16" fmla="*/ 1735319 h 6754545"/>
                <a:gd name="connsiteX17" fmla="*/ 2576700 w 5028754"/>
                <a:gd name="connsiteY17" fmla="*/ 1524201 h 6754545"/>
                <a:gd name="connsiteX18" fmla="*/ 3579454 w 5028754"/>
                <a:gd name="connsiteY18" fmla="*/ 1524201 h 6754545"/>
                <a:gd name="connsiteX19" fmla="*/ 3579454 w 5028754"/>
                <a:gd name="connsiteY19" fmla="*/ 1571710 h 6754545"/>
                <a:gd name="connsiteX20" fmla="*/ 4922136 w 5028754"/>
                <a:gd name="connsiteY20" fmla="*/ 978487 h 6754545"/>
                <a:gd name="connsiteX21" fmla="*/ 5028755 w 5028754"/>
                <a:gd name="connsiteY21" fmla="*/ 981659 h 6754545"/>
                <a:gd name="connsiteX22" fmla="*/ 5028732 w 5028754"/>
                <a:gd name="connsiteY22" fmla="*/ 105550 h 6754545"/>
                <a:gd name="connsiteX23" fmla="*/ 4923182 w 5028754"/>
                <a:gd name="connsiteY23" fmla="*/ 0 h 6754545"/>
                <a:gd name="connsiteX24" fmla="*/ 105550 w 5028754"/>
                <a:gd name="connsiteY24" fmla="*/ 0 h 6754545"/>
                <a:gd name="connsiteX25" fmla="*/ 0 w 5028754"/>
                <a:gd name="connsiteY25" fmla="*/ 105550 h 6754545"/>
                <a:gd name="connsiteX26" fmla="*/ 0 w 5028754"/>
                <a:gd name="connsiteY26" fmla="*/ 5512168 h 6754545"/>
                <a:gd name="connsiteX27" fmla="*/ 1120998 w 5028754"/>
                <a:gd name="connsiteY27" fmla="*/ 5512168 h 6754545"/>
                <a:gd name="connsiteX28" fmla="*/ 1226548 w 5028754"/>
                <a:gd name="connsiteY28" fmla="*/ 5617719 h 6754545"/>
                <a:gd name="connsiteX29" fmla="*/ 1226548 w 5028754"/>
                <a:gd name="connsiteY29" fmla="*/ 6754546 h 6754545"/>
                <a:gd name="connsiteX30" fmla="*/ 4404888 w 5028754"/>
                <a:gd name="connsiteY30" fmla="*/ 6754546 h 6754545"/>
                <a:gd name="connsiteX31" fmla="*/ 4154726 w 5028754"/>
                <a:gd name="connsiteY31" fmla="*/ 6181389 h 6754545"/>
                <a:gd name="connsiteX32" fmla="*/ 691396 w 5028754"/>
                <a:gd name="connsiteY32" fmla="*/ 1316209 h 6754545"/>
                <a:gd name="connsiteX33" fmla="*/ 2309598 w 5028754"/>
                <a:gd name="connsiteY33" fmla="*/ 1316209 h 6754545"/>
                <a:gd name="connsiteX34" fmla="*/ 2309598 w 5028754"/>
                <a:gd name="connsiteY34" fmla="*/ 2868975 h 6754545"/>
                <a:gd name="connsiteX35" fmla="*/ 691396 w 5028754"/>
                <a:gd name="connsiteY35" fmla="*/ 2868975 h 6754545"/>
                <a:gd name="connsiteX36" fmla="*/ 3534037 w 5028754"/>
                <a:gd name="connsiteY36" fmla="*/ 5438210 h 6754545"/>
                <a:gd name="connsiteX37" fmla="*/ 852902 w 5028754"/>
                <a:gd name="connsiteY37" fmla="*/ 5438210 h 6754545"/>
                <a:gd name="connsiteX38" fmla="*/ 852902 w 5028754"/>
                <a:gd name="connsiteY38" fmla="*/ 5227092 h 6754545"/>
                <a:gd name="connsiteX39" fmla="*/ 3534037 w 5028754"/>
                <a:gd name="connsiteY39" fmla="*/ 5227092 h 67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28754" h="6754545">
                  <a:moveTo>
                    <a:pt x="4154743" y="4448086"/>
                  </a:moveTo>
                  <a:cubicBezTo>
                    <a:pt x="4073458" y="4411139"/>
                    <a:pt x="3996397" y="4367877"/>
                    <a:pt x="3922525" y="4319322"/>
                  </a:cubicBezTo>
                  <a:lnTo>
                    <a:pt x="3922525" y="4512495"/>
                  </a:lnTo>
                  <a:lnTo>
                    <a:pt x="852941" y="4512495"/>
                  </a:lnTo>
                  <a:lnTo>
                    <a:pt x="852941" y="4301377"/>
                  </a:lnTo>
                  <a:lnTo>
                    <a:pt x="3896122" y="4301377"/>
                  </a:lnTo>
                  <a:cubicBezTo>
                    <a:pt x="3632226" y="4121937"/>
                    <a:pt x="3420057" y="3873866"/>
                    <a:pt x="3283931" y="3586773"/>
                  </a:cubicBezTo>
                  <a:lnTo>
                    <a:pt x="953240" y="3586773"/>
                  </a:lnTo>
                  <a:lnTo>
                    <a:pt x="852959" y="3375655"/>
                  </a:lnTo>
                  <a:lnTo>
                    <a:pt x="3197366" y="3375655"/>
                  </a:lnTo>
                  <a:cubicBezTo>
                    <a:pt x="3136130" y="3194090"/>
                    <a:pt x="3103423" y="2999871"/>
                    <a:pt x="3103423" y="2798269"/>
                  </a:cubicBezTo>
                  <a:cubicBezTo>
                    <a:pt x="3103423" y="2751834"/>
                    <a:pt x="3105543" y="2706429"/>
                    <a:pt x="3108715" y="2661040"/>
                  </a:cubicBezTo>
                  <a:lnTo>
                    <a:pt x="2576706" y="2661040"/>
                  </a:lnTo>
                  <a:lnTo>
                    <a:pt x="2576706" y="2449922"/>
                  </a:lnTo>
                  <a:lnTo>
                    <a:pt x="3137221" y="2449922"/>
                  </a:lnTo>
                  <a:cubicBezTo>
                    <a:pt x="3187896" y="2187078"/>
                    <a:pt x="3295567" y="1944299"/>
                    <a:pt x="3447551" y="1735319"/>
                  </a:cubicBezTo>
                  <a:lnTo>
                    <a:pt x="2576700" y="1735319"/>
                  </a:lnTo>
                  <a:lnTo>
                    <a:pt x="2576700" y="1524201"/>
                  </a:lnTo>
                  <a:lnTo>
                    <a:pt x="3579454" y="1524201"/>
                  </a:lnTo>
                  <a:lnTo>
                    <a:pt x="3579454" y="1571710"/>
                  </a:lnTo>
                  <a:cubicBezTo>
                    <a:pt x="3911952" y="1207533"/>
                    <a:pt x="4391212" y="978487"/>
                    <a:pt x="4922136" y="978487"/>
                  </a:cubicBezTo>
                  <a:cubicBezTo>
                    <a:pt x="4958009" y="978487"/>
                    <a:pt x="4992859" y="979538"/>
                    <a:pt x="5028755" y="981659"/>
                  </a:cubicBezTo>
                  <a:lnTo>
                    <a:pt x="5028732" y="105550"/>
                  </a:lnTo>
                  <a:cubicBezTo>
                    <a:pt x="5028732" y="46434"/>
                    <a:pt x="4981223" y="0"/>
                    <a:pt x="4923182" y="0"/>
                  </a:cubicBezTo>
                  <a:lnTo>
                    <a:pt x="105550" y="0"/>
                  </a:lnTo>
                  <a:cubicBezTo>
                    <a:pt x="47486" y="0"/>
                    <a:pt x="0" y="46434"/>
                    <a:pt x="0" y="105550"/>
                  </a:cubicBezTo>
                  <a:lnTo>
                    <a:pt x="0" y="5512168"/>
                  </a:lnTo>
                  <a:lnTo>
                    <a:pt x="1120998" y="5512168"/>
                  </a:lnTo>
                  <a:cubicBezTo>
                    <a:pt x="1180114" y="5512168"/>
                    <a:pt x="1226548" y="5559677"/>
                    <a:pt x="1226548" y="5617719"/>
                  </a:cubicBezTo>
                  <a:lnTo>
                    <a:pt x="1226548" y="6754546"/>
                  </a:lnTo>
                  <a:lnTo>
                    <a:pt x="4404888" y="6754546"/>
                  </a:lnTo>
                  <a:cubicBezTo>
                    <a:pt x="4250761" y="6612071"/>
                    <a:pt x="4154726" y="6408332"/>
                    <a:pt x="4154726" y="6181389"/>
                  </a:cubicBezTo>
                  <a:close/>
                  <a:moveTo>
                    <a:pt x="691396" y="1316209"/>
                  </a:moveTo>
                  <a:lnTo>
                    <a:pt x="2309598" y="1316209"/>
                  </a:lnTo>
                  <a:lnTo>
                    <a:pt x="2309598" y="2868975"/>
                  </a:lnTo>
                  <a:lnTo>
                    <a:pt x="691396" y="2868975"/>
                  </a:lnTo>
                  <a:close/>
                  <a:moveTo>
                    <a:pt x="3534037" y="5438210"/>
                  </a:moveTo>
                  <a:lnTo>
                    <a:pt x="852902" y="5438210"/>
                  </a:lnTo>
                  <a:lnTo>
                    <a:pt x="852902" y="5227092"/>
                  </a:lnTo>
                  <a:lnTo>
                    <a:pt x="3534037" y="5227092"/>
                  </a:lnTo>
                  <a:close/>
                </a:path>
              </a:pathLst>
            </a:custGeom>
            <a:grpFill/>
            <a:ln w="571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8748FBA-F851-E1CE-6C93-5FBD9B4BB433}"/>
                </a:ext>
              </a:extLst>
            </p:cNvPr>
            <p:cNvSpPr/>
            <p:nvPr/>
          </p:nvSpPr>
          <p:spPr>
            <a:xfrm>
              <a:off x="3929957" y="6803707"/>
              <a:ext cx="32729" cy="3143"/>
            </a:xfrm>
            <a:custGeom>
              <a:avLst/>
              <a:gdLst>
                <a:gd name="connsiteX0" fmla="*/ 0 w 32729"/>
                <a:gd name="connsiteY0" fmla="*/ 0 h 3143"/>
                <a:gd name="connsiteX1" fmla="*/ 22168 w 32729"/>
                <a:gd name="connsiteY1" fmla="*/ 3144 h 3143"/>
                <a:gd name="connsiteX2" fmla="*/ 32730 w 32729"/>
                <a:gd name="connsiteY2" fmla="*/ 2115 h 3143"/>
                <a:gd name="connsiteX3" fmla="*/ 21117 w 32729"/>
                <a:gd name="connsiteY3" fmla="*/ 2115 h 3143"/>
                <a:gd name="connsiteX4" fmla="*/ 0 w 32729"/>
                <a:gd name="connsiteY4" fmla="*/ 0 h 3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9" h="3143">
                  <a:moveTo>
                    <a:pt x="0" y="0"/>
                  </a:moveTo>
                  <a:cubicBezTo>
                    <a:pt x="7389" y="2115"/>
                    <a:pt x="14779" y="3144"/>
                    <a:pt x="22168" y="3144"/>
                  </a:cubicBezTo>
                  <a:cubicBezTo>
                    <a:pt x="25340" y="3144"/>
                    <a:pt x="29558" y="3144"/>
                    <a:pt x="32730" y="2115"/>
                  </a:cubicBezTo>
                  <a:lnTo>
                    <a:pt x="21117" y="2115"/>
                  </a:lnTo>
                  <a:cubicBezTo>
                    <a:pt x="13727" y="2115"/>
                    <a:pt x="6344" y="1086"/>
                    <a:pt x="0" y="0"/>
                  </a:cubicBezTo>
                  <a:close/>
                </a:path>
              </a:pathLst>
            </a:custGeom>
            <a:grpFill/>
            <a:ln w="5715" cap="flat">
              <a:noFill/>
              <a:prstDash val="solid"/>
              <a:miter/>
            </a:ln>
          </p:spPr>
          <p:txBody>
            <a:bodyPr rtlCol="0" anchor="ctr"/>
            <a:lstStyle/>
            <a:p>
              <a:endParaRPr lang="en-US"/>
            </a:p>
          </p:txBody>
        </p:sp>
      </p:grpSp>
      <p:sp>
        <p:nvSpPr>
          <p:cNvPr id="147" name="Graphic 126">
            <a:extLst>
              <a:ext uri="{FF2B5EF4-FFF2-40B4-BE49-F238E27FC236}">
                <a16:creationId xmlns:a16="http://schemas.microsoft.com/office/drawing/2014/main" id="{F2F50067-D430-AFDF-E851-491577D4DF08}"/>
              </a:ext>
            </a:extLst>
          </p:cNvPr>
          <p:cNvSpPr>
            <a:spLocks noChangeAspect="1"/>
          </p:cNvSpPr>
          <p:nvPr/>
        </p:nvSpPr>
        <p:spPr>
          <a:xfrm>
            <a:off x="4842595" y="2026862"/>
            <a:ext cx="488730" cy="457200"/>
          </a:xfrm>
          <a:custGeom>
            <a:avLst/>
            <a:gdLst>
              <a:gd name="connsiteX0" fmla="*/ 700716 w 6644362"/>
              <a:gd name="connsiteY0" fmla="*/ 3750833 h 6215712"/>
              <a:gd name="connsiteX1" fmla="*/ 703282 w 6644362"/>
              <a:gd name="connsiteY1" fmla="*/ 3761126 h 6215712"/>
              <a:gd name="connsiteX2" fmla="*/ 703282 w 6644362"/>
              <a:gd name="connsiteY2" fmla="*/ 6205426 h 6215712"/>
              <a:gd name="connsiteX3" fmla="*/ 700716 w 6644362"/>
              <a:gd name="connsiteY3" fmla="*/ 6215713 h 6215712"/>
              <a:gd name="connsiteX4" fmla="*/ 0 w 6644362"/>
              <a:gd name="connsiteY4" fmla="*/ 6215713 h 6215712"/>
              <a:gd name="connsiteX5" fmla="*/ 289968 w 6644362"/>
              <a:gd name="connsiteY5" fmla="*/ 3771247 h 6215712"/>
              <a:gd name="connsiteX6" fmla="*/ 295884 w 6644362"/>
              <a:gd name="connsiteY6" fmla="*/ 3750816 h 6215712"/>
              <a:gd name="connsiteX7" fmla="*/ 873595 w 6644362"/>
              <a:gd name="connsiteY7" fmla="*/ 5995514 h 6215712"/>
              <a:gd name="connsiteX8" fmla="*/ 1144120 w 6644362"/>
              <a:gd name="connsiteY8" fmla="*/ 5995514 h 6215712"/>
              <a:gd name="connsiteX9" fmla="*/ 1144120 w 6644362"/>
              <a:gd name="connsiteY9" fmla="*/ 3971089 h 6215712"/>
              <a:gd name="connsiteX10" fmla="*/ 873595 w 6644362"/>
              <a:gd name="connsiteY10" fmla="*/ 3971089 h 6215712"/>
              <a:gd name="connsiteX11" fmla="*/ 6642316 w 6644362"/>
              <a:gd name="connsiteY11" fmla="*/ 4185916 h 6215712"/>
              <a:gd name="connsiteX12" fmla="*/ 6586138 w 6644362"/>
              <a:gd name="connsiteY12" fmla="*/ 4056906 h 6215712"/>
              <a:gd name="connsiteX13" fmla="*/ 6468466 w 6644362"/>
              <a:gd name="connsiteY13" fmla="*/ 3979822 h 6215712"/>
              <a:gd name="connsiteX14" fmla="*/ 6426232 w 6644362"/>
              <a:gd name="connsiteY14" fmla="*/ 3967455 h 6215712"/>
              <a:gd name="connsiteX15" fmla="*/ 6425718 w 6644362"/>
              <a:gd name="connsiteY15" fmla="*/ 3967478 h 6215712"/>
              <a:gd name="connsiteX16" fmla="*/ 5381193 w 6644362"/>
              <a:gd name="connsiteY16" fmla="*/ 4114707 h 6215712"/>
              <a:gd name="connsiteX17" fmla="*/ 5379187 w 6644362"/>
              <a:gd name="connsiteY17" fmla="*/ 4115130 h 6215712"/>
              <a:gd name="connsiteX18" fmla="*/ 5369746 w 6644362"/>
              <a:gd name="connsiteY18" fmla="*/ 4118548 h 6215712"/>
              <a:gd name="connsiteX19" fmla="*/ 5365522 w 6644362"/>
              <a:gd name="connsiteY19" fmla="*/ 4120108 h 6215712"/>
              <a:gd name="connsiteX20" fmla="*/ 5362373 w 6644362"/>
              <a:gd name="connsiteY20" fmla="*/ 4121245 h 6215712"/>
              <a:gd name="connsiteX21" fmla="*/ 5358670 w 6644362"/>
              <a:gd name="connsiteY21" fmla="*/ 4122611 h 6215712"/>
              <a:gd name="connsiteX22" fmla="*/ 5358693 w 6644362"/>
              <a:gd name="connsiteY22" fmla="*/ 4122634 h 6215712"/>
              <a:gd name="connsiteX23" fmla="*/ 4454294 w 6644362"/>
              <a:gd name="connsiteY23" fmla="*/ 4538332 h 6215712"/>
              <a:gd name="connsiteX24" fmla="*/ 4383994 w 6644362"/>
              <a:gd name="connsiteY24" fmla="*/ 4576257 h 6215712"/>
              <a:gd name="connsiteX25" fmla="*/ 4415986 w 6644362"/>
              <a:gd name="connsiteY25" fmla="*/ 4774499 h 6215712"/>
              <a:gd name="connsiteX26" fmla="*/ 3602513 w 6644362"/>
              <a:gd name="connsiteY26" fmla="*/ 5126394 h 6215712"/>
              <a:gd name="connsiteX27" fmla="*/ 3396482 w 6644362"/>
              <a:gd name="connsiteY27" fmla="*/ 5118536 h 6215712"/>
              <a:gd name="connsiteX28" fmla="*/ 2347836 w 6644362"/>
              <a:gd name="connsiteY28" fmla="*/ 5041383 h 6215712"/>
              <a:gd name="connsiteX29" fmla="*/ 2291932 w 6644362"/>
              <a:gd name="connsiteY29" fmla="*/ 5014306 h 6215712"/>
              <a:gd name="connsiteX30" fmla="*/ 2269255 w 6644362"/>
              <a:gd name="connsiteY30" fmla="*/ 4956441 h 6215712"/>
              <a:gd name="connsiteX31" fmla="*/ 2269255 w 6644362"/>
              <a:gd name="connsiteY31" fmla="*/ 4950166 h 6215712"/>
              <a:gd name="connsiteX32" fmla="*/ 2298545 w 6644362"/>
              <a:gd name="connsiteY32" fmla="*/ 4891964 h 6215712"/>
              <a:gd name="connsiteX33" fmla="*/ 2360427 w 6644362"/>
              <a:gd name="connsiteY33" fmla="*/ 4871585 h 6215712"/>
              <a:gd name="connsiteX34" fmla="*/ 3409072 w 6644362"/>
              <a:gd name="connsiteY34" fmla="*/ 4948737 h 6215712"/>
              <a:gd name="connsiteX35" fmla="*/ 4249177 w 6644362"/>
              <a:gd name="connsiteY35" fmla="*/ 4740854 h 6215712"/>
              <a:gd name="connsiteX36" fmla="*/ 3610411 w 6644362"/>
              <a:gd name="connsiteY36" fmla="*/ 4269367 h 6215712"/>
              <a:gd name="connsiteX37" fmla="*/ 3344018 w 6644362"/>
              <a:gd name="connsiteY37" fmla="*/ 4184648 h 6215712"/>
              <a:gd name="connsiteX38" fmla="*/ 2272798 w 6644362"/>
              <a:gd name="connsiteY38" fmla="*/ 3955202 h 6215712"/>
              <a:gd name="connsiteX39" fmla="*/ 2272776 w 6644362"/>
              <a:gd name="connsiteY39" fmla="*/ 3955179 h 6215712"/>
              <a:gd name="connsiteX40" fmla="*/ 1642983 w 6644362"/>
              <a:gd name="connsiteY40" fmla="*/ 4085549 h 6215712"/>
              <a:gd name="connsiteX41" fmla="*/ 1314370 w 6644362"/>
              <a:gd name="connsiteY41" fmla="*/ 4171274 h 6215712"/>
              <a:gd name="connsiteX42" fmla="*/ 1314370 w 6644362"/>
              <a:gd name="connsiteY42" fmla="*/ 5855039 h 6215712"/>
              <a:gd name="connsiteX43" fmla="*/ 1907301 w 6644362"/>
              <a:gd name="connsiteY43" fmla="*/ 6010830 h 6215712"/>
              <a:gd name="connsiteX44" fmla="*/ 2630535 w 6644362"/>
              <a:gd name="connsiteY44" fmla="*/ 6183880 h 6215712"/>
              <a:gd name="connsiteX45" fmla="*/ 2647251 w 6644362"/>
              <a:gd name="connsiteY45" fmla="*/ 6185309 h 6215712"/>
              <a:gd name="connsiteX46" fmla="*/ 3723843 w 6644362"/>
              <a:gd name="connsiteY46" fmla="*/ 6031404 h 6215712"/>
              <a:gd name="connsiteX47" fmla="*/ 6554819 w 6644362"/>
              <a:gd name="connsiteY47" fmla="*/ 4371831 h 6215712"/>
              <a:gd name="connsiteX48" fmla="*/ 6626714 w 6644362"/>
              <a:gd name="connsiteY48" fmla="*/ 4292090 h 6215712"/>
              <a:gd name="connsiteX49" fmla="*/ 6642316 w 6644362"/>
              <a:gd name="connsiteY49" fmla="*/ 4185870 h 6215712"/>
              <a:gd name="connsiteX50" fmla="*/ 2210791 w 6644362"/>
              <a:gd name="connsiteY50" fmla="*/ 2073995 h 6215712"/>
              <a:gd name="connsiteX51" fmla="*/ 2210791 w 6644362"/>
              <a:gd name="connsiteY51" fmla="*/ 1390710 h 6215712"/>
              <a:gd name="connsiteX52" fmla="*/ 2286783 w 6644362"/>
              <a:gd name="connsiteY52" fmla="*/ 1328405 h 6215712"/>
              <a:gd name="connsiteX53" fmla="*/ 2654486 w 6644362"/>
              <a:gd name="connsiteY53" fmla="*/ 1328405 h 6215712"/>
              <a:gd name="connsiteX54" fmla="*/ 2736485 w 6644362"/>
              <a:gd name="connsiteY54" fmla="*/ 1130523 h 6215712"/>
              <a:gd name="connsiteX55" fmla="*/ 2476584 w 6644362"/>
              <a:gd name="connsiteY55" fmla="*/ 870622 h 6215712"/>
              <a:gd name="connsiteX56" fmla="*/ 2476607 w 6644362"/>
              <a:gd name="connsiteY56" fmla="*/ 870645 h 6215712"/>
              <a:gd name="connsiteX57" fmla="*/ 2466897 w 6644362"/>
              <a:gd name="connsiteY57" fmla="*/ 772775 h 6215712"/>
              <a:gd name="connsiteX58" fmla="*/ 2950306 w 6644362"/>
              <a:gd name="connsiteY58" fmla="*/ 289703 h 6215712"/>
              <a:gd name="connsiteX59" fmla="*/ 3048175 w 6644362"/>
              <a:gd name="connsiteY59" fmla="*/ 299345 h 6215712"/>
              <a:gd name="connsiteX60" fmla="*/ 3307494 w 6644362"/>
              <a:gd name="connsiteY60" fmla="*/ 559246 h 6215712"/>
              <a:gd name="connsiteX61" fmla="*/ 3505307 w 6644362"/>
              <a:gd name="connsiteY61" fmla="*/ 477224 h 6215712"/>
              <a:gd name="connsiteX62" fmla="*/ 3505307 w 6644362"/>
              <a:gd name="connsiteY62" fmla="*/ 109615 h 6215712"/>
              <a:gd name="connsiteX63" fmla="*/ 3567658 w 6644362"/>
              <a:gd name="connsiteY63" fmla="*/ 33536 h 6215712"/>
              <a:gd name="connsiteX64" fmla="*/ 4250886 w 6644362"/>
              <a:gd name="connsiteY64" fmla="*/ 33536 h 6215712"/>
              <a:gd name="connsiteX65" fmla="*/ 4313259 w 6644362"/>
              <a:gd name="connsiteY65" fmla="*/ 109615 h 6215712"/>
              <a:gd name="connsiteX66" fmla="*/ 4313259 w 6644362"/>
              <a:gd name="connsiteY66" fmla="*/ 477224 h 6215712"/>
              <a:gd name="connsiteX67" fmla="*/ 4511073 w 6644362"/>
              <a:gd name="connsiteY67" fmla="*/ 559308 h 6215712"/>
              <a:gd name="connsiteX68" fmla="*/ 4771237 w 6644362"/>
              <a:gd name="connsiteY68" fmla="*/ 299345 h 6215712"/>
              <a:gd name="connsiteX69" fmla="*/ 4869106 w 6644362"/>
              <a:gd name="connsiteY69" fmla="*/ 289703 h 6215712"/>
              <a:gd name="connsiteX70" fmla="*/ 5352246 w 6644362"/>
              <a:gd name="connsiteY70" fmla="*/ 772775 h 6215712"/>
              <a:gd name="connsiteX71" fmla="*/ 5342514 w 6644362"/>
              <a:gd name="connsiteY71" fmla="*/ 870645 h 6215712"/>
              <a:gd name="connsiteX72" fmla="*/ 5082550 w 6644362"/>
              <a:gd name="connsiteY72" fmla="*/ 1130609 h 6215712"/>
              <a:gd name="connsiteX73" fmla="*/ 5082573 w 6644362"/>
              <a:gd name="connsiteY73" fmla="*/ 1130586 h 6215712"/>
              <a:gd name="connsiteX74" fmla="*/ 5164857 w 6644362"/>
              <a:gd name="connsiteY74" fmla="*/ 1328399 h 6215712"/>
              <a:gd name="connsiteX75" fmla="*/ 5532629 w 6644362"/>
              <a:gd name="connsiteY75" fmla="*/ 1328399 h 6215712"/>
              <a:gd name="connsiteX76" fmla="*/ 5608644 w 6644362"/>
              <a:gd name="connsiteY76" fmla="*/ 1390704 h 6215712"/>
              <a:gd name="connsiteX77" fmla="*/ 5608644 w 6644362"/>
              <a:gd name="connsiteY77" fmla="*/ 2073932 h 6215712"/>
              <a:gd name="connsiteX78" fmla="*/ 5532629 w 6644362"/>
              <a:gd name="connsiteY78" fmla="*/ 2136306 h 6215712"/>
              <a:gd name="connsiteX79" fmla="*/ 5164857 w 6644362"/>
              <a:gd name="connsiteY79" fmla="*/ 2136306 h 6215712"/>
              <a:gd name="connsiteX80" fmla="*/ 5082836 w 6644362"/>
              <a:gd name="connsiteY80" fmla="*/ 2334188 h 6215712"/>
              <a:gd name="connsiteX81" fmla="*/ 5342737 w 6644362"/>
              <a:gd name="connsiteY81" fmla="*/ 2594089 h 6215712"/>
              <a:gd name="connsiteX82" fmla="*/ 5352446 w 6644362"/>
              <a:gd name="connsiteY82" fmla="*/ 2691866 h 6215712"/>
              <a:gd name="connsiteX83" fmla="*/ 4869106 w 6644362"/>
              <a:gd name="connsiteY83" fmla="*/ 3175007 h 6215712"/>
              <a:gd name="connsiteX84" fmla="*/ 4771237 w 6644362"/>
              <a:gd name="connsiteY84" fmla="*/ 3165360 h 6215712"/>
              <a:gd name="connsiteX85" fmla="*/ 4511336 w 6644362"/>
              <a:gd name="connsiteY85" fmla="*/ 2905402 h 6215712"/>
              <a:gd name="connsiteX86" fmla="*/ 4313545 w 6644362"/>
              <a:gd name="connsiteY86" fmla="*/ 2987481 h 6215712"/>
              <a:gd name="connsiteX87" fmla="*/ 4313545 w 6644362"/>
              <a:gd name="connsiteY87" fmla="*/ 3355098 h 6215712"/>
              <a:gd name="connsiteX88" fmla="*/ 4251172 w 6644362"/>
              <a:gd name="connsiteY88" fmla="*/ 3431176 h 6215712"/>
              <a:gd name="connsiteX89" fmla="*/ 3567943 w 6644362"/>
              <a:gd name="connsiteY89" fmla="*/ 3431176 h 6215712"/>
              <a:gd name="connsiteX90" fmla="*/ 3505592 w 6644362"/>
              <a:gd name="connsiteY90" fmla="*/ 3355098 h 6215712"/>
              <a:gd name="connsiteX91" fmla="*/ 3505592 w 6644362"/>
              <a:gd name="connsiteY91" fmla="*/ 2987481 h 6215712"/>
              <a:gd name="connsiteX92" fmla="*/ 3307488 w 6644362"/>
              <a:gd name="connsiteY92" fmla="*/ 2905402 h 6215712"/>
              <a:gd name="connsiteX93" fmla="*/ 3047587 w 6644362"/>
              <a:gd name="connsiteY93" fmla="*/ 3165360 h 6215712"/>
              <a:gd name="connsiteX94" fmla="*/ 2949717 w 6644362"/>
              <a:gd name="connsiteY94" fmla="*/ 3175007 h 6215712"/>
              <a:gd name="connsiteX95" fmla="*/ 2466600 w 6644362"/>
              <a:gd name="connsiteY95" fmla="*/ 2691866 h 6215712"/>
              <a:gd name="connsiteX96" fmla="*/ 2476310 w 6644362"/>
              <a:gd name="connsiteY96" fmla="*/ 2594089 h 6215712"/>
              <a:gd name="connsiteX97" fmla="*/ 2736274 w 6644362"/>
              <a:gd name="connsiteY97" fmla="*/ 2334056 h 6215712"/>
              <a:gd name="connsiteX98" fmla="*/ 2654543 w 6644362"/>
              <a:gd name="connsiteY98" fmla="*/ 2136306 h 6215712"/>
              <a:gd name="connsiteX99" fmla="*/ 2286772 w 6644362"/>
              <a:gd name="connsiteY99" fmla="*/ 2136306 h 6215712"/>
              <a:gd name="connsiteX100" fmla="*/ 2210779 w 6644362"/>
              <a:gd name="connsiteY100" fmla="*/ 2074024 h 6215712"/>
              <a:gd name="connsiteX101" fmla="*/ 2808294 w 6644362"/>
              <a:gd name="connsiteY101" fmla="*/ 1732301 h 6215712"/>
              <a:gd name="connsiteX102" fmla="*/ 2808271 w 6644362"/>
              <a:gd name="connsiteY102" fmla="*/ 1732301 h 6215712"/>
              <a:gd name="connsiteX103" fmla="*/ 2993854 w 6644362"/>
              <a:gd name="connsiteY103" fmla="*/ 2344149 h 6215712"/>
              <a:gd name="connsiteX104" fmla="*/ 3488070 w 6644362"/>
              <a:gd name="connsiteY104" fmla="*/ 2749782 h 6215712"/>
              <a:gd name="connsiteX105" fmla="*/ 4124379 w 6644362"/>
              <a:gd name="connsiteY105" fmla="*/ 2812493 h 6215712"/>
              <a:gd name="connsiteX106" fmla="*/ 4688266 w 6644362"/>
              <a:gd name="connsiteY106" fmla="*/ 2511118 h 6215712"/>
              <a:gd name="connsiteX107" fmla="*/ 4989687 w 6644362"/>
              <a:gd name="connsiteY107" fmla="*/ 1947231 h 6215712"/>
              <a:gd name="connsiteX108" fmla="*/ 4927022 w 6644362"/>
              <a:gd name="connsiteY108" fmla="*/ 1310922 h 6215712"/>
              <a:gd name="connsiteX109" fmla="*/ 4521411 w 6644362"/>
              <a:gd name="connsiteY109" fmla="*/ 816666 h 6215712"/>
              <a:gd name="connsiteX110" fmla="*/ 3909563 w 6644362"/>
              <a:gd name="connsiteY110" fmla="*/ 631060 h 6215712"/>
              <a:gd name="connsiteX111" fmla="*/ 3131180 w 6644362"/>
              <a:gd name="connsiteY111" fmla="*/ 953958 h 6215712"/>
              <a:gd name="connsiteX112" fmla="*/ 2808237 w 6644362"/>
              <a:gd name="connsiteY112" fmla="*/ 1732284 h 6215712"/>
              <a:gd name="connsiteX113" fmla="*/ 2978670 w 6644362"/>
              <a:gd name="connsiteY113" fmla="*/ 1732301 h 6215712"/>
              <a:gd name="connsiteX114" fmla="*/ 2978647 w 6644362"/>
              <a:gd name="connsiteY114" fmla="*/ 1732301 h 6215712"/>
              <a:gd name="connsiteX115" fmla="*/ 3251315 w 6644362"/>
              <a:gd name="connsiteY115" fmla="*/ 1074047 h 6215712"/>
              <a:gd name="connsiteX116" fmla="*/ 3909569 w 6644362"/>
              <a:gd name="connsiteY116" fmla="*/ 801402 h 6215712"/>
              <a:gd name="connsiteX117" fmla="*/ 4567822 w 6644362"/>
              <a:gd name="connsiteY117" fmla="*/ 1074047 h 6215712"/>
              <a:gd name="connsiteX118" fmla="*/ 4840491 w 6644362"/>
              <a:gd name="connsiteY118" fmla="*/ 1732301 h 6215712"/>
              <a:gd name="connsiteX119" fmla="*/ 4567822 w 6644362"/>
              <a:gd name="connsiteY119" fmla="*/ 2390555 h 6215712"/>
              <a:gd name="connsiteX120" fmla="*/ 3909569 w 6644362"/>
              <a:gd name="connsiteY120" fmla="*/ 2663200 h 6215712"/>
              <a:gd name="connsiteX121" fmla="*/ 3251715 w 6644362"/>
              <a:gd name="connsiteY121" fmla="*/ 2390177 h 6215712"/>
              <a:gd name="connsiteX122" fmla="*/ 2978847 w 6644362"/>
              <a:gd name="connsiteY122" fmla="*/ 1732324 h 6215712"/>
              <a:gd name="connsiteX123" fmla="*/ 4123384 w 6644362"/>
              <a:gd name="connsiteY123" fmla="*/ 2328718 h 6215712"/>
              <a:gd name="connsiteX124" fmla="*/ 4123361 w 6644362"/>
              <a:gd name="connsiteY124" fmla="*/ 2328718 h 6215712"/>
              <a:gd name="connsiteX125" fmla="*/ 4061119 w 6644362"/>
              <a:gd name="connsiteY125" fmla="*/ 2178431 h 6215712"/>
              <a:gd name="connsiteX126" fmla="*/ 3910832 w 6644362"/>
              <a:gd name="connsiteY126" fmla="*/ 2116189 h 6215712"/>
              <a:gd name="connsiteX127" fmla="*/ 3760567 w 6644362"/>
              <a:gd name="connsiteY127" fmla="*/ 2178431 h 6215712"/>
              <a:gd name="connsiteX128" fmla="*/ 3698302 w 6644362"/>
              <a:gd name="connsiteY128" fmla="*/ 2328718 h 6215712"/>
              <a:gd name="connsiteX129" fmla="*/ 3760567 w 6644362"/>
              <a:gd name="connsiteY129" fmla="*/ 2478983 h 6215712"/>
              <a:gd name="connsiteX130" fmla="*/ 3910832 w 6644362"/>
              <a:gd name="connsiteY130" fmla="*/ 2541248 h 6215712"/>
              <a:gd name="connsiteX131" fmla="*/ 4061050 w 6644362"/>
              <a:gd name="connsiteY131" fmla="*/ 2478943 h 6215712"/>
              <a:gd name="connsiteX132" fmla="*/ 4123356 w 6644362"/>
              <a:gd name="connsiteY132" fmla="*/ 2328724 h 6215712"/>
              <a:gd name="connsiteX133" fmla="*/ 3640375 w 6644362"/>
              <a:gd name="connsiteY133" fmla="*/ 1100793 h 6215712"/>
              <a:gd name="connsiteX134" fmla="*/ 3715453 w 6644362"/>
              <a:gd name="connsiteY134" fmla="*/ 1979475 h 6215712"/>
              <a:gd name="connsiteX135" fmla="*/ 3742668 w 6644362"/>
              <a:gd name="connsiteY135" fmla="*/ 2035173 h 6215712"/>
              <a:gd name="connsiteX136" fmla="*/ 3800401 w 6644362"/>
              <a:gd name="connsiteY136" fmla="*/ 2057696 h 6215712"/>
              <a:gd name="connsiteX137" fmla="*/ 4018868 w 6644362"/>
              <a:gd name="connsiteY137" fmla="*/ 2057696 h 6215712"/>
              <a:gd name="connsiteX138" fmla="*/ 4076464 w 6644362"/>
              <a:gd name="connsiteY138" fmla="*/ 2035242 h 6215712"/>
              <a:gd name="connsiteX139" fmla="*/ 4103719 w 6644362"/>
              <a:gd name="connsiteY139" fmla="*/ 1979766 h 6215712"/>
              <a:gd name="connsiteX140" fmla="*/ 4179020 w 6644362"/>
              <a:gd name="connsiteY140" fmla="*/ 1100799 h 6215712"/>
              <a:gd name="connsiteX141" fmla="*/ 4139529 w 6644362"/>
              <a:gd name="connsiteY141" fmla="*/ 986030 h 6215712"/>
              <a:gd name="connsiteX142" fmla="*/ 4028355 w 6644362"/>
              <a:gd name="connsiteY142" fmla="*/ 937339 h 6215712"/>
              <a:gd name="connsiteX143" fmla="*/ 3791114 w 6644362"/>
              <a:gd name="connsiteY143" fmla="*/ 937339 h 6215712"/>
              <a:gd name="connsiteX144" fmla="*/ 3679917 w 6644362"/>
              <a:gd name="connsiteY144" fmla="*/ 986030 h 6215712"/>
              <a:gd name="connsiteX145" fmla="*/ 3640381 w 6644362"/>
              <a:gd name="connsiteY145" fmla="*/ 1100799 h 6215712"/>
              <a:gd name="connsiteX146" fmla="*/ 3940413 w 6644362"/>
              <a:gd name="connsiteY146" fmla="*/ 1887006 h 6215712"/>
              <a:gd name="connsiteX147" fmla="*/ 4007141 w 6644362"/>
              <a:gd name="connsiteY147" fmla="*/ 1107537 h 6215712"/>
              <a:gd name="connsiteX148" fmla="*/ 3811962 w 6644362"/>
              <a:gd name="connsiteY148" fmla="*/ 1107537 h 6215712"/>
              <a:gd name="connsiteX149" fmla="*/ 3878531 w 6644362"/>
              <a:gd name="connsiteY149" fmla="*/ 1886834 h 6215712"/>
              <a:gd name="connsiteX150" fmla="*/ 3910832 w 6644362"/>
              <a:gd name="connsiteY150" fmla="*/ 2286273 h 6215712"/>
              <a:gd name="connsiteX151" fmla="*/ 3871901 w 6644362"/>
              <a:gd name="connsiteY151" fmla="*/ 2312282 h 6215712"/>
              <a:gd name="connsiteX152" fmla="*/ 3881028 w 6644362"/>
              <a:gd name="connsiteY152" fmla="*/ 2358225 h 6215712"/>
              <a:gd name="connsiteX153" fmla="*/ 3926977 w 6644362"/>
              <a:gd name="connsiteY153" fmla="*/ 2367357 h 6215712"/>
              <a:gd name="connsiteX154" fmla="*/ 3952980 w 6644362"/>
              <a:gd name="connsiteY154" fmla="*/ 2328421 h 6215712"/>
              <a:gd name="connsiteX155" fmla="*/ 3910832 w 6644362"/>
              <a:gd name="connsiteY155" fmla="*/ 2286273 h 62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6644362" h="6215712">
                <a:moveTo>
                  <a:pt x="700716" y="3750833"/>
                </a:moveTo>
                <a:cubicBezTo>
                  <a:pt x="702482" y="3753959"/>
                  <a:pt x="703374" y="3757531"/>
                  <a:pt x="703282" y="3761126"/>
                </a:cubicBezTo>
                <a:lnTo>
                  <a:pt x="703282" y="6205426"/>
                </a:lnTo>
                <a:cubicBezTo>
                  <a:pt x="703374" y="6209026"/>
                  <a:pt x="702482" y="6212570"/>
                  <a:pt x="700716" y="6215713"/>
                </a:cubicBezTo>
                <a:lnTo>
                  <a:pt x="0" y="6215713"/>
                </a:lnTo>
                <a:lnTo>
                  <a:pt x="289968" y="3771247"/>
                </a:lnTo>
                <a:cubicBezTo>
                  <a:pt x="290615" y="3764126"/>
                  <a:pt x="292624" y="3757183"/>
                  <a:pt x="295884" y="3750816"/>
                </a:cubicBezTo>
                <a:close/>
                <a:moveTo>
                  <a:pt x="873595" y="5995514"/>
                </a:moveTo>
                <a:lnTo>
                  <a:pt x="1144120" y="5995514"/>
                </a:lnTo>
                <a:lnTo>
                  <a:pt x="1144120" y="3971089"/>
                </a:lnTo>
                <a:lnTo>
                  <a:pt x="873595" y="3971089"/>
                </a:lnTo>
                <a:close/>
                <a:moveTo>
                  <a:pt x="6642316" y="4185916"/>
                </a:moveTo>
                <a:cubicBezTo>
                  <a:pt x="6636601" y="4138367"/>
                  <a:pt x="6617056" y="4093516"/>
                  <a:pt x="6586138" y="4056906"/>
                </a:cubicBezTo>
                <a:cubicBezTo>
                  <a:pt x="6555277" y="4020296"/>
                  <a:pt x="6514357" y="3993503"/>
                  <a:pt x="6468466" y="3979822"/>
                </a:cubicBezTo>
                <a:cubicBezTo>
                  <a:pt x="6455150" y="3975404"/>
                  <a:pt x="6441034" y="3971272"/>
                  <a:pt x="6426232" y="3967455"/>
                </a:cubicBezTo>
                <a:lnTo>
                  <a:pt x="6425718" y="3967478"/>
                </a:lnTo>
                <a:cubicBezTo>
                  <a:pt x="6229750" y="3917471"/>
                  <a:pt x="5907196" y="3924615"/>
                  <a:pt x="5381193" y="4114707"/>
                </a:cubicBezTo>
                <a:lnTo>
                  <a:pt x="5379187" y="4115130"/>
                </a:lnTo>
                <a:lnTo>
                  <a:pt x="5369746" y="4118548"/>
                </a:lnTo>
                <a:lnTo>
                  <a:pt x="5365522" y="4120108"/>
                </a:lnTo>
                <a:lnTo>
                  <a:pt x="5362373" y="4121245"/>
                </a:lnTo>
                <a:lnTo>
                  <a:pt x="5358670" y="4122611"/>
                </a:lnTo>
                <a:lnTo>
                  <a:pt x="5358693" y="4122634"/>
                </a:lnTo>
                <a:cubicBezTo>
                  <a:pt x="5047963" y="4240129"/>
                  <a:pt x="4745759" y="4379026"/>
                  <a:pt x="4454294" y="4538332"/>
                </a:cubicBezTo>
                <a:cubicBezTo>
                  <a:pt x="4431143" y="4550699"/>
                  <a:pt x="4407637" y="4563398"/>
                  <a:pt x="4383994" y="4576257"/>
                </a:cubicBezTo>
                <a:cubicBezTo>
                  <a:pt x="4417438" y="4636578"/>
                  <a:pt x="4428754" y="4706696"/>
                  <a:pt x="4415986" y="4774499"/>
                </a:cubicBezTo>
                <a:cubicBezTo>
                  <a:pt x="4370981" y="4997606"/>
                  <a:pt x="4065943" y="5126394"/>
                  <a:pt x="3602513" y="5126394"/>
                </a:cubicBezTo>
                <a:cubicBezTo>
                  <a:pt x="3536922" y="5126394"/>
                  <a:pt x="3468079" y="5123828"/>
                  <a:pt x="3396482" y="5118536"/>
                </a:cubicBezTo>
                <a:lnTo>
                  <a:pt x="2347836" y="5041383"/>
                </a:lnTo>
                <a:cubicBezTo>
                  <a:pt x="2326468" y="5039709"/>
                  <a:pt x="2306488" y="5030045"/>
                  <a:pt x="2291932" y="5014306"/>
                </a:cubicBezTo>
                <a:cubicBezTo>
                  <a:pt x="2277359" y="4998566"/>
                  <a:pt x="2269278" y="4977895"/>
                  <a:pt x="2269255" y="4956441"/>
                </a:cubicBezTo>
                <a:cubicBezTo>
                  <a:pt x="2269164" y="4954366"/>
                  <a:pt x="2269164" y="4952263"/>
                  <a:pt x="2269255" y="4950166"/>
                </a:cubicBezTo>
                <a:cubicBezTo>
                  <a:pt x="2270907" y="4927643"/>
                  <a:pt x="2281440" y="4906704"/>
                  <a:pt x="2298545" y="4891964"/>
                </a:cubicBezTo>
                <a:cubicBezTo>
                  <a:pt x="2315644" y="4877231"/>
                  <a:pt x="2337898" y="4869887"/>
                  <a:pt x="2360427" y="4871585"/>
                </a:cubicBezTo>
                <a:lnTo>
                  <a:pt x="3409072" y="4948737"/>
                </a:lnTo>
                <a:cubicBezTo>
                  <a:pt x="3986001" y="4991177"/>
                  <a:pt x="4227631" y="4847650"/>
                  <a:pt x="4249177" y="4740854"/>
                </a:cubicBezTo>
                <a:cubicBezTo>
                  <a:pt x="4272460" y="4625417"/>
                  <a:pt x="4082436" y="4428741"/>
                  <a:pt x="3610411" y="4269367"/>
                </a:cubicBezTo>
                <a:cubicBezTo>
                  <a:pt x="3526761" y="4244295"/>
                  <a:pt x="3438024" y="4215297"/>
                  <a:pt x="3344018" y="4184648"/>
                </a:cubicBezTo>
                <a:cubicBezTo>
                  <a:pt x="2986831" y="4068204"/>
                  <a:pt x="2582094" y="3936177"/>
                  <a:pt x="2272798" y="3955202"/>
                </a:cubicBezTo>
                <a:lnTo>
                  <a:pt x="2272776" y="3955179"/>
                </a:lnTo>
                <a:cubicBezTo>
                  <a:pt x="2058777" y="3975873"/>
                  <a:pt x="1847608" y="4019587"/>
                  <a:pt x="1642983" y="4085549"/>
                </a:cubicBezTo>
                <a:cubicBezTo>
                  <a:pt x="1536181" y="4115685"/>
                  <a:pt x="1426235" y="4146694"/>
                  <a:pt x="1314370" y="4171274"/>
                </a:cubicBezTo>
                <a:lnTo>
                  <a:pt x="1314370" y="5855039"/>
                </a:lnTo>
                <a:cubicBezTo>
                  <a:pt x="1516653" y="5887386"/>
                  <a:pt x="1715249" y="5939564"/>
                  <a:pt x="1907301" y="6010830"/>
                </a:cubicBezTo>
                <a:cubicBezTo>
                  <a:pt x="2140056" y="6098955"/>
                  <a:pt x="2383098" y="6157077"/>
                  <a:pt x="2630535" y="6183880"/>
                </a:cubicBezTo>
                <a:lnTo>
                  <a:pt x="2647251" y="6185309"/>
                </a:lnTo>
                <a:cubicBezTo>
                  <a:pt x="2964016" y="6212226"/>
                  <a:pt x="3358260" y="6245717"/>
                  <a:pt x="3723843" y="6031404"/>
                </a:cubicBezTo>
                <a:lnTo>
                  <a:pt x="6554819" y="4371831"/>
                </a:lnTo>
                <a:cubicBezTo>
                  <a:pt x="6586138" y="4352920"/>
                  <a:pt x="6611170" y="4325196"/>
                  <a:pt x="6626714" y="4292090"/>
                </a:cubicBezTo>
                <a:cubicBezTo>
                  <a:pt x="6642316" y="4259005"/>
                  <a:pt x="6647745" y="4222058"/>
                  <a:pt x="6642316" y="4185870"/>
                </a:cubicBezTo>
                <a:close/>
                <a:moveTo>
                  <a:pt x="2210791" y="2073995"/>
                </a:moveTo>
                <a:cubicBezTo>
                  <a:pt x="2166054" y="1848407"/>
                  <a:pt x="2166054" y="1616258"/>
                  <a:pt x="2210791" y="1390710"/>
                </a:cubicBezTo>
                <a:cubicBezTo>
                  <a:pt x="2218026" y="1354476"/>
                  <a:pt x="2249836" y="1328405"/>
                  <a:pt x="2286783" y="1328405"/>
                </a:cubicBezTo>
                <a:lnTo>
                  <a:pt x="2654486" y="1328405"/>
                </a:lnTo>
                <a:cubicBezTo>
                  <a:pt x="2676363" y="1260316"/>
                  <a:pt x="2703801" y="1194148"/>
                  <a:pt x="2736485" y="1130523"/>
                </a:cubicBezTo>
                <a:lnTo>
                  <a:pt x="2476584" y="870622"/>
                </a:lnTo>
                <a:lnTo>
                  <a:pt x="2476607" y="870645"/>
                </a:lnTo>
                <a:cubicBezTo>
                  <a:pt x="2450466" y="844504"/>
                  <a:pt x="2446403" y="803539"/>
                  <a:pt x="2466897" y="772775"/>
                </a:cubicBezTo>
                <a:cubicBezTo>
                  <a:pt x="2594324" y="581208"/>
                  <a:pt x="2758676" y="416994"/>
                  <a:pt x="2950306" y="289703"/>
                </a:cubicBezTo>
                <a:cubicBezTo>
                  <a:pt x="2981047" y="269141"/>
                  <a:pt x="3022035" y="273181"/>
                  <a:pt x="3048175" y="299345"/>
                </a:cubicBezTo>
                <a:lnTo>
                  <a:pt x="3307494" y="559246"/>
                </a:lnTo>
                <a:cubicBezTo>
                  <a:pt x="3371096" y="526567"/>
                  <a:pt x="3437241" y="499124"/>
                  <a:pt x="3505307" y="477224"/>
                </a:cubicBezTo>
                <a:lnTo>
                  <a:pt x="3505307" y="109615"/>
                </a:lnTo>
                <a:cubicBezTo>
                  <a:pt x="3505307" y="72623"/>
                  <a:pt x="3531402" y="40789"/>
                  <a:pt x="3567658" y="33536"/>
                </a:cubicBezTo>
                <a:cubicBezTo>
                  <a:pt x="3793223" y="-11179"/>
                  <a:pt x="4025349" y="-11179"/>
                  <a:pt x="4250886" y="33536"/>
                </a:cubicBezTo>
                <a:cubicBezTo>
                  <a:pt x="4287142" y="40814"/>
                  <a:pt x="4313236" y="72649"/>
                  <a:pt x="4313259" y="109615"/>
                </a:cubicBezTo>
                <a:lnTo>
                  <a:pt x="4313259" y="477224"/>
                </a:lnTo>
                <a:cubicBezTo>
                  <a:pt x="4381302" y="499170"/>
                  <a:pt x="4447471" y="526630"/>
                  <a:pt x="4511073" y="559308"/>
                </a:cubicBezTo>
                <a:lnTo>
                  <a:pt x="4771237" y="299345"/>
                </a:lnTo>
                <a:cubicBezTo>
                  <a:pt x="4797400" y="273227"/>
                  <a:pt x="4838342" y="269187"/>
                  <a:pt x="4869106" y="289703"/>
                </a:cubicBezTo>
                <a:cubicBezTo>
                  <a:pt x="5060627" y="417062"/>
                  <a:pt x="5224865" y="581260"/>
                  <a:pt x="5352246" y="772775"/>
                </a:cubicBezTo>
                <a:cubicBezTo>
                  <a:pt x="5372740" y="803539"/>
                  <a:pt x="5368677" y="844504"/>
                  <a:pt x="5342514" y="870645"/>
                </a:cubicBezTo>
                <a:lnTo>
                  <a:pt x="5082550" y="1130609"/>
                </a:lnTo>
                <a:lnTo>
                  <a:pt x="5082573" y="1130586"/>
                </a:lnTo>
                <a:cubicBezTo>
                  <a:pt x="5115319" y="1194188"/>
                  <a:pt x="5142843" y="1260333"/>
                  <a:pt x="5164857" y="1328399"/>
                </a:cubicBezTo>
                <a:lnTo>
                  <a:pt x="5532629" y="1328399"/>
                </a:lnTo>
                <a:cubicBezTo>
                  <a:pt x="5569571" y="1328399"/>
                  <a:pt x="5601386" y="1354476"/>
                  <a:pt x="5608644" y="1390704"/>
                </a:cubicBezTo>
                <a:cubicBezTo>
                  <a:pt x="5653336" y="1616246"/>
                  <a:pt x="5653336" y="1848372"/>
                  <a:pt x="5608644" y="2073932"/>
                </a:cubicBezTo>
                <a:cubicBezTo>
                  <a:pt x="5601409" y="2110188"/>
                  <a:pt x="5569576" y="2136306"/>
                  <a:pt x="5532629" y="2136306"/>
                </a:cubicBezTo>
                <a:lnTo>
                  <a:pt x="5164857" y="2136306"/>
                </a:lnTo>
                <a:cubicBezTo>
                  <a:pt x="5142975" y="2204394"/>
                  <a:pt x="5115542" y="2270585"/>
                  <a:pt x="5082836" y="2334188"/>
                </a:cubicBezTo>
                <a:lnTo>
                  <a:pt x="5342737" y="2594089"/>
                </a:lnTo>
                <a:cubicBezTo>
                  <a:pt x="5368877" y="2620206"/>
                  <a:pt x="5372940" y="2661126"/>
                  <a:pt x="5352446" y="2691866"/>
                </a:cubicBezTo>
                <a:cubicBezTo>
                  <a:pt x="5225065" y="2883450"/>
                  <a:pt x="5060736" y="3047694"/>
                  <a:pt x="4869106" y="3175007"/>
                </a:cubicBezTo>
                <a:cubicBezTo>
                  <a:pt x="4838342" y="3195524"/>
                  <a:pt x="4797400" y="3191483"/>
                  <a:pt x="4771237" y="3165360"/>
                </a:cubicBezTo>
                <a:lnTo>
                  <a:pt x="4511336" y="2905402"/>
                </a:lnTo>
                <a:cubicBezTo>
                  <a:pt x="4447733" y="2938080"/>
                  <a:pt x="4381588" y="2965541"/>
                  <a:pt x="4313545" y="2987481"/>
                </a:cubicBezTo>
                <a:lnTo>
                  <a:pt x="4313545" y="3355098"/>
                </a:lnTo>
                <a:cubicBezTo>
                  <a:pt x="4313499" y="3392063"/>
                  <a:pt x="4287422" y="3423901"/>
                  <a:pt x="4251172" y="3431176"/>
                </a:cubicBezTo>
                <a:cubicBezTo>
                  <a:pt x="4025629" y="3475845"/>
                  <a:pt x="3793503" y="3475845"/>
                  <a:pt x="3567943" y="3431176"/>
                </a:cubicBezTo>
                <a:cubicBezTo>
                  <a:pt x="3531687" y="3423918"/>
                  <a:pt x="3505570" y="3392085"/>
                  <a:pt x="3505592" y="3355098"/>
                </a:cubicBezTo>
                <a:lnTo>
                  <a:pt x="3505592" y="2987481"/>
                </a:lnTo>
                <a:cubicBezTo>
                  <a:pt x="3437413" y="2965563"/>
                  <a:pt x="3371176" y="2938126"/>
                  <a:pt x="3307488" y="2905402"/>
                </a:cubicBezTo>
                <a:lnTo>
                  <a:pt x="3047587" y="3165360"/>
                </a:lnTo>
                <a:cubicBezTo>
                  <a:pt x="3021446" y="3191483"/>
                  <a:pt x="2980481" y="3195524"/>
                  <a:pt x="2949717" y="3175007"/>
                </a:cubicBezTo>
                <a:cubicBezTo>
                  <a:pt x="2758173" y="3047671"/>
                  <a:pt x="2593936" y="2883428"/>
                  <a:pt x="2466600" y="2691866"/>
                </a:cubicBezTo>
                <a:cubicBezTo>
                  <a:pt x="2446106" y="2661126"/>
                  <a:pt x="2450169" y="2620206"/>
                  <a:pt x="2476310" y="2594089"/>
                </a:cubicBezTo>
                <a:lnTo>
                  <a:pt x="2736274" y="2334056"/>
                </a:lnTo>
                <a:cubicBezTo>
                  <a:pt x="2703681" y="2270477"/>
                  <a:pt x="2676357" y="2204331"/>
                  <a:pt x="2654543" y="2136306"/>
                </a:cubicBezTo>
                <a:lnTo>
                  <a:pt x="2286772" y="2136306"/>
                </a:lnTo>
                <a:cubicBezTo>
                  <a:pt x="2249824" y="2136306"/>
                  <a:pt x="2218015" y="2110234"/>
                  <a:pt x="2210779" y="2074024"/>
                </a:cubicBezTo>
                <a:close/>
                <a:moveTo>
                  <a:pt x="2808294" y="1732301"/>
                </a:moveTo>
                <a:lnTo>
                  <a:pt x="2808271" y="1732301"/>
                </a:lnTo>
                <a:cubicBezTo>
                  <a:pt x="2808271" y="1950117"/>
                  <a:pt x="2872833" y="2163046"/>
                  <a:pt x="2993854" y="2344149"/>
                </a:cubicBezTo>
                <a:cubicBezTo>
                  <a:pt x="3114852" y="2525263"/>
                  <a:pt x="3286840" y="2666423"/>
                  <a:pt x="3488070" y="2749782"/>
                </a:cubicBezTo>
                <a:cubicBezTo>
                  <a:pt x="3689301" y="2833164"/>
                  <a:pt x="3910735" y="2854973"/>
                  <a:pt x="4124379" y="2812493"/>
                </a:cubicBezTo>
                <a:cubicBezTo>
                  <a:pt x="4338000" y="2770008"/>
                  <a:pt x="4534230" y="2665132"/>
                  <a:pt x="4688266" y="2511118"/>
                </a:cubicBezTo>
                <a:cubicBezTo>
                  <a:pt x="4842280" y="2357105"/>
                  <a:pt x="4947184" y="2160874"/>
                  <a:pt x="4989687" y="1947231"/>
                </a:cubicBezTo>
                <a:cubicBezTo>
                  <a:pt x="5032172" y="1733610"/>
                  <a:pt x="5010381" y="1512176"/>
                  <a:pt x="4927022" y="1310922"/>
                </a:cubicBezTo>
                <a:cubicBezTo>
                  <a:pt x="4843663" y="1109669"/>
                  <a:pt x="4702508" y="937681"/>
                  <a:pt x="4521411" y="816666"/>
                </a:cubicBezTo>
                <a:cubicBezTo>
                  <a:pt x="4340297" y="695646"/>
                  <a:pt x="4127390" y="631060"/>
                  <a:pt x="3909563" y="631060"/>
                </a:cubicBezTo>
                <a:cubicBezTo>
                  <a:pt x="3617584" y="631375"/>
                  <a:pt x="3337663" y="747503"/>
                  <a:pt x="3131180" y="953958"/>
                </a:cubicBezTo>
                <a:cubicBezTo>
                  <a:pt x="2924726" y="1160389"/>
                  <a:pt x="2808597" y="1440316"/>
                  <a:pt x="2808237" y="1732284"/>
                </a:cubicBezTo>
                <a:close/>
                <a:moveTo>
                  <a:pt x="2978670" y="1732301"/>
                </a:moveTo>
                <a:lnTo>
                  <a:pt x="2978647" y="1732301"/>
                </a:lnTo>
                <a:cubicBezTo>
                  <a:pt x="2978647" y="1485419"/>
                  <a:pt x="3076739" y="1248623"/>
                  <a:pt x="3251315" y="1074047"/>
                </a:cubicBezTo>
                <a:cubicBezTo>
                  <a:pt x="3425891" y="899471"/>
                  <a:pt x="3662664" y="801402"/>
                  <a:pt x="3909569" y="801402"/>
                </a:cubicBezTo>
                <a:cubicBezTo>
                  <a:pt x="4156451" y="801402"/>
                  <a:pt x="4393224" y="899471"/>
                  <a:pt x="4567822" y="1074047"/>
                </a:cubicBezTo>
                <a:cubicBezTo>
                  <a:pt x="4742422" y="1248623"/>
                  <a:pt x="4840491" y="1485413"/>
                  <a:pt x="4840491" y="1732301"/>
                </a:cubicBezTo>
                <a:cubicBezTo>
                  <a:pt x="4840491" y="1979189"/>
                  <a:pt x="4742422" y="2215978"/>
                  <a:pt x="4567822" y="2390555"/>
                </a:cubicBezTo>
                <a:cubicBezTo>
                  <a:pt x="4393246" y="2565131"/>
                  <a:pt x="4156474" y="2663200"/>
                  <a:pt x="3909569" y="2663200"/>
                </a:cubicBezTo>
                <a:cubicBezTo>
                  <a:pt x="3662795" y="2662886"/>
                  <a:pt x="3426228" y="2564708"/>
                  <a:pt x="3251715" y="2390177"/>
                </a:cubicBezTo>
                <a:cubicBezTo>
                  <a:pt x="3077253" y="2215670"/>
                  <a:pt x="2979115" y="1979074"/>
                  <a:pt x="2978847" y="1732324"/>
                </a:cubicBezTo>
                <a:close/>
                <a:moveTo>
                  <a:pt x="4123384" y="2328718"/>
                </a:moveTo>
                <a:lnTo>
                  <a:pt x="4123361" y="2328718"/>
                </a:lnTo>
                <a:cubicBezTo>
                  <a:pt x="4123361" y="2272351"/>
                  <a:pt x="4100970" y="2218282"/>
                  <a:pt x="4061119" y="2178431"/>
                </a:cubicBezTo>
                <a:cubicBezTo>
                  <a:pt x="4021268" y="2138580"/>
                  <a:pt x="3967199" y="2116189"/>
                  <a:pt x="3910832" y="2116189"/>
                </a:cubicBezTo>
                <a:cubicBezTo>
                  <a:pt x="3854465" y="2116189"/>
                  <a:pt x="3800418" y="2138580"/>
                  <a:pt x="3760567" y="2178431"/>
                </a:cubicBezTo>
                <a:cubicBezTo>
                  <a:pt x="3720694" y="2218282"/>
                  <a:pt x="3698302" y="2272351"/>
                  <a:pt x="3698302" y="2328718"/>
                </a:cubicBezTo>
                <a:cubicBezTo>
                  <a:pt x="3698302" y="2385085"/>
                  <a:pt x="3720694" y="2439132"/>
                  <a:pt x="3760567" y="2478983"/>
                </a:cubicBezTo>
                <a:cubicBezTo>
                  <a:pt x="3800418" y="2518856"/>
                  <a:pt x="3854465" y="2541248"/>
                  <a:pt x="3910832" y="2541248"/>
                </a:cubicBezTo>
                <a:cubicBezTo>
                  <a:pt x="3967176" y="2541179"/>
                  <a:pt x="4021200" y="2518765"/>
                  <a:pt x="4061050" y="2478943"/>
                </a:cubicBezTo>
                <a:cubicBezTo>
                  <a:pt x="4100901" y="2439092"/>
                  <a:pt x="4123315" y="2385068"/>
                  <a:pt x="4123356" y="2328724"/>
                </a:cubicBezTo>
                <a:close/>
                <a:moveTo>
                  <a:pt x="3640375" y="1100793"/>
                </a:moveTo>
                <a:lnTo>
                  <a:pt x="3715453" y="1979475"/>
                </a:lnTo>
                <a:cubicBezTo>
                  <a:pt x="3717219" y="2000792"/>
                  <a:pt x="3726929" y="2020663"/>
                  <a:pt x="3742668" y="2035173"/>
                </a:cubicBezTo>
                <a:cubicBezTo>
                  <a:pt x="3758407" y="2049661"/>
                  <a:pt x="3779010" y="2057696"/>
                  <a:pt x="3800401" y="2057696"/>
                </a:cubicBezTo>
                <a:lnTo>
                  <a:pt x="4018868" y="2057696"/>
                </a:lnTo>
                <a:cubicBezTo>
                  <a:pt x="4040185" y="2057679"/>
                  <a:pt x="4060748" y="2049683"/>
                  <a:pt x="4076464" y="2035242"/>
                </a:cubicBezTo>
                <a:cubicBezTo>
                  <a:pt x="4092180" y="2020817"/>
                  <a:pt x="4101890" y="2001014"/>
                  <a:pt x="4103719" y="1979766"/>
                </a:cubicBezTo>
                <a:lnTo>
                  <a:pt x="4179020" y="1100799"/>
                </a:lnTo>
                <a:cubicBezTo>
                  <a:pt x="4182483" y="1058719"/>
                  <a:pt x="4168150" y="1017086"/>
                  <a:pt x="4139529" y="986030"/>
                </a:cubicBezTo>
                <a:cubicBezTo>
                  <a:pt x="4110908" y="954975"/>
                  <a:pt x="4070595" y="937316"/>
                  <a:pt x="4028355" y="937339"/>
                </a:cubicBezTo>
                <a:lnTo>
                  <a:pt x="3791114" y="937339"/>
                </a:lnTo>
                <a:cubicBezTo>
                  <a:pt x="3748874" y="937339"/>
                  <a:pt x="3708561" y="954975"/>
                  <a:pt x="3679917" y="986030"/>
                </a:cubicBezTo>
                <a:cubicBezTo>
                  <a:pt x="3651274" y="1017080"/>
                  <a:pt x="3636940" y="1058697"/>
                  <a:pt x="3640381" y="1100799"/>
                </a:cubicBezTo>
                <a:close/>
                <a:moveTo>
                  <a:pt x="3940413" y="1887006"/>
                </a:moveTo>
                <a:lnTo>
                  <a:pt x="4007141" y="1107537"/>
                </a:lnTo>
                <a:lnTo>
                  <a:pt x="3811962" y="1107537"/>
                </a:lnTo>
                <a:lnTo>
                  <a:pt x="3878531" y="1886834"/>
                </a:lnTo>
                <a:close/>
                <a:moveTo>
                  <a:pt x="3910832" y="2286273"/>
                </a:moveTo>
                <a:cubicBezTo>
                  <a:pt x="3893801" y="2286273"/>
                  <a:pt x="3878416" y="2296543"/>
                  <a:pt x="3871901" y="2312282"/>
                </a:cubicBezTo>
                <a:cubicBezTo>
                  <a:pt x="3865380" y="2328044"/>
                  <a:pt x="3868975" y="2346172"/>
                  <a:pt x="3881028" y="2358225"/>
                </a:cubicBezTo>
                <a:cubicBezTo>
                  <a:pt x="3893087" y="2370278"/>
                  <a:pt x="3911215" y="2373895"/>
                  <a:pt x="3926977" y="2367357"/>
                </a:cubicBezTo>
                <a:cubicBezTo>
                  <a:pt x="3942710" y="2360837"/>
                  <a:pt x="3952980" y="2345480"/>
                  <a:pt x="3952980" y="2328421"/>
                </a:cubicBezTo>
                <a:cubicBezTo>
                  <a:pt x="3952934" y="2305161"/>
                  <a:pt x="3934097" y="2286319"/>
                  <a:pt x="3910832" y="2286273"/>
                </a:cubicBezTo>
                <a:close/>
              </a:path>
            </a:pathLst>
          </a:custGeom>
          <a:solidFill>
            <a:srgbClr val="44546A"/>
          </a:solidFill>
          <a:ln w="5715" cap="flat">
            <a:noFill/>
            <a:prstDash val="solid"/>
            <a:miter/>
          </a:ln>
        </p:spPr>
        <p:txBody>
          <a:bodyPr rtlCol="0" anchor="ctr"/>
          <a:lstStyle/>
          <a:p>
            <a:endParaRPr lang="en-US"/>
          </a:p>
        </p:txBody>
      </p:sp>
      <p:grpSp>
        <p:nvGrpSpPr>
          <p:cNvPr id="148" name="Graphic 129">
            <a:extLst>
              <a:ext uri="{FF2B5EF4-FFF2-40B4-BE49-F238E27FC236}">
                <a16:creationId xmlns:a16="http://schemas.microsoft.com/office/drawing/2014/main" id="{2F3C0AE2-2556-03EA-217F-E6629D7B2633}"/>
              </a:ext>
            </a:extLst>
          </p:cNvPr>
          <p:cNvGrpSpPr>
            <a:grpSpLocks noChangeAspect="1"/>
          </p:cNvGrpSpPr>
          <p:nvPr/>
        </p:nvGrpSpPr>
        <p:grpSpPr>
          <a:xfrm>
            <a:off x="8986939" y="2021851"/>
            <a:ext cx="457200" cy="487678"/>
            <a:chOff x="2881366" y="-22"/>
            <a:chExt cx="6429468" cy="6858080"/>
          </a:xfrm>
          <a:solidFill>
            <a:srgbClr val="44546A"/>
          </a:solidFill>
        </p:grpSpPr>
        <p:sp>
          <p:nvSpPr>
            <p:cNvPr id="149" name="Freeform: Shape 148">
              <a:extLst>
                <a:ext uri="{FF2B5EF4-FFF2-40B4-BE49-F238E27FC236}">
                  <a16:creationId xmlns:a16="http://schemas.microsoft.com/office/drawing/2014/main" id="{864ED57B-B38E-2CF5-7E5B-3BEE343312CA}"/>
                </a:ext>
              </a:extLst>
            </p:cNvPr>
            <p:cNvSpPr/>
            <p:nvPr/>
          </p:nvSpPr>
          <p:spPr>
            <a:xfrm>
              <a:off x="2881366" y="3852024"/>
              <a:ext cx="6429468" cy="3006032"/>
            </a:xfrm>
            <a:custGeom>
              <a:avLst/>
              <a:gdLst>
                <a:gd name="connsiteX0" fmla="*/ 6428179 w 6429468"/>
                <a:gd name="connsiteY0" fmla="*/ 2788234 h 3006032"/>
                <a:gd name="connsiteX1" fmla="*/ 4556116 w 6429468"/>
                <a:gd name="connsiteY1" fmla="*/ 0 h 3006032"/>
                <a:gd name="connsiteX2" fmla="*/ 3930152 w 6429468"/>
                <a:gd name="connsiteY2" fmla="*/ 491153 h 3006032"/>
                <a:gd name="connsiteX3" fmla="*/ 4071953 w 6429468"/>
                <a:gd name="connsiteY3" fmla="*/ 755717 h 3006032"/>
                <a:gd name="connsiteX4" fmla="*/ 3880300 w 6429468"/>
                <a:gd name="connsiteY4" fmla="*/ 1047942 h 3006032"/>
                <a:gd name="connsiteX5" fmla="*/ 3911218 w 6429468"/>
                <a:gd name="connsiteY5" fmla="*/ 1184342 h 3006032"/>
                <a:gd name="connsiteX6" fmla="*/ 3770886 w 6429468"/>
                <a:gd name="connsiteY6" fmla="*/ 1449244 h 3006032"/>
                <a:gd name="connsiteX7" fmla="*/ 3744254 w 6429468"/>
                <a:gd name="connsiteY7" fmla="*/ 1557160 h 3006032"/>
                <a:gd name="connsiteX8" fmla="*/ 3214588 w 6429468"/>
                <a:gd name="connsiteY8" fmla="*/ 2148783 h 3006032"/>
                <a:gd name="connsiteX9" fmla="*/ 2685122 w 6429468"/>
                <a:gd name="connsiteY9" fmla="*/ 1557160 h 3006032"/>
                <a:gd name="connsiteX10" fmla="*/ 2658559 w 6429468"/>
                <a:gd name="connsiteY10" fmla="*/ 1449244 h 3006032"/>
                <a:gd name="connsiteX11" fmla="*/ 2518187 w 6429468"/>
                <a:gd name="connsiteY11" fmla="*/ 1184365 h 3006032"/>
                <a:gd name="connsiteX12" fmla="*/ 2549105 w 6429468"/>
                <a:gd name="connsiteY12" fmla="*/ 1047965 h 3006032"/>
                <a:gd name="connsiteX13" fmla="*/ 2357452 w 6429468"/>
                <a:gd name="connsiteY13" fmla="*/ 755740 h 3006032"/>
                <a:gd name="connsiteX14" fmla="*/ 2499213 w 6429468"/>
                <a:gd name="connsiteY14" fmla="*/ 491176 h 3006032"/>
                <a:gd name="connsiteX15" fmla="*/ 1873192 w 6429468"/>
                <a:gd name="connsiteY15" fmla="*/ 23 h 3006032"/>
                <a:gd name="connsiteX16" fmla="*/ 1242 w 6429468"/>
                <a:gd name="connsiteY16" fmla="*/ 2788234 h 3006032"/>
                <a:gd name="connsiteX17" fmla="*/ 185728 w 6429468"/>
                <a:gd name="connsiteY17" fmla="*/ 3006033 h 3006032"/>
                <a:gd name="connsiteX18" fmla="*/ 6243641 w 6429468"/>
                <a:gd name="connsiteY18" fmla="*/ 3006033 h 3006032"/>
                <a:gd name="connsiteX19" fmla="*/ 6428236 w 6429468"/>
                <a:gd name="connsiteY19" fmla="*/ 2788234 h 30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29468" h="3006032">
                  <a:moveTo>
                    <a:pt x="6428179" y="2788234"/>
                  </a:moveTo>
                  <a:cubicBezTo>
                    <a:pt x="6295819" y="1544822"/>
                    <a:pt x="5564756" y="499662"/>
                    <a:pt x="4556116" y="0"/>
                  </a:cubicBezTo>
                  <a:cubicBezTo>
                    <a:pt x="4389712" y="208998"/>
                    <a:pt x="4175331" y="377950"/>
                    <a:pt x="3930152" y="491153"/>
                  </a:cubicBezTo>
                  <a:cubicBezTo>
                    <a:pt x="4015700" y="549171"/>
                    <a:pt x="4071953" y="646041"/>
                    <a:pt x="4071953" y="755717"/>
                  </a:cubicBezTo>
                  <a:cubicBezTo>
                    <a:pt x="4071953" y="885488"/>
                    <a:pt x="3993148" y="997245"/>
                    <a:pt x="3880300" y="1047942"/>
                  </a:cubicBezTo>
                  <a:cubicBezTo>
                    <a:pt x="3899925" y="1089468"/>
                    <a:pt x="3911218" y="1135542"/>
                    <a:pt x="3911218" y="1184342"/>
                  </a:cubicBezTo>
                  <a:cubicBezTo>
                    <a:pt x="3911218" y="1294179"/>
                    <a:pt x="3855543" y="1391197"/>
                    <a:pt x="3770886" y="1449244"/>
                  </a:cubicBezTo>
                  <a:lnTo>
                    <a:pt x="3744254" y="1557160"/>
                  </a:lnTo>
                  <a:cubicBezTo>
                    <a:pt x="3651409" y="1933156"/>
                    <a:pt x="3458436" y="2148783"/>
                    <a:pt x="3214588" y="2148783"/>
                  </a:cubicBezTo>
                  <a:cubicBezTo>
                    <a:pt x="2970809" y="2148783"/>
                    <a:pt x="2777882" y="1933156"/>
                    <a:pt x="2685122" y="1557160"/>
                  </a:cubicBezTo>
                  <a:lnTo>
                    <a:pt x="2658559" y="1449244"/>
                  </a:lnTo>
                  <a:cubicBezTo>
                    <a:pt x="2573862" y="1391225"/>
                    <a:pt x="2518187" y="1294247"/>
                    <a:pt x="2518187" y="1184365"/>
                  </a:cubicBezTo>
                  <a:cubicBezTo>
                    <a:pt x="2518187" y="1135565"/>
                    <a:pt x="2529480" y="1089485"/>
                    <a:pt x="2549105" y="1047965"/>
                  </a:cubicBezTo>
                  <a:cubicBezTo>
                    <a:pt x="2436257" y="997268"/>
                    <a:pt x="2357452" y="885511"/>
                    <a:pt x="2357452" y="755740"/>
                  </a:cubicBezTo>
                  <a:cubicBezTo>
                    <a:pt x="2357452" y="646064"/>
                    <a:pt x="2413711" y="549194"/>
                    <a:pt x="2499213" y="491176"/>
                  </a:cubicBezTo>
                  <a:cubicBezTo>
                    <a:pt x="2254091" y="377967"/>
                    <a:pt x="2039670" y="209043"/>
                    <a:pt x="1873192" y="23"/>
                  </a:cubicBezTo>
                  <a:cubicBezTo>
                    <a:pt x="864609" y="499685"/>
                    <a:pt x="133488" y="1544787"/>
                    <a:pt x="1242" y="2788234"/>
                  </a:cubicBezTo>
                  <a:cubicBezTo>
                    <a:pt x="-11438" y="2908021"/>
                    <a:pt x="74554" y="3006033"/>
                    <a:pt x="185728" y="3006033"/>
                  </a:cubicBezTo>
                  <a:lnTo>
                    <a:pt x="6243641" y="3006033"/>
                  </a:lnTo>
                  <a:cubicBezTo>
                    <a:pt x="6354855" y="3006033"/>
                    <a:pt x="6440866" y="2908021"/>
                    <a:pt x="6428236" y="2788234"/>
                  </a:cubicBezTo>
                  <a:close/>
                </a:path>
              </a:pathLst>
            </a:custGeom>
            <a:grpFill/>
            <a:ln w="571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82D99D1-D25D-60A3-4739-94983B515AA7}"/>
                </a:ext>
              </a:extLst>
            </p:cNvPr>
            <p:cNvSpPr/>
            <p:nvPr/>
          </p:nvSpPr>
          <p:spPr>
            <a:xfrm>
              <a:off x="5774531" y="5357812"/>
              <a:ext cx="642937" cy="428625"/>
            </a:xfrm>
            <a:custGeom>
              <a:avLst/>
              <a:gdLst>
                <a:gd name="connsiteX0" fmla="*/ 321354 w 642937"/>
                <a:gd name="connsiteY0" fmla="*/ 428625 h 428625"/>
                <a:gd name="connsiteX1" fmla="*/ 642938 w 642937"/>
                <a:gd name="connsiteY1" fmla="*/ 0 h 428625"/>
                <a:gd name="connsiteX2" fmla="*/ 0 w 642937"/>
                <a:gd name="connsiteY2" fmla="*/ 0 h 428625"/>
                <a:gd name="connsiteX3" fmla="*/ 321354 w 642937"/>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642937" h="428625">
                  <a:moveTo>
                    <a:pt x="321354" y="428625"/>
                  </a:moveTo>
                  <a:cubicBezTo>
                    <a:pt x="459589" y="428625"/>
                    <a:pt x="579827" y="255678"/>
                    <a:pt x="642938" y="0"/>
                  </a:cubicBezTo>
                  <a:lnTo>
                    <a:pt x="0" y="0"/>
                  </a:lnTo>
                  <a:cubicBezTo>
                    <a:pt x="63065" y="255678"/>
                    <a:pt x="183348" y="428625"/>
                    <a:pt x="321354" y="428625"/>
                  </a:cubicBezTo>
                  <a:close/>
                </a:path>
              </a:pathLst>
            </a:custGeom>
            <a:grpFill/>
            <a:ln w="571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727FFD5-3118-F6F4-B99D-885E18EA9E16}"/>
                </a:ext>
              </a:extLst>
            </p:cNvPr>
            <p:cNvSpPr/>
            <p:nvPr/>
          </p:nvSpPr>
          <p:spPr>
            <a:xfrm>
              <a:off x="5453039" y="4500562"/>
              <a:ext cx="1285897" cy="214312"/>
            </a:xfrm>
            <a:custGeom>
              <a:avLst/>
              <a:gdLst>
                <a:gd name="connsiteX0" fmla="*/ 1285898 w 1285897"/>
                <a:gd name="connsiteY0" fmla="*/ 107156 h 214312"/>
                <a:gd name="connsiteX1" fmla="*/ 1173072 w 1285897"/>
                <a:gd name="connsiteY1" fmla="*/ 0 h 214312"/>
                <a:gd name="connsiteX2" fmla="*/ 112826 w 1285897"/>
                <a:gd name="connsiteY2" fmla="*/ 0 h 214312"/>
                <a:gd name="connsiteX3" fmla="*/ 0 w 1285897"/>
                <a:gd name="connsiteY3" fmla="*/ 107156 h 214312"/>
                <a:gd name="connsiteX4" fmla="*/ 112826 w 1285897"/>
                <a:gd name="connsiteY4" fmla="*/ 214313 h 214312"/>
                <a:gd name="connsiteX5" fmla="*/ 1172958 w 1285897"/>
                <a:gd name="connsiteY5" fmla="*/ 214313 h 214312"/>
                <a:gd name="connsiteX6" fmla="*/ 1285852 w 1285897"/>
                <a:gd name="connsiteY6" fmla="*/ 10715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97" h="214312">
                  <a:moveTo>
                    <a:pt x="1285898" y="107156"/>
                  </a:moveTo>
                  <a:cubicBezTo>
                    <a:pt x="1285898" y="47995"/>
                    <a:pt x="1235423" y="0"/>
                    <a:pt x="1173072" y="0"/>
                  </a:cubicBezTo>
                  <a:lnTo>
                    <a:pt x="112826" y="0"/>
                  </a:lnTo>
                  <a:cubicBezTo>
                    <a:pt x="50475" y="0"/>
                    <a:pt x="0" y="47995"/>
                    <a:pt x="0" y="107156"/>
                  </a:cubicBezTo>
                  <a:cubicBezTo>
                    <a:pt x="0" y="166318"/>
                    <a:pt x="50475" y="214313"/>
                    <a:pt x="112826" y="214313"/>
                  </a:cubicBezTo>
                  <a:lnTo>
                    <a:pt x="1172958" y="214313"/>
                  </a:lnTo>
                  <a:cubicBezTo>
                    <a:pt x="1235377" y="214313"/>
                    <a:pt x="1285852" y="166318"/>
                    <a:pt x="1285852" y="107156"/>
                  </a:cubicBezTo>
                  <a:close/>
                </a:path>
              </a:pathLst>
            </a:custGeom>
            <a:grpFill/>
            <a:ln w="571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61F18A8-E832-3AE3-17E1-205EA1B437CE}"/>
                </a:ext>
              </a:extLst>
            </p:cNvPr>
            <p:cNvSpPr/>
            <p:nvPr/>
          </p:nvSpPr>
          <p:spPr>
            <a:xfrm>
              <a:off x="5613802" y="4929187"/>
              <a:ext cx="964429" cy="214312"/>
            </a:xfrm>
            <a:custGeom>
              <a:avLst/>
              <a:gdLst>
                <a:gd name="connsiteX0" fmla="*/ 964429 w 964429"/>
                <a:gd name="connsiteY0" fmla="*/ 107156 h 214312"/>
                <a:gd name="connsiteX1" fmla="*/ 855890 w 964429"/>
                <a:gd name="connsiteY1" fmla="*/ 0 h 214312"/>
                <a:gd name="connsiteX2" fmla="*/ 108539 w 964429"/>
                <a:gd name="connsiteY2" fmla="*/ 0 h 214312"/>
                <a:gd name="connsiteX3" fmla="*/ 0 w 964429"/>
                <a:gd name="connsiteY3" fmla="*/ 107156 h 214312"/>
                <a:gd name="connsiteX4" fmla="*/ 108539 w 964429"/>
                <a:gd name="connsiteY4" fmla="*/ 214313 h 214312"/>
                <a:gd name="connsiteX5" fmla="*/ 855776 w 964429"/>
                <a:gd name="connsiteY5" fmla="*/ 214313 h 214312"/>
                <a:gd name="connsiteX6" fmla="*/ 964384 w 964429"/>
                <a:gd name="connsiteY6" fmla="*/ 10715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429" h="214312">
                  <a:moveTo>
                    <a:pt x="964429" y="107156"/>
                  </a:moveTo>
                  <a:cubicBezTo>
                    <a:pt x="964429" y="47995"/>
                    <a:pt x="915829" y="0"/>
                    <a:pt x="855890" y="0"/>
                  </a:cubicBezTo>
                  <a:lnTo>
                    <a:pt x="108539" y="0"/>
                  </a:lnTo>
                  <a:cubicBezTo>
                    <a:pt x="48601" y="0"/>
                    <a:pt x="0" y="47995"/>
                    <a:pt x="0" y="107156"/>
                  </a:cubicBezTo>
                  <a:cubicBezTo>
                    <a:pt x="0" y="166318"/>
                    <a:pt x="48601" y="214313"/>
                    <a:pt x="108539" y="214313"/>
                  </a:cubicBezTo>
                  <a:lnTo>
                    <a:pt x="855776" y="214313"/>
                  </a:lnTo>
                  <a:cubicBezTo>
                    <a:pt x="915783" y="214313"/>
                    <a:pt x="964384" y="166318"/>
                    <a:pt x="964384" y="107156"/>
                  </a:cubicBezTo>
                  <a:close/>
                </a:path>
              </a:pathLst>
            </a:custGeom>
            <a:grpFill/>
            <a:ln w="571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1DFCEDB-6DEC-1BDD-97DF-45DEEEC6A621}"/>
                </a:ext>
              </a:extLst>
            </p:cNvPr>
            <p:cNvSpPr/>
            <p:nvPr/>
          </p:nvSpPr>
          <p:spPr>
            <a:xfrm>
              <a:off x="5988843" y="-22"/>
              <a:ext cx="214312" cy="1017978"/>
            </a:xfrm>
            <a:custGeom>
              <a:avLst/>
              <a:gdLst>
                <a:gd name="connsiteX0" fmla="*/ 107156 w 214312"/>
                <a:gd name="connsiteY0" fmla="*/ 1017979 h 1017978"/>
                <a:gd name="connsiteX1" fmla="*/ 214313 w 214312"/>
                <a:gd name="connsiteY1" fmla="*/ 906691 h 1017978"/>
                <a:gd name="connsiteX2" fmla="*/ 214313 w 214312"/>
                <a:gd name="connsiteY2" fmla="*/ 111220 h 1017978"/>
                <a:gd name="connsiteX3" fmla="*/ 107156 w 214312"/>
                <a:gd name="connsiteY3" fmla="*/ 0 h 1017978"/>
                <a:gd name="connsiteX4" fmla="*/ 0 w 214312"/>
                <a:gd name="connsiteY4" fmla="*/ 111220 h 1017978"/>
                <a:gd name="connsiteX5" fmla="*/ 0 w 214312"/>
                <a:gd name="connsiteY5" fmla="*/ 906691 h 1017978"/>
                <a:gd name="connsiteX6" fmla="*/ 107156 w 214312"/>
                <a:gd name="connsiteY6" fmla="*/ 1017979 h 10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1017978">
                  <a:moveTo>
                    <a:pt x="107156" y="1017979"/>
                  </a:moveTo>
                  <a:cubicBezTo>
                    <a:pt x="166358" y="1017979"/>
                    <a:pt x="214313" y="968150"/>
                    <a:pt x="214313" y="906691"/>
                  </a:cubicBezTo>
                  <a:lnTo>
                    <a:pt x="214313" y="111220"/>
                  </a:lnTo>
                  <a:cubicBezTo>
                    <a:pt x="214313" y="49829"/>
                    <a:pt x="166358" y="0"/>
                    <a:pt x="107156" y="0"/>
                  </a:cubicBezTo>
                  <a:cubicBezTo>
                    <a:pt x="47995" y="0"/>
                    <a:pt x="0" y="49828"/>
                    <a:pt x="0" y="111220"/>
                  </a:cubicBezTo>
                  <a:lnTo>
                    <a:pt x="0" y="906691"/>
                  </a:lnTo>
                  <a:cubicBezTo>
                    <a:pt x="0" y="968150"/>
                    <a:pt x="47995" y="1017979"/>
                    <a:pt x="107156" y="1017979"/>
                  </a:cubicBezTo>
                  <a:close/>
                </a:path>
              </a:pathLst>
            </a:custGeom>
            <a:grpFill/>
            <a:ln w="571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EE0237F-9C41-3009-C21C-671E5F8B2BE1}"/>
                </a:ext>
              </a:extLst>
            </p:cNvPr>
            <p:cNvSpPr/>
            <p:nvPr/>
          </p:nvSpPr>
          <p:spPr>
            <a:xfrm>
              <a:off x="7810500" y="2678906"/>
              <a:ext cx="1017955" cy="214312"/>
            </a:xfrm>
            <a:custGeom>
              <a:avLst/>
              <a:gdLst>
                <a:gd name="connsiteX0" fmla="*/ 0 w 1017955"/>
                <a:gd name="connsiteY0" fmla="*/ 107156 h 214312"/>
                <a:gd name="connsiteX1" fmla="*/ 111288 w 1017955"/>
                <a:gd name="connsiteY1" fmla="*/ 214313 h 214312"/>
                <a:gd name="connsiteX2" fmla="*/ 906742 w 1017955"/>
                <a:gd name="connsiteY2" fmla="*/ 214313 h 214312"/>
                <a:gd name="connsiteX3" fmla="*/ 1017956 w 1017955"/>
                <a:gd name="connsiteY3" fmla="*/ 107156 h 214312"/>
                <a:gd name="connsiteX4" fmla="*/ 906742 w 1017955"/>
                <a:gd name="connsiteY4" fmla="*/ 0 h 214312"/>
                <a:gd name="connsiteX5" fmla="*/ 111288 w 1017955"/>
                <a:gd name="connsiteY5" fmla="*/ 0 h 214312"/>
                <a:gd name="connsiteX6" fmla="*/ 0 w 1017955"/>
                <a:gd name="connsiteY6" fmla="*/ 10715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955" h="214312">
                  <a:moveTo>
                    <a:pt x="0" y="107156"/>
                  </a:moveTo>
                  <a:cubicBezTo>
                    <a:pt x="0" y="166358"/>
                    <a:pt x="49829" y="214313"/>
                    <a:pt x="111288" y="214313"/>
                  </a:cubicBezTo>
                  <a:lnTo>
                    <a:pt x="906742" y="214313"/>
                  </a:lnTo>
                  <a:cubicBezTo>
                    <a:pt x="968178" y="214313"/>
                    <a:pt x="1017956" y="166358"/>
                    <a:pt x="1017956" y="107156"/>
                  </a:cubicBezTo>
                  <a:cubicBezTo>
                    <a:pt x="1017956" y="47995"/>
                    <a:pt x="968178" y="0"/>
                    <a:pt x="906742" y="0"/>
                  </a:cubicBezTo>
                  <a:lnTo>
                    <a:pt x="111288" y="0"/>
                  </a:lnTo>
                  <a:cubicBezTo>
                    <a:pt x="49829" y="0"/>
                    <a:pt x="0" y="47995"/>
                    <a:pt x="0" y="107156"/>
                  </a:cubicBezTo>
                  <a:close/>
                </a:path>
              </a:pathLst>
            </a:custGeom>
            <a:grpFill/>
            <a:ln w="571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960D7A7-4AF0-F593-BE91-19486871EE22}"/>
                </a:ext>
              </a:extLst>
            </p:cNvPr>
            <p:cNvSpPr/>
            <p:nvPr/>
          </p:nvSpPr>
          <p:spPr>
            <a:xfrm>
              <a:off x="3363527" y="2678906"/>
              <a:ext cx="1017978" cy="214312"/>
            </a:xfrm>
            <a:custGeom>
              <a:avLst/>
              <a:gdLst>
                <a:gd name="connsiteX0" fmla="*/ 111288 w 1017978"/>
                <a:gd name="connsiteY0" fmla="*/ 214313 h 214312"/>
                <a:gd name="connsiteX1" fmla="*/ 906759 w 1017978"/>
                <a:gd name="connsiteY1" fmla="*/ 214313 h 214312"/>
                <a:gd name="connsiteX2" fmla="*/ 1017979 w 1017978"/>
                <a:gd name="connsiteY2" fmla="*/ 107156 h 214312"/>
                <a:gd name="connsiteX3" fmla="*/ 906759 w 1017978"/>
                <a:gd name="connsiteY3" fmla="*/ 0 h 214312"/>
                <a:gd name="connsiteX4" fmla="*/ 111288 w 1017978"/>
                <a:gd name="connsiteY4" fmla="*/ 0 h 214312"/>
                <a:gd name="connsiteX5" fmla="*/ 0 w 1017978"/>
                <a:gd name="connsiteY5" fmla="*/ 107156 h 214312"/>
                <a:gd name="connsiteX6" fmla="*/ 111288 w 1017978"/>
                <a:gd name="connsiteY6" fmla="*/ 21431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978" h="214312">
                  <a:moveTo>
                    <a:pt x="111288" y="214313"/>
                  </a:moveTo>
                  <a:lnTo>
                    <a:pt x="906759" y="214313"/>
                  </a:lnTo>
                  <a:cubicBezTo>
                    <a:pt x="968150" y="214313"/>
                    <a:pt x="1017979" y="166358"/>
                    <a:pt x="1017979" y="107156"/>
                  </a:cubicBezTo>
                  <a:cubicBezTo>
                    <a:pt x="1017979" y="47995"/>
                    <a:pt x="968150" y="0"/>
                    <a:pt x="906759" y="0"/>
                  </a:cubicBezTo>
                  <a:lnTo>
                    <a:pt x="111288" y="0"/>
                  </a:lnTo>
                  <a:cubicBezTo>
                    <a:pt x="49829" y="0"/>
                    <a:pt x="0" y="47995"/>
                    <a:pt x="0" y="107156"/>
                  </a:cubicBezTo>
                  <a:cubicBezTo>
                    <a:pt x="0" y="166358"/>
                    <a:pt x="49829" y="214313"/>
                    <a:pt x="111288" y="214313"/>
                  </a:cubicBezTo>
                  <a:close/>
                </a:path>
              </a:pathLst>
            </a:custGeom>
            <a:grpFill/>
            <a:ln w="571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E14067BE-96BE-CB5B-3CAB-DB81F2331478}"/>
                </a:ext>
              </a:extLst>
            </p:cNvPr>
            <p:cNvSpPr/>
            <p:nvPr/>
          </p:nvSpPr>
          <p:spPr>
            <a:xfrm>
              <a:off x="7243911" y="719286"/>
              <a:ext cx="780885" cy="780908"/>
            </a:xfrm>
            <a:custGeom>
              <a:avLst/>
              <a:gdLst>
                <a:gd name="connsiteX0" fmla="*/ 184997 w 780885"/>
                <a:gd name="connsiteY0" fmla="*/ 747411 h 780908"/>
                <a:gd name="connsiteX1" fmla="*/ 747411 w 780885"/>
                <a:gd name="connsiteY1" fmla="*/ 184952 h 780908"/>
                <a:gd name="connsiteX2" fmla="*/ 750360 w 780885"/>
                <a:gd name="connsiteY2" fmla="*/ 30493 h 780908"/>
                <a:gd name="connsiteX3" fmla="*/ 595900 w 780885"/>
                <a:gd name="connsiteY3" fmla="*/ 33441 h 780908"/>
                <a:gd name="connsiteX4" fmla="*/ 33441 w 780885"/>
                <a:gd name="connsiteY4" fmla="*/ 595900 h 780908"/>
                <a:gd name="connsiteX5" fmla="*/ 30492 w 780885"/>
                <a:gd name="connsiteY5" fmla="*/ 750360 h 780908"/>
                <a:gd name="connsiteX6" fmla="*/ 184997 w 780885"/>
                <a:gd name="connsiteY6" fmla="*/ 747411 h 7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85" h="780908">
                  <a:moveTo>
                    <a:pt x="184997" y="747411"/>
                  </a:moveTo>
                  <a:lnTo>
                    <a:pt x="747411" y="184952"/>
                  </a:lnTo>
                  <a:cubicBezTo>
                    <a:pt x="790856" y="141506"/>
                    <a:pt x="792193" y="72395"/>
                    <a:pt x="750360" y="30493"/>
                  </a:cubicBezTo>
                  <a:cubicBezTo>
                    <a:pt x="708566" y="-11256"/>
                    <a:pt x="639409" y="-10004"/>
                    <a:pt x="595900" y="33441"/>
                  </a:cubicBezTo>
                  <a:lnTo>
                    <a:pt x="33441" y="595900"/>
                  </a:lnTo>
                  <a:cubicBezTo>
                    <a:pt x="-10004" y="639340"/>
                    <a:pt x="-11256" y="708572"/>
                    <a:pt x="30492" y="750360"/>
                  </a:cubicBezTo>
                  <a:cubicBezTo>
                    <a:pt x="72372" y="792194"/>
                    <a:pt x="141489" y="790919"/>
                    <a:pt x="184997" y="747411"/>
                  </a:cubicBezTo>
                  <a:close/>
                </a:path>
              </a:pathLst>
            </a:custGeom>
            <a:grpFill/>
            <a:ln w="571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0FF96AB-5B67-1AD2-75FE-FDFCF6805866}"/>
                </a:ext>
              </a:extLst>
            </p:cNvPr>
            <p:cNvSpPr/>
            <p:nvPr/>
          </p:nvSpPr>
          <p:spPr>
            <a:xfrm>
              <a:off x="4060778" y="777653"/>
              <a:ext cx="780925" cy="780925"/>
            </a:xfrm>
            <a:custGeom>
              <a:avLst/>
              <a:gdLst>
                <a:gd name="connsiteX0" fmla="*/ 595956 w 780925"/>
                <a:gd name="connsiteY0" fmla="*/ 747451 h 780925"/>
                <a:gd name="connsiteX1" fmla="*/ 750416 w 780925"/>
                <a:gd name="connsiteY1" fmla="*/ 750400 h 780925"/>
                <a:gd name="connsiteX2" fmla="*/ 747467 w 780925"/>
                <a:gd name="connsiteY2" fmla="*/ 595941 h 780925"/>
                <a:gd name="connsiteX3" fmla="*/ 185008 w 780925"/>
                <a:gd name="connsiteY3" fmla="*/ 33482 h 780925"/>
                <a:gd name="connsiteX4" fmla="*/ 30548 w 780925"/>
                <a:gd name="connsiteY4" fmla="*/ 30533 h 780925"/>
                <a:gd name="connsiteX5" fmla="*/ 33497 w 780925"/>
                <a:gd name="connsiteY5" fmla="*/ 184992 h 78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925" h="780925">
                  <a:moveTo>
                    <a:pt x="595956" y="747451"/>
                  </a:moveTo>
                  <a:cubicBezTo>
                    <a:pt x="639402" y="790897"/>
                    <a:pt x="708513" y="792234"/>
                    <a:pt x="750416" y="750400"/>
                  </a:cubicBezTo>
                  <a:cubicBezTo>
                    <a:pt x="792209" y="708561"/>
                    <a:pt x="790912" y="639380"/>
                    <a:pt x="747467" y="595941"/>
                  </a:cubicBezTo>
                  <a:lnTo>
                    <a:pt x="185008" y="33482"/>
                  </a:lnTo>
                  <a:cubicBezTo>
                    <a:pt x="141500" y="-10032"/>
                    <a:pt x="72336" y="-11255"/>
                    <a:pt x="30548" y="30533"/>
                  </a:cubicBezTo>
                  <a:cubicBezTo>
                    <a:pt x="-11285" y="72367"/>
                    <a:pt x="-10011" y="141553"/>
                    <a:pt x="33497" y="184992"/>
                  </a:cubicBezTo>
                  <a:close/>
                </a:path>
              </a:pathLst>
            </a:custGeom>
            <a:grpFill/>
            <a:ln w="571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4DD0EB4-C202-45D2-D830-DFC8315CE9D3}"/>
                </a:ext>
              </a:extLst>
            </p:cNvPr>
            <p:cNvSpPr/>
            <p:nvPr/>
          </p:nvSpPr>
          <p:spPr>
            <a:xfrm>
              <a:off x="6203156" y="2911849"/>
              <a:ext cx="185560" cy="446729"/>
            </a:xfrm>
            <a:custGeom>
              <a:avLst/>
              <a:gdLst>
                <a:gd name="connsiteX0" fmla="*/ 0 w 185560"/>
                <a:gd name="connsiteY0" fmla="*/ 0 h 446729"/>
                <a:gd name="connsiteX1" fmla="*/ 0 w 185560"/>
                <a:gd name="connsiteY1" fmla="*/ 446730 h 446729"/>
                <a:gd name="connsiteX2" fmla="*/ 121044 w 185560"/>
                <a:gd name="connsiteY2" fmla="*/ 385339 h 446729"/>
                <a:gd name="connsiteX3" fmla="*/ 185560 w 185560"/>
                <a:gd name="connsiteY3" fmla="*/ 224719 h 446729"/>
                <a:gd name="connsiteX4" fmla="*/ 131759 w 185560"/>
                <a:gd name="connsiteY4" fmla="*/ 86599 h 446729"/>
                <a:gd name="connsiteX5" fmla="*/ 0 w 185560"/>
                <a:gd name="connsiteY5" fmla="*/ 6 h 44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560" h="446729">
                  <a:moveTo>
                    <a:pt x="0" y="0"/>
                  </a:moveTo>
                  <a:lnTo>
                    <a:pt x="0" y="446730"/>
                  </a:lnTo>
                  <a:cubicBezTo>
                    <a:pt x="52349" y="434786"/>
                    <a:pt x="89165" y="415120"/>
                    <a:pt x="121044" y="385339"/>
                  </a:cubicBezTo>
                  <a:cubicBezTo>
                    <a:pt x="164060" y="345266"/>
                    <a:pt x="185560" y="291888"/>
                    <a:pt x="185560" y="224719"/>
                  </a:cubicBezTo>
                  <a:cubicBezTo>
                    <a:pt x="185560" y="169490"/>
                    <a:pt x="167655" y="123301"/>
                    <a:pt x="131759" y="86599"/>
                  </a:cubicBezTo>
                  <a:cubicBezTo>
                    <a:pt x="103830" y="58093"/>
                    <a:pt x="63179" y="29204"/>
                    <a:pt x="0" y="6"/>
                  </a:cubicBezTo>
                  <a:close/>
                </a:path>
              </a:pathLst>
            </a:custGeom>
            <a:grpFill/>
            <a:ln w="571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1E79087-E7B0-689D-7CF7-B041B44A0173}"/>
                </a:ext>
              </a:extLst>
            </p:cNvPr>
            <p:cNvSpPr/>
            <p:nvPr/>
          </p:nvSpPr>
          <p:spPr>
            <a:xfrm>
              <a:off x="5835281" y="2197034"/>
              <a:ext cx="153544" cy="397546"/>
            </a:xfrm>
            <a:custGeom>
              <a:avLst/>
              <a:gdLst>
                <a:gd name="connsiteX0" fmla="*/ 0 w 153544"/>
                <a:gd name="connsiteY0" fmla="*/ 187835 h 397546"/>
                <a:gd name="connsiteX1" fmla="*/ 48223 w 153544"/>
                <a:gd name="connsiteY1" fmla="*/ 323343 h 397546"/>
                <a:gd name="connsiteX2" fmla="*/ 153545 w 153544"/>
                <a:gd name="connsiteY2" fmla="*/ 397547 h 397546"/>
                <a:gd name="connsiteX3" fmla="*/ 153545 w 153544"/>
                <a:gd name="connsiteY3" fmla="*/ 0 h 397546"/>
                <a:gd name="connsiteX4" fmla="*/ 52938 w 153544"/>
                <a:gd name="connsiteY4" fmla="*/ 55030 h 397546"/>
                <a:gd name="connsiteX5" fmla="*/ 6 w 153544"/>
                <a:gd name="connsiteY5" fmla="*/ 187835 h 39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44" h="397546">
                  <a:moveTo>
                    <a:pt x="0" y="187835"/>
                  </a:moveTo>
                  <a:cubicBezTo>
                    <a:pt x="0" y="242259"/>
                    <a:pt x="16076" y="287447"/>
                    <a:pt x="48223" y="323343"/>
                  </a:cubicBezTo>
                  <a:cubicBezTo>
                    <a:pt x="73358" y="351473"/>
                    <a:pt x="104367" y="376161"/>
                    <a:pt x="153545" y="397547"/>
                  </a:cubicBezTo>
                  <a:lnTo>
                    <a:pt x="153545" y="0"/>
                  </a:lnTo>
                  <a:cubicBezTo>
                    <a:pt x="109191" y="10338"/>
                    <a:pt x="79993" y="28552"/>
                    <a:pt x="52938" y="55030"/>
                  </a:cubicBezTo>
                  <a:cubicBezTo>
                    <a:pt x="17619" y="89365"/>
                    <a:pt x="6" y="133925"/>
                    <a:pt x="6" y="187835"/>
                  </a:cubicBezTo>
                  <a:close/>
                </a:path>
              </a:pathLst>
            </a:custGeom>
            <a:grpFill/>
            <a:ln w="571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37DA918-6664-E4C2-1438-DA9F9B1E6580}"/>
                </a:ext>
              </a:extLst>
            </p:cNvPr>
            <p:cNvSpPr/>
            <p:nvPr/>
          </p:nvSpPr>
          <p:spPr>
            <a:xfrm>
              <a:off x="4595812" y="1285875"/>
              <a:ext cx="3000375" cy="3000375"/>
            </a:xfrm>
            <a:custGeom>
              <a:avLst/>
              <a:gdLst>
                <a:gd name="connsiteX0" fmla="*/ 1500188 w 3000375"/>
                <a:gd name="connsiteY0" fmla="*/ 0 h 3000375"/>
                <a:gd name="connsiteX1" fmla="*/ 0 w 3000375"/>
                <a:gd name="connsiteY1" fmla="*/ 1500302 h 3000375"/>
                <a:gd name="connsiteX2" fmla="*/ 1500188 w 3000375"/>
                <a:gd name="connsiteY2" fmla="*/ 3000375 h 3000375"/>
                <a:gd name="connsiteX3" fmla="*/ 3000375 w 3000375"/>
                <a:gd name="connsiteY3" fmla="*/ 1500302 h 3000375"/>
                <a:gd name="connsiteX4" fmla="*/ 1500188 w 3000375"/>
                <a:gd name="connsiteY4" fmla="*/ 0 h 3000375"/>
                <a:gd name="connsiteX5" fmla="*/ 1861307 w 3000375"/>
                <a:gd name="connsiteY5" fmla="*/ 2084946 h 3000375"/>
                <a:gd name="connsiteX6" fmla="*/ 1607344 w 3000375"/>
                <a:gd name="connsiteY6" fmla="*/ 2197726 h 3000375"/>
                <a:gd name="connsiteX7" fmla="*/ 1607344 w 3000375"/>
                <a:gd name="connsiteY7" fmla="*/ 2313992 h 3000375"/>
                <a:gd name="connsiteX8" fmla="*/ 1500233 w 3000375"/>
                <a:gd name="connsiteY8" fmla="*/ 2411016 h 3000375"/>
                <a:gd name="connsiteX9" fmla="*/ 1393031 w 3000375"/>
                <a:gd name="connsiteY9" fmla="*/ 2313992 h 3000375"/>
                <a:gd name="connsiteX10" fmla="*/ 1393031 w 3000375"/>
                <a:gd name="connsiteY10" fmla="*/ 2199824 h 3000375"/>
                <a:gd name="connsiteX11" fmla="*/ 1133667 w 3000375"/>
                <a:gd name="connsiteY11" fmla="*/ 2110458 h 3000375"/>
                <a:gd name="connsiteX12" fmla="*/ 1017984 w 3000375"/>
                <a:gd name="connsiteY12" fmla="*/ 1905770 h 3000375"/>
                <a:gd name="connsiteX13" fmla="*/ 1056669 w 3000375"/>
                <a:gd name="connsiteY13" fmla="*/ 1787315 h 3000375"/>
                <a:gd name="connsiteX14" fmla="*/ 1160499 w 3000375"/>
                <a:gd name="connsiteY14" fmla="*/ 1744075 h 3000375"/>
                <a:gd name="connsiteX15" fmla="*/ 1252505 w 3000375"/>
                <a:gd name="connsiteY15" fmla="*/ 1780080 h 3000375"/>
                <a:gd name="connsiteX16" fmla="*/ 1290590 w 3000375"/>
                <a:gd name="connsiteY16" fmla="*/ 1871120 h 3000375"/>
                <a:gd name="connsiteX17" fmla="*/ 1269044 w 3000375"/>
                <a:gd name="connsiteY17" fmla="*/ 1946552 h 3000375"/>
                <a:gd name="connsiteX18" fmla="*/ 1247299 w 3000375"/>
                <a:gd name="connsiteY18" fmla="*/ 1996604 h 3000375"/>
                <a:gd name="connsiteX19" fmla="*/ 1302797 w 3000375"/>
                <a:gd name="connsiteY19" fmla="*/ 2054691 h 3000375"/>
                <a:gd name="connsiteX20" fmla="*/ 1393077 w 3000375"/>
                <a:gd name="connsiteY20" fmla="*/ 2080032 h 3000375"/>
                <a:gd name="connsiteX21" fmla="*/ 1393077 w 3000375"/>
                <a:gd name="connsiteY21" fmla="*/ 1539427 h 3000375"/>
                <a:gd name="connsiteX22" fmla="*/ 1140565 w 3000375"/>
                <a:gd name="connsiteY22" fmla="*/ 1375166 h 3000375"/>
                <a:gd name="connsiteX23" fmla="*/ 1057521 w 3000375"/>
                <a:gd name="connsiteY23" fmla="*/ 1165986 h 3000375"/>
                <a:gd name="connsiteX24" fmla="*/ 1159545 w 3000375"/>
                <a:gd name="connsiteY24" fmla="*/ 917338 h 3000375"/>
                <a:gd name="connsiteX25" fmla="*/ 1393031 w 3000375"/>
                <a:gd name="connsiteY25" fmla="*/ 804021 h 3000375"/>
                <a:gd name="connsiteX26" fmla="*/ 1393031 w 3000375"/>
                <a:gd name="connsiteY26" fmla="*/ 686526 h 3000375"/>
                <a:gd name="connsiteX27" fmla="*/ 1500233 w 3000375"/>
                <a:gd name="connsiteY27" fmla="*/ 589348 h 3000375"/>
                <a:gd name="connsiteX28" fmla="*/ 1607344 w 3000375"/>
                <a:gd name="connsiteY28" fmla="*/ 686480 h 3000375"/>
                <a:gd name="connsiteX29" fmla="*/ 1607344 w 3000375"/>
                <a:gd name="connsiteY29" fmla="*/ 799911 h 3000375"/>
                <a:gd name="connsiteX30" fmla="*/ 1831412 w 3000375"/>
                <a:gd name="connsiteY30" fmla="*/ 883716 h 3000375"/>
                <a:gd name="connsiteX31" fmla="*/ 1939060 w 3000375"/>
                <a:gd name="connsiteY31" fmla="*/ 1085056 h 3000375"/>
                <a:gd name="connsiteX32" fmla="*/ 1902849 w 3000375"/>
                <a:gd name="connsiteY32" fmla="*/ 1197144 h 3000375"/>
                <a:gd name="connsiteX33" fmla="*/ 1802545 w 3000375"/>
                <a:gd name="connsiteY33" fmla="*/ 1237103 h 3000375"/>
                <a:gd name="connsiteX34" fmla="*/ 1709585 w 3000375"/>
                <a:gd name="connsiteY34" fmla="*/ 1201630 h 3000375"/>
                <a:gd name="connsiteX35" fmla="*/ 1674604 w 3000375"/>
                <a:gd name="connsiteY35" fmla="*/ 1107756 h 3000375"/>
                <a:gd name="connsiteX36" fmla="*/ 1695458 w 3000375"/>
                <a:gd name="connsiteY36" fmla="*/ 1033861 h 3000375"/>
                <a:gd name="connsiteX37" fmla="*/ 1715929 w 3000375"/>
                <a:gd name="connsiteY37" fmla="*/ 982471 h 3000375"/>
                <a:gd name="connsiteX38" fmla="*/ 1667706 w 3000375"/>
                <a:gd name="connsiteY38" fmla="*/ 932528 h 3000375"/>
                <a:gd name="connsiteX39" fmla="*/ 1607475 w 3000375"/>
                <a:gd name="connsiteY39" fmla="*/ 911211 h 3000375"/>
                <a:gd name="connsiteX40" fmla="*/ 1607475 w 3000375"/>
                <a:gd name="connsiteY40" fmla="*/ 1385379 h 3000375"/>
                <a:gd name="connsiteX41" fmla="*/ 1876549 w 3000375"/>
                <a:gd name="connsiteY41" fmla="*/ 1551697 h 3000375"/>
                <a:gd name="connsiteX42" fmla="*/ 1982391 w 3000375"/>
                <a:gd name="connsiteY42" fmla="*/ 1806146 h 3000375"/>
                <a:gd name="connsiteX43" fmla="*/ 1861301 w 3000375"/>
                <a:gd name="connsiteY43" fmla="*/ 2084929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00375" h="3000375">
                  <a:moveTo>
                    <a:pt x="1500188" y="0"/>
                  </a:moveTo>
                  <a:cubicBezTo>
                    <a:pt x="671741" y="0"/>
                    <a:pt x="0" y="671741"/>
                    <a:pt x="0" y="1500302"/>
                  </a:cubicBezTo>
                  <a:cubicBezTo>
                    <a:pt x="0" y="2328748"/>
                    <a:pt x="671741" y="3000375"/>
                    <a:pt x="1500188" y="3000375"/>
                  </a:cubicBezTo>
                  <a:cubicBezTo>
                    <a:pt x="2328634" y="3000375"/>
                    <a:pt x="3000375" y="2328748"/>
                    <a:pt x="3000375" y="1500302"/>
                  </a:cubicBezTo>
                  <a:cubicBezTo>
                    <a:pt x="3000375" y="671741"/>
                    <a:pt x="2328634" y="0"/>
                    <a:pt x="1500188" y="0"/>
                  </a:cubicBezTo>
                  <a:close/>
                  <a:moveTo>
                    <a:pt x="1861307" y="2084946"/>
                  </a:moveTo>
                  <a:cubicBezTo>
                    <a:pt x="1792841" y="2147320"/>
                    <a:pt x="1711934" y="2184067"/>
                    <a:pt x="1607344" y="2197726"/>
                  </a:cubicBezTo>
                  <a:lnTo>
                    <a:pt x="1607344" y="2313992"/>
                  </a:lnTo>
                  <a:cubicBezTo>
                    <a:pt x="1607344" y="2367570"/>
                    <a:pt x="1555686" y="2411016"/>
                    <a:pt x="1500233" y="2411016"/>
                  </a:cubicBezTo>
                  <a:cubicBezTo>
                    <a:pt x="1444735" y="2411016"/>
                    <a:pt x="1393031" y="2367570"/>
                    <a:pt x="1393031" y="2313992"/>
                  </a:cubicBezTo>
                  <a:lnTo>
                    <a:pt x="1393031" y="2199824"/>
                  </a:lnTo>
                  <a:cubicBezTo>
                    <a:pt x="1284538" y="2187994"/>
                    <a:pt x="1201802" y="2158990"/>
                    <a:pt x="1133667" y="2110458"/>
                  </a:cubicBezTo>
                  <a:cubicBezTo>
                    <a:pt x="1056669" y="2055520"/>
                    <a:pt x="1017984" y="1987317"/>
                    <a:pt x="1017984" y="1905770"/>
                  </a:cubicBezTo>
                  <a:cubicBezTo>
                    <a:pt x="1017984" y="1855718"/>
                    <a:pt x="1030952" y="1816404"/>
                    <a:pt x="1056669" y="1787315"/>
                  </a:cubicBezTo>
                  <a:cubicBezTo>
                    <a:pt x="1082347" y="1758540"/>
                    <a:pt x="1116791" y="1744075"/>
                    <a:pt x="1160499" y="1744075"/>
                  </a:cubicBezTo>
                  <a:cubicBezTo>
                    <a:pt x="1196509" y="1744075"/>
                    <a:pt x="1227091" y="1756014"/>
                    <a:pt x="1252505" y="1780080"/>
                  </a:cubicBezTo>
                  <a:cubicBezTo>
                    <a:pt x="1277908" y="1804037"/>
                    <a:pt x="1290590" y="1834418"/>
                    <a:pt x="1290590" y="1871120"/>
                  </a:cubicBezTo>
                  <a:cubicBezTo>
                    <a:pt x="1290590" y="1894963"/>
                    <a:pt x="1283240" y="1920189"/>
                    <a:pt x="1269044" y="1946552"/>
                  </a:cubicBezTo>
                  <a:cubicBezTo>
                    <a:pt x="1254357" y="1973229"/>
                    <a:pt x="1247299" y="1989906"/>
                    <a:pt x="1247299" y="1996604"/>
                  </a:cubicBezTo>
                  <a:cubicBezTo>
                    <a:pt x="1247299" y="2018258"/>
                    <a:pt x="1266055" y="2037546"/>
                    <a:pt x="1302797" y="2054691"/>
                  </a:cubicBezTo>
                  <a:cubicBezTo>
                    <a:pt x="1329858" y="2067236"/>
                    <a:pt x="1355615" y="2075545"/>
                    <a:pt x="1393077" y="2080032"/>
                  </a:cubicBezTo>
                  <a:lnTo>
                    <a:pt x="1393077" y="1539427"/>
                  </a:lnTo>
                  <a:cubicBezTo>
                    <a:pt x="1270113" y="1481677"/>
                    <a:pt x="1190172" y="1426870"/>
                    <a:pt x="1140565" y="1375166"/>
                  </a:cubicBezTo>
                  <a:cubicBezTo>
                    <a:pt x="1085227" y="1317302"/>
                    <a:pt x="1057521" y="1247385"/>
                    <a:pt x="1057521" y="1165986"/>
                  </a:cubicBezTo>
                  <a:cubicBezTo>
                    <a:pt x="1057521" y="1066065"/>
                    <a:pt x="1091542" y="983174"/>
                    <a:pt x="1159545" y="917338"/>
                  </a:cubicBezTo>
                  <a:cubicBezTo>
                    <a:pt x="1219061" y="859896"/>
                    <a:pt x="1293333" y="822926"/>
                    <a:pt x="1393031" y="804021"/>
                  </a:cubicBezTo>
                  <a:lnTo>
                    <a:pt x="1393031" y="686526"/>
                  </a:lnTo>
                  <a:cubicBezTo>
                    <a:pt x="1393031" y="632788"/>
                    <a:pt x="1444735" y="589348"/>
                    <a:pt x="1500233" y="589348"/>
                  </a:cubicBezTo>
                  <a:cubicBezTo>
                    <a:pt x="1555686" y="589348"/>
                    <a:pt x="1607344" y="632788"/>
                    <a:pt x="1607344" y="686480"/>
                  </a:cubicBezTo>
                  <a:lnTo>
                    <a:pt x="1607344" y="799911"/>
                  </a:lnTo>
                  <a:cubicBezTo>
                    <a:pt x="1700458" y="812770"/>
                    <a:pt x="1771782" y="839871"/>
                    <a:pt x="1831412" y="883716"/>
                  </a:cubicBezTo>
                  <a:cubicBezTo>
                    <a:pt x="1903249" y="937180"/>
                    <a:pt x="1939060" y="1004377"/>
                    <a:pt x="1939060" y="1085056"/>
                  </a:cubicBezTo>
                  <a:cubicBezTo>
                    <a:pt x="1939060" y="1133005"/>
                    <a:pt x="1927115" y="1170466"/>
                    <a:pt x="1902849" y="1197144"/>
                  </a:cubicBezTo>
                  <a:cubicBezTo>
                    <a:pt x="1879012" y="1223622"/>
                    <a:pt x="1845408" y="1237103"/>
                    <a:pt x="1802545" y="1237103"/>
                  </a:cubicBezTo>
                  <a:cubicBezTo>
                    <a:pt x="1764015" y="1237103"/>
                    <a:pt x="1733205" y="1225159"/>
                    <a:pt x="1709585" y="1201630"/>
                  </a:cubicBezTo>
                  <a:cubicBezTo>
                    <a:pt x="1686440" y="1177902"/>
                    <a:pt x="1674604" y="1146715"/>
                    <a:pt x="1674604" y="1107756"/>
                  </a:cubicBezTo>
                  <a:cubicBezTo>
                    <a:pt x="1674604" y="1085364"/>
                    <a:pt x="1681524" y="1060653"/>
                    <a:pt x="1695458" y="1033861"/>
                  </a:cubicBezTo>
                  <a:cubicBezTo>
                    <a:pt x="1709162" y="1006646"/>
                    <a:pt x="1715929" y="989815"/>
                    <a:pt x="1715929" y="982471"/>
                  </a:cubicBezTo>
                  <a:cubicBezTo>
                    <a:pt x="1715929" y="965435"/>
                    <a:pt x="1700121" y="948873"/>
                    <a:pt x="1667706" y="932528"/>
                  </a:cubicBezTo>
                  <a:cubicBezTo>
                    <a:pt x="1649446" y="923424"/>
                    <a:pt x="1632656" y="916726"/>
                    <a:pt x="1607475" y="911211"/>
                  </a:cubicBezTo>
                  <a:lnTo>
                    <a:pt x="1607475" y="1385379"/>
                  </a:lnTo>
                  <a:cubicBezTo>
                    <a:pt x="1729319" y="1434562"/>
                    <a:pt x="1815673" y="1489701"/>
                    <a:pt x="1876549" y="1551697"/>
                  </a:cubicBezTo>
                  <a:cubicBezTo>
                    <a:pt x="1947140" y="1623249"/>
                    <a:pt x="1982391" y="1708437"/>
                    <a:pt x="1982391" y="1806146"/>
                  </a:cubicBezTo>
                  <a:cubicBezTo>
                    <a:pt x="1982391" y="1917925"/>
                    <a:pt x="1941986" y="2010926"/>
                    <a:pt x="1861301" y="2084929"/>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222700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43F3D-9F42-8A0E-B4F0-44B6FF3143C7}"/>
              </a:ext>
            </a:extLst>
          </p:cNvPr>
          <p:cNvSpPr>
            <a:spLocks noGrp="1"/>
          </p:cNvSpPr>
          <p:nvPr>
            <p:ph type="body" sz="quarter" idx="10"/>
          </p:nvPr>
        </p:nvSpPr>
        <p:spPr>
          <a:xfrm>
            <a:off x="382675" y="65878"/>
            <a:ext cx="2919126" cy="1409627"/>
          </a:xfrm>
        </p:spPr>
        <p:txBody>
          <a:bodyPr vert="horz" lIns="91440" tIns="91440" rIns="91440" bIns="45720" rtlCol="0" anchor="t">
            <a:noAutofit/>
          </a:bodyPr>
          <a:lstStyle/>
          <a:p>
            <a:pPr>
              <a:lnSpc>
                <a:spcPct val="100000"/>
              </a:lnSpc>
            </a:pPr>
            <a:r>
              <a:rPr lang="en-US" sz="1800" b="0">
                <a:solidFill>
                  <a:srgbClr val="213863"/>
                </a:solidFill>
                <a:latin typeface="Futura LT"/>
              </a:rPr>
              <a:t>CSF #2: Structuring the Implementation Team for Success!</a:t>
            </a:r>
            <a:endParaRPr lang="en-GB" sz="1800" b="0">
              <a:solidFill>
                <a:srgbClr val="213863"/>
              </a:solidFill>
              <a:latin typeface="Futura LT"/>
            </a:endParaRPr>
          </a:p>
        </p:txBody>
      </p:sp>
      <p:sp>
        <p:nvSpPr>
          <p:cNvPr id="3" name="TextBox 2">
            <a:extLst>
              <a:ext uri="{FF2B5EF4-FFF2-40B4-BE49-F238E27FC236}">
                <a16:creationId xmlns:a16="http://schemas.microsoft.com/office/drawing/2014/main" id="{6518A198-9C64-E067-148B-12612A0483BC}"/>
              </a:ext>
            </a:extLst>
          </p:cNvPr>
          <p:cNvSpPr txBox="1"/>
          <p:nvPr/>
        </p:nvSpPr>
        <p:spPr>
          <a:xfrm>
            <a:off x="78581" y="1820173"/>
            <a:ext cx="2967946" cy="3785652"/>
          </a:xfrm>
          <a:prstGeom prst="rect">
            <a:avLst/>
          </a:prstGeom>
          <a:noFill/>
        </p:spPr>
        <p:txBody>
          <a:bodyPr wrap="square" rtlCol="0">
            <a:spAutoFit/>
          </a:bodyPr>
          <a:lstStyle/>
          <a:p>
            <a:pPr marL="171450" indent="-171450">
              <a:buFont typeface="Arial" panose="020B0604020202020204" pitchFamily="34" charset="0"/>
              <a:buChar char="•"/>
            </a:pPr>
            <a:r>
              <a:rPr lang="en-US" sz="1600">
                <a:solidFill>
                  <a:srgbClr val="595959"/>
                </a:solidFill>
                <a:latin typeface="Futura Medium" charset="0"/>
                <a:ea typeface="Futura Medium" charset="0"/>
                <a:cs typeface="Futura Medium" charset="0"/>
              </a:rPr>
              <a:t>A key foundation for success is the formation of governance and communication mechanisms, early on</a:t>
            </a:r>
          </a:p>
          <a:p>
            <a:pPr marL="171450" indent="-171450">
              <a:buFont typeface="Arial" panose="020B0604020202020204" pitchFamily="34" charset="0"/>
              <a:buChar char="•"/>
            </a:pPr>
            <a:endParaRPr lang="en-US" sz="1600">
              <a:solidFill>
                <a:srgbClr val="595959"/>
              </a:solidFill>
              <a:latin typeface="Futura Medium" charset="0"/>
              <a:ea typeface="Futura Medium" charset="0"/>
              <a:cs typeface="Futura Medium" charset="0"/>
            </a:endParaRPr>
          </a:p>
          <a:p>
            <a:pPr marL="171450" indent="-171450">
              <a:buFont typeface="Arial" panose="020B0604020202020204" pitchFamily="34" charset="0"/>
              <a:buChar char="•"/>
            </a:pPr>
            <a:r>
              <a:rPr lang="en-US" sz="1600">
                <a:solidFill>
                  <a:srgbClr val="595959"/>
                </a:solidFill>
                <a:latin typeface="Futura Medium" charset="0"/>
                <a:ea typeface="Futura Medium" charset="0"/>
                <a:cs typeface="Futura Medium" charset="0"/>
              </a:rPr>
              <a:t>All business areas need to be at the table, working collectively towards the common goal</a:t>
            </a:r>
          </a:p>
          <a:p>
            <a:pPr marL="171450" indent="-171450">
              <a:buFont typeface="Arial" panose="020B0604020202020204" pitchFamily="34" charset="0"/>
              <a:buChar char="•"/>
            </a:pPr>
            <a:endParaRPr lang="en-US" sz="1600">
              <a:solidFill>
                <a:srgbClr val="595959"/>
              </a:solidFill>
              <a:latin typeface="Futura Medium" charset="0"/>
              <a:ea typeface="Futura Medium" charset="0"/>
              <a:cs typeface="Futura Medium" charset="0"/>
            </a:endParaRPr>
          </a:p>
          <a:p>
            <a:pPr marL="171450" indent="-171450">
              <a:buFont typeface="Arial" panose="020B0604020202020204" pitchFamily="34" charset="0"/>
              <a:buChar char="•"/>
            </a:pPr>
            <a:r>
              <a:rPr lang="en-US" sz="1600">
                <a:solidFill>
                  <a:srgbClr val="595959"/>
                </a:solidFill>
                <a:latin typeface="Futura Medium" charset="0"/>
                <a:ea typeface="Futura Medium" charset="0"/>
                <a:cs typeface="Futura Medium" charset="0"/>
              </a:rPr>
              <a:t>Openness, frequent engagement, active participation, and clear accountability</a:t>
            </a:r>
          </a:p>
        </p:txBody>
      </p:sp>
      <p:grpSp>
        <p:nvGrpSpPr>
          <p:cNvPr id="6" name="Group 5">
            <a:extLst>
              <a:ext uri="{FF2B5EF4-FFF2-40B4-BE49-F238E27FC236}">
                <a16:creationId xmlns:a16="http://schemas.microsoft.com/office/drawing/2014/main" id="{DFCBFEA9-BA10-28FA-F4BB-6E7CD234AD33}"/>
              </a:ext>
            </a:extLst>
          </p:cNvPr>
          <p:cNvGrpSpPr/>
          <p:nvPr/>
        </p:nvGrpSpPr>
        <p:grpSpPr>
          <a:xfrm>
            <a:off x="2402200" y="195645"/>
            <a:ext cx="9644173" cy="6466710"/>
            <a:chOff x="2682767" y="251091"/>
            <a:chExt cx="9644173" cy="6466710"/>
          </a:xfrm>
        </p:grpSpPr>
        <p:graphicFrame>
          <p:nvGraphicFramePr>
            <p:cNvPr id="7" name="Chart 6">
              <a:extLst>
                <a:ext uri="{FF2B5EF4-FFF2-40B4-BE49-F238E27FC236}">
                  <a16:creationId xmlns:a16="http://schemas.microsoft.com/office/drawing/2014/main" id="{8F0A1793-3F3E-DAE2-FD23-B6FF80A1FBE6}"/>
                </a:ext>
              </a:extLst>
            </p:cNvPr>
            <p:cNvGraphicFramePr/>
            <p:nvPr>
              <p:extLst>
                <p:ext uri="{D42A27DB-BD31-4B8C-83A1-F6EECF244321}">
                  <p14:modId xmlns:p14="http://schemas.microsoft.com/office/powerpoint/2010/main" val="1682506628"/>
                </p:ext>
              </p:extLst>
            </p:nvPr>
          </p:nvGraphicFramePr>
          <p:xfrm>
            <a:off x="2682767" y="400263"/>
            <a:ext cx="9644173" cy="628777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FDB5EA1C-8E55-1D4F-390C-CC5BD91A9A2D}"/>
                </a:ext>
              </a:extLst>
            </p:cNvPr>
            <p:cNvSpPr/>
            <p:nvPr/>
          </p:nvSpPr>
          <p:spPr>
            <a:xfrm>
              <a:off x="6768183" y="2904990"/>
              <a:ext cx="1476588" cy="1305703"/>
            </a:xfrm>
            <a:prstGeom prst="ellipse">
              <a:avLst/>
            </a:prstGeom>
            <a:solidFill>
              <a:srgbClr val="FFD85D"/>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a:solidFill>
                    <a:schemeClr val="tx1"/>
                  </a:solidFill>
                  <a:latin typeface="Futura LT"/>
                </a:rPr>
                <a:t>Work Stream Owners</a:t>
              </a:r>
            </a:p>
          </p:txBody>
        </p:sp>
        <p:sp>
          <p:nvSpPr>
            <p:cNvPr id="10" name="Rectangle 9">
              <a:extLst>
                <a:ext uri="{FF2B5EF4-FFF2-40B4-BE49-F238E27FC236}">
                  <a16:creationId xmlns:a16="http://schemas.microsoft.com/office/drawing/2014/main" id="{07B49125-A8B1-6DD7-1D66-20FBB06243AB}"/>
                </a:ext>
              </a:extLst>
            </p:cNvPr>
            <p:cNvSpPr/>
            <p:nvPr/>
          </p:nvSpPr>
          <p:spPr>
            <a:xfrm rot="4096024">
              <a:off x="5049407" y="642437"/>
              <a:ext cx="5683225" cy="5448172"/>
            </a:xfrm>
            <a:prstGeom prst="rect">
              <a:avLst/>
            </a:prstGeom>
            <a:noFill/>
          </p:spPr>
          <p:txBody>
            <a:bodyPr wrap="none" lIns="91440" tIns="45720" rIns="91440" bIns="45720">
              <a:prstTxWarp prst="textArchUp">
                <a:avLst/>
              </a:prstTxWarp>
              <a:spAutoFit/>
            </a:bodyPr>
            <a:lstStyle/>
            <a:p>
              <a:pPr algn="ctr"/>
              <a:r>
                <a:rPr lang="en-US" sz="1600" b="0" cap="small" spc="0">
                  <a:ln w="0"/>
                  <a:solidFill>
                    <a:srgbClr val="7E0000"/>
                  </a:solidFill>
                  <a:effectLst>
                    <a:outerShdw blurRad="38100" dist="19050" dir="2700000" algn="tl" rotWithShape="0">
                      <a:schemeClr val="dk1">
                        <a:alpha val="40000"/>
                      </a:schemeClr>
                    </a:outerShdw>
                  </a:effectLst>
                  <a:latin typeface="Futura LT"/>
                </a:rPr>
                <a:t>ORGANIZATIONAL</a:t>
              </a:r>
            </a:p>
            <a:p>
              <a:pPr algn="ctr"/>
              <a:r>
                <a:rPr lang="en-US" sz="1600" b="0" cap="small" spc="0">
                  <a:ln w="0"/>
                  <a:solidFill>
                    <a:srgbClr val="7E0000"/>
                  </a:solidFill>
                  <a:effectLst>
                    <a:outerShdw blurRad="38100" dist="19050" dir="2700000" algn="tl" rotWithShape="0">
                      <a:schemeClr val="dk1">
                        <a:alpha val="40000"/>
                      </a:schemeClr>
                    </a:outerShdw>
                  </a:effectLst>
                  <a:latin typeface="Futura LT"/>
                </a:rPr>
                <a:t> READINESS</a:t>
              </a:r>
            </a:p>
          </p:txBody>
        </p:sp>
        <p:sp>
          <p:nvSpPr>
            <p:cNvPr id="11" name="TextBox 10">
              <a:extLst>
                <a:ext uri="{FF2B5EF4-FFF2-40B4-BE49-F238E27FC236}">
                  <a16:creationId xmlns:a16="http://schemas.microsoft.com/office/drawing/2014/main" id="{86AFE7DA-A62D-978D-726D-4A53E5A4061F}"/>
                </a:ext>
              </a:extLst>
            </p:cNvPr>
            <p:cNvSpPr txBox="1"/>
            <p:nvPr/>
          </p:nvSpPr>
          <p:spPr>
            <a:xfrm>
              <a:off x="8677408" y="2036942"/>
              <a:ext cx="1511776" cy="1277273"/>
            </a:xfrm>
            <a:prstGeom prst="rect">
              <a:avLst/>
            </a:prstGeom>
            <a:noFill/>
          </p:spPr>
          <p:txBody>
            <a:bodyPr wrap="square" rtlCol="0">
              <a:spAutoFit/>
            </a:bodyPr>
            <a:lstStyle/>
            <a:p>
              <a:pPr algn="r"/>
              <a:r>
                <a:rPr lang="en-US" sz="1100" b="1" cap="small">
                  <a:solidFill>
                    <a:schemeClr val="bg1">
                      <a:lumMod val="95000"/>
                    </a:schemeClr>
                  </a:solidFill>
                </a:rPr>
                <a:t>Future State Org Structure</a:t>
              </a:r>
            </a:p>
            <a:p>
              <a:pPr algn="r"/>
              <a:endParaRPr lang="en-US" sz="1100" b="1" cap="small">
                <a:solidFill>
                  <a:schemeClr val="bg1">
                    <a:lumMod val="95000"/>
                  </a:schemeClr>
                </a:solidFill>
              </a:endParaRPr>
            </a:p>
            <a:p>
              <a:pPr algn="r"/>
              <a:r>
                <a:rPr lang="en-US" sz="1100" b="1" cap="small">
                  <a:solidFill>
                    <a:schemeClr val="bg1">
                      <a:lumMod val="95000"/>
                    </a:schemeClr>
                  </a:solidFill>
                </a:rPr>
                <a:t>Transitional Org Structure</a:t>
              </a:r>
            </a:p>
            <a:p>
              <a:pPr algn="r"/>
              <a:endParaRPr lang="en-US" sz="1100" b="1" cap="small">
                <a:solidFill>
                  <a:schemeClr val="bg1">
                    <a:lumMod val="95000"/>
                  </a:schemeClr>
                </a:solidFill>
              </a:endParaRPr>
            </a:p>
            <a:p>
              <a:pPr algn="r"/>
              <a:r>
                <a:rPr lang="en-US" sz="1100" b="1" cap="small">
                  <a:solidFill>
                    <a:schemeClr val="bg1">
                      <a:lumMod val="95000"/>
                    </a:schemeClr>
                  </a:solidFill>
                </a:rPr>
                <a:t>Employee Support</a:t>
              </a:r>
              <a:endParaRPr lang="en-US" sz="1100" cap="small">
                <a:solidFill>
                  <a:schemeClr val="bg1">
                    <a:lumMod val="95000"/>
                  </a:schemeClr>
                </a:solidFill>
              </a:endParaRPr>
            </a:p>
          </p:txBody>
        </p:sp>
        <p:sp>
          <p:nvSpPr>
            <p:cNvPr id="12" name="Rectangle 11">
              <a:extLst>
                <a:ext uri="{FF2B5EF4-FFF2-40B4-BE49-F238E27FC236}">
                  <a16:creationId xmlns:a16="http://schemas.microsoft.com/office/drawing/2014/main" id="{02592559-328D-61C3-34C5-168FAFA1FDEF}"/>
                </a:ext>
              </a:extLst>
            </p:cNvPr>
            <p:cNvSpPr/>
            <p:nvPr/>
          </p:nvSpPr>
          <p:spPr>
            <a:xfrm rot="17515000">
              <a:off x="4315015" y="623323"/>
              <a:ext cx="5486400" cy="5486400"/>
            </a:xfrm>
            <a:prstGeom prst="rect">
              <a:avLst/>
            </a:prstGeom>
            <a:noFill/>
          </p:spPr>
          <p:txBody>
            <a:bodyPr wrap="none" lIns="91440" tIns="45720" rIns="91440" bIns="45720">
              <a:prstTxWarp prst="textArchUp">
                <a:avLst/>
              </a:prstTxWarp>
              <a:spAutoFit/>
            </a:bodyPr>
            <a:lstStyle/>
            <a:p>
              <a:pPr algn="ctr"/>
              <a:r>
                <a:rPr lang="en-US" sz="1600" b="0" cap="small" spc="0">
                  <a:ln w="0"/>
                  <a:solidFill>
                    <a:srgbClr val="A88000"/>
                  </a:solidFill>
                  <a:effectLst>
                    <a:outerShdw blurRad="38100" dist="19050" dir="2700000" algn="tl" rotWithShape="0">
                      <a:schemeClr val="dk1">
                        <a:alpha val="40000"/>
                      </a:schemeClr>
                    </a:outerShdw>
                  </a:effectLst>
                  <a:latin typeface="Futura LT"/>
                </a:rPr>
                <a:t>MEMBER READINESS</a:t>
              </a:r>
            </a:p>
          </p:txBody>
        </p:sp>
        <p:sp>
          <p:nvSpPr>
            <p:cNvPr id="13" name="Rectangle 12">
              <a:extLst>
                <a:ext uri="{FF2B5EF4-FFF2-40B4-BE49-F238E27FC236}">
                  <a16:creationId xmlns:a16="http://schemas.microsoft.com/office/drawing/2014/main" id="{AD3852DF-B084-E335-3297-B732733B9ADB}"/>
                </a:ext>
              </a:extLst>
            </p:cNvPr>
            <p:cNvSpPr/>
            <p:nvPr/>
          </p:nvSpPr>
          <p:spPr>
            <a:xfrm rot="2880000">
              <a:off x="4395870" y="1171516"/>
              <a:ext cx="5486400" cy="5486400"/>
            </a:xfrm>
            <a:prstGeom prst="rect">
              <a:avLst/>
            </a:prstGeom>
            <a:noFill/>
          </p:spPr>
          <p:txBody>
            <a:bodyPr wrap="none" lIns="91440" tIns="45720" rIns="91440" bIns="45720">
              <a:prstTxWarp prst="textArchDown">
                <a:avLst/>
              </a:prstTxWarp>
              <a:spAutoFit/>
            </a:bodyPr>
            <a:lstStyle/>
            <a:p>
              <a:pPr algn="ctr"/>
              <a:r>
                <a:rPr lang="en-US" sz="1600" b="0" cap="small" spc="0">
                  <a:ln w="0"/>
                  <a:solidFill>
                    <a:srgbClr val="333F50"/>
                  </a:solidFill>
                  <a:effectLst>
                    <a:outerShdw blurRad="38100" dist="19050" dir="2700000" algn="tl" rotWithShape="0">
                      <a:schemeClr val="dk1">
                        <a:alpha val="40000"/>
                      </a:schemeClr>
                    </a:outerShdw>
                  </a:effectLst>
                  <a:latin typeface="Futura LT"/>
                </a:rPr>
                <a:t>BUSINESS READINESS</a:t>
              </a:r>
            </a:p>
          </p:txBody>
        </p:sp>
        <p:sp>
          <p:nvSpPr>
            <p:cNvPr id="14" name="Rectangle 13">
              <a:extLst>
                <a:ext uri="{FF2B5EF4-FFF2-40B4-BE49-F238E27FC236}">
                  <a16:creationId xmlns:a16="http://schemas.microsoft.com/office/drawing/2014/main" id="{92202D6B-1F57-8DA3-441E-CF2CF147AEA3}"/>
                </a:ext>
              </a:extLst>
            </p:cNvPr>
            <p:cNvSpPr/>
            <p:nvPr/>
          </p:nvSpPr>
          <p:spPr>
            <a:xfrm rot="20160000">
              <a:off x="4949519" y="1231401"/>
              <a:ext cx="5486400" cy="5486400"/>
            </a:xfrm>
            <a:prstGeom prst="rect">
              <a:avLst/>
            </a:prstGeom>
            <a:noFill/>
          </p:spPr>
          <p:txBody>
            <a:bodyPr wrap="none" lIns="91440" tIns="45720" rIns="91440" bIns="45720">
              <a:prstTxWarp prst="textArchDown">
                <a:avLst/>
              </a:prstTxWarp>
              <a:spAutoFit/>
            </a:bodyPr>
            <a:lstStyle/>
            <a:p>
              <a:pPr algn="ctr"/>
              <a:r>
                <a:rPr lang="en-US" sz="1600" b="0" cap="small" spc="0">
                  <a:ln w="0"/>
                  <a:solidFill>
                    <a:srgbClr val="548235"/>
                  </a:solidFill>
                  <a:effectLst>
                    <a:outerShdw blurRad="38100" dist="19050" dir="2700000" algn="tl" rotWithShape="0">
                      <a:schemeClr val="dk1">
                        <a:alpha val="40000"/>
                      </a:schemeClr>
                    </a:outerShdw>
                  </a:effectLst>
                  <a:latin typeface="Futura LT"/>
                </a:rPr>
                <a:t>SYSTEMS READINESS</a:t>
              </a:r>
            </a:p>
          </p:txBody>
        </p:sp>
        <p:sp>
          <p:nvSpPr>
            <p:cNvPr id="15" name="Rectangle 14">
              <a:extLst>
                <a:ext uri="{FF2B5EF4-FFF2-40B4-BE49-F238E27FC236}">
                  <a16:creationId xmlns:a16="http://schemas.microsoft.com/office/drawing/2014/main" id="{03CDFC0A-B93D-E05D-F5B5-2CB8E5DEA468}"/>
                </a:ext>
              </a:extLst>
            </p:cNvPr>
            <p:cNvSpPr/>
            <p:nvPr/>
          </p:nvSpPr>
          <p:spPr>
            <a:xfrm rot="17340000">
              <a:off x="5172607" y="1061286"/>
              <a:ext cx="5486400" cy="5486400"/>
            </a:xfrm>
            <a:prstGeom prst="rect">
              <a:avLst/>
            </a:prstGeom>
            <a:noFill/>
          </p:spPr>
          <p:txBody>
            <a:bodyPr wrap="none" lIns="91440" tIns="45720" rIns="91440" bIns="45720">
              <a:prstTxWarp prst="textArchDown">
                <a:avLst/>
              </a:prstTxWarp>
              <a:spAutoFit/>
            </a:bodyPr>
            <a:lstStyle/>
            <a:p>
              <a:pPr algn="ctr"/>
              <a:r>
                <a:rPr lang="en-US" sz="1600" cap="small">
                  <a:ln w="0"/>
                  <a:solidFill>
                    <a:srgbClr val="595959"/>
                  </a:solidFill>
                  <a:effectLst>
                    <a:outerShdw blurRad="38100" dist="19050" dir="2700000" algn="tl" rotWithShape="0">
                      <a:schemeClr val="dk1">
                        <a:alpha val="40000"/>
                      </a:schemeClr>
                    </a:outerShdw>
                  </a:effectLst>
                  <a:latin typeface="Futura LT"/>
                </a:rPr>
                <a:t>GOVERNANCE, LEGAL &amp;</a:t>
              </a:r>
            </a:p>
            <a:p>
              <a:pPr algn="ctr"/>
              <a:r>
                <a:rPr lang="en-US" sz="1600" cap="small">
                  <a:ln w="0"/>
                  <a:solidFill>
                    <a:srgbClr val="595959"/>
                  </a:solidFill>
                  <a:effectLst>
                    <a:outerShdw blurRad="38100" dist="19050" dir="2700000" algn="tl" rotWithShape="0">
                      <a:schemeClr val="dk1">
                        <a:alpha val="40000"/>
                      </a:schemeClr>
                    </a:outerShdw>
                  </a:effectLst>
                  <a:latin typeface="Futura LT"/>
                </a:rPr>
                <a:t>REGULATORY</a:t>
              </a:r>
            </a:p>
          </p:txBody>
        </p:sp>
        <p:sp>
          <p:nvSpPr>
            <p:cNvPr id="16" name="TextBox 15">
              <a:extLst>
                <a:ext uri="{FF2B5EF4-FFF2-40B4-BE49-F238E27FC236}">
                  <a16:creationId xmlns:a16="http://schemas.microsoft.com/office/drawing/2014/main" id="{C46EAA44-819D-7046-FDE1-9FD6217ADE6B}"/>
                </a:ext>
              </a:extLst>
            </p:cNvPr>
            <p:cNvSpPr txBox="1"/>
            <p:nvPr/>
          </p:nvSpPr>
          <p:spPr>
            <a:xfrm>
              <a:off x="5463439" y="3799622"/>
              <a:ext cx="1744214" cy="2631490"/>
            </a:xfrm>
            <a:prstGeom prst="rect">
              <a:avLst/>
            </a:prstGeom>
            <a:noFill/>
          </p:spPr>
          <p:txBody>
            <a:bodyPr wrap="square" rtlCol="0">
              <a:spAutoFit/>
            </a:bodyPr>
            <a:lstStyle/>
            <a:p>
              <a:r>
                <a:rPr lang="en-US" sz="1100" b="1" cap="small">
                  <a:solidFill>
                    <a:schemeClr val="bg1">
                      <a:lumMod val="95000"/>
                    </a:schemeClr>
                  </a:solidFill>
                  <a:latin typeface="Futura LT"/>
                </a:rPr>
                <a:t>Accounting Issues &amp; Processes</a:t>
              </a:r>
            </a:p>
            <a:p>
              <a:pPr algn="r"/>
              <a:endParaRPr lang="en-US" sz="1100" b="1" cap="small">
                <a:solidFill>
                  <a:schemeClr val="bg1">
                    <a:lumMod val="95000"/>
                  </a:schemeClr>
                </a:solidFill>
                <a:latin typeface="Futura LT"/>
              </a:endParaRPr>
            </a:p>
            <a:p>
              <a:pPr algn="r"/>
              <a:r>
                <a:rPr lang="en-US" sz="1100" b="1" cap="small">
                  <a:solidFill>
                    <a:schemeClr val="bg1">
                      <a:lumMod val="95000"/>
                    </a:schemeClr>
                  </a:solidFill>
                  <a:latin typeface="Futura LT"/>
                </a:rPr>
                <a:t>Investments Funding &amp; COs</a:t>
              </a:r>
            </a:p>
            <a:p>
              <a:pPr algn="r"/>
              <a:endParaRPr lang="en-US" sz="1100" b="1" cap="small">
                <a:solidFill>
                  <a:schemeClr val="bg1">
                    <a:lumMod val="95000"/>
                  </a:schemeClr>
                </a:solidFill>
                <a:latin typeface="Futura LT"/>
              </a:endParaRPr>
            </a:p>
            <a:p>
              <a:pPr algn="r"/>
              <a:r>
                <a:rPr lang="en-US" sz="1100" b="1" cap="small">
                  <a:solidFill>
                    <a:schemeClr val="bg1">
                      <a:lumMod val="95000"/>
                    </a:schemeClr>
                  </a:solidFill>
                  <a:latin typeface="Futura LT"/>
                </a:rPr>
                <a:t>Capital &amp; Balance Sheet Restructure</a:t>
              </a:r>
            </a:p>
            <a:p>
              <a:pPr algn="r"/>
              <a:endParaRPr lang="en-US" sz="1100" b="1" cap="small">
                <a:solidFill>
                  <a:schemeClr val="bg1">
                    <a:lumMod val="95000"/>
                  </a:schemeClr>
                </a:solidFill>
                <a:latin typeface="Futura LT"/>
              </a:endParaRPr>
            </a:p>
            <a:p>
              <a:pPr algn="r"/>
              <a:r>
                <a:rPr lang="en-US" sz="1100" b="1" cap="small">
                  <a:solidFill>
                    <a:schemeClr val="bg1">
                      <a:lumMod val="95000"/>
                    </a:schemeClr>
                  </a:solidFill>
                  <a:latin typeface="Futura LT"/>
                </a:rPr>
                <a:t>Risk Analysis, Mitigation &amp; ERM Processes</a:t>
              </a:r>
            </a:p>
            <a:p>
              <a:pPr algn="r"/>
              <a:endParaRPr lang="en-US" sz="1100" b="1" cap="small">
                <a:solidFill>
                  <a:schemeClr val="bg1">
                    <a:lumMod val="95000"/>
                  </a:schemeClr>
                </a:solidFill>
                <a:latin typeface="Futura LT"/>
              </a:endParaRPr>
            </a:p>
            <a:p>
              <a:pPr algn="r"/>
              <a:r>
                <a:rPr lang="en-US" sz="1100" b="1" cap="small">
                  <a:solidFill>
                    <a:schemeClr val="bg1">
                      <a:lumMod val="95000"/>
                    </a:schemeClr>
                  </a:solidFill>
                  <a:latin typeface="Futura LT"/>
                </a:rPr>
                <a:t>Other Business Processes</a:t>
              </a:r>
            </a:p>
          </p:txBody>
        </p:sp>
        <p:sp>
          <p:nvSpPr>
            <p:cNvPr id="17" name="TextBox 16">
              <a:extLst>
                <a:ext uri="{FF2B5EF4-FFF2-40B4-BE49-F238E27FC236}">
                  <a16:creationId xmlns:a16="http://schemas.microsoft.com/office/drawing/2014/main" id="{2676A8D5-19AD-5F95-4144-6DEA7BC0B789}"/>
                </a:ext>
              </a:extLst>
            </p:cNvPr>
            <p:cNvSpPr txBox="1"/>
            <p:nvPr/>
          </p:nvSpPr>
          <p:spPr>
            <a:xfrm>
              <a:off x="4731076" y="2258528"/>
              <a:ext cx="1384736" cy="1107996"/>
            </a:xfrm>
            <a:prstGeom prst="rect">
              <a:avLst/>
            </a:prstGeom>
            <a:noFill/>
          </p:spPr>
          <p:txBody>
            <a:bodyPr wrap="square" rtlCol="0">
              <a:spAutoFit/>
            </a:bodyPr>
            <a:lstStyle/>
            <a:p>
              <a:pPr algn="r"/>
              <a:r>
                <a:rPr lang="en-US" sz="1100" b="1" cap="small">
                  <a:solidFill>
                    <a:schemeClr val="bg1">
                      <a:lumMod val="95000"/>
                    </a:schemeClr>
                  </a:solidFill>
                  <a:latin typeface="Futura LT"/>
                </a:rPr>
                <a:t>Member Transition Support</a:t>
              </a:r>
            </a:p>
            <a:p>
              <a:endParaRPr lang="en-US" sz="1100" b="1" cap="small">
                <a:solidFill>
                  <a:schemeClr val="bg1">
                    <a:lumMod val="95000"/>
                  </a:schemeClr>
                </a:solidFill>
                <a:latin typeface="Futura LT"/>
              </a:endParaRPr>
            </a:p>
            <a:p>
              <a:pPr algn="r"/>
              <a:r>
                <a:rPr lang="en-US" sz="1100" b="1" cap="small">
                  <a:solidFill>
                    <a:schemeClr val="bg1">
                      <a:lumMod val="95000"/>
                    </a:schemeClr>
                  </a:solidFill>
                  <a:latin typeface="Futura LT"/>
                </a:rPr>
                <a:t>Communication Planning &amp; Member Relations</a:t>
              </a:r>
            </a:p>
          </p:txBody>
        </p:sp>
        <p:sp>
          <p:nvSpPr>
            <p:cNvPr id="18" name="TextBox 17">
              <a:extLst>
                <a:ext uri="{FF2B5EF4-FFF2-40B4-BE49-F238E27FC236}">
                  <a16:creationId xmlns:a16="http://schemas.microsoft.com/office/drawing/2014/main" id="{68F37D96-2095-761B-14E8-A701E5F8FF82}"/>
                </a:ext>
              </a:extLst>
            </p:cNvPr>
            <p:cNvSpPr txBox="1"/>
            <p:nvPr/>
          </p:nvSpPr>
          <p:spPr>
            <a:xfrm>
              <a:off x="8611634" y="3645830"/>
              <a:ext cx="1609326" cy="1277273"/>
            </a:xfrm>
            <a:prstGeom prst="rect">
              <a:avLst/>
            </a:prstGeom>
            <a:noFill/>
          </p:spPr>
          <p:txBody>
            <a:bodyPr wrap="square" rtlCol="0">
              <a:spAutoFit/>
            </a:bodyPr>
            <a:lstStyle/>
            <a:p>
              <a:pPr algn="r"/>
              <a:r>
                <a:rPr lang="en-US" sz="1100" b="1" cap="small">
                  <a:solidFill>
                    <a:schemeClr val="bg1">
                      <a:lumMod val="95000"/>
                    </a:schemeClr>
                  </a:solidFill>
                </a:rPr>
                <a:t>Board Governance</a:t>
              </a:r>
            </a:p>
            <a:p>
              <a:pPr algn="r"/>
              <a:endParaRPr lang="en-US" sz="1100" b="1" cap="small">
                <a:solidFill>
                  <a:schemeClr val="bg1">
                    <a:lumMod val="95000"/>
                  </a:schemeClr>
                </a:solidFill>
              </a:endParaRPr>
            </a:p>
            <a:p>
              <a:pPr algn="r"/>
              <a:r>
                <a:rPr lang="en-US" sz="1100" b="1" cap="small">
                  <a:solidFill>
                    <a:schemeClr val="bg1">
                      <a:lumMod val="95000"/>
                    </a:schemeClr>
                  </a:solidFill>
                </a:rPr>
                <a:t>Legal &amp; Regulatory Filings</a:t>
              </a:r>
            </a:p>
            <a:p>
              <a:pPr algn="r"/>
              <a:endParaRPr lang="en-US" sz="1100" b="1" cap="small">
                <a:solidFill>
                  <a:schemeClr val="bg1">
                    <a:lumMod val="95000"/>
                  </a:schemeClr>
                </a:solidFill>
              </a:endParaRPr>
            </a:p>
            <a:p>
              <a:pPr algn="r"/>
              <a:r>
                <a:rPr lang="en-US" sz="1100" b="1" cap="small">
                  <a:solidFill>
                    <a:schemeClr val="bg1">
                      <a:lumMod val="95000"/>
                    </a:schemeClr>
                  </a:solidFill>
                </a:rPr>
                <a:t>Merger Application &amp; Approvals</a:t>
              </a:r>
            </a:p>
          </p:txBody>
        </p:sp>
        <p:sp>
          <p:nvSpPr>
            <p:cNvPr id="21" name="TextBox 20">
              <a:extLst>
                <a:ext uri="{FF2B5EF4-FFF2-40B4-BE49-F238E27FC236}">
                  <a16:creationId xmlns:a16="http://schemas.microsoft.com/office/drawing/2014/main" id="{9CF7CE3B-213C-1E78-736C-03EA2A2F5589}"/>
                </a:ext>
              </a:extLst>
            </p:cNvPr>
            <p:cNvSpPr txBox="1"/>
            <p:nvPr/>
          </p:nvSpPr>
          <p:spPr>
            <a:xfrm>
              <a:off x="7614919" y="4746680"/>
              <a:ext cx="1272535" cy="1277273"/>
            </a:xfrm>
            <a:prstGeom prst="rect">
              <a:avLst/>
            </a:prstGeom>
            <a:noFill/>
          </p:spPr>
          <p:txBody>
            <a:bodyPr wrap="square" rtlCol="0">
              <a:spAutoFit/>
            </a:bodyPr>
            <a:lstStyle/>
            <a:p>
              <a:r>
                <a:rPr lang="en-US" sz="1100" b="1" cap="small">
                  <a:solidFill>
                    <a:schemeClr val="bg1">
                      <a:lumMod val="95000"/>
                    </a:schemeClr>
                  </a:solidFill>
                </a:rPr>
                <a:t>System Integrations</a:t>
              </a:r>
            </a:p>
            <a:p>
              <a:endParaRPr lang="en-US" sz="1100" b="1" cap="small">
                <a:solidFill>
                  <a:schemeClr val="bg1">
                    <a:lumMod val="95000"/>
                  </a:schemeClr>
                </a:solidFill>
              </a:endParaRPr>
            </a:p>
            <a:p>
              <a:r>
                <a:rPr lang="en-US" sz="1100" b="1" cap="small">
                  <a:solidFill>
                    <a:schemeClr val="bg1">
                      <a:lumMod val="95000"/>
                    </a:schemeClr>
                  </a:solidFill>
                </a:rPr>
                <a:t>Data Selection &amp; Migration</a:t>
              </a:r>
            </a:p>
            <a:p>
              <a:endParaRPr lang="en-US" sz="1100" b="1" cap="small">
                <a:solidFill>
                  <a:schemeClr val="bg1">
                    <a:lumMod val="95000"/>
                  </a:schemeClr>
                </a:solidFill>
              </a:endParaRPr>
            </a:p>
            <a:p>
              <a:r>
                <a:rPr lang="en-US" sz="1100" b="1" cap="small">
                  <a:solidFill>
                    <a:schemeClr val="bg1">
                      <a:lumMod val="95000"/>
                    </a:schemeClr>
                  </a:solidFill>
                </a:rPr>
                <a:t>Reporting</a:t>
              </a:r>
            </a:p>
          </p:txBody>
        </p:sp>
        <p:sp>
          <p:nvSpPr>
            <p:cNvPr id="22" name="Rectangle: Rounded Corners 21">
              <a:extLst>
                <a:ext uri="{FF2B5EF4-FFF2-40B4-BE49-F238E27FC236}">
                  <a16:creationId xmlns:a16="http://schemas.microsoft.com/office/drawing/2014/main" id="{B187A53F-5AAB-09ED-2728-9AF6E9B9A6DE}"/>
                </a:ext>
              </a:extLst>
            </p:cNvPr>
            <p:cNvSpPr/>
            <p:nvPr/>
          </p:nvSpPr>
          <p:spPr>
            <a:xfrm>
              <a:off x="5607610" y="838322"/>
              <a:ext cx="3799150" cy="40678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a:solidFill>
                    <a:schemeClr val="tx1">
                      <a:lumMod val="65000"/>
                      <a:lumOff val="35000"/>
                    </a:schemeClr>
                  </a:solidFill>
                  <a:latin typeface="Futura LT"/>
                </a:rPr>
                <a:t>Executive Leadership</a:t>
              </a:r>
            </a:p>
          </p:txBody>
        </p:sp>
        <p:sp>
          <p:nvSpPr>
            <p:cNvPr id="24" name="Rectangle: Rounded Corners 23">
              <a:extLst>
                <a:ext uri="{FF2B5EF4-FFF2-40B4-BE49-F238E27FC236}">
                  <a16:creationId xmlns:a16="http://schemas.microsoft.com/office/drawing/2014/main" id="{D067C12D-1646-AEDC-0BFE-284F96B23CF2}"/>
                </a:ext>
              </a:extLst>
            </p:cNvPr>
            <p:cNvSpPr/>
            <p:nvPr/>
          </p:nvSpPr>
          <p:spPr>
            <a:xfrm>
              <a:off x="5607610" y="251091"/>
              <a:ext cx="3799150" cy="40678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a:solidFill>
                    <a:schemeClr val="tx1">
                      <a:lumMod val="65000"/>
                      <a:lumOff val="35000"/>
                    </a:schemeClr>
                  </a:solidFill>
                  <a:latin typeface="Futura LT"/>
                </a:rPr>
                <a:t>Combined Board of Directors</a:t>
              </a:r>
            </a:p>
          </p:txBody>
        </p:sp>
        <p:sp>
          <p:nvSpPr>
            <p:cNvPr id="25" name="Trapezoid 24">
              <a:extLst>
                <a:ext uri="{FF2B5EF4-FFF2-40B4-BE49-F238E27FC236}">
                  <a16:creationId xmlns:a16="http://schemas.microsoft.com/office/drawing/2014/main" id="{3F1569FE-635F-3300-6DE6-A9D4CDDCF466}"/>
                </a:ext>
              </a:extLst>
            </p:cNvPr>
            <p:cNvSpPr/>
            <p:nvPr/>
          </p:nvSpPr>
          <p:spPr>
            <a:xfrm rot="10800000">
              <a:off x="5432214" y="1395528"/>
              <a:ext cx="4145280" cy="861124"/>
            </a:xfrm>
            <a:prstGeom prst="trapezoid">
              <a:avLst>
                <a:gd name="adj" fmla="val 101877"/>
              </a:avLst>
            </a:prstGeom>
            <a:solidFill>
              <a:schemeClr val="tx2">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tIns="0" bIns="91440" rtlCol="0" anchor="ctr">
              <a:scene3d>
                <a:camera prst="orthographicFront">
                  <a:rot lat="0" lon="0" rev="10800000"/>
                </a:camera>
                <a:lightRig rig="threePt" dir="t"/>
              </a:scene3d>
            </a:bodyPr>
            <a:lstStyle/>
            <a:p>
              <a:pPr algn="ctr"/>
              <a:r>
                <a:rPr lang="en-US" sz="1600" cap="small">
                  <a:solidFill>
                    <a:schemeClr val="tx1">
                      <a:lumMod val="65000"/>
                      <a:lumOff val="35000"/>
                    </a:schemeClr>
                  </a:solidFill>
                  <a:latin typeface="Futura LT"/>
                </a:rPr>
                <a:t>Merger Steering</a:t>
              </a:r>
            </a:p>
            <a:p>
              <a:pPr algn="ctr"/>
              <a:r>
                <a:rPr lang="en-US" sz="1600" cap="small">
                  <a:solidFill>
                    <a:schemeClr val="tx1">
                      <a:lumMod val="65000"/>
                      <a:lumOff val="35000"/>
                    </a:schemeClr>
                  </a:solidFill>
                  <a:latin typeface="Futura LT"/>
                </a:rPr>
                <a:t>Committee</a:t>
              </a:r>
            </a:p>
          </p:txBody>
        </p:sp>
        <p:cxnSp>
          <p:nvCxnSpPr>
            <p:cNvPr id="27" name="Straight Connector 26">
              <a:extLst>
                <a:ext uri="{FF2B5EF4-FFF2-40B4-BE49-F238E27FC236}">
                  <a16:creationId xmlns:a16="http://schemas.microsoft.com/office/drawing/2014/main" id="{13BEACF7-4564-E2D6-EC30-81F4C0E2D34C}"/>
                </a:ext>
              </a:extLst>
            </p:cNvPr>
            <p:cNvCxnSpPr>
              <a:cxnSpLocks/>
              <a:stCxn id="8" idx="0"/>
              <a:endCxn id="25" idx="0"/>
            </p:cNvCxnSpPr>
            <p:nvPr/>
          </p:nvCxnSpPr>
          <p:spPr>
            <a:xfrm flipH="1" flipV="1">
              <a:off x="7504854" y="2256652"/>
              <a:ext cx="1623" cy="648338"/>
            </a:xfrm>
            <a:prstGeom prst="line">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A2D7D3-D712-3E8D-61CA-A11C09CF49EE}"/>
                </a:ext>
              </a:extLst>
            </p:cNvPr>
            <p:cNvCxnSpPr>
              <a:cxnSpLocks/>
              <a:stCxn id="25" idx="2"/>
              <a:endCxn id="22" idx="2"/>
            </p:cNvCxnSpPr>
            <p:nvPr/>
          </p:nvCxnSpPr>
          <p:spPr>
            <a:xfrm flipV="1">
              <a:off x="7504854" y="1245104"/>
              <a:ext cx="2331" cy="150424"/>
            </a:xfrm>
            <a:prstGeom prst="line">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96E140-9829-66B3-4125-D21DE7D1A5EB}"/>
                </a:ext>
              </a:extLst>
            </p:cNvPr>
            <p:cNvCxnSpPr>
              <a:cxnSpLocks/>
              <a:stCxn id="22" idx="0"/>
              <a:endCxn id="24" idx="2"/>
            </p:cNvCxnSpPr>
            <p:nvPr/>
          </p:nvCxnSpPr>
          <p:spPr>
            <a:xfrm flipV="1">
              <a:off x="7507185" y="657873"/>
              <a:ext cx="0" cy="180449"/>
            </a:xfrm>
            <a:prstGeom prst="line">
              <a:avLst/>
            </a:prstGeom>
            <a:ln w="22225">
              <a:solidFill>
                <a:schemeClr val="tx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cxnSp>
      </p:grpSp>
      <p:sp>
        <p:nvSpPr>
          <p:cNvPr id="30" name="AutoShape 2" descr="blob:https://web.whatsapp.com/04e3e868-be17-41a8-b882-59b6e9385e42">
            <a:extLst>
              <a:ext uri="{FF2B5EF4-FFF2-40B4-BE49-F238E27FC236}">
                <a16:creationId xmlns:a16="http://schemas.microsoft.com/office/drawing/2014/main" id="{93CEA7F8-DED8-EF47-4951-0E1C57E2E8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Futura LT"/>
            </a:endParaRPr>
          </a:p>
        </p:txBody>
      </p:sp>
      <p:sp>
        <p:nvSpPr>
          <p:cNvPr id="31" name="AutoShape 4" descr="blob:https://web.whatsapp.com/04e3e868-be17-41a8-b882-59b6e9385e42">
            <a:extLst>
              <a:ext uri="{FF2B5EF4-FFF2-40B4-BE49-F238E27FC236}">
                <a16:creationId xmlns:a16="http://schemas.microsoft.com/office/drawing/2014/main" id="{ED1C9753-88A4-DC86-9134-C550B3F2FA0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Futura LT"/>
            </a:endParaRPr>
          </a:p>
        </p:txBody>
      </p:sp>
      <p:sp>
        <p:nvSpPr>
          <p:cNvPr id="32" name="AutoShape 10" descr="blob:https://web.whatsapp.com/04e3e868-be17-41a8-b882-59b6e9385e42">
            <a:extLst>
              <a:ext uri="{FF2B5EF4-FFF2-40B4-BE49-F238E27FC236}">
                <a16:creationId xmlns:a16="http://schemas.microsoft.com/office/drawing/2014/main" id="{557EC7E3-6376-2E8E-2EEA-DD71E546C35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Futura LT"/>
            </a:endParaRPr>
          </a:p>
        </p:txBody>
      </p:sp>
      <p:sp>
        <p:nvSpPr>
          <p:cNvPr id="33" name="Rectangle: Rounded Corners 32">
            <a:extLst>
              <a:ext uri="{FF2B5EF4-FFF2-40B4-BE49-F238E27FC236}">
                <a16:creationId xmlns:a16="http://schemas.microsoft.com/office/drawing/2014/main" id="{702AEC3B-0B1D-5441-16EB-647B4863A604}"/>
              </a:ext>
            </a:extLst>
          </p:cNvPr>
          <p:cNvSpPr/>
          <p:nvPr/>
        </p:nvSpPr>
        <p:spPr>
          <a:xfrm rot="16200000">
            <a:off x="9107170" y="3418710"/>
            <a:ext cx="5029200" cy="53874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a:solidFill>
                  <a:schemeClr val="tx1">
                    <a:lumMod val="65000"/>
                    <a:lumOff val="35000"/>
                  </a:schemeClr>
                </a:solidFill>
                <a:latin typeface="Futura LT"/>
              </a:rPr>
              <a:t>Support Staff – Administrative &amp; External Consultants</a:t>
            </a:r>
          </a:p>
        </p:txBody>
      </p:sp>
      <p:sp>
        <p:nvSpPr>
          <p:cNvPr id="35" name="Rectangle: Rounded Corners 34">
            <a:extLst>
              <a:ext uri="{FF2B5EF4-FFF2-40B4-BE49-F238E27FC236}">
                <a16:creationId xmlns:a16="http://schemas.microsoft.com/office/drawing/2014/main" id="{08F7E0BE-FF48-07ED-C499-E14008D88C54}"/>
              </a:ext>
            </a:extLst>
          </p:cNvPr>
          <p:cNvSpPr/>
          <p:nvPr/>
        </p:nvSpPr>
        <p:spPr>
          <a:xfrm rot="16200000">
            <a:off x="701707" y="3282184"/>
            <a:ext cx="5597524" cy="583366"/>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a:solidFill>
                  <a:schemeClr val="tx1">
                    <a:lumMod val="65000"/>
                    <a:lumOff val="35000"/>
                  </a:schemeClr>
                </a:solidFill>
                <a:latin typeface="Futura LT"/>
              </a:rPr>
              <a:t>Oversight – Internal Audit, Regulatory Compliance, </a:t>
            </a:r>
          </a:p>
          <a:p>
            <a:pPr algn="ctr"/>
            <a:r>
              <a:rPr lang="en-US" sz="1400" cap="small">
                <a:solidFill>
                  <a:schemeClr val="tx1">
                    <a:lumMod val="65000"/>
                    <a:lumOff val="35000"/>
                  </a:schemeClr>
                </a:solidFill>
                <a:latin typeface="Futura LT"/>
              </a:rPr>
              <a:t>Risk Management</a:t>
            </a:r>
          </a:p>
        </p:txBody>
      </p:sp>
      <p:cxnSp>
        <p:nvCxnSpPr>
          <p:cNvPr id="36" name="Connector: Elbow 35">
            <a:extLst>
              <a:ext uri="{FF2B5EF4-FFF2-40B4-BE49-F238E27FC236}">
                <a16:creationId xmlns:a16="http://schemas.microsoft.com/office/drawing/2014/main" id="{99C6AEF7-8352-82FB-AA2B-7DCE2B64B488}"/>
              </a:ext>
            </a:extLst>
          </p:cNvPr>
          <p:cNvCxnSpPr>
            <a:cxnSpLocks/>
            <a:stCxn id="24" idx="1"/>
            <a:endCxn id="35" idx="3"/>
          </p:cNvCxnSpPr>
          <p:nvPr/>
        </p:nvCxnSpPr>
        <p:spPr>
          <a:xfrm rot="10800000" flipV="1">
            <a:off x="3500469" y="399035"/>
            <a:ext cx="1826574" cy="376069"/>
          </a:xfrm>
          <a:prstGeom prst="bentConnector2">
            <a:avLst/>
          </a:prstGeom>
          <a:ln w="1905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3710616-9022-A170-AA3C-ECD1A92521A6}"/>
              </a:ext>
            </a:extLst>
          </p:cNvPr>
          <p:cNvCxnSpPr/>
          <p:nvPr/>
        </p:nvCxnSpPr>
        <p:spPr>
          <a:xfrm flipH="1">
            <a:off x="10813659" y="1371600"/>
            <a:ext cx="538740" cy="0"/>
          </a:xfrm>
          <a:prstGeom prst="straightConnector1">
            <a:avLst/>
          </a:prstGeom>
          <a:ln w="22225">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A70158A-B821-B7B0-B775-5B0CA5C83E38}"/>
              </a:ext>
            </a:extLst>
          </p:cNvPr>
          <p:cNvCxnSpPr/>
          <p:nvPr/>
        </p:nvCxnSpPr>
        <p:spPr>
          <a:xfrm flipH="1">
            <a:off x="10813659" y="2286000"/>
            <a:ext cx="538740" cy="0"/>
          </a:xfrm>
          <a:prstGeom prst="straightConnector1">
            <a:avLst/>
          </a:prstGeom>
          <a:ln w="22225">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155398-0CE5-83EB-0BD7-6C9AD631A019}"/>
              </a:ext>
            </a:extLst>
          </p:cNvPr>
          <p:cNvCxnSpPr/>
          <p:nvPr/>
        </p:nvCxnSpPr>
        <p:spPr>
          <a:xfrm flipH="1">
            <a:off x="10813659" y="3200400"/>
            <a:ext cx="538740" cy="0"/>
          </a:xfrm>
          <a:prstGeom prst="straightConnector1">
            <a:avLst/>
          </a:prstGeom>
          <a:ln w="22225">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884F1A3-A459-0FD8-AF5C-08BBB4A1126F}"/>
              </a:ext>
            </a:extLst>
          </p:cNvPr>
          <p:cNvCxnSpPr/>
          <p:nvPr/>
        </p:nvCxnSpPr>
        <p:spPr>
          <a:xfrm flipH="1">
            <a:off x="10813659" y="4114800"/>
            <a:ext cx="538740" cy="0"/>
          </a:xfrm>
          <a:prstGeom prst="straightConnector1">
            <a:avLst/>
          </a:prstGeom>
          <a:ln w="22225">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5A1170D-84BA-6803-DA19-4C8981F9D7F5}"/>
              </a:ext>
            </a:extLst>
          </p:cNvPr>
          <p:cNvCxnSpPr/>
          <p:nvPr/>
        </p:nvCxnSpPr>
        <p:spPr>
          <a:xfrm flipH="1">
            <a:off x="10813659" y="5029200"/>
            <a:ext cx="538740" cy="0"/>
          </a:xfrm>
          <a:prstGeom prst="straightConnector1">
            <a:avLst/>
          </a:prstGeom>
          <a:ln w="22225">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4158917-F02A-48CD-7E32-E2E94946D4EF}"/>
              </a:ext>
            </a:extLst>
          </p:cNvPr>
          <p:cNvCxnSpPr/>
          <p:nvPr/>
        </p:nvCxnSpPr>
        <p:spPr>
          <a:xfrm flipH="1">
            <a:off x="10813659" y="5943600"/>
            <a:ext cx="538740" cy="0"/>
          </a:xfrm>
          <a:prstGeom prst="straightConnector1">
            <a:avLst/>
          </a:prstGeom>
          <a:ln w="22225">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a:extLst>
              <a:ext uri="{FF2B5EF4-FFF2-40B4-BE49-F238E27FC236}">
                <a16:creationId xmlns:a16="http://schemas.microsoft.com/office/drawing/2014/main" id="{5ED09F93-F385-F60E-C86C-A7B69519035D}"/>
              </a:ext>
            </a:extLst>
          </p:cNvPr>
          <p:cNvSpPr/>
          <p:nvPr/>
        </p:nvSpPr>
        <p:spPr>
          <a:xfrm>
            <a:off x="484468" y="900607"/>
            <a:ext cx="6208933" cy="384427"/>
          </a:xfrm>
          <a:prstGeom prst="homePlate">
            <a:avLst/>
          </a:prstGeom>
          <a:solidFill>
            <a:srgbClr val="213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Post Close</a:t>
            </a:r>
          </a:p>
        </p:txBody>
      </p:sp>
      <p:sp>
        <p:nvSpPr>
          <p:cNvPr id="15" name="TextBox 14">
            <a:extLst>
              <a:ext uri="{FF2B5EF4-FFF2-40B4-BE49-F238E27FC236}">
                <a16:creationId xmlns:a16="http://schemas.microsoft.com/office/drawing/2014/main" id="{98AC524B-9F71-4935-805D-491BC57DFF61}"/>
              </a:ext>
            </a:extLst>
          </p:cNvPr>
          <p:cNvSpPr txBox="1"/>
          <p:nvPr/>
        </p:nvSpPr>
        <p:spPr>
          <a:xfrm>
            <a:off x="1079097" y="1331940"/>
            <a:ext cx="5019674" cy="246221"/>
          </a:xfrm>
          <a:prstGeom prst="rect">
            <a:avLst/>
          </a:prstGeom>
          <a:noFill/>
        </p:spPr>
        <p:txBody>
          <a:bodyPr wrap="square">
            <a:spAutoFit/>
          </a:bodyPr>
          <a:lstStyle/>
          <a:p>
            <a:r>
              <a:rPr lang="en-US" sz="1000" b="1" i="1">
                <a:solidFill>
                  <a:schemeClr val="tx1">
                    <a:lumMod val="65000"/>
                    <a:lumOff val="35000"/>
                  </a:schemeClr>
                </a:solidFill>
              </a:rPr>
              <a:t>Integration Phase, to realize value of the merger or acquisition and setup growth engine </a:t>
            </a:r>
          </a:p>
        </p:txBody>
      </p:sp>
      <p:sp>
        <p:nvSpPr>
          <p:cNvPr id="98" name="Pentagon 97">
            <a:extLst>
              <a:ext uri="{FF2B5EF4-FFF2-40B4-BE49-F238E27FC236}">
                <a16:creationId xmlns:a16="http://schemas.microsoft.com/office/drawing/2014/main" id="{91596FB1-D739-1F9D-F552-0569F9E90074}"/>
              </a:ext>
            </a:extLst>
          </p:cNvPr>
          <p:cNvSpPr/>
          <p:nvPr/>
        </p:nvSpPr>
        <p:spPr>
          <a:xfrm>
            <a:off x="6832410" y="900968"/>
            <a:ext cx="1935971" cy="384427"/>
          </a:xfrm>
          <a:prstGeom prst="homePlate">
            <a:avLst/>
          </a:prstGeom>
          <a:solidFill>
            <a:srgbClr val="004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Go live </a:t>
            </a:r>
          </a:p>
        </p:txBody>
      </p:sp>
      <p:sp>
        <p:nvSpPr>
          <p:cNvPr id="100" name="TextBox 99">
            <a:extLst>
              <a:ext uri="{FF2B5EF4-FFF2-40B4-BE49-F238E27FC236}">
                <a16:creationId xmlns:a16="http://schemas.microsoft.com/office/drawing/2014/main" id="{D1B8B23D-A9E5-5EBB-10B2-B40C306DD625}"/>
              </a:ext>
            </a:extLst>
          </p:cNvPr>
          <p:cNvSpPr txBox="1"/>
          <p:nvPr/>
        </p:nvSpPr>
        <p:spPr>
          <a:xfrm>
            <a:off x="7122326" y="1331940"/>
            <a:ext cx="1356138" cy="246221"/>
          </a:xfrm>
          <a:prstGeom prst="rect">
            <a:avLst/>
          </a:prstGeom>
          <a:noFill/>
        </p:spPr>
        <p:txBody>
          <a:bodyPr wrap="square">
            <a:spAutoFit/>
          </a:bodyPr>
          <a:lstStyle/>
          <a:p>
            <a:r>
              <a:rPr lang="en-IN" sz="1000" b="1" i="1">
                <a:solidFill>
                  <a:schemeClr val="tx1">
                    <a:lumMod val="65000"/>
                    <a:lumOff val="35000"/>
                  </a:schemeClr>
                </a:solidFill>
                <a:effectLst/>
                <a:latin typeface="+mj-lt"/>
              </a:rPr>
              <a:t>Surgical Coordination</a:t>
            </a:r>
          </a:p>
        </p:txBody>
      </p:sp>
      <p:sp>
        <p:nvSpPr>
          <p:cNvPr id="103" name="Pentagon 102">
            <a:extLst>
              <a:ext uri="{FF2B5EF4-FFF2-40B4-BE49-F238E27FC236}">
                <a16:creationId xmlns:a16="http://schemas.microsoft.com/office/drawing/2014/main" id="{54D23D5C-A21F-42DE-4686-1A7AA8403D80}"/>
              </a:ext>
            </a:extLst>
          </p:cNvPr>
          <p:cNvSpPr/>
          <p:nvPr/>
        </p:nvSpPr>
        <p:spPr>
          <a:xfrm>
            <a:off x="8907393" y="900607"/>
            <a:ext cx="2879446" cy="384427"/>
          </a:xfrm>
          <a:prstGeom prst="homePlate">
            <a:avLst/>
          </a:prstGeom>
          <a:solidFill>
            <a:srgbClr val="007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Futura Medium" panose="020B0602020204020303"/>
              </a:rPr>
              <a:t>Post Integration</a:t>
            </a:r>
          </a:p>
        </p:txBody>
      </p:sp>
      <p:sp>
        <p:nvSpPr>
          <p:cNvPr id="105" name="TextBox 104">
            <a:extLst>
              <a:ext uri="{FF2B5EF4-FFF2-40B4-BE49-F238E27FC236}">
                <a16:creationId xmlns:a16="http://schemas.microsoft.com/office/drawing/2014/main" id="{9E6D2032-0A31-F00C-BD38-92E9C7B2FE20}"/>
              </a:ext>
            </a:extLst>
          </p:cNvPr>
          <p:cNvSpPr txBox="1"/>
          <p:nvPr/>
        </p:nvSpPr>
        <p:spPr>
          <a:xfrm>
            <a:off x="9160927" y="1316886"/>
            <a:ext cx="2339569" cy="246221"/>
          </a:xfrm>
          <a:prstGeom prst="rect">
            <a:avLst/>
          </a:prstGeom>
          <a:noFill/>
        </p:spPr>
        <p:txBody>
          <a:bodyPr wrap="square">
            <a:spAutoFit/>
          </a:bodyPr>
          <a:lstStyle/>
          <a:p>
            <a:r>
              <a:rPr lang="en-IN" sz="1000" b="1" i="1">
                <a:solidFill>
                  <a:schemeClr val="tx1">
                    <a:lumMod val="65000"/>
                    <a:lumOff val="35000"/>
                  </a:schemeClr>
                </a:solidFill>
                <a:effectLst/>
              </a:rPr>
              <a:t>Maximize future value and reduce cost</a:t>
            </a:r>
          </a:p>
        </p:txBody>
      </p:sp>
      <p:sp>
        <p:nvSpPr>
          <p:cNvPr id="178" name="Rectangle: Rounded Corners 22">
            <a:extLst>
              <a:ext uri="{FF2B5EF4-FFF2-40B4-BE49-F238E27FC236}">
                <a16:creationId xmlns:a16="http://schemas.microsoft.com/office/drawing/2014/main" id="{616E2C6D-FE2B-6D32-B575-E254E59A830D}"/>
              </a:ext>
            </a:extLst>
          </p:cNvPr>
          <p:cNvSpPr/>
          <p:nvPr/>
        </p:nvSpPr>
        <p:spPr>
          <a:xfrm>
            <a:off x="1079097" y="1634235"/>
            <a:ext cx="5624714" cy="1341579"/>
          </a:xfrm>
          <a:prstGeom prst="roundRect">
            <a:avLst>
              <a:gd name="adj" fmla="val 0"/>
            </a:avLst>
          </a:prstGeom>
          <a:solidFill>
            <a:schemeClr val="bg1"/>
          </a:solidFill>
          <a:ln w="317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Rounded Corners 22">
            <a:extLst>
              <a:ext uri="{FF2B5EF4-FFF2-40B4-BE49-F238E27FC236}">
                <a16:creationId xmlns:a16="http://schemas.microsoft.com/office/drawing/2014/main" id="{CE77401E-D5CC-54D0-8AAA-20B166514C73}"/>
              </a:ext>
            </a:extLst>
          </p:cNvPr>
          <p:cNvSpPr/>
          <p:nvPr/>
        </p:nvSpPr>
        <p:spPr>
          <a:xfrm>
            <a:off x="1776108" y="2143799"/>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Solution Blueprint </a:t>
            </a:r>
          </a:p>
        </p:txBody>
      </p:sp>
      <p:sp>
        <p:nvSpPr>
          <p:cNvPr id="102" name="Rectangle 101">
            <a:extLst>
              <a:ext uri="{FF2B5EF4-FFF2-40B4-BE49-F238E27FC236}">
                <a16:creationId xmlns:a16="http://schemas.microsoft.com/office/drawing/2014/main" id="{34C1A7B7-B5E7-8FA9-7D28-22ED7B0EE5B7}"/>
              </a:ext>
            </a:extLst>
          </p:cNvPr>
          <p:cNvSpPr/>
          <p:nvPr/>
        </p:nvSpPr>
        <p:spPr>
          <a:xfrm rot="16200000">
            <a:off x="-456347" y="2602911"/>
            <a:ext cx="2376313" cy="438959"/>
          </a:xfrm>
          <a:prstGeom prst="rect">
            <a:avLst/>
          </a:prstGeom>
          <a:solidFill>
            <a:srgbClr val="335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Company A</a:t>
            </a:r>
          </a:p>
        </p:txBody>
      </p:sp>
      <p:sp>
        <p:nvSpPr>
          <p:cNvPr id="134" name="Rectangle: Rounded Corners 22">
            <a:extLst>
              <a:ext uri="{FF2B5EF4-FFF2-40B4-BE49-F238E27FC236}">
                <a16:creationId xmlns:a16="http://schemas.microsoft.com/office/drawing/2014/main" id="{E40390B1-9F4B-2FCD-4F8C-5D24BE0CF605}"/>
              </a:ext>
            </a:extLst>
          </p:cNvPr>
          <p:cNvSpPr/>
          <p:nvPr/>
        </p:nvSpPr>
        <p:spPr>
          <a:xfrm>
            <a:off x="3001318" y="2143799"/>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Application Consolidation</a:t>
            </a:r>
          </a:p>
        </p:txBody>
      </p:sp>
      <p:sp>
        <p:nvSpPr>
          <p:cNvPr id="142" name="Rectangle 141">
            <a:extLst>
              <a:ext uri="{FF2B5EF4-FFF2-40B4-BE49-F238E27FC236}">
                <a16:creationId xmlns:a16="http://schemas.microsoft.com/office/drawing/2014/main" id="{91AC0C9E-7011-8034-9522-B662922CF871}"/>
              </a:ext>
            </a:extLst>
          </p:cNvPr>
          <p:cNvSpPr/>
          <p:nvPr/>
        </p:nvSpPr>
        <p:spPr>
          <a:xfrm>
            <a:off x="1769637" y="1855667"/>
            <a:ext cx="1633495" cy="230832"/>
          </a:xfrm>
          <a:prstGeom prst="rect">
            <a:avLst/>
          </a:prstGeom>
        </p:spPr>
        <p:txBody>
          <a:bodyPr wrap="square" anchor="ctr">
            <a:spAutoFit/>
          </a:bodyPr>
          <a:lstStyle/>
          <a:p>
            <a:r>
              <a:rPr lang="en-IN" sz="900" b="1">
                <a:effectLst/>
                <a:latin typeface="FUTURA MEDIUM" panose="020B0602020204020303" pitchFamily="34" charset="-79"/>
                <a:cs typeface="FUTURA MEDIUM" panose="020B0602020204020303" pitchFamily="34" charset="-79"/>
              </a:rPr>
              <a:t>SYSTEMS READINESS</a:t>
            </a:r>
          </a:p>
        </p:txBody>
      </p:sp>
      <p:sp>
        <p:nvSpPr>
          <p:cNvPr id="143" name="Rectangle: Rounded Corners 22">
            <a:extLst>
              <a:ext uri="{FF2B5EF4-FFF2-40B4-BE49-F238E27FC236}">
                <a16:creationId xmlns:a16="http://schemas.microsoft.com/office/drawing/2014/main" id="{B41C22A9-6D42-735D-0EA3-E176AC89A01F}"/>
              </a:ext>
            </a:extLst>
          </p:cNvPr>
          <p:cNvSpPr/>
          <p:nvPr/>
        </p:nvSpPr>
        <p:spPr>
          <a:xfrm>
            <a:off x="4220877" y="2143799"/>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Data Conversion</a:t>
            </a:r>
          </a:p>
        </p:txBody>
      </p:sp>
      <p:sp>
        <p:nvSpPr>
          <p:cNvPr id="145" name="Rectangle: Rounded Corners 22">
            <a:extLst>
              <a:ext uri="{FF2B5EF4-FFF2-40B4-BE49-F238E27FC236}">
                <a16:creationId xmlns:a16="http://schemas.microsoft.com/office/drawing/2014/main" id="{8970F875-DD52-1BEA-DEAB-E1F89DB89FBE}"/>
              </a:ext>
            </a:extLst>
          </p:cNvPr>
          <p:cNvSpPr/>
          <p:nvPr/>
        </p:nvSpPr>
        <p:spPr>
          <a:xfrm>
            <a:off x="5446087" y="2143799"/>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Updated Integration(s) </a:t>
            </a:r>
          </a:p>
        </p:txBody>
      </p:sp>
      <p:sp>
        <p:nvSpPr>
          <p:cNvPr id="146" name="Rectangle: Rounded Corners 22">
            <a:extLst>
              <a:ext uri="{FF2B5EF4-FFF2-40B4-BE49-F238E27FC236}">
                <a16:creationId xmlns:a16="http://schemas.microsoft.com/office/drawing/2014/main" id="{4F3AD237-F6C4-B38F-CD69-EC11A6F5DA5A}"/>
              </a:ext>
            </a:extLst>
          </p:cNvPr>
          <p:cNvSpPr/>
          <p:nvPr/>
        </p:nvSpPr>
        <p:spPr>
          <a:xfrm>
            <a:off x="1776108" y="2488371"/>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Data Warehouse</a:t>
            </a:r>
          </a:p>
        </p:txBody>
      </p:sp>
      <p:sp>
        <p:nvSpPr>
          <p:cNvPr id="147" name="Rectangle: Rounded Corners 22">
            <a:extLst>
              <a:ext uri="{FF2B5EF4-FFF2-40B4-BE49-F238E27FC236}">
                <a16:creationId xmlns:a16="http://schemas.microsoft.com/office/drawing/2014/main" id="{9D4B74F7-DF45-A00C-3EF4-C9BCD33A8037}"/>
              </a:ext>
            </a:extLst>
          </p:cNvPr>
          <p:cNvSpPr/>
          <p:nvPr/>
        </p:nvSpPr>
        <p:spPr>
          <a:xfrm>
            <a:off x="3001318" y="2488371"/>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Reporting</a:t>
            </a:r>
            <a:r>
              <a:rPr lang="en-IN" sz="780">
                <a:solidFill>
                  <a:schemeClr val="tx1"/>
                </a:solidFill>
                <a:effectLst/>
                <a:latin typeface="Helvetica Neue" panose="02000503000000020004" pitchFamily="2" charset="0"/>
              </a:rPr>
              <a:t> </a:t>
            </a:r>
          </a:p>
        </p:txBody>
      </p:sp>
      <p:sp>
        <p:nvSpPr>
          <p:cNvPr id="148" name="Rectangle: Rounded Corners 22">
            <a:extLst>
              <a:ext uri="{FF2B5EF4-FFF2-40B4-BE49-F238E27FC236}">
                <a16:creationId xmlns:a16="http://schemas.microsoft.com/office/drawing/2014/main" id="{35E1FF9D-2362-2F97-ADC3-98453BBD5175}"/>
              </a:ext>
            </a:extLst>
          </p:cNvPr>
          <p:cNvSpPr/>
          <p:nvPr/>
        </p:nvSpPr>
        <p:spPr>
          <a:xfrm>
            <a:off x="4220877" y="2488371"/>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Data Archive</a:t>
            </a:r>
          </a:p>
        </p:txBody>
      </p:sp>
      <p:sp>
        <p:nvSpPr>
          <p:cNvPr id="149" name="Rectangle: Rounded Corners 22">
            <a:extLst>
              <a:ext uri="{FF2B5EF4-FFF2-40B4-BE49-F238E27FC236}">
                <a16:creationId xmlns:a16="http://schemas.microsoft.com/office/drawing/2014/main" id="{35458250-2984-C173-E363-1CC97618A6C5}"/>
              </a:ext>
            </a:extLst>
          </p:cNvPr>
          <p:cNvSpPr/>
          <p:nvPr/>
        </p:nvSpPr>
        <p:spPr>
          <a:xfrm>
            <a:off x="5446087" y="2488371"/>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Parallel &amp; Performance Testing</a:t>
            </a:r>
          </a:p>
        </p:txBody>
      </p:sp>
      <p:sp>
        <p:nvSpPr>
          <p:cNvPr id="152" name="Rectangle: Rounded Corners 22">
            <a:extLst>
              <a:ext uri="{FF2B5EF4-FFF2-40B4-BE49-F238E27FC236}">
                <a16:creationId xmlns:a16="http://schemas.microsoft.com/office/drawing/2014/main" id="{B03D2860-A0E4-0C4D-EB80-9D96A8125861}"/>
              </a:ext>
            </a:extLst>
          </p:cNvPr>
          <p:cNvSpPr/>
          <p:nvPr/>
        </p:nvSpPr>
        <p:spPr>
          <a:xfrm>
            <a:off x="1068683" y="3065389"/>
            <a:ext cx="5624714" cy="1500591"/>
          </a:xfrm>
          <a:prstGeom prst="roundRect">
            <a:avLst>
              <a:gd name="adj" fmla="val 0"/>
            </a:avLst>
          </a:prstGeom>
          <a:solidFill>
            <a:schemeClr val="bg1"/>
          </a:solidFill>
          <a:ln w="317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4" name="Rectangle: Rounded Corners 22">
            <a:extLst>
              <a:ext uri="{FF2B5EF4-FFF2-40B4-BE49-F238E27FC236}">
                <a16:creationId xmlns:a16="http://schemas.microsoft.com/office/drawing/2014/main" id="{39C63F4D-95DD-B762-2E82-07AA522DA01D}"/>
              </a:ext>
            </a:extLst>
          </p:cNvPr>
          <p:cNvSpPr/>
          <p:nvPr/>
        </p:nvSpPr>
        <p:spPr>
          <a:xfrm>
            <a:off x="1776108" y="3637002"/>
            <a:ext cx="1126483"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Legal/ Regulatory</a:t>
            </a:r>
            <a:endParaRPr lang="en-IN" sz="780">
              <a:solidFill>
                <a:schemeClr val="tx1">
                  <a:lumMod val="95000"/>
                  <a:lumOff val="5000"/>
                </a:schemeClr>
              </a:solidFill>
              <a:effectLst/>
              <a:latin typeface="Futura Medium" panose="020B0602020204020303" pitchFamily="34" charset="-79"/>
              <a:cs typeface="Futura Medium" panose="020B0602020204020303" pitchFamily="34" charset="-79"/>
            </a:endParaRPr>
          </a:p>
        </p:txBody>
      </p:sp>
      <p:sp>
        <p:nvSpPr>
          <p:cNvPr id="155" name="Rectangle 154">
            <a:extLst>
              <a:ext uri="{FF2B5EF4-FFF2-40B4-BE49-F238E27FC236}">
                <a16:creationId xmlns:a16="http://schemas.microsoft.com/office/drawing/2014/main" id="{4D7012E4-6A90-AD7D-96C2-7996D6AF10B1}"/>
              </a:ext>
            </a:extLst>
          </p:cNvPr>
          <p:cNvSpPr/>
          <p:nvPr/>
        </p:nvSpPr>
        <p:spPr>
          <a:xfrm rot="16200000">
            <a:off x="-459903" y="5091403"/>
            <a:ext cx="2376311" cy="438961"/>
          </a:xfrm>
          <a:prstGeom prst="rect">
            <a:avLst/>
          </a:prstGeom>
          <a:solidFill>
            <a:srgbClr val="335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Company B</a:t>
            </a:r>
          </a:p>
        </p:txBody>
      </p:sp>
      <p:sp>
        <p:nvSpPr>
          <p:cNvPr id="156" name="Rectangle: Rounded Corners 22">
            <a:extLst>
              <a:ext uri="{FF2B5EF4-FFF2-40B4-BE49-F238E27FC236}">
                <a16:creationId xmlns:a16="http://schemas.microsoft.com/office/drawing/2014/main" id="{0A28068C-A076-48AB-D855-B9631CC41094}"/>
              </a:ext>
            </a:extLst>
          </p:cNvPr>
          <p:cNvSpPr/>
          <p:nvPr/>
        </p:nvSpPr>
        <p:spPr>
          <a:xfrm>
            <a:off x="3001318" y="3637002"/>
            <a:ext cx="1126483"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60">
                <a:solidFill>
                  <a:schemeClr val="tx1">
                    <a:lumMod val="95000"/>
                    <a:lumOff val="5000"/>
                  </a:schemeClr>
                </a:solidFill>
                <a:effectLst/>
                <a:latin typeface="Futura Medium" panose="020B0602020204020303" pitchFamily="34" charset="-79"/>
                <a:cs typeface="Futura Medium" panose="020B0602020204020303" pitchFamily="34" charset="-79"/>
              </a:rPr>
              <a:t>Balance Sheet Consolidation</a:t>
            </a:r>
          </a:p>
        </p:txBody>
      </p:sp>
      <p:sp>
        <p:nvSpPr>
          <p:cNvPr id="161" name="Rectangle 160">
            <a:extLst>
              <a:ext uri="{FF2B5EF4-FFF2-40B4-BE49-F238E27FC236}">
                <a16:creationId xmlns:a16="http://schemas.microsoft.com/office/drawing/2014/main" id="{5439FE55-CD3D-842F-5433-7211ED28425F}"/>
              </a:ext>
            </a:extLst>
          </p:cNvPr>
          <p:cNvSpPr/>
          <p:nvPr/>
        </p:nvSpPr>
        <p:spPr>
          <a:xfrm>
            <a:off x="1769637" y="3338070"/>
            <a:ext cx="2967797" cy="230832"/>
          </a:xfrm>
          <a:prstGeom prst="rect">
            <a:avLst/>
          </a:prstGeom>
        </p:spPr>
        <p:txBody>
          <a:bodyPr wrap="square" anchor="ctr">
            <a:spAutoFit/>
          </a:bodyPr>
          <a:lstStyle/>
          <a:p>
            <a:r>
              <a:rPr lang="en-IN" sz="900" b="1">
                <a:effectLst/>
                <a:latin typeface="FUTURA MEDIUM" panose="020B0602020204020303" pitchFamily="34" charset="-79"/>
                <a:cs typeface="FUTURA MEDIUM" panose="020B0602020204020303" pitchFamily="34" charset="-79"/>
              </a:rPr>
              <a:t>ORGANIZATIONAL &amp; BUSINESS READINESS</a:t>
            </a:r>
          </a:p>
        </p:txBody>
      </p:sp>
      <p:sp>
        <p:nvSpPr>
          <p:cNvPr id="162" name="Rectangle: Rounded Corners 22">
            <a:extLst>
              <a:ext uri="{FF2B5EF4-FFF2-40B4-BE49-F238E27FC236}">
                <a16:creationId xmlns:a16="http://schemas.microsoft.com/office/drawing/2014/main" id="{F2288CD7-E18F-B103-2233-02530CA5D02B}"/>
              </a:ext>
            </a:extLst>
          </p:cNvPr>
          <p:cNvSpPr/>
          <p:nvPr/>
        </p:nvSpPr>
        <p:spPr>
          <a:xfrm>
            <a:off x="4220877" y="3637002"/>
            <a:ext cx="1126483"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60">
                <a:solidFill>
                  <a:schemeClr val="tx1">
                    <a:lumMod val="95000"/>
                    <a:lumOff val="5000"/>
                  </a:schemeClr>
                </a:solidFill>
                <a:effectLst/>
                <a:latin typeface="Futura Medium" panose="020B0602020204020303" pitchFamily="34" charset="-79"/>
                <a:cs typeface="Futura Medium" panose="020B0602020204020303" pitchFamily="34" charset="-79"/>
              </a:rPr>
              <a:t>Member / Customer Communications</a:t>
            </a:r>
          </a:p>
        </p:txBody>
      </p:sp>
      <p:sp>
        <p:nvSpPr>
          <p:cNvPr id="163" name="Rectangle: Rounded Corners 22">
            <a:extLst>
              <a:ext uri="{FF2B5EF4-FFF2-40B4-BE49-F238E27FC236}">
                <a16:creationId xmlns:a16="http://schemas.microsoft.com/office/drawing/2014/main" id="{C7BFA05C-D3FB-F31B-267E-E8E03ED6481B}"/>
              </a:ext>
            </a:extLst>
          </p:cNvPr>
          <p:cNvSpPr/>
          <p:nvPr/>
        </p:nvSpPr>
        <p:spPr>
          <a:xfrm>
            <a:off x="5446087" y="3637002"/>
            <a:ext cx="1126483"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95000"/>
                    <a:lumOff val="5000"/>
                  </a:schemeClr>
                </a:solidFill>
                <a:effectLst/>
                <a:latin typeface="Futura Medium" panose="020B0602020204020303" pitchFamily="34" charset="-79"/>
                <a:cs typeface="Futura Medium" panose="020B0602020204020303" pitchFamily="34" charset="-79"/>
              </a:rPr>
              <a:t>Functional Mapping</a:t>
            </a:r>
          </a:p>
        </p:txBody>
      </p:sp>
      <p:sp>
        <p:nvSpPr>
          <p:cNvPr id="164" name="Rectangle: Rounded Corners 22">
            <a:extLst>
              <a:ext uri="{FF2B5EF4-FFF2-40B4-BE49-F238E27FC236}">
                <a16:creationId xmlns:a16="http://schemas.microsoft.com/office/drawing/2014/main" id="{442B3E0A-CD7E-FBEC-1727-56A0FDB4D7BB}"/>
              </a:ext>
            </a:extLst>
          </p:cNvPr>
          <p:cNvSpPr/>
          <p:nvPr/>
        </p:nvSpPr>
        <p:spPr>
          <a:xfrm>
            <a:off x="1776108" y="3981574"/>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Future State Org Structure</a:t>
            </a:r>
          </a:p>
        </p:txBody>
      </p:sp>
      <p:sp>
        <p:nvSpPr>
          <p:cNvPr id="170" name="Rectangle: Rounded Corners 22">
            <a:extLst>
              <a:ext uri="{FF2B5EF4-FFF2-40B4-BE49-F238E27FC236}">
                <a16:creationId xmlns:a16="http://schemas.microsoft.com/office/drawing/2014/main" id="{A2BB5CD0-4476-84A0-C5E2-E6D371C1F320}"/>
              </a:ext>
            </a:extLst>
          </p:cNvPr>
          <p:cNvSpPr/>
          <p:nvPr/>
        </p:nvSpPr>
        <p:spPr>
          <a:xfrm>
            <a:off x="3001318" y="3981574"/>
            <a:ext cx="1126483"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Business Testing</a:t>
            </a:r>
            <a:endParaRPr lang="en-IN" sz="780">
              <a:solidFill>
                <a:schemeClr val="tx1"/>
              </a:solidFill>
              <a:effectLst/>
              <a:latin typeface="Helvetica Neue" panose="02000503000000020004" pitchFamily="2" charset="0"/>
            </a:endParaRPr>
          </a:p>
        </p:txBody>
      </p:sp>
      <p:sp>
        <p:nvSpPr>
          <p:cNvPr id="179" name="Rectangle: Rounded Corners 22">
            <a:extLst>
              <a:ext uri="{FF2B5EF4-FFF2-40B4-BE49-F238E27FC236}">
                <a16:creationId xmlns:a16="http://schemas.microsoft.com/office/drawing/2014/main" id="{EBDAAC20-E53D-613E-44E5-2C207726F41B}"/>
              </a:ext>
            </a:extLst>
          </p:cNvPr>
          <p:cNvSpPr/>
          <p:nvPr/>
        </p:nvSpPr>
        <p:spPr>
          <a:xfrm>
            <a:off x="4220877" y="3981574"/>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60">
                <a:solidFill>
                  <a:schemeClr val="tx1"/>
                </a:solidFill>
                <a:effectLst/>
                <a:latin typeface="Futura Medium" panose="020B0602020204020303" pitchFamily="34" charset="-79"/>
                <a:cs typeface="Futura Medium" panose="020B0602020204020303" pitchFamily="34" charset="-79"/>
              </a:rPr>
              <a:t>Training &amp; Enablement</a:t>
            </a:r>
          </a:p>
        </p:txBody>
      </p:sp>
      <p:sp>
        <p:nvSpPr>
          <p:cNvPr id="180" name="Rectangle: Rounded Corners 22">
            <a:extLst>
              <a:ext uri="{FF2B5EF4-FFF2-40B4-BE49-F238E27FC236}">
                <a16:creationId xmlns:a16="http://schemas.microsoft.com/office/drawing/2014/main" id="{3AA5B5D7-DA7A-E16C-2E59-C042816B47B0}"/>
              </a:ext>
            </a:extLst>
          </p:cNvPr>
          <p:cNvSpPr/>
          <p:nvPr/>
        </p:nvSpPr>
        <p:spPr>
          <a:xfrm>
            <a:off x="5446087" y="3981574"/>
            <a:ext cx="1126483"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60">
                <a:solidFill>
                  <a:schemeClr val="tx1"/>
                </a:solidFill>
                <a:effectLst/>
                <a:latin typeface="Futura Medium" panose="020B0602020204020303" pitchFamily="34" charset="-79"/>
                <a:cs typeface="Futura Medium" panose="020B0602020204020303" pitchFamily="34" charset="-79"/>
              </a:rPr>
              <a:t>Internal &amp; HR Communications</a:t>
            </a:r>
          </a:p>
        </p:txBody>
      </p:sp>
      <p:sp>
        <p:nvSpPr>
          <p:cNvPr id="181" name="Rectangle: Rounded Corners 22">
            <a:extLst>
              <a:ext uri="{FF2B5EF4-FFF2-40B4-BE49-F238E27FC236}">
                <a16:creationId xmlns:a16="http://schemas.microsoft.com/office/drawing/2014/main" id="{65394439-1388-9F6E-BDA2-957B93FAC302}"/>
              </a:ext>
            </a:extLst>
          </p:cNvPr>
          <p:cNvSpPr/>
          <p:nvPr/>
        </p:nvSpPr>
        <p:spPr>
          <a:xfrm>
            <a:off x="1068680" y="4720084"/>
            <a:ext cx="5624714" cy="911680"/>
          </a:xfrm>
          <a:prstGeom prst="roundRect">
            <a:avLst>
              <a:gd name="adj" fmla="val 0"/>
            </a:avLst>
          </a:prstGeom>
          <a:solidFill>
            <a:schemeClr val="bg1"/>
          </a:solidFill>
          <a:ln w="317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4" name="Rectangle 183">
            <a:extLst>
              <a:ext uri="{FF2B5EF4-FFF2-40B4-BE49-F238E27FC236}">
                <a16:creationId xmlns:a16="http://schemas.microsoft.com/office/drawing/2014/main" id="{BBCB6E03-21B1-9C82-405A-6CABA80E9069}"/>
              </a:ext>
            </a:extLst>
          </p:cNvPr>
          <p:cNvSpPr/>
          <p:nvPr/>
        </p:nvSpPr>
        <p:spPr>
          <a:xfrm>
            <a:off x="1769637" y="4890581"/>
            <a:ext cx="2341994" cy="230832"/>
          </a:xfrm>
          <a:prstGeom prst="rect">
            <a:avLst/>
          </a:prstGeom>
        </p:spPr>
        <p:txBody>
          <a:bodyPr wrap="square" anchor="ctr">
            <a:spAutoFit/>
          </a:bodyPr>
          <a:lstStyle/>
          <a:p>
            <a:r>
              <a:rPr lang="en-IN" sz="900" b="1">
                <a:effectLst/>
                <a:latin typeface="FUTURA MEDIUM" panose="020B0602020204020303" pitchFamily="34" charset="-79"/>
                <a:cs typeface="FUTURA MEDIUM" panose="020B0602020204020303" pitchFamily="34" charset="-79"/>
              </a:rPr>
              <a:t>AUDIT &amp; COMPLIANCE</a:t>
            </a:r>
          </a:p>
        </p:txBody>
      </p:sp>
      <p:sp>
        <p:nvSpPr>
          <p:cNvPr id="189" name="Rectangle: Rounded Corners 22">
            <a:extLst>
              <a:ext uri="{FF2B5EF4-FFF2-40B4-BE49-F238E27FC236}">
                <a16:creationId xmlns:a16="http://schemas.microsoft.com/office/drawing/2014/main" id="{1665C6B8-C707-1459-17F5-FCA074B29D01}"/>
              </a:ext>
            </a:extLst>
          </p:cNvPr>
          <p:cNvSpPr/>
          <p:nvPr/>
        </p:nvSpPr>
        <p:spPr>
          <a:xfrm>
            <a:off x="1766600" y="5163288"/>
            <a:ext cx="1128940"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0">
                <a:solidFill>
                  <a:schemeClr val="tx1"/>
                </a:solidFill>
                <a:latin typeface="Futura Medium" panose="020B0602020204020303" pitchFamily="34" charset="-79"/>
                <a:cs typeface="Futura Medium" panose="020B0602020204020303" pitchFamily="34" charset="-79"/>
              </a:rPr>
              <a:t>Reconciliation</a:t>
            </a:r>
            <a:endParaRPr lang="en-IN" sz="780">
              <a:solidFill>
                <a:schemeClr val="tx1"/>
              </a:solidFill>
              <a:effectLst/>
              <a:latin typeface="Futura Medium" panose="020B0602020204020303" pitchFamily="34" charset="-79"/>
              <a:cs typeface="Futura Medium" panose="020B0602020204020303" pitchFamily="34" charset="-79"/>
            </a:endParaRPr>
          </a:p>
        </p:txBody>
      </p:sp>
      <p:sp>
        <p:nvSpPr>
          <p:cNvPr id="190" name="Rectangle: Rounded Corners 22">
            <a:extLst>
              <a:ext uri="{FF2B5EF4-FFF2-40B4-BE49-F238E27FC236}">
                <a16:creationId xmlns:a16="http://schemas.microsoft.com/office/drawing/2014/main" id="{27A9D3D2-897C-9E6E-A355-F42E527762BD}"/>
              </a:ext>
            </a:extLst>
          </p:cNvPr>
          <p:cNvSpPr/>
          <p:nvPr/>
        </p:nvSpPr>
        <p:spPr>
          <a:xfrm>
            <a:off x="2994482" y="5163288"/>
            <a:ext cx="1128940"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Validation</a:t>
            </a:r>
          </a:p>
        </p:txBody>
      </p:sp>
      <p:sp>
        <p:nvSpPr>
          <p:cNvPr id="191" name="Rectangle: Rounded Corners 22">
            <a:extLst>
              <a:ext uri="{FF2B5EF4-FFF2-40B4-BE49-F238E27FC236}">
                <a16:creationId xmlns:a16="http://schemas.microsoft.com/office/drawing/2014/main" id="{0B2FE98E-0B58-DE96-BABF-68D5FCAC58E4}"/>
              </a:ext>
            </a:extLst>
          </p:cNvPr>
          <p:cNvSpPr/>
          <p:nvPr/>
        </p:nvSpPr>
        <p:spPr>
          <a:xfrm>
            <a:off x="4216701" y="5163288"/>
            <a:ext cx="1128940"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Full Audit Trail</a:t>
            </a:r>
          </a:p>
        </p:txBody>
      </p:sp>
      <p:sp>
        <p:nvSpPr>
          <p:cNvPr id="192" name="Rectangle: Rounded Corners 22">
            <a:extLst>
              <a:ext uri="{FF2B5EF4-FFF2-40B4-BE49-F238E27FC236}">
                <a16:creationId xmlns:a16="http://schemas.microsoft.com/office/drawing/2014/main" id="{B7936F29-BE59-2CCB-F6A2-AEA257661113}"/>
              </a:ext>
            </a:extLst>
          </p:cNvPr>
          <p:cNvSpPr/>
          <p:nvPr/>
        </p:nvSpPr>
        <p:spPr>
          <a:xfrm>
            <a:off x="5444583" y="5163288"/>
            <a:ext cx="1128940" cy="288000"/>
          </a:xfrm>
          <a:prstGeom prst="roundRect">
            <a:avLst>
              <a:gd name="adj" fmla="val 1945"/>
            </a:avLst>
          </a:prstGeom>
          <a:solidFill>
            <a:schemeClr val="bg1"/>
          </a:solidFill>
          <a:ln w="3175">
            <a:solidFill>
              <a:srgbClr val="004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solidFill>
                <a:effectLst/>
                <a:latin typeface="Futura Medium" panose="020B0602020204020303" pitchFamily="34" charset="-79"/>
                <a:cs typeface="Futura Medium" panose="020B0602020204020303" pitchFamily="34" charset="-79"/>
              </a:rPr>
              <a:t>Proof of Success</a:t>
            </a:r>
          </a:p>
        </p:txBody>
      </p:sp>
      <p:sp>
        <p:nvSpPr>
          <p:cNvPr id="195" name="Rectangle: Rounded Corners 22">
            <a:extLst>
              <a:ext uri="{FF2B5EF4-FFF2-40B4-BE49-F238E27FC236}">
                <a16:creationId xmlns:a16="http://schemas.microsoft.com/office/drawing/2014/main" id="{3F3906C9-EC6C-1C2E-4D62-B61D1558A5A8}"/>
              </a:ext>
            </a:extLst>
          </p:cNvPr>
          <p:cNvSpPr/>
          <p:nvPr/>
        </p:nvSpPr>
        <p:spPr>
          <a:xfrm>
            <a:off x="1079097" y="5765568"/>
            <a:ext cx="10707742" cy="733474"/>
          </a:xfrm>
          <a:prstGeom prst="roundRect">
            <a:avLst>
              <a:gd name="adj" fmla="val 0"/>
            </a:avLst>
          </a:prstGeom>
          <a:solidFill>
            <a:schemeClr val="bg1"/>
          </a:solidFill>
          <a:ln w="317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3" name="Rectangle 202">
            <a:extLst>
              <a:ext uri="{FF2B5EF4-FFF2-40B4-BE49-F238E27FC236}">
                <a16:creationId xmlns:a16="http://schemas.microsoft.com/office/drawing/2014/main" id="{C2EF0915-0B0B-6705-F30D-8D65ABDB09F2}"/>
              </a:ext>
            </a:extLst>
          </p:cNvPr>
          <p:cNvSpPr/>
          <p:nvPr/>
        </p:nvSpPr>
        <p:spPr>
          <a:xfrm>
            <a:off x="1769637" y="5793007"/>
            <a:ext cx="2336897" cy="230832"/>
          </a:xfrm>
          <a:prstGeom prst="rect">
            <a:avLst/>
          </a:prstGeom>
        </p:spPr>
        <p:txBody>
          <a:bodyPr wrap="square" anchor="ctr">
            <a:spAutoFit/>
          </a:bodyPr>
          <a:lstStyle/>
          <a:p>
            <a:r>
              <a:rPr lang="en-IN" sz="900" b="1">
                <a:effectLst/>
                <a:latin typeface="FUTURA MEDIUM" panose="020B0602020204020303" pitchFamily="34" charset="-79"/>
                <a:cs typeface="FUTURA MEDIUM" panose="020B0602020204020303" pitchFamily="34" charset="-79"/>
              </a:rPr>
              <a:t>PROGRAM MANAGEMENT</a:t>
            </a:r>
          </a:p>
        </p:txBody>
      </p:sp>
      <p:sp>
        <p:nvSpPr>
          <p:cNvPr id="204" name="Rectangle: Rounded Corners 22">
            <a:extLst>
              <a:ext uri="{FF2B5EF4-FFF2-40B4-BE49-F238E27FC236}">
                <a16:creationId xmlns:a16="http://schemas.microsoft.com/office/drawing/2014/main" id="{0E9334E7-0D1F-8853-9943-1159EA48D1B8}"/>
              </a:ext>
            </a:extLst>
          </p:cNvPr>
          <p:cNvSpPr/>
          <p:nvPr/>
        </p:nvSpPr>
        <p:spPr>
          <a:xfrm>
            <a:off x="1747906" y="6078140"/>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0">
                <a:solidFill>
                  <a:schemeClr val="tx1">
                    <a:lumMod val="85000"/>
                    <a:lumOff val="15000"/>
                  </a:schemeClr>
                </a:solidFill>
                <a:latin typeface="Futura Medium" panose="020B0602020204020303" pitchFamily="34" charset="-79"/>
                <a:cs typeface="Futura Medium" panose="020B0602020204020303" pitchFamily="34" charset="-79"/>
              </a:rPr>
              <a:t>Stakeholder Alignment</a:t>
            </a:r>
            <a:endParaRPr lang="en-IN" sz="780">
              <a:solidFill>
                <a:schemeClr val="tx1">
                  <a:lumMod val="95000"/>
                  <a:lumOff val="5000"/>
                </a:schemeClr>
              </a:solidFill>
              <a:effectLst/>
              <a:latin typeface="Futura Medium" panose="020B0602020204020303" pitchFamily="34" charset="-79"/>
              <a:cs typeface="Futura Medium" panose="020B0602020204020303" pitchFamily="34" charset="-79"/>
            </a:endParaRPr>
          </a:p>
        </p:txBody>
      </p:sp>
      <p:sp>
        <p:nvSpPr>
          <p:cNvPr id="211" name="Rectangle: Rounded Corners 22">
            <a:extLst>
              <a:ext uri="{FF2B5EF4-FFF2-40B4-BE49-F238E27FC236}">
                <a16:creationId xmlns:a16="http://schemas.microsoft.com/office/drawing/2014/main" id="{A460E4F7-D0CC-E850-7103-4638CF540D87}"/>
              </a:ext>
            </a:extLst>
          </p:cNvPr>
          <p:cNvSpPr/>
          <p:nvPr/>
        </p:nvSpPr>
        <p:spPr>
          <a:xfrm>
            <a:off x="2973116" y="6078140"/>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85000"/>
                    <a:lumOff val="15000"/>
                  </a:schemeClr>
                </a:solidFill>
                <a:effectLst/>
                <a:latin typeface="Futura Medium" panose="020B0602020204020303" pitchFamily="34" charset="-79"/>
                <a:cs typeface="Futura Medium" panose="020B0602020204020303" pitchFamily="34" charset="-79"/>
              </a:rPr>
              <a:t>Estimation &amp; Planning</a:t>
            </a:r>
            <a:endParaRPr lang="en-IN" sz="780">
              <a:solidFill>
                <a:schemeClr val="tx1">
                  <a:lumMod val="95000"/>
                  <a:lumOff val="5000"/>
                </a:schemeClr>
              </a:solidFill>
              <a:effectLst/>
              <a:latin typeface="Futura Medium" panose="020B0602020204020303" pitchFamily="34" charset="-79"/>
              <a:cs typeface="Futura Medium" panose="020B0602020204020303" pitchFamily="34" charset="-79"/>
            </a:endParaRPr>
          </a:p>
        </p:txBody>
      </p:sp>
      <p:sp>
        <p:nvSpPr>
          <p:cNvPr id="212" name="Rectangle: Rounded Corners 22">
            <a:extLst>
              <a:ext uri="{FF2B5EF4-FFF2-40B4-BE49-F238E27FC236}">
                <a16:creationId xmlns:a16="http://schemas.microsoft.com/office/drawing/2014/main" id="{D6445AC3-04F3-C4CC-A580-A9CC948D7D88}"/>
              </a:ext>
            </a:extLst>
          </p:cNvPr>
          <p:cNvSpPr/>
          <p:nvPr/>
        </p:nvSpPr>
        <p:spPr>
          <a:xfrm>
            <a:off x="4192675" y="6078140"/>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85000"/>
                    <a:lumOff val="15000"/>
                  </a:schemeClr>
                </a:solidFill>
                <a:effectLst/>
                <a:latin typeface="Futura Medium" panose="020B0602020204020303" pitchFamily="34" charset="-79"/>
                <a:cs typeface="Futura Medium" panose="020B0602020204020303" pitchFamily="34" charset="-79"/>
              </a:rPr>
              <a:t>Status Reporting</a:t>
            </a:r>
          </a:p>
        </p:txBody>
      </p:sp>
      <p:sp>
        <p:nvSpPr>
          <p:cNvPr id="213" name="Rectangle: Rounded Corners 22">
            <a:extLst>
              <a:ext uri="{FF2B5EF4-FFF2-40B4-BE49-F238E27FC236}">
                <a16:creationId xmlns:a16="http://schemas.microsoft.com/office/drawing/2014/main" id="{B20627FD-2A6A-8B7B-385B-76B61B18C7FE}"/>
              </a:ext>
            </a:extLst>
          </p:cNvPr>
          <p:cNvSpPr/>
          <p:nvPr/>
        </p:nvSpPr>
        <p:spPr>
          <a:xfrm>
            <a:off x="5417885" y="6078140"/>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85000"/>
                    <a:lumOff val="15000"/>
                  </a:schemeClr>
                </a:solidFill>
                <a:effectLst/>
                <a:latin typeface="Futura Medium" panose="020B0602020204020303" pitchFamily="34" charset="-79"/>
                <a:cs typeface="Futura Medium" panose="020B0602020204020303" pitchFamily="34" charset="-79"/>
              </a:rPr>
              <a:t>Risk Management</a:t>
            </a:r>
          </a:p>
        </p:txBody>
      </p:sp>
      <p:sp>
        <p:nvSpPr>
          <p:cNvPr id="214" name="Rectangle: Rounded Corners 22">
            <a:extLst>
              <a:ext uri="{FF2B5EF4-FFF2-40B4-BE49-F238E27FC236}">
                <a16:creationId xmlns:a16="http://schemas.microsoft.com/office/drawing/2014/main" id="{058359EB-E129-DA23-10EA-FFAC50772BDA}"/>
              </a:ext>
            </a:extLst>
          </p:cNvPr>
          <p:cNvSpPr/>
          <p:nvPr/>
        </p:nvSpPr>
        <p:spPr>
          <a:xfrm>
            <a:off x="6633998" y="6077238"/>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0">
                <a:solidFill>
                  <a:schemeClr val="tx1">
                    <a:lumMod val="85000"/>
                    <a:lumOff val="15000"/>
                  </a:schemeClr>
                </a:solidFill>
                <a:latin typeface="Futura Medium" panose="020B0602020204020303" pitchFamily="34" charset="-79"/>
                <a:cs typeface="Futura Medium" panose="020B0602020204020303" pitchFamily="34" charset="-79"/>
              </a:rPr>
              <a:t>Defect Management</a:t>
            </a:r>
            <a:endParaRPr lang="en-IN" sz="780">
              <a:solidFill>
                <a:schemeClr val="tx1">
                  <a:lumMod val="95000"/>
                  <a:lumOff val="5000"/>
                </a:schemeClr>
              </a:solidFill>
              <a:effectLst/>
              <a:latin typeface="Futura Medium" panose="020B0602020204020303" pitchFamily="34" charset="-79"/>
              <a:cs typeface="Futura Medium" panose="020B0602020204020303" pitchFamily="34" charset="-79"/>
            </a:endParaRPr>
          </a:p>
        </p:txBody>
      </p:sp>
      <p:sp>
        <p:nvSpPr>
          <p:cNvPr id="215" name="Rectangle: Rounded Corners 22">
            <a:extLst>
              <a:ext uri="{FF2B5EF4-FFF2-40B4-BE49-F238E27FC236}">
                <a16:creationId xmlns:a16="http://schemas.microsoft.com/office/drawing/2014/main" id="{4B7275DD-ACFC-293A-9E5C-4A1739D6DB5A}"/>
              </a:ext>
            </a:extLst>
          </p:cNvPr>
          <p:cNvSpPr/>
          <p:nvPr/>
        </p:nvSpPr>
        <p:spPr>
          <a:xfrm>
            <a:off x="7859208" y="6077238"/>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85000"/>
                    <a:lumOff val="15000"/>
                  </a:schemeClr>
                </a:solidFill>
                <a:effectLst/>
                <a:latin typeface="Futura Medium" panose="020B0602020204020303" pitchFamily="34" charset="-79"/>
                <a:cs typeface="Futura Medium" panose="020B0602020204020303" pitchFamily="34" charset="-79"/>
              </a:rPr>
              <a:t>Communications </a:t>
            </a:r>
            <a:endParaRPr lang="en-IN" sz="780">
              <a:solidFill>
                <a:schemeClr val="tx1">
                  <a:lumMod val="95000"/>
                  <a:lumOff val="5000"/>
                </a:schemeClr>
              </a:solidFill>
              <a:effectLst/>
              <a:latin typeface="Futura Medium" panose="020B0602020204020303" pitchFamily="34" charset="-79"/>
              <a:cs typeface="Futura Medium" panose="020B0602020204020303" pitchFamily="34" charset="-79"/>
            </a:endParaRPr>
          </a:p>
        </p:txBody>
      </p:sp>
      <p:sp>
        <p:nvSpPr>
          <p:cNvPr id="216" name="Rectangle: Rounded Corners 22">
            <a:extLst>
              <a:ext uri="{FF2B5EF4-FFF2-40B4-BE49-F238E27FC236}">
                <a16:creationId xmlns:a16="http://schemas.microsoft.com/office/drawing/2014/main" id="{213A6B4D-247D-311E-E4EE-174BCCDA45B8}"/>
              </a:ext>
            </a:extLst>
          </p:cNvPr>
          <p:cNvSpPr/>
          <p:nvPr/>
        </p:nvSpPr>
        <p:spPr>
          <a:xfrm>
            <a:off x="9078767" y="6077238"/>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85000"/>
                    <a:lumOff val="15000"/>
                  </a:schemeClr>
                </a:solidFill>
                <a:effectLst/>
                <a:latin typeface="Futura Medium" panose="020B0602020204020303" pitchFamily="34" charset="-79"/>
                <a:cs typeface="Futura Medium" panose="020B0602020204020303" pitchFamily="34" charset="-79"/>
              </a:rPr>
              <a:t>Incident Management</a:t>
            </a:r>
          </a:p>
        </p:txBody>
      </p:sp>
      <p:sp>
        <p:nvSpPr>
          <p:cNvPr id="217" name="Rectangle: Rounded Corners 22">
            <a:extLst>
              <a:ext uri="{FF2B5EF4-FFF2-40B4-BE49-F238E27FC236}">
                <a16:creationId xmlns:a16="http://schemas.microsoft.com/office/drawing/2014/main" id="{9DE942B6-E5BE-039E-F477-7D0FF041611C}"/>
              </a:ext>
            </a:extLst>
          </p:cNvPr>
          <p:cNvSpPr/>
          <p:nvPr/>
        </p:nvSpPr>
        <p:spPr>
          <a:xfrm>
            <a:off x="10303977" y="6077238"/>
            <a:ext cx="1126483" cy="288000"/>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a:solidFill>
                  <a:schemeClr val="tx1">
                    <a:lumMod val="85000"/>
                    <a:lumOff val="15000"/>
                  </a:schemeClr>
                </a:solidFill>
                <a:effectLst/>
                <a:latin typeface="Futura Medium" panose="020B0602020204020303" pitchFamily="34" charset="-79"/>
                <a:cs typeface="Futura Medium" panose="020B0602020204020303" pitchFamily="34" charset="-79"/>
              </a:rPr>
              <a:t>Production Support</a:t>
            </a:r>
          </a:p>
        </p:txBody>
      </p:sp>
      <p:sp>
        <p:nvSpPr>
          <p:cNvPr id="240" name="Rectangle: Rounded Corners 22">
            <a:extLst>
              <a:ext uri="{FF2B5EF4-FFF2-40B4-BE49-F238E27FC236}">
                <a16:creationId xmlns:a16="http://schemas.microsoft.com/office/drawing/2014/main" id="{59AA10E6-0B20-0BFA-8036-E2190979D518}"/>
              </a:ext>
            </a:extLst>
          </p:cNvPr>
          <p:cNvSpPr/>
          <p:nvPr/>
        </p:nvSpPr>
        <p:spPr>
          <a:xfrm>
            <a:off x="6832410" y="1623833"/>
            <a:ext cx="1935971" cy="4011529"/>
          </a:xfrm>
          <a:prstGeom prst="roundRect">
            <a:avLst>
              <a:gd name="adj" fmla="val 0"/>
            </a:avLst>
          </a:prstGeom>
          <a:solidFill>
            <a:schemeClr val="bg1"/>
          </a:solidFill>
          <a:ln w="317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5" name="Rectangle: Rounded Corners 22">
            <a:extLst>
              <a:ext uri="{FF2B5EF4-FFF2-40B4-BE49-F238E27FC236}">
                <a16:creationId xmlns:a16="http://schemas.microsoft.com/office/drawing/2014/main" id="{A0D6DDC7-ACB6-480B-9B9A-C47660F63224}"/>
              </a:ext>
            </a:extLst>
          </p:cNvPr>
          <p:cNvSpPr/>
          <p:nvPr/>
        </p:nvSpPr>
        <p:spPr>
          <a:xfrm>
            <a:off x="8907393" y="1622247"/>
            <a:ext cx="2879446" cy="4011529"/>
          </a:xfrm>
          <a:prstGeom prst="roundRect">
            <a:avLst>
              <a:gd name="adj" fmla="val 0"/>
            </a:avLst>
          </a:prstGeom>
          <a:solidFill>
            <a:schemeClr val="bg1"/>
          </a:solidFill>
          <a:ln w="3175">
            <a:solidFill>
              <a:srgbClr val="B2B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6" name="Rectangle 245">
            <a:extLst>
              <a:ext uri="{FF2B5EF4-FFF2-40B4-BE49-F238E27FC236}">
                <a16:creationId xmlns:a16="http://schemas.microsoft.com/office/drawing/2014/main" id="{CE3F6092-DFCE-0C4D-C60B-4348B8916E64}"/>
              </a:ext>
            </a:extLst>
          </p:cNvPr>
          <p:cNvSpPr/>
          <p:nvPr/>
        </p:nvSpPr>
        <p:spPr>
          <a:xfrm>
            <a:off x="9028970" y="1749734"/>
            <a:ext cx="2636291" cy="366636"/>
          </a:xfrm>
          <a:prstGeom prst="rect">
            <a:avLst/>
          </a:prstGeom>
          <a:solidFill>
            <a:srgbClr val="0077D0">
              <a:alpha val="10000"/>
            </a:srgbClr>
          </a:solidFill>
          <a:ln w="6350">
            <a:solidFill>
              <a:srgbClr val="007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77D0"/>
                </a:solidFill>
                <a:latin typeface="FUTURA MEDIUM" panose="020B0602020204020303" pitchFamily="34" charset="-79"/>
                <a:cs typeface="FUTURA MEDIUM" panose="020B0602020204020303" pitchFamily="34" charset="-79"/>
              </a:rPr>
              <a:t>Company A + B</a:t>
            </a:r>
          </a:p>
        </p:txBody>
      </p:sp>
      <p:grpSp>
        <p:nvGrpSpPr>
          <p:cNvPr id="247" name="Group 246">
            <a:extLst>
              <a:ext uri="{FF2B5EF4-FFF2-40B4-BE49-F238E27FC236}">
                <a16:creationId xmlns:a16="http://schemas.microsoft.com/office/drawing/2014/main" id="{D9C68CD0-D9FA-83E4-4567-A858BCEF1361}"/>
              </a:ext>
            </a:extLst>
          </p:cNvPr>
          <p:cNvGrpSpPr/>
          <p:nvPr/>
        </p:nvGrpSpPr>
        <p:grpSpPr>
          <a:xfrm>
            <a:off x="9099462" y="2342882"/>
            <a:ext cx="2368567" cy="277743"/>
            <a:chOff x="9154310" y="2441995"/>
            <a:chExt cx="2368567" cy="277743"/>
          </a:xfrm>
        </p:grpSpPr>
        <p:sp>
          <p:nvSpPr>
            <p:cNvPr id="248" name="TextBox 247">
              <a:extLst>
                <a:ext uri="{FF2B5EF4-FFF2-40B4-BE49-F238E27FC236}">
                  <a16:creationId xmlns:a16="http://schemas.microsoft.com/office/drawing/2014/main" id="{1A4B29FE-7DC0-3728-0FCD-30139C35217E}"/>
                </a:ext>
              </a:extLst>
            </p:cNvPr>
            <p:cNvSpPr txBox="1"/>
            <p:nvPr/>
          </p:nvSpPr>
          <p:spPr>
            <a:xfrm>
              <a:off x="9510065" y="2457756"/>
              <a:ext cx="2012812"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950" b="1">
                  <a:latin typeface="Futura Medium" panose="020B0602020204020303" pitchFamily="34" charset="-79"/>
                  <a:cs typeface="Futura Medium" panose="020B0602020204020303" pitchFamily="34" charset="-79"/>
                </a:rPr>
                <a:t>Modernization – AI/ ML </a:t>
              </a:r>
            </a:p>
          </p:txBody>
        </p:sp>
        <p:pic>
          <p:nvPicPr>
            <p:cNvPr id="249" name="Graphic 248">
              <a:extLst>
                <a:ext uri="{FF2B5EF4-FFF2-40B4-BE49-F238E27FC236}">
                  <a16:creationId xmlns:a16="http://schemas.microsoft.com/office/drawing/2014/main" id="{5FA1C83D-E76F-3158-9C8E-50CBAE698C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4310" y="2441995"/>
              <a:ext cx="277743" cy="277743"/>
            </a:xfrm>
            <a:prstGeom prst="rect">
              <a:avLst/>
            </a:prstGeom>
          </p:spPr>
        </p:pic>
      </p:grpSp>
      <p:grpSp>
        <p:nvGrpSpPr>
          <p:cNvPr id="250" name="Group 249">
            <a:extLst>
              <a:ext uri="{FF2B5EF4-FFF2-40B4-BE49-F238E27FC236}">
                <a16:creationId xmlns:a16="http://schemas.microsoft.com/office/drawing/2014/main" id="{8A4170CC-5E15-E65E-9D4F-6616ADE3203B}"/>
              </a:ext>
            </a:extLst>
          </p:cNvPr>
          <p:cNvGrpSpPr/>
          <p:nvPr/>
        </p:nvGrpSpPr>
        <p:grpSpPr>
          <a:xfrm>
            <a:off x="9099462" y="3435502"/>
            <a:ext cx="2795773" cy="277200"/>
            <a:chOff x="9125530" y="3133831"/>
            <a:chExt cx="2795773" cy="277200"/>
          </a:xfrm>
        </p:grpSpPr>
        <p:sp>
          <p:nvSpPr>
            <p:cNvPr id="251" name="TextBox 250">
              <a:extLst>
                <a:ext uri="{FF2B5EF4-FFF2-40B4-BE49-F238E27FC236}">
                  <a16:creationId xmlns:a16="http://schemas.microsoft.com/office/drawing/2014/main" id="{3124880F-F3CC-CEF4-4136-5A21D9BF35D3}"/>
                </a:ext>
              </a:extLst>
            </p:cNvPr>
            <p:cNvSpPr txBox="1"/>
            <p:nvPr/>
          </p:nvSpPr>
          <p:spPr>
            <a:xfrm>
              <a:off x="9510065" y="3149321"/>
              <a:ext cx="2411238"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950" b="1">
                  <a:latin typeface="Futura Medium" panose="020B0602020204020303" pitchFamily="34" charset="-79"/>
                  <a:cs typeface="Futura Medium" panose="020B0602020204020303" pitchFamily="34" charset="-79"/>
                </a:rPr>
                <a:t>Robotics / Automation Processing</a:t>
              </a:r>
            </a:p>
          </p:txBody>
        </p:sp>
        <p:pic>
          <p:nvPicPr>
            <p:cNvPr id="252" name="Graphic 251">
              <a:extLst>
                <a:ext uri="{FF2B5EF4-FFF2-40B4-BE49-F238E27FC236}">
                  <a16:creationId xmlns:a16="http://schemas.microsoft.com/office/drawing/2014/main" id="{BEFA6AF8-6C85-4113-46CF-DEC8C1A82E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5530" y="3133831"/>
              <a:ext cx="277200" cy="277200"/>
            </a:xfrm>
            <a:prstGeom prst="rect">
              <a:avLst/>
            </a:prstGeom>
          </p:spPr>
        </p:pic>
      </p:grpSp>
      <p:grpSp>
        <p:nvGrpSpPr>
          <p:cNvPr id="253" name="Group 252">
            <a:extLst>
              <a:ext uri="{FF2B5EF4-FFF2-40B4-BE49-F238E27FC236}">
                <a16:creationId xmlns:a16="http://schemas.microsoft.com/office/drawing/2014/main" id="{59429663-F81A-D376-2F9A-1677BDCBE029}"/>
              </a:ext>
            </a:extLst>
          </p:cNvPr>
          <p:cNvGrpSpPr/>
          <p:nvPr/>
        </p:nvGrpSpPr>
        <p:grpSpPr>
          <a:xfrm>
            <a:off x="9099462" y="4527579"/>
            <a:ext cx="1836336" cy="277200"/>
            <a:chOff x="9112097" y="4489187"/>
            <a:chExt cx="1836336" cy="277200"/>
          </a:xfrm>
        </p:grpSpPr>
        <p:sp>
          <p:nvSpPr>
            <p:cNvPr id="254" name="TextBox 253">
              <a:extLst>
                <a:ext uri="{FF2B5EF4-FFF2-40B4-BE49-F238E27FC236}">
                  <a16:creationId xmlns:a16="http://schemas.microsoft.com/office/drawing/2014/main" id="{0084E271-219E-6990-9DFE-C48C12EEFC05}"/>
                </a:ext>
              </a:extLst>
            </p:cNvPr>
            <p:cNvSpPr txBox="1"/>
            <p:nvPr/>
          </p:nvSpPr>
          <p:spPr>
            <a:xfrm>
              <a:off x="9478159" y="4504677"/>
              <a:ext cx="1470274" cy="23852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950" b="1">
                  <a:latin typeface="Futura Medium" panose="020B0602020204020303" pitchFamily="34" charset="-79"/>
                  <a:cs typeface="Futura Medium" panose="020B0602020204020303" pitchFamily="34" charset="-79"/>
                </a:rPr>
                <a:t>Growth Engine begins</a:t>
              </a:r>
            </a:p>
          </p:txBody>
        </p:sp>
        <p:pic>
          <p:nvPicPr>
            <p:cNvPr id="255" name="Graphic 254">
              <a:extLst>
                <a:ext uri="{FF2B5EF4-FFF2-40B4-BE49-F238E27FC236}">
                  <a16:creationId xmlns:a16="http://schemas.microsoft.com/office/drawing/2014/main" id="{3989F116-023B-DA97-D0E9-B066880102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2097" y="4489187"/>
              <a:ext cx="277200" cy="277200"/>
            </a:xfrm>
            <a:prstGeom prst="rect">
              <a:avLst/>
            </a:prstGeom>
          </p:spPr>
        </p:pic>
      </p:grpSp>
      <p:grpSp>
        <p:nvGrpSpPr>
          <p:cNvPr id="256" name="Group 255">
            <a:extLst>
              <a:ext uri="{FF2B5EF4-FFF2-40B4-BE49-F238E27FC236}">
                <a16:creationId xmlns:a16="http://schemas.microsoft.com/office/drawing/2014/main" id="{14B4B818-9633-4330-A952-9EE902273B46}"/>
              </a:ext>
            </a:extLst>
          </p:cNvPr>
          <p:cNvGrpSpPr/>
          <p:nvPr/>
        </p:nvGrpSpPr>
        <p:grpSpPr>
          <a:xfrm>
            <a:off x="9099462" y="3991552"/>
            <a:ext cx="1867096" cy="257177"/>
            <a:chOff x="9156946" y="3927325"/>
            <a:chExt cx="1867096" cy="257177"/>
          </a:xfrm>
        </p:grpSpPr>
        <p:sp>
          <p:nvSpPr>
            <p:cNvPr id="257" name="TextBox 256">
              <a:extLst>
                <a:ext uri="{FF2B5EF4-FFF2-40B4-BE49-F238E27FC236}">
                  <a16:creationId xmlns:a16="http://schemas.microsoft.com/office/drawing/2014/main" id="{8C244FA4-5465-15E5-4CC3-AD5D0B65432B}"/>
                </a:ext>
              </a:extLst>
            </p:cNvPr>
            <p:cNvSpPr txBox="1"/>
            <p:nvPr/>
          </p:nvSpPr>
          <p:spPr>
            <a:xfrm>
              <a:off x="9520104" y="3927325"/>
              <a:ext cx="1503938" cy="23852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950" b="1">
                  <a:latin typeface="Futura Medium" panose="020B0602020204020303" pitchFamily="34" charset="-79"/>
                  <a:cs typeface="Futura Medium" panose="020B0602020204020303" pitchFamily="34" charset="-79"/>
                </a:rPr>
                <a:t>Remove technical debt</a:t>
              </a:r>
            </a:p>
          </p:txBody>
        </p:sp>
        <p:pic>
          <p:nvPicPr>
            <p:cNvPr id="258" name="Graphic 257">
              <a:extLst>
                <a:ext uri="{FF2B5EF4-FFF2-40B4-BE49-F238E27FC236}">
                  <a16:creationId xmlns:a16="http://schemas.microsoft.com/office/drawing/2014/main" id="{E1B728B1-6892-C88E-E19E-18534D5525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56946" y="3932502"/>
              <a:ext cx="252000" cy="252000"/>
            </a:xfrm>
            <a:prstGeom prst="rect">
              <a:avLst/>
            </a:prstGeom>
          </p:spPr>
        </p:pic>
      </p:grpSp>
      <p:grpSp>
        <p:nvGrpSpPr>
          <p:cNvPr id="259" name="Group 258">
            <a:extLst>
              <a:ext uri="{FF2B5EF4-FFF2-40B4-BE49-F238E27FC236}">
                <a16:creationId xmlns:a16="http://schemas.microsoft.com/office/drawing/2014/main" id="{0DB3DE8D-A45C-F730-7965-A491EE8EC1FD}"/>
              </a:ext>
            </a:extLst>
          </p:cNvPr>
          <p:cNvGrpSpPr/>
          <p:nvPr/>
        </p:nvGrpSpPr>
        <p:grpSpPr>
          <a:xfrm>
            <a:off x="9099462" y="5083631"/>
            <a:ext cx="1677323" cy="277200"/>
            <a:chOff x="9148780" y="5182744"/>
            <a:chExt cx="1677323" cy="277200"/>
          </a:xfrm>
        </p:grpSpPr>
        <p:sp>
          <p:nvSpPr>
            <p:cNvPr id="260" name="TextBox 259">
              <a:extLst>
                <a:ext uri="{FF2B5EF4-FFF2-40B4-BE49-F238E27FC236}">
                  <a16:creationId xmlns:a16="http://schemas.microsoft.com/office/drawing/2014/main" id="{9A0C093C-5CF2-1994-68A6-7CA6AE1BDA25}"/>
                </a:ext>
              </a:extLst>
            </p:cNvPr>
            <p:cNvSpPr txBox="1"/>
            <p:nvPr/>
          </p:nvSpPr>
          <p:spPr>
            <a:xfrm>
              <a:off x="9511319" y="5198234"/>
              <a:ext cx="1314784" cy="23852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950" b="1">
                  <a:latin typeface="Futura Medium" panose="020B0602020204020303" pitchFamily="34" charset="-79"/>
                  <a:cs typeface="Futura Medium" panose="020B0602020204020303" pitchFamily="34" charset="-79"/>
                </a:rPr>
                <a:t>Regulatory updates</a:t>
              </a:r>
            </a:p>
          </p:txBody>
        </p:sp>
        <p:pic>
          <p:nvPicPr>
            <p:cNvPr id="261" name="Graphic 260">
              <a:extLst>
                <a:ext uri="{FF2B5EF4-FFF2-40B4-BE49-F238E27FC236}">
                  <a16:creationId xmlns:a16="http://schemas.microsoft.com/office/drawing/2014/main" id="{9A1CFDB4-6F93-69A9-13FB-55939AC195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8780" y="5182744"/>
              <a:ext cx="277200" cy="277200"/>
            </a:xfrm>
            <a:prstGeom prst="rect">
              <a:avLst/>
            </a:prstGeom>
          </p:spPr>
        </p:pic>
      </p:grpSp>
      <p:sp>
        <p:nvSpPr>
          <p:cNvPr id="263" name="TextBox 262">
            <a:extLst>
              <a:ext uri="{FF2B5EF4-FFF2-40B4-BE49-F238E27FC236}">
                <a16:creationId xmlns:a16="http://schemas.microsoft.com/office/drawing/2014/main" id="{70A01605-1777-A3F7-0F18-B0241B50B85A}"/>
              </a:ext>
            </a:extLst>
          </p:cNvPr>
          <p:cNvSpPr txBox="1"/>
          <p:nvPr/>
        </p:nvSpPr>
        <p:spPr>
          <a:xfrm>
            <a:off x="9471009" y="2899475"/>
            <a:ext cx="2015295" cy="23852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950" b="1">
                <a:latin typeface="Futura Medium" panose="020B0602020204020303" pitchFamily="34" charset="-79"/>
                <a:cs typeface="Futura Medium" panose="020B0602020204020303" pitchFamily="34" charset="-79"/>
              </a:rPr>
              <a:t>Optimized Solution / Integration</a:t>
            </a:r>
          </a:p>
        </p:txBody>
      </p:sp>
      <p:sp>
        <p:nvSpPr>
          <p:cNvPr id="2" name="TextBox 1">
            <a:extLst>
              <a:ext uri="{FF2B5EF4-FFF2-40B4-BE49-F238E27FC236}">
                <a16:creationId xmlns:a16="http://schemas.microsoft.com/office/drawing/2014/main" id="{161251A9-965A-6935-4465-AAD910A19BCA}"/>
              </a:ext>
            </a:extLst>
          </p:cNvPr>
          <p:cNvSpPr txBox="1"/>
          <p:nvPr/>
        </p:nvSpPr>
        <p:spPr>
          <a:xfrm>
            <a:off x="8902934" y="922332"/>
            <a:ext cx="393056" cy="338554"/>
          </a:xfrm>
          <a:prstGeom prst="rect">
            <a:avLst/>
          </a:prstGeom>
          <a:noFill/>
        </p:spPr>
        <p:txBody>
          <a:bodyPr wrap="none" rtlCol="0">
            <a:spAutoFit/>
          </a:bodyPr>
          <a:lstStyle/>
          <a:p>
            <a:r>
              <a:rPr lang="en-IN" sz="1600" b="1">
                <a:solidFill>
                  <a:schemeClr val="bg1"/>
                </a:solidFill>
                <a:cs typeface="Futura Medium" panose="020B0602020204020303"/>
              </a:rPr>
              <a:t>03</a:t>
            </a:r>
          </a:p>
        </p:txBody>
      </p:sp>
      <p:cxnSp>
        <p:nvCxnSpPr>
          <p:cNvPr id="6" name="Straight Connector 5">
            <a:extLst>
              <a:ext uri="{FF2B5EF4-FFF2-40B4-BE49-F238E27FC236}">
                <a16:creationId xmlns:a16="http://schemas.microsoft.com/office/drawing/2014/main" id="{9F486436-2AC6-2A83-1E86-B5DE7614B2AE}"/>
              </a:ext>
            </a:extLst>
          </p:cNvPr>
          <p:cNvCxnSpPr>
            <a:cxnSpLocks/>
          </p:cNvCxnSpPr>
          <p:nvPr/>
        </p:nvCxnSpPr>
        <p:spPr>
          <a:xfrm>
            <a:off x="9281160" y="876300"/>
            <a:ext cx="0" cy="415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B505B0-72D3-7858-4060-5DEC7DE222E9}"/>
              </a:ext>
            </a:extLst>
          </p:cNvPr>
          <p:cNvCxnSpPr>
            <a:cxnSpLocks/>
          </p:cNvCxnSpPr>
          <p:nvPr/>
        </p:nvCxnSpPr>
        <p:spPr>
          <a:xfrm>
            <a:off x="7200900" y="869177"/>
            <a:ext cx="0" cy="415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DD7944-D1C4-1DC1-B236-39ECAA498883}"/>
              </a:ext>
            </a:extLst>
          </p:cNvPr>
          <p:cNvSpPr txBox="1"/>
          <p:nvPr/>
        </p:nvSpPr>
        <p:spPr>
          <a:xfrm>
            <a:off x="6817581" y="922332"/>
            <a:ext cx="393056" cy="338554"/>
          </a:xfrm>
          <a:prstGeom prst="rect">
            <a:avLst/>
          </a:prstGeom>
          <a:noFill/>
        </p:spPr>
        <p:txBody>
          <a:bodyPr wrap="none" rtlCol="0">
            <a:spAutoFit/>
          </a:bodyPr>
          <a:lstStyle/>
          <a:p>
            <a:r>
              <a:rPr lang="en-IN" sz="1600" b="1">
                <a:solidFill>
                  <a:schemeClr val="bg1"/>
                </a:solidFill>
                <a:cs typeface="Futura Medium" panose="020B0602020204020303"/>
              </a:rPr>
              <a:t>02</a:t>
            </a:r>
          </a:p>
        </p:txBody>
      </p:sp>
      <p:cxnSp>
        <p:nvCxnSpPr>
          <p:cNvPr id="21" name="Straight Connector 20">
            <a:extLst>
              <a:ext uri="{FF2B5EF4-FFF2-40B4-BE49-F238E27FC236}">
                <a16:creationId xmlns:a16="http://schemas.microsoft.com/office/drawing/2014/main" id="{18C54F50-6480-2FB6-CF93-150965A8118A}"/>
              </a:ext>
            </a:extLst>
          </p:cNvPr>
          <p:cNvCxnSpPr>
            <a:cxnSpLocks/>
          </p:cNvCxnSpPr>
          <p:nvPr/>
        </p:nvCxnSpPr>
        <p:spPr>
          <a:xfrm>
            <a:off x="851535" y="900607"/>
            <a:ext cx="0" cy="415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4168E4-22F2-6162-E90C-FEEB38E6307B}"/>
              </a:ext>
            </a:extLst>
          </p:cNvPr>
          <p:cNvSpPr txBox="1"/>
          <p:nvPr/>
        </p:nvSpPr>
        <p:spPr>
          <a:xfrm>
            <a:off x="470927" y="922332"/>
            <a:ext cx="393056" cy="338554"/>
          </a:xfrm>
          <a:prstGeom prst="rect">
            <a:avLst/>
          </a:prstGeom>
          <a:noFill/>
        </p:spPr>
        <p:txBody>
          <a:bodyPr wrap="none" rtlCol="0">
            <a:spAutoFit/>
          </a:bodyPr>
          <a:lstStyle/>
          <a:p>
            <a:r>
              <a:rPr lang="en-IN" sz="1600" b="1">
                <a:solidFill>
                  <a:schemeClr val="bg1"/>
                </a:solidFill>
                <a:cs typeface="Futura Medium" panose="020B0602020204020303"/>
              </a:rPr>
              <a:t>01</a:t>
            </a:r>
          </a:p>
        </p:txBody>
      </p:sp>
      <p:sp>
        <p:nvSpPr>
          <p:cNvPr id="24" name="Rectangle: Rounded Corners 22">
            <a:extLst>
              <a:ext uri="{FF2B5EF4-FFF2-40B4-BE49-F238E27FC236}">
                <a16:creationId xmlns:a16="http://schemas.microsoft.com/office/drawing/2014/main" id="{FAAC932C-C540-F370-4FEB-FEBB5B7B3A9B}"/>
              </a:ext>
            </a:extLst>
          </p:cNvPr>
          <p:cNvSpPr/>
          <p:nvPr/>
        </p:nvSpPr>
        <p:spPr>
          <a:xfrm>
            <a:off x="10935798" y="468468"/>
            <a:ext cx="812102" cy="288000"/>
          </a:xfrm>
          <a:prstGeom prst="roundRect">
            <a:avLst>
              <a:gd name="adj" fmla="val 1945"/>
            </a:avLst>
          </a:prstGeom>
          <a:solidFill>
            <a:schemeClr val="bg1"/>
          </a:solidFill>
          <a:ln w="3175">
            <a:solidFill>
              <a:srgbClr val="335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b="1">
                <a:solidFill>
                  <a:schemeClr val="tx1"/>
                </a:solidFill>
                <a:latin typeface="Futura Medium" panose="020B0602020204020303" pitchFamily="34" charset="-79"/>
                <a:cs typeface="Futura Medium" panose="020B0602020204020303" pitchFamily="34" charset="-79"/>
              </a:rPr>
              <a:t>Company + 1R Support</a:t>
            </a:r>
            <a:endParaRPr lang="en-IN" sz="780" b="1">
              <a:solidFill>
                <a:schemeClr val="tx1"/>
              </a:solidFill>
              <a:effectLst/>
              <a:latin typeface="Futura Medium" panose="020B0602020204020303" pitchFamily="34" charset="-79"/>
              <a:cs typeface="Futura Medium" panose="020B0602020204020303" pitchFamily="34" charset="-79"/>
            </a:endParaRPr>
          </a:p>
        </p:txBody>
      </p:sp>
      <p:sp>
        <p:nvSpPr>
          <p:cNvPr id="27" name="Rectangle: Rounded Corners 22">
            <a:extLst>
              <a:ext uri="{FF2B5EF4-FFF2-40B4-BE49-F238E27FC236}">
                <a16:creationId xmlns:a16="http://schemas.microsoft.com/office/drawing/2014/main" id="{3FD54374-FCE8-F55A-ED6F-B762FA064A68}"/>
              </a:ext>
            </a:extLst>
          </p:cNvPr>
          <p:cNvSpPr/>
          <p:nvPr/>
        </p:nvSpPr>
        <p:spPr>
          <a:xfrm>
            <a:off x="10023703" y="468468"/>
            <a:ext cx="812102" cy="294584"/>
          </a:xfrm>
          <a:prstGeom prst="roundRect">
            <a:avLst>
              <a:gd name="adj" fmla="val 1945"/>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80" b="1">
                <a:solidFill>
                  <a:schemeClr val="tx1"/>
                </a:solidFill>
                <a:latin typeface="Futura Medium" panose="020B0602020204020303" pitchFamily="34" charset="-79"/>
                <a:cs typeface="Futura Medium" panose="020B0602020204020303" pitchFamily="34" charset="-79"/>
              </a:rPr>
              <a:t>1R Strength</a:t>
            </a:r>
            <a:endParaRPr lang="en-IN" sz="780" b="1">
              <a:solidFill>
                <a:schemeClr val="tx1"/>
              </a:solidFill>
              <a:effectLst/>
              <a:latin typeface="Futura Medium" panose="020B0602020204020303" pitchFamily="34" charset="-79"/>
              <a:cs typeface="Futura Medium" panose="020B0602020204020303" pitchFamily="34" charset="-79"/>
            </a:endParaRPr>
          </a:p>
        </p:txBody>
      </p:sp>
      <p:pic>
        <p:nvPicPr>
          <p:cNvPr id="30" name="Graphic 29">
            <a:extLst>
              <a:ext uri="{FF2B5EF4-FFF2-40B4-BE49-F238E27FC236}">
                <a16:creationId xmlns:a16="http://schemas.microsoft.com/office/drawing/2014/main" id="{43DA04DA-3D53-2A22-1903-3144DD367C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94512" y="2858140"/>
            <a:ext cx="344430" cy="344430"/>
          </a:xfrm>
          <a:prstGeom prst="rect">
            <a:avLst/>
          </a:prstGeom>
        </p:spPr>
      </p:pic>
      <p:sp>
        <p:nvSpPr>
          <p:cNvPr id="242" name="Rectangle: Rounded Corners 22">
            <a:extLst>
              <a:ext uri="{FF2B5EF4-FFF2-40B4-BE49-F238E27FC236}">
                <a16:creationId xmlns:a16="http://schemas.microsoft.com/office/drawing/2014/main" id="{86137C0D-9764-21BB-F4BD-93F396F32B38}"/>
              </a:ext>
            </a:extLst>
          </p:cNvPr>
          <p:cNvSpPr/>
          <p:nvPr/>
        </p:nvSpPr>
        <p:spPr>
          <a:xfrm>
            <a:off x="6945841" y="1746012"/>
            <a:ext cx="1696498" cy="1188000"/>
          </a:xfrm>
          <a:prstGeom prst="roundRect">
            <a:avLst>
              <a:gd name="adj" fmla="val 1945"/>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50">
              <a:solidFill>
                <a:srgbClr val="004589"/>
              </a:solidFill>
              <a:effectLst/>
              <a:latin typeface="Futura Medium" panose="020B0602020204020303" pitchFamily="34" charset="-79"/>
              <a:cs typeface="Futura Medium" panose="020B0602020204020303" pitchFamily="34" charset="-79"/>
            </a:endParaRPr>
          </a:p>
        </p:txBody>
      </p:sp>
      <p:sp>
        <p:nvSpPr>
          <p:cNvPr id="231" name="TextBox 230">
            <a:extLst>
              <a:ext uri="{FF2B5EF4-FFF2-40B4-BE49-F238E27FC236}">
                <a16:creationId xmlns:a16="http://schemas.microsoft.com/office/drawing/2014/main" id="{61976613-2FAD-00BD-AA7A-F90A824C449D}"/>
              </a:ext>
            </a:extLst>
          </p:cNvPr>
          <p:cNvSpPr txBox="1"/>
          <p:nvPr/>
        </p:nvSpPr>
        <p:spPr>
          <a:xfrm>
            <a:off x="7052904" y="2487305"/>
            <a:ext cx="151754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latin typeface="Futura Medium" panose="020B0602020204020303" pitchFamily="34" charset="-79"/>
                <a:cs typeface="Futura Medium" panose="020B0602020204020303" pitchFamily="34" charset="-79"/>
              </a:rPr>
              <a:t>Command Centre Planning</a:t>
            </a:r>
          </a:p>
          <a:p>
            <a:pPr algn="ctr"/>
            <a:r>
              <a:rPr lang="en-US" sz="800" b="1">
                <a:latin typeface="Futura Medium" panose="020B0602020204020303" pitchFamily="34" charset="-79"/>
                <a:cs typeface="Futura Medium" panose="020B0602020204020303" pitchFamily="34" charset="-79"/>
              </a:rPr>
              <a:t>(Runbooks)</a:t>
            </a:r>
          </a:p>
        </p:txBody>
      </p:sp>
      <p:sp>
        <p:nvSpPr>
          <p:cNvPr id="234" name="Rectangle: Rounded Corners 22">
            <a:extLst>
              <a:ext uri="{FF2B5EF4-FFF2-40B4-BE49-F238E27FC236}">
                <a16:creationId xmlns:a16="http://schemas.microsoft.com/office/drawing/2014/main" id="{7098A473-DEE1-2AB2-B75B-E89E7AD6267D}"/>
              </a:ext>
            </a:extLst>
          </p:cNvPr>
          <p:cNvSpPr/>
          <p:nvPr/>
        </p:nvSpPr>
        <p:spPr>
          <a:xfrm>
            <a:off x="6945841" y="3030355"/>
            <a:ext cx="1696498" cy="1188000"/>
          </a:xfrm>
          <a:prstGeom prst="roundRect">
            <a:avLst>
              <a:gd name="adj" fmla="val 1945"/>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50">
              <a:solidFill>
                <a:srgbClr val="004589"/>
              </a:solidFill>
              <a:effectLst/>
              <a:latin typeface="Futura Medium" panose="020B0602020204020303" pitchFamily="34" charset="-79"/>
              <a:cs typeface="Futura Medium" panose="020B0602020204020303" pitchFamily="34" charset="-79"/>
            </a:endParaRPr>
          </a:p>
        </p:txBody>
      </p:sp>
      <p:sp>
        <p:nvSpPr>
          <p:cNvPr id="236" name="TextBox 235">
            <a:extLst>
              <a:ext uri="{FF2B5EF4-FFF2-40B4-BE49-F238E27FC236}">
                <a16:creationId xmlns:a16="http://schemas.microsoft.com/office/drawing/2014/main" id="{209FBCBE-3B32-7BCB-EA16-3910CC184C9F}"/>
              </a:ext>
            </a:extLst>
          </p:cNvPr>
          <p:cNvSpPr txBox="1"/>
          <p:nvPr/>
        </p:nvSpPr>
        <p:spPr>
          <a:xfrm>
            <a:off x="7035316" y="3784175"/>
            <a:ext cx="151754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latin typeface="Futura Medium" panose="020B0602020204020303" pitchFamily="34" charset="-79"/>
                <a:cs typeface="Futura Medium" panose="020B0602020204020303" pitchFamily="34" charset="-79"/>
              </a:rPr>
              <a:t>Command Centre Execution</a:t>
            </a:r>
          </a:p>
        </p:txBody>
      </p:sp>
      <p:sp>
        <p:nvSpPr>
          <p:cNvPr id="238" name="Rectangle: Rounded Corners 22">
            <a:extLst>
              <a:ext uri="{FF2B5EF4-FFF2-40B4-BE49-F238E27FC236}">
                <a16:creationId xmlns:a16="http://schemas.microsoft.com/office/drawing/2014/main" id="{A503ABD0-F93D-2A0D-5B29-698936D47202}"/>
              </a:ext>
            </a:extLst>
          </p:cNvPr>
          <p:cNvSpPr/>
          <p:nvPr/>
        </p:nvSpPr>
        <p:spPr>
          <a:xfrm>
            <a:off x="6945841" y="4314698"/>
            <a:ext cx="1696498" cy="1188000"/>
          </a:xfrm>
          <a:prstGeom prst="roundRect">
            <a:avLst>
              <a:gd name="adj" fmla="val 1945"/>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50">
              <a:solidFill>
                <a:srgbClr val="004589"/>
              </a:solidFill>
              <a:effectLst/>
              <a:latin typeface="Futura Medium" panose="020B0602020204020303" pitchFamily="34" charset="-79"/>
              <a:cs typeface="Futura Medium" panose="020B0602020204020303" pitchFamily="34" charset="-79"/>
            </a:endParaRPr>
          </a:p>
        </p:txBody>
      </p:sp>
      <p:sp>
        <p:nvSpPr>
          <p:cNvPr id="265" name="TextBox 264">
            <a:extLst>
              <a:ext uri="{FF2B5EF4-FFF2-40B4-BE49-F238E27FC236}">
                <a16:creationId xmlns:a16="http://schemas.microsoft.com/office/drawing/2014/main" id="{06087472-56B8-5332-7881-B4D5EBE1601A}"/>
              </a:ext>
            </a:extLst>
          </p:cNvPr>
          <p:cNvSpPr txBox="1"/>
          <p:nvPr/>
        </p:nvSpPr>
        <p:spPr>
          <a:xfrm>
            <a:off x="7052904" y="5083631"/>
            <a:ext cx="1517547" cy="2154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latin typeface="Futura Medium" panose="020B0602020204020303" pitchFamily="34" charset="-79"/>
                <a:cs typeface="Futura Medium" panose="020B0602020204020303" pitchFamily="34" charset="-79"/>
              </a:rPr>
              <a:t>Contingency Planning</a:t>
            </a:r>
          </a:p>
        </p:txBody>
      </p:sp>
      <p:pic>
        <p:nvPicPr>
          <p:cNvPr id="269" name="Graphic 268">
            <a:extLst>
              <a:ext uri="{FF2B5EF4-FFF2-40B4-BE49-F238E27FC236}">
                <a16:creationId xmlns:a16="http://schemas.microsoft.com/office/drawing/2014/main" id="{DBE832D0-B3FE-6C99-AB3A-F044E0C8EAD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17635" y="1846791"/>
            <a:ext cx="562907" cy="562907"/>
          </a:xfrm>
          <a:prstGeom prst="rect">
            <a:avLst/>
          </a:prstGeom>
        </p:spPr>
      </p:pic>
      <p:pic>
        <p:nvPicPr>
          <p:cNvPr id="271" name="Graphic 270">
            <a:extLst>
              <a:ext uri="{FF2B5EF4-FFF2-40B4-BE49-F238E27FC236}">
                <a16:creationId xmlns:a16="http://schemas.microsoft.com/office/drawing/2014/main" id="{D3CD232C-D21C-ABD6-9BCF-61FF44FA51D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55657" y="3223386"/>
            <a:ext cx="455212" cy="455212"/>
          </a:xfrm>
          <a:prstGeom prst="rect">
            <a:avLst/>
          </a:prstGeom>
        </p:spPr>
      </p:pic>
      <p:pic>
        <p:nvPicPr>
          <p:cNvPr id="273" name="Graphic 272">
            <a:extLst>
              <a:ext uri="{FF2B5EF4-FFF2-40B4-BE49-F238E27FC236}">
                <a16:creationId xmlns:a16="http://schemas.microsoft.com/office/drawing/2014/main" id="{EE89F3CE-5B9B-EFDF-AEA1-8885EEFC84A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68650" y="4504114"/>
            <a:ext cx="429226" cy="429226"/>
          </a:xfrm>
          <a:prstGeom prst="rect">
            <a:avLst/>
          </a:prstGeom>
        </p:spPr>
      </p:pic>
      <p:pic>
        <p:nvPicPr>
          <p:cNvPr id="4" name="Graphic 3" descr="Building outline">
            <a:extLst>
              <a:ext uri="{FF2B5EF4-FFF2-40B4-BE49-F238E27FC236}">
                <a16:creationId xmlns:a16="http://schemas.microsoft.com/office/drawing/2014/main" id="{8DC182C7-4F72-DC1F-9132-E7B7D65F49A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6200000">
            <a:off x="556188" y="5668561"/>
            <a:ext cx="355278" cy="355278"/>
          </a:xfrm>
          <a:prstGeom prst="rect">
            <a:avLst/>
          </a:prstGeom>
        </p:spPr>
      </p:pic>
      <p:pic>
        <p:nvPicPr>
          <p:cNvPr id="8" name="Graphic 7" descr="Building with solid fill">
            <a:extLst>
              <a:ext uri="{FF2B5EF4-FFF2-40B4-BE49-F238E27FC236}">
                <a16:creationId xmlns:a16="http://schemas.microsoft.com/office/drawing/2014/main" id="{3C9EB816-E026-7886-FFB3-0A67BE5BC5F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6200000">
            <a:off x="550613" y="3172173"/>
            <a:ext cx="355278" cy="355278"/>
          </a:xfrm>
          <a:prstGeom prst="rect">
            <a:avLst/>
          </a:prstGeom>
        </p:spPr>
      </p:pic>
      <p:pic>
        <p:nvPicPr>
          <p:cNvPr id="10" name="Graphic 9" descr="Clipboard Partially Checked with solid fill">
            <a:extLst>
              <a:ext uri="{FF2B5EF4-FFF2-40B4-BE49-F238E27FC236}">
                <a16:creationId xmlns:a16="http://schemas.microsoft.com/office/drawing/2014/main" id="{9EB1DAC2-A76D-332A-6F18-F6303138F73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35933" y="4934551"/>
            <a:ext cx="547965" cy="547965"/>
          </a:xfrm>
          <a:prstGeom prst="rect">
            <a:avLst/>
          </a:prstGeom>
        </p:spPr>
      </p:pic>
      <p:pic>
        <p:nvPicPr>
          <p:cNvPr id="13" name="Graphic 12" descr="Flowchart with solid fill">
            <a:extLst>
              <a:ext uri="{FF2B5EF4-FFF2-40B4-BE49-F238E27FC236}">
                <a16:creationId xmlns:a16="http://schemas.microsoft.com/office/drawing/2014/main" id="{17FA3AAF-2D52-577F-60F3-FCE4C687295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133243" y="3638234"/>
            <a:ext cx="593501" cy="593501"/>
          </a:xfrm>
          <a:prstGeom prst="rect">
            <a:avLst/>
          </a:prstGeom>
        </p:spPr>
      </p:pic>
      <p:pic>
        <p:nvPicPr>
          <p:cNvPr id="17" name="Graphic 16" descr="Monitor with solid fill">
            <a:extLst>
              <a:ext uri="{FF2B5EF4-FFF2-40B4-BE49-F238E27FC236}">
                <a16:creationId xmlns:a16="http://schemas.microsoft.com/office/drawing/2014/main" id="{5A2FC117-63F2-E6F9-65D5-CFFAC3E455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123818" y="2189887"/>
            <a:ext cx="556255" cy="556255"/>
          </a:xfrm>
          <a:prstGeom prst="rect">
            <a:avLst/>
          </a:prstGeom>
        </p:spPr>
      </p:pic>
      <p:pic>
        <p:nvPicPr>
          <p:cNvPr id="20" name="Graphic 19" descr="Daily calendar with solid fill">
            <a:extLst>
              <a:ext uri="{FF2B5EF4-FFF2-40B4-BE49-F238E27FC236}">
                <a16:creationId xmlns:a16="http://schemas.microsoft.com/office/drawing/2014/main" id="{B9DDAA9B-3295-7C0C-69EA-C2C4483715C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143297" y="5867254"/>
            <a:ext cx="562140" cy="562140"/>
          </a:xfrm>
          <a:prstGeom prst="rect">
            <a:avLst/>
          </a:prstGeom>
        </p:spPr>
      </p:pic>
      <p:sp>
        <p:nvSpPr>
          <p:cNvPr id="3" name="Text Placeholder 8">
            <a:extLst>
              <a:ext uri="{FF2B5EF4-FFF2-40B4-BE49-F238E27FC236}">
                <a16:creationId xmlns:a16="http://schemas.microsoft.com/office/drawing/2014/main" id="{E8E660E2-900D-0F97-9DC6-34FEC22526CC}"/>
              </a:ext>
            </a:extLst>
          </p:cNvPr>
          <p:cNvSpPr txBox="1">
            <a:spLocks/>
          </p:cNvSpPr>
          <p:nvPr/>
        </p:nvSpPr>
        <p:spPr>
          <a:xfrm>
            <a:off x="388189" y="215661"/>
            <a:ext cx="11803811" cy="49934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a:solidFill>
                  <a:srgbClr val="213863"/>
                </a:solidFill>
              </a:rPr>
              <a:t>CSF #3: Roadmap Value Opportunities </a:t>
            </a:r>
            <a:r>
              <a:rPr lang="en-US" sz="2600" b="0" i="1">
                <a:solidFill>
                  <a:srgbClr val="213863"/>
                </a:solidFill>
              </a:rPr>
              <a:t>Post-Close </a:t>
            </a:r>
            <a:r>
              <a:rPr lang="en-US" sz="2600" b="0" i="1" u="sng">
                <a:solidFill>
                  <a:srgbClr val="213863"/>
                </a:solidFill>
              </a:rPr>
              <a:t>and</a:t>
            </a:r>
            <a:r>
              <a:rPr lang="en-US" sz="2600" b="0" i="1">
                <a:solidFill>
                  <a:srgbClr val="213863"/>
                </a:solidFill>
              </a:rPr>
              <a:t> Post-Integration</a:t>
            </a:r>
          </a:p>
        </p:txBody>
      </p:sp>
    </p:spTree>
    <p:extLst>
      <p:ext uri="{BB962C8B-B14F-4D97-AF65-F5344CB8AC3E}">
        <p14:creationId xmlns:p14="http://schemas.microsoft.com/office/powerpoint/2010/main" val="252277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BC869FF-4FF6-49F8-8485-FE4BA856C6A6}"/>
              </a:ext>
            </a:extLst>
          </p:cNvPr>
          <p:cNvGrpSpPr/>
          <p:nvPr/>
        </p:nvGrpSpPr>
        <p:grpSpPr>
          <a:xfrm>
            <a:off x="224970" y="2021114"/>
            <a:ext cx="7263730" cy="2815771"/>
            <a:chOff x="224970" y="2021114"/>
            <a:chExt cx="6578932" cy="2815771"/>
          </a:xfrm>
        </p:grpSpPr>
        <p:sp>
          <p:nvSpPr>
            <p:cNvPr id="7" name="Rectangle 6">
              <a:extLst>
                <a:ext uri="{FF2B5EF4-FFF2-40B4-BE49-F238E27FC236}">
                  <a16:creationId xmlns:a16="http://schemas.microsoft.com/office/drawing/2014/main" id="{BC1EC81D-7F60-493A-97ED-6A9EABB1E2EA}"/>
                </a:ext>
              </a:extLst>
            </p:cNvPr>
            <p:cNvSpPr/>
            <p:nvPr/>
          </p:nvSpPr>
          <p:spPr>
            <a:xfrm>
              <a:off x="224970" y="2021114"/>
              <a:ext cx="6578932" cy="2815771"/>
            </a:xfrm>
            <a:prstGeom prst="rect">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endParaRPr lang="en-US" sz="2800" b="1">
                <a:solidFill>
                  <a:prstClr val="white"/>
                </a:solidFill>
                <a:latin typeface="Futura Medium" charset="0"/>
                <a:ea typeface="Futura Medium" charset="0"/>
                <a:cs typeface="Futura Medium" charset="0"/>
              </a:endParaRPr>
            </a:p>
            <a:p>
              <a:pPr>
                <a:defRPr/>
              </a:pPr>
              <a:endParaRPr lang="en-US" sz="2800" b="1">
                <a:solidFill>
                  <a:prstClr val="white"/>
                </a:solidFill>
                <a:latin typeface="Futura Medium" charset="0"/>
                <a:ea typeface="Futura Medium" charset="0"/>
                <a:cs typeface="Futura Medium" charset="0"/>
              </a:endParaRPr>
            </a:p>
            <a:p>
              <a:pPr>
                <a:defRPr/>
              </a:pPr>
              <a:endParaRPr lang="en-US" sz="2800" b="1">
                <a:solidFill>
                  <a:prstClr val="white"/>
                </a:solidFill>
                <a:latin typeface="Futura Medium"/>
              </a:endParaRPr>
            </a:p>
            <a:p>
              <a:pPr>
                <a:defRPr/>
              </a:pPr>
              <a:endParaRPr lang="en-US" sz="2800" b="1">
                <a:solidFill>
                  <a:prstClr val="white"/>
                </a:solidFill>
                <a:latin typeface="Futura Medium"/>
              </a:endParaRPr>
            </a:p>
            <a:p>
              <a:pPr>
                <a:defRPr/>
              </a:pPr>
              <a:r>
                <a:rPr lang="en-US" sz="2800" b="1">
                  <a:solidFill>
                    <a:prstClr val="white"/>
                  </a:solidFill>
                  <a:latin typeface="Futura Medium"/>
                </a:rPr>
                <a:t>OUR TEAM, EXPERIENCE, &amp; ACCELERATORS IN DETAIL</a:t>
              </a:r>
              <a:endParaRPr lang="en-US">
                <a:solidFill>
                  <a:prstClr val="white"/>
                </a:solidFill>
                <a:ea typeface="Calibri"/>
                <a:cs typeface="Calibri"/>
              </a:endParaRPr>
            </a:p>
            <a:p>
              <a:pPr>
                <a:defRPr/>
              </a:pPr>
              <a:endParaRPr lang="en-GB">
                <a:ln>
                  <a:solidFill>
                    <a:srgbClr val="7030A0"/>
                  </a:solidFill>
                </a:ln>
                <a:solidFill>
                  <a:prstClr val="white"/>
                </a:solidFill>
                <a:latin typeface="Futura Medium"/>
                <a:ea typeface="Futura Medium" charset="0"/>
                <a:cs typeface="Futura Medium" charset="0"/>
              </a:endParaRPr>
            </a:p>
            <a:p>
              <a:pPr>
                <a:defRPr/>
              </a:pPr>
              <a:r>
                <a:rPr lang="en-GB">
                  <a:ln>
                    <a:solidFill>
                      <a:srgbClr val="7030A0"/>
                    </a:solidFill>
                  </a:ln>
                  <a:solidFill>
                    <a:prstClr val="white"/>
                  </a:solidFill>
                  <a:latin typeface="Futura Medium"/>
                  <a:ea typeface="Futura Medium" charset="0"/>
                  <a:cs typeface="Futura Medium" charset="0"/>
                </a:rPr>
                <a:t>   </a:t>
              </a:r>
              <a:endParaRPr lang="en-US" b="1">
                <a:solidFill>
                  <a:prstClr val="white"/>
                </a:solidFill>
                <a:latin typeface="Futura Medium" charset="0"/>
                <a:ea typeface="Futura Medium" charset="0"/>
                <a:cs typeface="Futura Medium" charset="0"/>
              </a:endParaRPr>
            </a:p>
            <a:p>
              <a:pPr>
                <a:defRPr/>
              </a:pPr>
              <a:endParaRPr lang="en-GB">
                <a:ln>
                  <a:solidFill>
                    <a:srgbClr val="7030A0"/>
                  </a:solidFill>
                </a:ln>
                <a:solidFill>
                  <a:prstClr val="white"/>
                </a:solidFill>
                <a:latin typeface="Futura Medium" charset="0"/>
                <a:ea typeface="Futura Medium" charset="0"/>
                <a:cs typeface="Futura Medium" charset="0"/>
              </a:endParaRPr>
            </a:p>
          </p:txBody>
        </p:sp>
        <p:cxnSp>
          <p:nvCxnSpPr>
            <p:cNvPr id="9" name="Straight Connector 8">
              <a:extLst>
                <a:ext uri="{FF2B5EF4-FFF2-40B4-BE49-F238E27FC236}">
                  <a16:creationId xmlns:a16="http://schemas.microsoft.com/office/drawing/2014/main" id="{F3C58419-3E52-44B5-B777-4108075D3FDB}"/>
                </a:ext>
              </a:extLst>
            </p:cNvPr>
            <p:cNvCxnSpPr>
              <a:cxnSpLocks/>
            </p:cNvCxnSpPr>
            <p:nvPr/>
          </p:nvCxnSpPr>
          <p:spPr>
            <a:xfrm>
              <a:off x="435719" y="3373437"/>
              <a:ext cx="22864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437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33F439-749F-2616-CBC8-6138BEB42A8D}"/>
              </a:ext>
            </a:extLst>
          </p:cNvPr>
          <p:cNvSpPr txBox="1"/>
          <p:nvPr/>
        </p:nvSpPr>
        <p:spPr>
          <a:xfrm>
            <a:off x="2205588" y="1033523"/>
            <a:ext cx="3749040" cy="2462213"/>
          </a:xfrm>
          <a:prstGeom prst="rect">
            <a:avLst/>
          </a:prstGeom>
          <a:noFill/>
        </p:spPr>
        <p:txBody>
          <a:bodyPr wrap="square">
            <a:spAutoFit/>
          </a:bodyPr>
          <a:lstStyle/>
          <a:p>
            <a:r>
              <a:rPr lang="en-US" sz="1100" b="1">
                <a:solidFill>
                  <a:srgbClr val="5F5F5F"/>
                </a:solidFill>
                <a:latin typeface="Futura LT"/>
              </a:rPr>
              <a:t>Eric Middleton </a:t>
            </a:r>
            <a:r>
              <a:rPr lang="en-US" sz="1100">
                <a:solidFill>
                  <a:srgbClr val="5F5F5F"/>
                </a:solidFill>
                <a:latin typeface="Futura LT"/>
              </a:rPr>
              <a:t>has over 25 years of experience delivering complex systems and business integration programs. In depth knowledge of program management, marketing and technology consulting experience. A hands-on team player expertly skilled at all phases of the SDLC, building long  term customers, implementing large scale technology programs, digital marketing strategies, business intelligence, content management systems, data conversion and archive architecture and solutions.  Eric has delivered mission critical merger integrations initiatives for Fortune 500 clients.  </a:t>
            </a:r>
          </a:p>
          <a:p>
            <a:endParaRPr lang="en-US" sz="1100">
              <a:latin typeface="Futura LT"/>
            </a:endParaRPr>
          </a:p>
        </p:txBody>
      </p:sp>
      <p:pic>
        <p:nvPicPr>
          <p:cNvPr id="6" name="Picture 5">
            <a:extLst>
              <a:ext uri="{FF2B5EF4-FFF2-40B4-BE49-F238E27FC236}">
                <a16:creationId xmlns:a16="http://schemas.microsoft.com/office/drawing/2014/main" id="{D2FA7B09-6015-0E96-7A95-406E65D1EC5E}"/>
              </a:ext>
            </a:extLst>
          </p:cNvPr>
          <p:cNvPicPr>
            <a:picLocks noChangeAspect="1"/>
          </p:cNvPicPr>
          <p:nvPr/>
        </p:nvPicPr>
        <p:blipFill>
          <a:blip r:embed="rId3"/>
          <a:stretch>
            <a:fillRect/>
          </a:stretch>
        </p:blipFill>
        <p:spPr>
          <a:xfrm>
            <a:off x="477839" y="1033523"/>
            <a:ext cx="1566808" cy="2371550"/>
          </a:xfrm>
          <a:prstGeom prst="rect">
            <a:avLst/>
          </a:prstGeom>
        </p:spPr>
      </p:pic>
      <p:pic>
        <p:nvPicPr>
          <p:cNvPr id="7" name="Picture 6">
            <a:extLst>
              <a:ext uri="{FF2B5EF4-FFF2-40B4-BE49-F238E27FC236}">
                <a16:creationId xmlns:a16="http://schemas.microsoft.com/office/drawing/2014/main" id="{8002D4C6-0DBB-CEF5-BCD4-0B072D4C95DF}"/>
              </a:ext>
            </a:extLst>
          </p:cNvPr>
          <p:cNvPicPr>
            <a:picLocks noChangeAspect="1"/>
          </p:cNvPicPr>
          <p:nvPr/>
        </p:nvPicPr>
        <p:blipFill>
          <a:blip r:embed="rId4"/>
          <a:stretch>
            <a:fillRect/>
          </a:stretch>
        </p:blipFill>
        <p:spPr>
          <a:xfrm>
            <a:off x="6399826" y="1033523"/>
            <a:ext cx="1603387" cy="2371549"/>
          </a:xfrm>
          <a:prstGeom prst="rect">
            <a:avLst/>
          </a:prstGeom>
        </p:spPr>
      </p:pic>
      <p:sp>
        <p:nvSpPr>
          <p:cNvPr id="8" name="TextBox 7">
            <a:extLst>
              <a:ext uri="{FF2B5EF4-FFF2-40B4-BE49-F238E27FC236}">
                <a16:creationId xmlns:a16="http://schemas.microsoft.com/office/drawing/2014/main" id="{FE027F86-4C27-9FCC-7791-EB83F29257CB}"/>
              </a:ext>
            </a:extLst>
          </p:cNvPr>
          <p:cNvSpPr txBox="1"/>
          <p:nvPr/>
        </p:nvSpPr>
        <p:spPr>
          <a:xfrm>
            <a:off x="8317151" y="1033523"/>
            <a:ext cx="3331924" cy="2462213"/>
          </a:xfrm>
          <a:prstGeom prst="rect">
            <a:avLst/>
          </a:prstGeom>
          <a:noFill/>
        </p:spPr>
        <p:txBody>
          <a:bodyPr wrap="square" lIns="91440" tIns="45720" rIns="91440" bIns="45720" anchor="t">
            <a:spAutoFit/>
          </a:bodyPr>
          <a:lstStyle/>
          <a:p>
            <a:r>
              <a:rPr lang="en-US" sz="1100" b="1">
                <a:solidFill>
                  <a:srgbClr val="5F5F5F"/>
                </a:solidFill>
                <a:latin typeface="Nunito Sans"/>
              </a:rPr>
              <a:t>Mike Wolk </a:t>
            </a:r>
            <a:r>
              <a:rPr lang="en-US" sz="1100">
                <a:solidFill>
                  <a:srgbClr val="5F5F5F"/>
                </a:solidFill>
                <a:latin typeface="Nunito Sans"/>
              </a:rPr>
              <a:t>has over 30 years of experience in serving clients globally in financial services and energy trading.  Leveraging his experience in IT and Financial Operations, Mike is a hands-on program and project leader with 1Rivet’s team of technology specialists. Mike’s career includes 15 years with Accenture, where as part of the business strategy practice defined pre-deal technology integration programs and delivered IT synergy savings for client M&amp;A transactions.  Mike also led several enterprise IT implementations for Fortune 500 clients. Mike also led multiple Trading &amp; Risk Management implementations while with SunGard Consulting.  </a:t>
            </a:r>
          </a:p>
        </p:txBody>
      </p:sp>
      <p:pic>
        <p:nvPicPr>
          <p:cNvPr id="9" name="Picture 8">
            <a:extLst>
              <a:ext uri="{FF2B5EF4-FFF2-40B4-BE49-F238E27FC236}">
                <a16:creationId xmlns:a16="http://schemas.microsoft.com/office/drawing/2014/main" id="{615908F9-9866-6365-E9BF-C4245800BFD2}"/>
              </a:ext>
            </a:extLst>
          </p:cNvPr>
          <p:cNvPicPr>
            <a:picLocks noChangeAspect="1"/>
          </p:cNvPicPr>
          <p:nvPr/>
        </p:nvPicPr>
        <p:blipFill>
          <a:blip r:embed="rId5"/>
          <a:stretch>
            <a:fillRect/>
          </a:stretch>
        </p:blipFill>
        <p:spPr>
          <a:xfrm>
            <a:off x="477839" y="3761675"/>
            <a:ext cx="1566808" cy="2448803"/>
          </a:xfrm>
          <a:prstGeom prst="rect">
            <a:avLst/>
          </a:prstGeom>
        </p:spPr>
      </p:pic>
      <p:sp>
        <p:nvSpPr>
          <p:cNvPr id="10" name="TextBox 9">
            <a:extLst>
              <a:ext uri="{FF2B5EF4-FFF2-40B4-BE49-F238E27FC236}">
                <a16:creationId xmlns:a16="http://schemas.microsoft.com/office/drawing/2014/main" id="{6710AAC1-C324-6343-1C35-26F3A36FB995}"/>
              </a:ext>
            </a:extLst>
          </p:cNvPr>
          <p:cNvSpPr txBox="1"/>
          <p:nvPr/>
        </p:nvSpPr>
        <p:spPr>
          <a:xfrm>
            <a:off x="2205586" y="3773324"/>
            <a:ext cx="3749040" cy="2800767"/>
          </a:xfrm>
          <a:prstGeom prst="rect">
            <a:avLst/>
          </a:prstGeom>
          <a:noFill/>
        </p:spPr>
        <p:txBody>
          <a:bodyPr wrap="square">
            <a:spAutoFit/>
          </a:bodyPr>
          <a:lstStyle/>
          <a:p>
            <a:r>
              <a:rPr lang="en-US" sz="1100" b="1">
                <a:solidFill>
                  <a:srgbClr val="5F5F5F"/>
                </a:solidFill>
                <a:latin typeface="Futura LT"/>
              </a:rPr>
              <a:t>Derek Swank </a:t>
            </a:r>
            <a:r>
              <a:rPr lang="en-US" sz="1100">
                <a:solidFill>
                  <a:srgbClr val="5F5F5F"/>
                </a:solidFill>
                <a:latin typeface="Futura LT"/>
              </a:rPr>
              <a:t>has over 15 years of Program Management and M&amp;A delivery experience. He is used to leading from strategy through implementation of large-scale, complex, transformative programs typically touching all front, middle and back-office facets of an organization. Derek thrives as a leader and point of accountability, and has guided major organizations like CPPIB, GE Capital, Antares Capital, FHLB, ARI Fleet and TD Bank through successful mergers, acquisitions, divestitures and carve-outs. His hands on approach gives him detailed insight from the bottom up to give </a:t>
            </a:r>
            <a:r>
              <a:rPr lang="en-US" sz="1100" err="1">
                <a:solidFill>
                  <a:srgbClr val="5F5F5F"/>
                </a:solidFill>
                <a:latin typeface="Futura LT"/>
              </a:rPr>
              <a:t>BoDs</a:t>
            </a:r>
            <a:r>
              <a:rPr lang="en-US" sz="1100">
                <a:solidFill>
                  <a:srgbClr val="5F5F5F"/>
                </a:solidFill>
                <a:latin typeface="Futura LT"/>
              </a:rPr>
              <a:t>, senior executives and stakeholders the transparency they need to confidently navigate through intricate complexity and risk.  </a:t>
            </a:r>
          </a:p>
        </p:txBody>
      </p:sp>
      <p:sp>
        <p:nvSpPr>
          <p:cNvPr id="3" name="TextBox 2">
            <a:extLst>
              <a:ext uri="{FF2B5EF4-FFF2-40B4-BE49-F238E27FC236}">
                <a16:creationId xmlns:a16="http://schemas.microsoft.com/office/drawing/2014/main" id="{72E691C7-BB22-75F1-0C55-F5CBAD907776}"/>
              </a:ext>
            </a:extLst>
          </p:cNvPr>
          <p:cNvSpPr txBox="1"/>
          <p:nvPr/>
        </p:nvSpPr>
        <p:spPr>
          <a:xfrm>
            <a:off x="8171378" y="3773324"/>
            <a:ext cx="3749040" cy="2631490"/>
          </a:xfrm>
          <a:prstGeom prst="rect">
            <a:avLst/>
          </a:prstGeom>
          <a:noFill/>
        </p:spPr>
        <p:txBody>
          <a:bodyPr wrap="square">
            <a:spAutoFit/>
          </a:bodyPr>
          <a:lstStyle/>
          <a:p>
            <a:r>
              <a:rPr lang="en-US" sz="1100" b="1">
                <a:solidFill>
                  <a:srgbClr val="5F5F5F"/>
                </a:solidFill>
                <a:latin typeface="Futura LT"/>
              </a:rPr>
              <a:t>Krishna Nair </a:t>
            </a:r>
            <a:r>
              <a:rPr lang="en-US" sz="1100">
                <a:solidFill>
                  <a:srgbClr val="5F5F5F"/>
                </a:solidFill>
                <a:latin typeface="Futura LT"/>
              </a:rPr>
              <a:t>has over 19 years experience working at the intersection of audience and technology, Krishna has led large-scale integrations of systems and data, managed content across omni-channel platforms and worked with some of the best-known brands including Nike, Western Union, Verizon, Sprint, ADT and Harvard University.  His global leadership experience driving technology excellence grew from his love of design and development challenges. He still likes to jump in and write code when challenges arise. Before joining 1Rivet, Krishna was a senior technology manager at </a:t>
            </a:r>
            <a:r>
              <a:rPr lang="en-US" sz="1100" err="1">
                <a:solidFill>
                  <a:srgbClr val="5F5F5F"/>
                </a:solidFill>
                <a:latin typeface="Futura LT"/>
              </a:rPr>
              <a:t>SapientNitro</a:t>
            </a:r>
            <a:r>
              <a:rPr lang="en-US" sz="1100">
                <a:solidFill>
                  <a:srgbClr val="5F5F5F"/>
                </a:solidFill>
                <a:latin typeface="Futura LT"/>
              </a:rPr>
              <a:t> and a senior technology delivery manager at Fannie Mae. At 1Rivet, Krishna is Chief Technology Officer. </a:t>
            </a:r>
          </a:p>
        </p:txBody>
      </p:sp>
      <p:pic>
        <p:nvPicPr>
          <p:cNvPr id="4" name="Picture 3" descr="A person wearing glasses&#10;&#10;Description automatically generated with medium confidence">
            <a:extLst>
              <a:ext uri="{FF2B5EF4-FFF2-40B4-BE49-F238E27FC236}">
                <a16:creationId xmlns:a16="http://schemas.microsoft.com/office/drawing/2014/main" id="{924FD27E-A865-8A39-7728-A3214D7D4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9826" y="3773324"/>
            <a:ext cx="1640029" cy="2259854"/>
          </a:xfrm>
          <a:prstGeom prst="rect">
            <a:avLst/>
          </a:prstGeom>
        </p:spPr>
      </p:pic>
      <p:sp>
        <p:nvSpPr>
          <p:cNvPr id="12" name="Text Placeholder 11">
            <a:extLst>
              <a:ext uri="{FF2B5EF4-FFF2-40B4-BE49-F238E27FC236}">
                <a16:creationId xmlns:a16="http://schemas.microsoft.com/office/drawing/2014/main" id="{1461B815-B46A-81B9-028A-C57C5877E02D}"/>
              </a:ext>
            </a:extLst>
          </p:cNvPr>
          <p:cNvSpPr>
            <a:spLocks noGrp="1"/>
          </p:cNvSpPr>
          <p:nvPr>
            <p:ph type="body" sz="quarter" idx="10"/>
          </p:nvPr>
        </p:nvSpPr>
        <p:spPr/>
        <p:txBody>
          <a:bodyPr vert="horz" lIns="91440" tIns="45720" rIns="91440" bIns="45720" rtlCol="0">
            <a:normAutofit/>
          </a:bodyPr>
          <a:lstStyle/>
          <a:p>
            <a:r>
              <a:rPr lang="en-US" b="0">
                <a:solidFill>
                  <a:srgbClr val="002060"/>
                </a:solidFill>
                <a:latin typeface="Futura Medium" panose="020B0602020204020303"/>
              </a:rPr>
              <a:t>OUR TEAM</a:t>
            </a:r>
          </a:p>
        </p:txBody>
      </p:sp>
    </p:spTree>
    <p:extLst>
      <p:ext uri="{BB962C8B-B14F-4D97-AF65-F5344CB8AC3E}">
        <p14:creationId xmlns:p14="http://schemas.microsoft.com/office/powerpoint/2010/main" val="107090355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8E8B595156CD4DAEB5786200FE2352" ma:contentTypeVersion="14" ma:contentTypeDescription="Create a new document." ma:contentTypeScope="" ma:versionID="921e7aa45a0b43f6186ac862cca3aa44">
  <xsd:schema xmlns:xsd="http://www.w3.org/2001/XMLSchema" xmlns:xs="http://www.w3.org/2001/XMLSchema" xmlns:p="http://schemas.microsoft.com/office/2006/metadata/properties" xmlns:ns2="c6eee51d-1a82-4204-9db4-1f2609f9a8dd" xmlns:ns3="76ec5d3c-4bda-43cf-97e2-847a2fe5a10b" targetNamespace="http://schemas.microsoft.com/office/2006/metadata/properties" ma:root="true" ma:fieldsID="9985c13af1ec8f63ec7e76f2521306e0" ns2:_="" ns3:_="">
    <xsd:import namespace="c6eee51d-1a82-4204-9db4-1f2609f9a8dd"/>
    <xsd:import namespace="76ec5d3c-4bda-43cf-97e2-847a2fe5a1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ee51d-1a82-4204-9db4-1f2609f9a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104530c-5b41-42dc-a779-9f075aa1aed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ec5d3c-4bda-43cf-97e2-847a2fe5a1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3e91e58-6ac6-4155-a641-180d2023feca}" ma:internalName="TaxCatchAll" ma:showField="CatchAllData" ma:web="76ec5d3c-4bda-43cf-97e2-847a2fe5a1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6ec5d3c-4bda-43cf-97e2-847a2fe5a10b">
      <UserInfo>
        <DisplayName>Derek Swank</DisplayName>
        <AccountId>20</AccountId>
        <AccountType/>
      </UserInfo>
      <UserInfo>
        <DisplayName>Eric Middleton</DisplayName>
        <AccountId>38</AccountId>
        <AccountType/>
      </UserInfo>
      <UserInfo>
        <DisplayName>Mike Rolfes</DisplayName>
        <AccountId>12</AccountId>
        <AccountType/>
      </UserInfo>
      <UserInfo>
        <DisplayName>Brian Fenn</DisplayName>
        <AccountId>15</AccountId>
        <AccountType/>
      </UserInfo>
      <UserInfo>
        <DisplayName>SharingLinks.56673b7a-b2fb-49ed-95aa-0b3cdea81f68.Flexible.bd27fea1-dc6f-4070-9d32-245925b674ca</DisplayName>
        <AccountId>39</AccountId>
        <AccountType/>
      </UserInfo>
      <UserInfo>
        <DisplayName>Vishant Prajapati</DisplayName>
        <AccountId>36</AccountId>
        <AccountType/>
      </UserInfo>
    </SharedWithUsers>
    <lcf76f155ced4ddcb4097134ff3c332f xmlns="c6eee51d-1a82-4204-9db4-1f2609f9a8dd">
      <Terms xmlns="http://schemas.microsoft.com/office/infopath/2007/PartnerControls"/>
    </lcf76f155ced4ddcb4097134ff3c332f>
    <TaxCatchAll xmlns="76ec5d3c-4bda-43cf-97e2-847a2fe5a10b" xsi:nil="true"/>
  </documentManagement>
</p:properties>
</file>

<file path=customXml/itemProps1.xml><?xml version="1.0" encoding="utf-8"?>
<ds:datastoreItem xmlns:ds="http://schemas.openxmlformats.org/officeDocument/2006/customXml" ds:itemID="{A703D41E-E42F-4AD1-9D84-E018562F9D56}">
  <ds:schemaRefs>
    <ds:schemaRef ds:uri="http://schemas.microsoft.com/sharepoint/v3/contenttype/forms"/>
  </ds:schemaRefs>
</ds:datastoreItem>
</file>

<file path=customXml/itemProps2.xml><?xml version="1.0" encoding="utf-8"?>
<ds:datastoreItem xmlns:ds="http://schemas.openxmlformats.org/officeDocument/2006/customXml" ds:itemID="{B1E10C43-4A2E-4461-A580-7951EA51F677}">
  <ds:schemaRefs>
    <ds:schemaRef ds:uri="76ec5d3c-4bda-43cf-97e2-847a2fe5a10b"/>
    <ds:schemaRef ds:uri="c6eee51d-1a82-4204-9db4-1f2609f9a8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55B2F3-1371-4EBD-B7EF-47BDA7CE0B9E}">
  <ds:schemaRefs>
    <ds:schemaRef ds:uri="76ec5d3c-4bda-43cf-97e2-847a2fe5a10b"/>
    <ds:schemaRef ds:uri="c6eee51d-1a82-4204-9db4-1f2609f9a8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3787</Words>
  <Application>Microsoft Office PowerPoint</Application>
  <PresentationFormat>Widescreen</PresentationFormat>
  <Paragraphs>378</Paragraphs>
  <Slides>18</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Cabin</vt:lpstr>
      <vt:lpstr>Calibri</vt:lpstr>
      <vt:lpstr>Cambria</vt:lpstr>
      <vt:lpstr>Futura LT</vt:lpstr>
      <vt:lpstr>Futura LT Book</vt:lpstr>
      <vt:lpstr>Futura LT Light</vt:lpstr>
      <vt:lpstr>FUTURA MEDIUM</vt:lpstr>
      <vt:lpstr>FUTURA MEDIUM</vt:lpstr>
      <vt:lpstr>Futura Std Medium</vt:lpstr>
      <vt:lpstr>Helvetica Neue</vt:lpstr>
      <vt:lpstr>Nunito Sans</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 Wolk</dc:creator>
  <cp:lastModifiedBy>Kerri Keller</cp:lastModifiedBy>
  <cp:revision>2</cp:revision>
  <cp:lastPrinted>2023-03-14T12:45:53Z</cp:lastPrinted>
  <dcterms:modified xsi:type="dcterms:W3CDTF">2024-04-22T23:53:21Z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0x010100E18E8B595156CD4DAEB5786200FE2352</vt:lpwstr>
  </property>
  <property fmtid="{D5CDD505-2E9C-101B-9397-08002B2CF9AE}" pid="3" name="_dlc_DocIdItemGuid">
    <vt:lpwstr>300db01c-183c-433a-b8d9-ab16b6ceae38</vt:lpwstr>
  </property>
  <property fmtid="{D5CDD505-2E9C-101B-9397-08002B2CF9AE}" pid="4" name="MediaServiceImageTags">
    <vt:lpwstr/>
  </property>
</Properties>
</file>