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7" r:id="rId5"/>
    <p:sldId id="3059" r:id="rId6"/>
    <p:sldId id="3060" r:id="rId7"/>
    <p:sldId id="3061" r:id="rId8"/>
    <p:sldId id="3081" r:id="rId9"/>
    <p:sldId id="3082" r:id="rId10"/>
    <p:sldId id="3083" r:id="rId11"/>
    <p:sldId id="3084" r:id="rId12"/>
    <p:sldId id="3085" r:id="rId13"/>
    <p:sldId id="3086" r:id="rId14"/>
    <p:sldId id="3087" r:id="rId15"/>
    <p:sldId id="3088" r:id="rId16"/>
    <p:sldId id="3089" r:id="rId17"/>
    <p:sldId id="3090" r:id="rId18"/>
    <p:sldId id="30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701BE9-ADAB-A248-838A-B78E71C891E4}">
          <p14:sldIdLst>
            <p14:sldId id="287"/>
            <p14:sldId id="3059"/>
            <p14:sldId id="3060"/>
            <p14:sldId id="3061"/>
            <p14:sldId id="3081"/>
            <p14:sldId id="3082"/>
            <p14:sldId id="3083"/>
            <p14:sldId id="3084"/>
            <p14:sldId id="3085"/>
            <p14:sldId id="3086"/>
            <p14:sldId id="3087"/>
            <p14:sldId id="3088"/>
            <p14:sldId id="3089"/>
            <p14:sldId id="3090"/>
            <p14:sldId id="30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B00"/>
    <a:srgbClr val="27BCCF"/>
    <a:srgbClr val="1765B1"/>
    <a:srgbClr val="00A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0465" autoAdjust="0"/>
  </p:normalViewPr>
  <p:slideViewPr>
    <p:cSldViewPr snapToGrid="0" snapToObjects="1" showGuides="1">
      <p:cViewPr>
        <p:scale>
          <a:sx n="51" d="100"/>
          <a:sy n="51" d="100"/>
        </p:scale>
        <p:origin x="1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7DF51-CFF1-4E2A-A14E-F1D43C884A0A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8D81A-19B6-4C49-8712-41F507C8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8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D81A-19B6-4C49-8712-41F507C82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5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D81A-19B6-4C49-8712-41F507C827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3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Tom’s note about using Data Prototypes b/c of the speed of implementation to re-align his sales process (from April Download discussion)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D81A-19B6-4C49-8712-41F507C82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A4A8B-3F6C-346E-3723-4D06D3A79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87A64-B818-93C9-218E-98924C3E8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6DD2F-C3AA-D0F8-8152-B38406CDA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D2B99-4D23-3BEB-484C-CBB34C3A6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D81A-19B6-4C49-8712-41F507C827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E4A6D-5A03-21E8-EB15-7653E8291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56C39-A998-33F7-52FF-CAD448326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3B4A3-0EC6-B368-7C9F-41E2C0472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21920-8EB1-9907-B79B-8E4DC31B9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D81A-19B6-4C49-8712-41F507C827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5DE84-4A56-7338-4902-3360B193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CE39C-A1E2-C14B-9462-90201A431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28074-5BFB-7714-3805-62CDA9081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6B3E-6238-F72A-499F-E2B277B92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D81A-19B6-4C49-8712-41F507C827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0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F2A9F-307D-9D83-564B-5B357E48D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55187-79F1-95D8-AB2A-343E6A5BD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1A193-6D07-F59C-A79A-F275D3904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207D-3025-7541-B4E5-56B8CCE911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D81A-19B6-4C49-8712-41F507C827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5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A796AD7C-71DA-5840-AC71-C9C92D945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4034118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4034118">
                <a:moveTo>
                  <a:pt x="0" y="0"/>
                </a:moveTo>
                <a:lnTo>
                  <a:pt x="9817100" y="0"/>
                </a:lnTo>
                <a:lnTo>
                  <a:pt x="12191999" y="1447798"/>
                </a:lnTo>
                <a:lnTo>
                  <a:pt x="12191999" y="4034118"/>
                </a:lnTo>
                <a:lnTo>
                  <a:pt x="0" y="40341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C6F35-3F9D-8D40-AE43-BE3F1F75059C}"/>
              </a:ext>
            </a:extLst>
          </p:cNvPr>
          <p:cNvSpPr/>
          <p:nvPr userDrawn="1"/>
        </p:nvSpPr>
        <p:spPr>
          <a:xfrm>
            <a:off x="0" y="4034118"/>
            <a:ext cx="12192000" cy="2823883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accent1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  <a:effectLst>
            <a:outerShdw blurRad="147813" dist="38100" dir="16200000" rotWithShape="0">
              <a:prstClr val="black">
                <a:alpha val="2991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01AA6AB1-9338-2040-9BD6-6B4509F4D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D4BD2-0FB5-E245-8580-059DBF425A8B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5" name="Isosceles Triangle 11">
            <a:extLst>
              <a:ext uri="{FF2B5EF4-FFF2-40B4-BE49-F238E27FC236}">
                <a16:creationId xmlns:a16="http://schemas.microsoft.com/office/drawing/2014/main" id="{E25F7C83-018B-E24E-8899-D5E332DAFABC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8A400-5FEA-BA44-A04E-5742C1D86AA5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6E0BE4-5FDE-7C42-9736-6082FB98F8F2}"/>
              </a:ext>
            </a:extLst>
          </p:cNvPr>
          <p:cNvCxnSpPr>
            <a:cxnSpLocks/>
          </p:cNvCxnSpPr>
          <p:nvPr userDrawn="1"/>
        </p:nvCxnSpPr>
        <p:spPr>
          <a:xfrm>
            <a:off x="8068236" y="4239559"/>
            <a:ext cx="0" cy="1828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9F3FE786-8AF7-694B-87F5-0B1089299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323" y="5325232"/>
            <a:ext cx="1273623" cy="54714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2ED591B-6DC2-7440-90B8-ED98D405A34E}"/>
              </a:ext>
            </a:extLst>
          </p:cNvPr>
          <p:cNvSpPr txBox="1">
            <a:spLocks/>
          </p:cNvSpPr>
          <p:nvPr/>
        </p:nvSpPr>
        <p:spPr>
          <a:xfrm>
            <a:off x="8454323" y="4435539"/>
            <a:ext cx="915315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000" b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PREPARED FOR: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9816797-8D40-1246-8568-9972E0C32DC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376" y="4471906"/>
            <a:ext cx="7306318" cy="830997"/>
          </a:xfrm>
        </p:spPr>
        <p:txBody>
          <a:bodyPr anchor="b">
            <a:spAutoFit/>
          </a:bodyPr>
          <a:lstStyle>
            <a:lvl1pPr algn="r">
              <a:defRPr sz="54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Project Title Goes Here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9B53ED9-981C-524E-95F6-86889C32192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70802" y="5336726"/>
            <a:ext cx="7295891" cy="369332"/>
          </a:xfrm>
        </p:spPr>
        <p:txBody>
          <a:bodyPr wrap="square">
            <a:spAutoFit/>
          </a:bodyPr>
          <a:lstStyle>
            <a:lvl1pPr algn="r">
              <a:defRPr sz="2400" b="1" i="0">
                <a:solidFill>
                  <a:schemeClr val="accent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GB" dirty="0"/>
              <a:t>Project Subtitle Goes Here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7C074AB-158D-5D44-B320-AFBB1A18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4323" y="4611377"/>
            <a:ext cx="3267028" cy="246221"/>
          </a:xfrm>
        </p:spPr>
        <p:txBody>
          <a:bodyPr wrap="square">
            <a:spAutoFit/>
          </a:bodyPr>
          <a:lstStyle>
            <a:lvl1pPr algn="l">
              <a:defRPr sz="16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7479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BC6D58-72BC-4D4E-B531-04D62D854F2D}"/>
              </a:ext>
            </a:extLst>
          </p:cNvPr>
          <p:cNvSpPr/>
          <p:nvPr userDrawn="1"/>
        </p:nvSpPr>
        <p:spPr>
          <a:xfrm>
            <a:off x="4064000" y="0"/>
            <a:ext cx="812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E8498-AA2C-1443-ACD0-FBDA475F9814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4" name="Picture 3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516C362B-7212-9C42-83B1-C6EF08534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3EB2DB69-F623-6E4B-9FCE-339C3E281F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63999" cy="68580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35E7801-AF4E-B44E-B1D6-0EC06CD1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699" y="1713437"/>
            <a:ext cx="3772652" cy="1955572"/>
          </a:xfrm>
        </p:spPr>
        <p:txBody>
          <a:bodyPr anchor="b"/>
          <a:lstStyle>
            <a:lvl1pPr>
              <a:defRPr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1C84881-685F-E54C-85D5-36C8125BF5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2699" y="3842169"/>
            <a:ext cx="2973795" cy="711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127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56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BC6D58-72BC-4D4E-B531-04D62D854F2D}"/>
              </a:ext>
            </a:extLst>
          </p:cNvPr>
          <p:cNvSpPr/>
          <p:nvPr userDrawn="1"/>
        </p:nvSpPr>
        <p:spPr>
          <a:xfrm>
            <a:off x="4064000" y="0"/>
            <a:ext cx="812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E8498-AA2C-1443-ACD0-FBDA475F9814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4" name="Picture 3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516C362B-7212-9C42-83B1-C6EF08534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B2DB69-F623-6E4B-9FCE-339C3E281F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63999" cy="68580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28685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F6B1D4-9A2B-5143-B856-4C2AB3B51765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BC6D58-72BC-4D4E-B531-04D62D854F2D}"/>
              </a:ext>
            </a:extLst>
          </p:cNvPr>
          <p:cNvSpPr/>
          <p:nvPr userDrawn="1"/>
        </p:nvSpPr>
        <p:spPr>
          <a:xfrm>
            <a:off x="4064000" y="0"/>
            <a:ext cx="812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E8498-AA2C-1443-ACD0-FBDA475F9814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4" name="Picture 3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516C362B-7212-9C42-83B1-C6EF08534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362745-F47E-D945-AF58-879777FC33DC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10" name="Isosceles Triangle 11">
            <a:extLst>
              <a:ext uri="{FF2B5EF4-FFF2-40B4-BE49-F238E27FC236}">
                <a16:creationId xmlns:a16="http://schemas.microsoft.com/office/drawing/2014/main" id="{FA4BF8BE-20F1-B249-BB75-30F450EFA5A4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915C2928-F5FA-D94D-A26C-9EAA5997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02" y="1581357"/>
            <a:ext cx="2973795" cy="2087652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9801EC6-9ECD-7B4A-B6F6-7D3A3777A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802" y="3842169"/>
            <a:ext cx="2973795" cy="71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27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3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74452227-0954-724F-B9DB-19C4B06EE1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73158" y="0"/>
            <a:ext cx="6518842" cy="6858000"/>
          </a:xfrm>
          <a:custGeom>
            <a:avLst/>
            <a:gdLst>
              <a:gd name="connsiteX0" fmla="*/ 0 w 6518842"/>
              <a:gd name="connsiteY0" fmla="*/ 0 h 6858000"/>
              <a:gd name="connsiteX1" fmla="*/ 4162830 w 6518842"/>
              <a:gd name="connsiteY1" fmla="*/ 0 h 6858000"/>
              <a:gd name="connsiteX2" fmla="*/ 6518842 w 6518842"/>
              <a:gd name="connsiteY2" fmla="*/ 1457825 h 6858000"/>
              <a:gd name="connsiteX3" fmla="*/ 6518842 w 6518842"/>
              <a:gd name="connsiteY3" fmla="*/ 6858000 h 6858000"/>
              <a:gd name="connsiteX4" fmla="*/ 3910987 w 651884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8842" h="6858000">
                <a:moveTo>
                  <a:pt x="0" y="0"/>
                </a:moveTo>
                <a:lnTo>
                  <a:pt x="4162830" y="0"/>
                </a:lnTo>
                <a:lnTo>
                  <a:pt x="6518842" y="1457825"/>
                </a:lnTo>
                <a:lnTo>
                  <a:pt x="6518842" y="6858000"/>
                </a:lnTo>
                <a:lnTo>
                  <a:pt x="3910987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DCBF91B-3A67-434F-B50E-7CCA1F6218E6}"/>
              </a:ext>
            </a:extLst>
          </p:cNvPr>
          <p:cNvSpPr/>
          <p:nvPr userDrawn="1"/>
        </p:nvSpPr>
        <p:spPr>
          <a:xfrm flipH="1">
            <a:off x="0" y="0"/>
            <a:ext cx="9596401" cy="6857999"/>
          </a:xfrm>
          <a:custGeom>
            <a:avLst/>
            <a:gdLst>
              <a:gd name="connsiteX0" fmla="*/ 9596401 w 9596401"/>
              <a:gd name="connsiteY0" fmla="*/ 0 h 6857999"/>
              <a:gd name="connsiteX1" fmla="*/ 3917180 w 9596401"/>
              <a:gd name="connsiteY1" fmla="*/ 0 h 6857999"/>
              <a:gd name="connsiteX2" fmla="*/ 0 w 9596401"/>
              <a:gd name="connsiteY2" fmla="*/ 6857999 h 6857999"/>
              <a:gd name="connsiteX3" fmla="*/ 9596401 w 959640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6401" h="6857999">
                <a:moveTo>
                  <a:pt x="9596401" y="0"/>
                </a:moveTo>
                <a:lnTo>
                  <a:pt x="3917180" y="0"/>
                </a:lnTo>
                <a:lnTo>
                  <a:pt x="0" y="6857999"/>
                </a:lnTo>
                <a:lnTo>
                  <a:pt x="9596401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53575" tIns="53575" rIns="53575" bIns="53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23AF6-4E4D-C84F-8B06-2B0CD6FAEDDB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5" name="Isosceles Triangle 11">
            <a:extLst>
              <a:ext uri="{FF2B5EF4-FFF2-40B4-BE49-F238E27FC236}">
                <a16:creationId xmlns:a16="http://schemas.microsoft.com/office/drawing/2014/main" id="{6ED3E026-56F7-E847-B51B-732889159F2C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9DAFF95F-7793-AC48-94AD-F36DD3BDC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835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1DDFE-9F19-8845-ADEA-CD8881FEE7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DF040-5509-AB4E-BB5D-CE9A61EE27AA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4" name="Isosceles Triangle 11">
            <a:extLst>
              <a:ext uri="{FF2B5EF4-FFF2-40B4-BE49-F238E27FC236}">
                <a16:creationId xmlns:a16="http://schemas.microsoft.com/office/drawing/2014/main" id="{818B5DF5-1D2C-B748-A13B-00D77DBFA7F4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89801-E632-3045-9DCE-032361154E28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6" name="Picture 5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24878FF6-2740-FE41-B31E-FF08B27F7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C0B731C3-14A7-2C49-A5D0-7746683D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5125"/>
            <a:ext cx="11250702" cy="1204367"/>
          </a:xfrm>
        </p:spPr>
        <p:txBody>
          <a:bodyPr anchor="b"/>
          <a:lstStyle>
            <a:lvl1pPr algn="ctr">
              <a:defRPr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EF7237F-1FE7-614D-81BE-E9AB234D29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0649" y="1938338"/>
            <a:ext cx="7400264" cy="4335461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F6D036-6CB1-D942-9EBE-2F1BE68A1FF1}"/>
              </a:ext>
            </a:extLst>
          </p:cNvPr>
          <p:cNvSpPr/>
          <p:nvPr userDrawn="1"/>
        </p:nvSpPr>
        <p:spPr>
          <a:xfrm>
            <a:off x="470649" y="1938337"/>
            <a:ext cx="11250702" cy="4335463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CE03677-6AA4-5B4C-B379-800D4F62AC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53213" y="1938338"/>
            <a:ext cx="3069827" cy="4335461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141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75C1F5-FEF0-8740-A2D4-16038A81B4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F6D036-6CB1-D942-9EBE-2F1BE68A1FF1}"/>
              </a:ext>
            </a:extLst>
          </p:cNvPr>
          <p:cNvSpPr/>
          <p:nvPr userDrawn="1"/>
        </p:nvSpPr>
        <p:spPr>
          <a:xfrm>
            <a:off x="470649" y="1938337"/>
            <a:ext cx="11250702" cy="4335463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DF040-5509-AB4E-BB5D-CE9A61EE27AA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4" name="Isosceles Triangle 11">
            <a:extLst>
              <a:ext uri="{FF2B5EF4-FFF2-40B4-BE49-F238E27FC236}">
                <a16:creationId xmlns:a16="http://schemas.microsoft.com/office/drawing/2014/main" id="{818B5DF5-1D2C-B748-A13B-00D77DBFA7F4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89801-E632-3045-9DCE-032361154E28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6" name="Picture 5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24878FF6-2740-FE41-B31E-FF08B27F7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C0B731C3-14A7-2C49-A5D0-7746683D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5125"/>
            <a:ext cx="11250702" cy="1204367"/>
          </a:xfrm>
        </p:spPr>
        <p:txBody>
          <a:bodyPr anchor="b"/>
          <a:lstStyle>
            <a:lvl1pPr algn="ctr"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EF7237F-1FE7-614D-81BE-E9AB234D29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0649" y="1938338"/>
            <a:ext cx="7400264" cy="4335461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CE03677-6AA4-5B4C-B379-800D4F62AC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53213" y="1938338"/>
            <a:ext cx="3069827" cy="4335461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84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60174C3-5F6E-9647-A946-4DA5EEE137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68787" y="0"/>
            <a:ext cx="3417223" cy="4156465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4B3837-0512-8548-9AD2-098C9C42F7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94293" y="0"/>
            <a:ext cx="3417223" cy="4156465"/>
          </a:xfrm>
          <a:custGeom>
            <a:avLst/>
            <a:gdLst>
              <a:gd name="connsiteX0" fmla="*/ 1022807 w 3417223"/>
              <a:gd name="connsiteY0" fmla="*/ 1 h 4156465"/>
              <a:gd name="connsiteX1" fmla="*/ 3397707 w 3417223"/>
              <a:gd name="connsiteY1" fmla="*/ 1447800 h 4156465"/>
              <a:gd name="connsiteX2" fmla="*/ 3397707 w 3417223"/>
              <a:gd name="connsiteY2" fmla="*/ 1 h 4156465"/>
              <a:gd name="connsiteX3" fmla="*/ 0 w 3417223"/>
              <a:gd name="connsiteY3" fmla="*/ 0 h 4156465"/>
              <a:gd name="connsiteX4" fmla="*/ 2749939 w 3417223"/>
              <a:gd name="connsiteY4" fmla="*/ 0 h 4156465"/>
              <a:gd name="connsiteX5" fmla="*/ 3417223 w 3417223"/>
              <a:gd name="connsiteY5" fmla="*/ 0 h 4156465"/>
              <a:gd name="connsiteX6" fmla="*/ 3415190 w 3417223"/>
              <a:gd name="connsiteY6" fmla="*/ 1491707 h 4156465"/>
              <a:gd name="connsiteX7" fmla="*/ 3415190 w 3417223"/>
              <a:gd name="connsiteY7" fmla="*/ 4156465 h 4156465"/>
              <a:gd name="connsiteX8" fmla="*/ 0 w 3417223"/>
              <a:gd name="connsiteY8" fmla="*/ 4156465 h 415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7223" h="4156465">
                <a:moveTo>
                  <a:pt x="1022807" y="1"/>
                </a:moveTo>
                <a:lnTo>
                  <a:pt x="3397707" y="1447800"/>
                </a:lnTo>
                <a:lnTo>
                  <a:pt x="3397707" y="1"/>
                </a:lnTo>
                <a:close/>
                <a:moveTo>
                  <a:pt x="0" y="0"/>
                </a:moveTo>
                <a:lnTo>
                  <a:pt x="2749939" y="0"/>
                </a:lnTo>
                <a:lnTo>
                  <a:pt x="3417223" y="0"/>
                </a:lnTo>
                <a:cubicBezTo>
                  <a:pt x="3416545" y="497235"/>
                  <a:pt x="3415867" y="994472"/>
                  <a:pt x="3415190" y="1491707"/>
                </a:cubicBezTo>
                <a:lnTo>
                  <a:pt x="3415190" y="4156465"/>
                </a:lnTo>
                <a:lnTo>
                  <a:pt x="0" y="41564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89DB88-B22F-D24C-90CD-C75255662F0F}"/>
              </a:ext>
            </a:extLst>
          </p:cNvPr>
          <p:cNvSpPr/>
          <p:nvPr userDrawn="1"/>
        </p:nvSpPr>
        <p:spPr>
          <a:xfrm>
            <a:off x="0" y="0"/>
            <a:ext cx="537707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C97DB4-D6FC-0E42-B675-11814635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1476170"/>
            <a:ext cx="4751705" cy="12043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BBB8B-987F-6E41-8D39-D9ED6C6B8D40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8" name="Isosceles Triangle 11">
            <a:extLst>
              <a:ext uri="{FF2B5EF4-FFF2-40B4-BE49-F238E27FC236}">
                <a16:creationId xmlns:a16="http://schemas.microsoft.com/office/drawing/2014/main" id="{C0634C8A-8CA5-6643-9DD0-BCC789F80F03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3522D3A8-1F4D-F241-A27D-0B24D6B44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6A1A5E-B12A-1D48-846B-FB48717FF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801" y="3047496"/>
            <a:ext cx="4734984" cy="2764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356EAA-897A-5945-956E-0D1E3C459041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4329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E068FE-A896-684B-B530-6A66E5128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69444-7F69-FB47-AB75-5AC00CC5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4FDFA55F-3160-9444-93EB-2C81214F8D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076A1F-7EB4-AE4A-B6B9-EF852C2885E5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6" name="Isosceles Triangle 11">
            <a:extLst>
              <a:ext uri="{FF2B5EF4-FFF2-40B4-BE49-F238E27FC236}">
                <a16:creationId xmlns:a16="http://schemas.microsoft.com/office/drawing/2014/main" id="{BE4FFE82-C640-564B-808F-4D25DE224FF0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E373A-66E3-B740-8329-BDD753810B32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985289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BA52556-E7B6-E249-A6C4-52E1C5F4C42D}"/>
              </a:ext>
            </a:extLst>
          </p:cNvPr>
          <p:cNvSpPr/>
          <p:nvPr userDrawn="1"/>
        </p:nvSpPr>
        <p:spPr>
          <a:xfrm>
            <a:off x="0" y="821"/>
            <a:ext cx="12192000" cy="6191535"/>
          </a:xfrm>
          <a:custGeom>
            <a:avLst/>
            <a:gdLst>
              <a:gd name="connsiteX0" fmla="*/ 0 w 12192000"/>
              <a:gd name="connsiteY0" fmla="*/ 0 h 6191535"/>
              <a:gd name="connsiteX1" fmla="*/ 12192000 w 12192000"/>
              <a:gd name="connsiteY1" fmla="*/ 0 h 6191535"/>
              <a:gd name="connsiteX2" fmla="*/ 12192000 w 12192000"/>
              <a:gd name="connsiteY2" fmla="*/ 6191535 h 6191535"/>
              <a:gd name="connsiteX3" fmla="*/ 0 w 12192000"/>
              <a:gd name="connsiteY3" fmla="*/ 5297337 h 619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91535">
                <a:moveTo>
                  <a:pt x="0" y="0"/>
                </a:moveTo>
                <a:lnTo>
                  <a:pt x="12192000" y="0"/>
                </a:lnTo>
                <a:lnTo>
                  <a:pt x="12192000" y="6191535"/>
                </a:lnTo>
                <a:lnTo>
                  <a:pt x="0" y="52973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027AFACB-D331-714C-A25A-C52F60994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9FB6CB-0094-4D42-9B7D-F41B38AC3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6" y="1437005"/>
            <a:ext cx="4223320" cy="1204367"/>
          </a:xfrm>
        </p:spPr>
        <p:txBody>
          <a:bodyPr anchor="b"/>
          <a:lstStyle>
            <a:lvl1pPr algn="r">
              <a:defRPr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21D352D8-D9EF-CF44-9807-545AD0CB3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376" y="3096589"/>
            <a:ext cx="4223320" cy="2064692"/>
          </a:xfrm>
        </p:spPr>
        <p:txBody>
          <a:bodyPr anchor="t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D2A0F65-5B07-0F4D-B3BD-0A325D54D8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86871" y="-1"/>
            <a:ext cx="4757374" cy="6857179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910978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46E87C47-5CC6-B44C-904A-AED4C1A035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5100690" cy="6857179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D0009C-003A-C84F-A323-3FF2E5264E83}"/>
              </a:ext>
            </a:extLst>
          </p:cNvPr>
          <p:cNvSpPr/>
          <p:nvPr userDrawn="1"/>
        </p:nvSpPr>
        <p:spPr>
          <a:xfrm>
            <a:off x="5102086" y="0"/>
            <a:ext cx="708991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EA9C01-28FF-0646-95FD-2EEC9D09AE7A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14" name="Picture 13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349D25C9-5B52-F049-B44B-29E8536ABF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20" name="Chart Placeholder 18">
            <a:extLst>
              <a:ext uri="{FF2B5EF4-FFF2-40B4-BE49-F238E27FC236}">
                <a16:creationId xmlns:a16="http://schemas.microsoft.com/office/drawing/2014/main" id="{E13F4FE0-FEC6-8149-94B3-54E8EE9034AB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458501" y="1178560"/>
            <a:ext cx="6262850" cy="5095240"/>
          </a:xfrm>
          <a:solidFill>
            <a:schemeClr val="bg1">
              <a:lumMod val="85000"/>
            </a:schemeClr>
          </a:solidFill>
        </p:spPr>
        <p:txBody>
          <a:bodyPr bIns="64800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25541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urtle, ocean floor&#10;&#10;Description automatically generated">
            <a:extLst>
              <a:ext uri="{FF2B5EF4-FFF2-40B4-BE49-F238E27FC236}">
                <a16:creationId xmlns:a16="http://schemas.microsoft.com/office/drawing/2014/main" id="{A83C67AE-1E94-BA48-84A5-B5E636AEA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3" name="Picture 2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7B83898B-25EE-0B44-AA94-84D1CF2E3E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EFC8B-478A-7C46-AE60-CEAA34AB65B4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5" name="Isosceles Triangle 11">
            <a:extLst>
              <a:ext uri="{FF2B5EF4-FFF2-40B4-BE49-F238E27FC236}">
                <a16:creationId xmlns:a16="http://schemas.microsoft.com/office/drawing/2014/main" id="{ECD17617-DE6E-BC47-B162-23C9AA148B11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98ABA-ECCF-7C4E-B164-16A4ACC13C19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sp>
        <p:nvSpPr>
          <p:cNvPr id="12" name="Title 17">
            <a:extLst>
              <a:ext uri="{FF2B5EF4-FFF2-40B4-BE49-F238E27FC236}">
                <a16:creationId xmlns:a16="http://schemas.microsoft.com/office/drawing/2014/main" id="{784A294A-EAA2-8F49-AEEB-DB5D1236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5033" y="4573285"/>
            <a:ext cx="7306318" cy="830997"/>
          </a:xfrm>
        </p:spPr>
        <p:txBody>
          <a:bodyPr anchor="b">
            <a:spAutoFit/>
          </a:bodyPr>
          <a:lstStyle>
            <a:lvl1pPr algn="r">
              <a:defRPr sz="54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Section Divider</a:t>
            </a:r>
            <a:endParaRPr lang="en-US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2C2A84D-ED73-EB41-8F5F-04F595E8D4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5459" y="5438105"/>
            <a:ext cx="7295891" cy="369332"/>
          </a:xfrm>
        </p:spPr>
        <p:txBody>
          <a:bodyPr wrap="square">
            <a:spAutoFit/>
          </a:bodyPr>
          <a:lstStyle>
            <a:lvl1pPr algn="r">
              <a:defRPr sz="2400" b="1" i="0">
                <a:solidFill>
                  <a:schemeClr val="accent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GB" dirty="0"/>
              <a:t>Section Divider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12627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28474CE-A356-A647-9406-F9579D0FA2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-1"/>
            <a:ext cx="7182676" cy="6857179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69444-7F69-FB47-AB75-5AC00CC5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564" y="1642072"/>
            <a:ext cx="4179886" cy="12043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FE1D3E2A-1273-B046-AB93-2E141598C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2088EC-E160-FB4B-8B8C-116CA53D0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8563" y="2980753"/>
            <a:ext cx="4179887" cy="544767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7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67DAA7-6CAE-394D-9702-42C2689B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DF2653-1AC0-CE4F-8636-9B86281ACE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0375" y="1938339"/>
            <a:ext cx="11268075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49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67DAA7-6CAE-394D-9702-42C2689B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DF2653-1AC0-CE4F-8636-9B86281ACE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0375" y="1938339"/>
            <a:ext cx="5370154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4A51642-2319-E04A-90F0-10681DA99E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58296" y="1938339"/>
            <a:ext cx="5370154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70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67DAA7-6CAE-394D-9702-42C2689B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DF2653-1AC0-CE4F-8636-9B86281ACE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0375" y="1938339"/>
            <a:ext cx="3344709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BC07A87-2592-E442-8CA6-F8FEEE15D7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3741" y="1938339"/>
            <a:ext cx="3344709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9F9804A-0CC1-4B4F-8A0C-C961EE41399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2058" y="1938339"/>
            <a:ext cx="3344709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89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9444-7F69-FB47-AB75-5AC00CC5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317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58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E8F9DA78-946F-2F49-BC05-FE657B382A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9257" cy="68580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67829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F7DEF1-374A-C64A-BA0E-317FD5D5BB0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 panose="020F050202020403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661C2CF-6784-BB48-83DE-6E4D82CE12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pic>
        <p:nvPicPr>
          <p:cNvPr id="4" name="Picture 3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9AFFDDEE-70F6-064E-B03E-11E3140AF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0DD0A-81EE-3943-8614-78F7ABD77BF9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8C18F1-2F92-3548-A35F-F01D3461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547" y="1857831"/>
            <a:ext cx="4599803" cy="3142340"/>
          </a:xfr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1C2CF-6784-BB48-83DE-6E4D82CE12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7DEF1-374A-C64A-BA0E-317FD5D5BB0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9AFFDDEE-70F6-064E-B03E-11E3140AF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0DD0A-81EE-3943-8614-78F7ABD77BF9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8C18F1-2F92-3548-A35F-F01D3461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02" y="1857831"/>
            <a:ext cx="4599452" cy="3142340"/>
          </a:xfrm>
        </p:spPr>
        <p:txBody>
          <a:bodyPr anchor="ctr"/>
          <a:lstStyle>
            <a:lvl1pPr algn="r">
              <a:defRPr sz="2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A70C2-8EE2-454B-AF58-D6CCBC344A16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10" name="Isosceles Triangle 11">
            <a:extLst>
              <a:ext uri="{FF2B5EF4-FFF2-40B4-BE49-F238E27FC236}">
                <a16:creationId xmlns:a16="http://schemas.microsoft.com/office/drawing/2014/main" id="{6060E0A1-86A5-A646-BD78-579F6372D2E3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4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6949747A-60E5-A54F-A372-352F99497E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63999" cy="68580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4AAA8C-62F4-7E45-89A6-9CE0399EC019}"/>
              </a:ext>
            </a:extLst>
          </p:cNvPr>
          <p:cNvSpPr/>
          <p:nvPr userDrawn="1"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E2A6C0-A57B-C846-8E03-8059D41C72D7}"/>
              </a:ext>
            </a:extLst>
          </p:cNvPr>
          <p:cNvSpPr/>
          <p:nvPr userDrawn="1"/>
        </p:nvSpPr>
        <p:spPr>
          <a:xfrm>
            <a:off x="4064000" y="0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E8625-901E-9644-BA50-6E5C5FB60F94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7" name="Picture 6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D49A4E15-535C-A842-9065-3C7FD841D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84F5728-6519-EF40-A73C-B7726FC4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699" y="1581357"/>
            <a:ext cx="2973795" cy="2087652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15C1658-A1AA-3540-8DBD-F34971E86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2699" y="3842169"/>
            <a:ext cx="2973795" cy="71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27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07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CA3E1F-E956-DD40-AC67-AC94590458D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4760C0-3587-A349-B9F7-06A70B6013DA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73971-CC54-8D42-ABA9-FABB13DAF097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5" name="Isosceles Triangle 11">
            <a:extLst>
              <a:ext uri="{FF2B5EF4-FFF2-40B4-BE49-F238E27FC236}">
                <a16:creationId xmlns:a16="http://schemas.microsoft.com/office/drawing/2014/main" id="{C56F773F-D9BE-4A43-9C39-0A9394722B84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72F62-BC92-2543-86AE-58159C163B0B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7" name="Picture 6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25A17DC8-9031-2B49-AA9C-703489BF1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3E7E0081-C1AA-5340-8ADD-D08D71D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897" y="1957933"/>
            <a:ext cx="4489453" cy="1204367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81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B6C254F2-8924-744E-B07D-E3B2C0838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5999" cy="44958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CC0AB92-0736-324F-9677-62986CB3A0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0"/>
            <a:ext cx="6095999" cy="4495800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3D96B-0A2F-584B-806E-6B13845807FA}"/>
              </a:ext>
            </a:extLst>
          </p:cNvPr>
          <p:cNvSpPr/>
          <p:nvPr userDrawn="1"/>
        </p:nvSpPr>
        <p:spPr>
          <a:xfrm>
            <a:off x="0" y="4495800"/>
            <a:ext cx="12192000" cy="236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BEAB9-1EB7-DB47-B79A-33AD7A9F5D43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5" name="Isosceles Triangle 11">
            <a:extLst>
              <a:ext uri="{FF2B5EF4-FFF2-40B4-BE49-F238E27FC236}">
                <a16:creationId xmlns:a16="http://schemas.microsoft.com/office/drawing/2014/main" id="{EA90F371-3FA8-1A47-A7F4-F8FC0013B70B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48CC1-4AB3-3E44-B669-909949101519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10" name="Picture 9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010BD918-1166-4749-B150-489BB613A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83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6AC7F3-1281-F147-8DFC-8AFC52DEB368}"/>
              </a:ext>
            </a:extLst>
          </p:cNvPr>
          <p:cNvSpPr/>
          <p:nvPr userDrawn="1"/>
        </p:nvSpPr>
        <p:spPr>
          <a:xfrm>
            <a:off x="0" y="5141842"/>
            <a:ext cx="12192000" cy="1716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BCE75-E1FE-8343-970E-D1761509509E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4" name="Isosceles Triangle 11">
            <a:extLst>
              <a:ext uri="{FF2B5EF4-FFF2-40B4-BE49-F238E27FC236}">
                <a16:creationId xmlns:a16="http://schemas.microsoft.com/office/drawing/2014/main" id="{1AFC5EB2-43B5-914C-8FEA-C8CE7FB8B5C7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94E3C-1760-E24E-B9D0-E16BDA01353A}"/>
              </a:ext>
            </a:extLst>
          </p:cNvPr>
          <p:cNvSpPr txBox="1"/>
          <p:nvPr userDrawn="1"/>
        </p:nvSpPr>
        <p:spPr>
          <a:xfrm>
            <a:off x="10067052" y="6452343"/>
            <a:ext cx="16542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52BD986-B5CE-E04D-9CDD-8D68013698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141842"/>
          </a:xfrm>
          <a:custGeom>
            <a:avLst/>
            <a:gdLst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2191999 w 12191999"/>
              <a:gd name="connsiteY2" fmla="*/ 1447798 h 4034118"/>
              <a:gd name="connsiteX3" fmla="*/ 12191999 w 12191999"/>
              <a:gd name="connsiteY3" fmla="*/ 4034118 h 4034118"/>
              <a:gd name="connsiteX4" fmla="*/ 0 w 12191999"/>
              <a:gd name="connsiteY4" fmla="*/ 4034118 h 4034118"/>
              <a:gd name="connsiteX0" fmla="*/ 0 w 12191999"/>
              <a:gd name="connsiteY0" fmla="*/ 0 h 4034118"/>
              <a:gd name="connsiteX1" fmla="*/ 9817100 w 12191999"/>
              <a:gd name="connsiteY1" fmla="*/ 0 h 4034118"/>
              <a:gd name="connsiteX2" fmla="*/ 10871200 w 12191999"/>
              <a:gd name="connsiteY2" fmla="*/ 640336 h 4034118"/>
              <a:gd name="connsiteX3" fmla="*/ 12191999 w 12191999"/>
              <a:gd name="connsiteY3" fmla="*/ 1447798 h 4034118"/>
              <a:gd name="connsiteX4" fmla="*/ 12191999 w 12191999"/>
              <a:gd name="connsiteY4" fmla="*/ 4034118 h 4034118"/>
              <a:gd name="connsiteX5" fmla="*/ 0 w 12191999"/>
              <a:gd name="connsiteY5" fmla="*/ 4034118 h 4034118"/>
              <a:gd name="connsiteX6" fmla="*/ 0 w 12191999"/>
              <a:gd name="connsiteY6" fmla="*/ 0 h 4034118"/>
              <a:gd name="connsiteX0" fmla="*/ 0 w 12199257"/>
              <a:gd name="connsiteY0" fmla="*/ 0 h 4034118"/>
              <a:gd name="connsiteX1" fmla="*/ 9817100 w 12199257"/>
              <a:gd name="connsiteY1" fmla="*/ 0 h 4034118"/>
              <a:gd name="connsiteX2" fmla="*/ 12199257 w 12199257"/>
              <a:gd name="connsiteY2" fmla="*/ 0 h 4034118"/>
              <a:gd name="connsiteX3" fmla="*/ 12191999 w 12199257"/>
              <a:gd name="connsiteY3" fmla="*/ 1447798 h 4034118"/>
              <a:gd name="connsiteX4" fmla="*/ 12191999 w 12199257"/>
              <a:gd name="connsiteY4" fmla="*/ 4034118 h 4034118"/>
              <a:gd name="connsiteX5" fmla="*/ 0 w 12199257"/>
              <a:gd name="connsiteY5" fmla="*/ 4034118 h 4034118"/>
              <a:gd name="connsiteX6" fmla="*/ 0 w 12199257"/>
              <a:gd name="connsiteY6" fmla="*/ 0 h 40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034118">
                <a:moveTo>
                  <a:pt x="0" y="0"/>
                </a:moveTo>
                <a:lnTo>
                  <a:pt x="9817100" y="0"/>
                </a:lnTo>
                <a:lnTo>
                  <a:pt x="12199257" y="0"/>
                </a:lnTo>
                <a:cubicBezTo>
                  <a:pt x="12196838" y="482599"/>
                  <a:pt x="12194418" y="965199"/>
                  <a:pt x="12191999" y="1447798"/>
                </a:cubicBezTo>
                <a:lnTo>
                  <a:pt x="12191999" y="4034118"/>
                </a:lnTo>
                <a:lnTo>
                  <a:pt x="0" y="40341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on the icon to insert picture</a:t>
            </a:r>
          </a:p>
        </p:txBody>
      </p:sp>
      <p:pic>
        <p:nvPicPr>
          <p:cNvPr id="8" name="Picture 7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A9BD5CB7-7D74-2F44-A76D-8B6C6E0FA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08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0481F-5C92-C247-9D3C-0B40C475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5125"/>
            <a:ext cx="9952867" cy="12043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43192-62E8-944E-9577-B18746D42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375" y="1938338"/>
            <a:ext cx="11268075" cy="43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7249DB-DCB3-EC44-BAF0-482213C1241A}"/>
              </a:ext>
            </a:extLst>
          </p:cNvPr>
          <p:cNvSpPr txBox="1"/>
          <p:nvPr userDrawn="1"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9" name="Isosceles Triangle 11">
            <a:extLst>
              <a:ext uri="{FF2B5EF4-FFF2-40B4-BE49-F238E27FC236}">
                <a16:creationId xmlns:a16="http://schemas.microsoft.com/office/drawing/2014/main" id="{1679CF6E-D23C-E14A-AAB7-9DF1D3326041}"/>
              </a:ext>
            </a:extLst>
          </p:cNvPr>
          <p:cNvSpPr/>
          <p:nvPr userDrawn="1"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755A7-DF49-5343-8306-C6CA4E8E30A4}"/>
              </a:ext>
            </a:extLst>
          </p:cNvPr>
          <p:cNvSpPr txBox="1"/>
          <p:nvPr userDrawn="1"/>
        </p:nvSpPr>
        <p:spPr>
          <a:xfrm>
            <a:off x="8515345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MIND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</a:t>
            </a:r>
            <a:r>
              <a:rPr lang="en-US" sz="1000" b="1" i="0" cap="all" dirty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MACHINES</a:t>
            </a:r>
            <a:r>
              <a:rPr lang="en-US" sz="1000" b="0" i="0" cap="all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.COM</a:t>
            </a:r>
          </a:p>
        </p:txBody>
      </p:sp>
      <p:pic>
        <p:nvPicPr>
          <p:cNvPr id="11" name="Picture 10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F449A4C3-7F2B-6B45-AC40-8F602D4C7B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71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55" r:id="rId21"/>
    <p:sldLayoutId id="2147483658" r:id="rId22"/>
    <p:sldLayoutId id="2147483659" r:id="rId23"/>
    <p:sldLayoutId id="2147483656" r:id="rId24"/>
    <p:sldLayoutId id="2147483657" r:id="rId2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accent4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269875" indent="-2571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&gt;"/>
        <a:tabLst/>
        <a:defRPr sz="2000" b="0" i="0" kern="1200">
          <a:solidFill>
            <a:schemeClr val="accent4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53975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–"/>
        <a:tabLst/>
        <a:defRPr sz="1800" b="0" i="0" kern="1200">
          <a:solidFill>
            <a:schemeClr val="accent4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8096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–"/>
        <a:tabLst/>
        <a:defRPr sz="1600" b="0" i="0" kern="1200">
          <a:solidFill>
            <a:schemeClr val="accent4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066800" indent="-215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–"/>
        <a:tabLst/>
        <a:defRPr sz="1400" b="0" i="0" kern="1200">
          <a:solidFill>
            <a:schemeClr val="accent4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0">
          <p15:clr>
            <a:srgbClr val="F26B43"/>
          </p15:clr>
        </p15:guide>
        <p15:guide id="2" orient="horz" pos="230">
          <p15:clr>
            <a:srgbClr val="F26B43"/>
          </p15:clr>
        </p15:guide>
        <p15:guide id="3" orient="horz" pos="3952">
          <p15:clr>
            <a:srgbClr val="F26B43"/>
          </p15:clr>
        </p15:guide>
        <p15:guide id="4" pos="7388">
          <p15:clr>
            <a:srgbClr val="F26B43"/>
          </p15:clr>
        </p15:guide>
        <p15:guide id="5" orient="horz" pos="1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8D6E007-8C6A-2F46-A5AE-B243321EED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2048" b="8324"/>
          <a:stretch/>
        </p:blipFill>
        <p:spPr>
          <a:xfrm>
            <a:off x="0" y="0"/>
            <a:ext cx="12191999" cy="40341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824217-8705-AE48-A1FC-D14B9F83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6" y="4782478"/>
            <a:ext cx="7306318" cy="830997"/>
          </a:xfrm>
        </p:spPr>
        <p:txBody>
          <a:bodyPr/>
          <a:lstStyle/>
          <a:p>
            <a:r>
              <a:rPr lang="en-US" dirty="0"/>
              <a:t>Building the AI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DA5C4-7664-5D42-B764-879A9FE34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802" y="5647298"/>
            <a:ext cx="7295891" cy="369332"/>
          </a:xfrm>
        </p:spPr>
        <p:txBody>
          <a:bodyPr/>
          <a:lstStyle/>
          <a:p>
            <a:r>
              <a:rPr lang="en-US" dirty="0"/>
              <a:t>Mind Over Machines’ Approach to AI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CC0DF-1CBE-F047-BDBD-ABF717BB35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4323" y="4611377"/>
            <a:ext cx="3267028" cy="246221"/>
          </a:xfrm>
        </p:spPr>
        <p:txBody>
          <a:bodyPr/>
          <a:lstStyle/>
          <a:p>
            <a:r>
              <a:rPr lang="en-US" dirty="0"/>
              <a:t>Mid-Atlantic CIO Forum</a:t>
            </a:r>
          </a:p>
        </p:txBody>
      </p:sp>
      <p:pic>
        <p:nvPicPr>
          <p:cNvPr id="7" name="Picture 6" descr="A picture containing laptop, drawing, flower&#10;&#10;Description automatically generated">
            <a:extLst>
              <a:ext uri="{FF2B5EF4-FFF2-40B4-BE49-F238E27FC236}">
                <a16:creationId xmlns:a16="http://schemas.microsoft.com/office/drawing/2014/main" id="{72DC8C6C-622C-0848-9839-4432131F2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00" y="0"/>
            <a:ext cx="2374900" cy="1447800"/>
          </a:xfrm>
          <a:prstGeom prst="rect">
            <a:avLst/>
          </a:prstGeom>
          <a:effectLst>
            <a:outerShdw blurRad="161147" dist="38100" dir="8100000" algn="tr" rotWithShape="0">
              <a:prstClr val="black">
                <a:alpha val="3001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986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5833-D5B2-68BE-8D4D-04C4F0909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8D2B782-A0C9-A1A0-089E-D483BC015E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68" r="20368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B9E01B-CAD9-5C1C-197A-8BE76413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Case Study:</a:t>
            </a:r>
            <a:br>
              <a:rPr lang="en-US" dirty="0"/>
            </a:br>
            <a:r>
              <a:rPr lang="en-US" dirty="0"/>
              <a:t>Data Driven </a:t>
            </a:r>
            <a:br>
              <a:rPr lang="en-US" dirty="0"/>
            </a:br>
            <a:r>
              <a:rPr lang="en-US" dirty="0"/>
              <a:t>Sales Process</a:t>
            </a:r>
          </a:p>
        </p:txBody>
      </p:sp>
    </p:spTree>
    <p:extLst>
      <p:ext uri="{BB962C8B-B14F-4D97-AF65-F5344CB8AC3E}">
        <p14:creationId xmlns:p14="http://schemas.microsoft.com/office/powerpoint/2010/main" val="78711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5748-F6C6-1A2E-EA54-7174C439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C271F02-FE1C-37FC-4881-55950A76C5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56" r="555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A558D7-B8B9-92E4-E62E-243606D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Case Study:</a:t>
            </a:r>
            <a:br>
              <a:rPr lang="en-US" dirty="0"/>
            </a:br>
            <a:r>
              <a:rPr lang="en-US" dirty="0"/>
              <a:t>AI Garage to accelerate </a:t>
            </a:r>
            <a:br>
              <a:rPr lang="en-US" dirty="0"/>
            </a:br>
            <a:r>
              <a:rPr lang="en-US" dirty="0"/>
              <a:t>AI innovation </a:t>
            </a:r>
          </a:p>
        </p:txBody>
      </p:sp>
    </p:spTree>
    <p:extLst>
      <p:ext uri="{BB962C8B-B14F-4D97-AF65-F5344CB8AC3E}">
        <p14:creationId xmlns:p14="http://schemas.microsoft.com/office/powerpoint/2010/main" val="217067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4E9DA-E610-FF95-ADB8-4A2A00F8A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aby lying on a bed">
            <a:extLst>
              <a:ext uri="{FF2B5EF4-FFF2-40B4-BE49-F238E27FC236}">
                <a16:creationId xmlns:a16="http://schemas.microsoft.com/office/drawing/2014/main" id="{C41A6630-034F-51EC-3E51-358FC2E1BC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31" r="20331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42FF2B-9D87-D591-6355-24815B35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Case Study:</a:t>
            </a:r>
            <a:br>
              <a:rPr lang="en-US" dirty="0"/>
            </a:br>
            <a:r>
              <a:rPr lang="en-US" dirty="0"/>
              <a:t>Saving infant’s lives with data, devices, and upskilling</a:t>
            </a:r>
          </a:p>
        </p:txBody>
      </p:sp>
    </p:spTree>
    <p:extLst>
      <p:ext uri="{BB962C8B-B14F-4D97-AF65-F5344CB8AC3E}">
        <p14:creationId xmlns:p14="http://schemas.microsoft.com/office/powerpoint/2010/main" val="407632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01879-C3BF-8614-C83E-57B97006A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tethoscope with cable making heart monitor shape">
            <a:extLst>
              <a:ext uri="{FF2B5EF4-FFF2-40B4-BE49-F238E27FC236}">
                <a16:creationId xmlns:a16="http://schemas.microsoft.com/office/drawing/2014/main" id="{7F6AED3E-D96D-E5B4-08D6-825B900613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847" r="37979"/>
          <a:stretch/>
        </p:blipFill>
        <p:spPr>
          <a:xfrm>
            <a:off x="609600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DAE6B2-E2A4-B366-BBDF-E5EE79E8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Case Study:</a:t>
            </a:r>
            <a:br>
              <a:rPr lang="en-US" dirty="0"/>
            </a:br>
            <a:r>
              <a:rPr lang="en-US" dirty="0"/>
              <a:t>Reimagining the future of medicine with AI &amp; process</a:t>
            </a:r>
          </a:p>
        </p:txBody>
      </p:sp>
    </p:spTree>
    <p:extLst>
      <p:ext uri="{BB962C8B-B14F-4D97-AF65-F5344CB8AC3E}">
        <p14:creationId xmlns:p14="http://schemas.microsoft.com/office/powerpoint/2010/main" val="3257705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29ACB-F424-3853-F4B4-C06F7D65E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Yellow brick in red wall">
            <a:extLst>
              <a:ext uri="{FF2B5EF4-FFF2-40B4-BE49-F238E27FC236}">
                <a16:creationId xmlns:a16="http://schemas.microsoft.com/office/drawing/2014/main" id="{018F1561-4720-22EE-E926-18C7B36800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556" r="21556"/>
          <a:stretch/>
        </p:blipFill>
        <p:spPr>
          <a:xfrm>
            <a:off x="609600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05EFBE-6034-8470-5936-D4EFF31F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Case Study:</a:t>
            </a:r>
            <a:br>
              <a:rPr lang="en-US" dirty="0"/>
            </a:br>
            <a:r>
              <a:rPr lang="en-US" dirty="0"/>
              <a:t>Capture structured data onsite, report in real-time</a:t>
            </a:r>
          </a:p>
        </p:txBody>
      </p:sp>
    </p:spTree>
    <p:extLst>
      <p:ext uri="{BB962C8B-B14F-4D97-AF65-F5344CB8AC3E}">
        <p14:creationId xmlns:p14="http://schemas.microsoft.com/office/powerpoint/2010/main" val="125901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person, clothing, young&#10;&#10;Description automatically generated">
            <a:extLst>
              <a:ext uri="{FF2B5EF4-FFF2-40B4-BE49-F238E27FC236}">
                <a16:creationId xmlns:a16="http://schemas.microsoft.com/office/drawing/2014/main" id="{C0CA7E19-12E6-5946-AA06-700344A9CF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0" r="30390"/>
          <a:stretch/>
        </p:blipFill>
        <p:spPr>
          <a:xfrm>
            <a:off x="1" y="-1"/>
            <a:ext cx="7182676" cy="685717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0E0E402-C667-8944-A59F-E2FFD161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564" y="1319646"/>
            <a:ext cx="4179886" cy="1526794"/>
          </a:xfrm>
        </p:spPr>
        <p:txBody>
          <a:bodyPr/>
          <a:lstStyle/>
          <a:p>
            <a:r>
              <a:rPr lang="en-US" dirty="0"/>
              <a:t>Humans Are Brimming with Potential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E4E60E-1ACE-F24B-B4F1-89AEF5C311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Every human has untapped potential </a:t>
            </a:r>
          </a:p>
          <a:p>
            <a:r>
              <a:rPr lang="en-US" dirty="0"/>
              <a:t>and that potential needs nurtured. </a:t>
            </a:r>
          </a:p>
        </p:txBody>
      </p:sp>
      <p:pic>
        <p:nvPicPr>
          <p:cNvPr id="20" name="Picture Placeholder 18" descr="A picture containing person, clothing, young&#10;&#10;Description automatically generated">
            <a:extLst>
              <a:ext uri="{FF2B5EF4-FFF2-40B4-BE49-F238E27FC236}">
                <a16:creationId xmlns:a16="http://schemas.microsoft.com/office/drawing/2014/main" id="{0A1DFEF4-1DA6-634F-BB82-1DFF2D115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0"/>
          <a:stretch/>
        </p:blipFill>
        <p:spPr>
          <a:xfrm>
            <a:off x="0" y="821"/>
            <a:ext cx="7182676" cy="6857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512BEA3-E01D-0A41-9F92-50E62684DABF}"/>
              </a:ext>
            </a:extLst>
          </p:cNvPr>
          <p:cNvSpPr/>
          <p:nvPr/>
        </p:nvSpPr>
        <p:spPr>
          <a:xfrm>
            <a:off x="7944476" y="3900969"/>
            <a:ext cx="1784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kumimoji="0" lang="en-US" sz="140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mindovrmachines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03F3AF-BDD7-3040-9CA6-CDA5E6809620}"/>
              </a:ext>
            </a:extLst>
          </p:cNvPr>
          <p:cNvSpPr/>
          <p:nvPr/>
        </p:nvSpPr>
        <p:spPr>
          <a:xfrm>
            <a:off x="7947273" y="4248031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/mind-over-machines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AAF5FC-C427-3943-9A9B-2EB8F6931DA9}"/>
              </a:ext>
            </a:extLst>
          </p:cNvPr>
          <p:cNvSpPr/>
          <p:nvPr/>
        </p:nvSpPr>
        <p:spPr>
          <a:xfrm>
            <a:off x="7946139" y="4600387"/>
            <a:ext cx="211628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mindovermachines.com</a:t>
            </a:r>
          </a:p>
        </p:txBody>
      </p:sp>
      <p:sp>
        <p:nvSpPr>
          <p:cNvPr id="33" name="Shape 2466">
            <a:extLst>
              <a:ext uri="{FF2B5EF4-FFF2-40B4-BE49-F238E27FC236}">
                <a16:creationId xmlns:a16="http://schemas.microsoft.com/office/drawing/2014/main" id="{9095D3CF-6176-A145-BC5C-0CB2D4CAAF4E}"/>
              </a:ext>
            </a:extLst>
          </p:cNvPr>
          <p:cNvSpPr/>
          <p:nvPr/>
        </p:nvSpPr>
        <p:spPr>
          <a:xfrm>
            <a:off x="7548564" y="3912657"/>
            <a:ext cx="285600" cy="28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872" y="48150"/>
                </a:moveTo>
                <a:cubicBezTo>
                  <a:pt x="92872" y="48905"/>
                  <a:pt x="92872" y="49466"/>
                  <a:pt x="92872" y="50216"/>
                </a:cubicBezTo>
                <a:cubicBezTo>
                  <a:pt x="92872" y="69966"/>
                  <a:pt x="77800" y="92727"/>
                  <a:pt x="50300" y="92727"/>
                </a:cubicBezTo>
                <a:cubicBezTo>
                  <a:pt x="41822" y="92727"/>
                  <a:pt x="33911" y="90283"/>
                  <a:pt x="27316" y="85955"/>
                </a:cubicBezTo>
                <a:cubicBezTo>
                  <a:pt x="28444" y="86144"/>
                  <a:pt x="29577" y="86333"/>
                  <a:pt x="30894" y="86333"/>
                </a:cubicBezTo>
                <a:cubicBezTo>
                  <a:pt x="37866" y="86333"/>
                  <a:pt x="44272" y="83888"/>
                  <a:pt x="49355" y="79938"/>
                </a:cubicBezTo>
                <a:cubicBezTo>
                  <a:pt x="42950" y="79750"/>
                  <a:pt x="37300" y="75422"/>
                  <a:pt x="35416" y="69405"/>
                </a:cubicBezTo>
                <a:cubicBezTo>
                  <a:pt x="36355" y="69594"/>
                  <a:pt x="37300" y="69783"/>
                  <a:pt x="38244" y="69783"/>
                </a:cubicBezTo>
                <a:cubicBezTo>
                  <a:pt x="39561" y="69783"/>
                  <a:pt x="40877" y="69594"/>
                  <a:pt x="42200" y="69216"/>
                </a:cubicBezTo>
                <a:cubicBezTo>
                  <a:pt x="35416" y="67900"/>
                  <a:pt x="30138" y="61694"/>
                  <a:pt x="30138" y="54544"/>
                </a:cubicBezTo>
                <a:cubicBezTo>
                  <a:pt x="30138" y="54544"/>
                  <a:pt x="30138" y="54355"/>
                  <a:pt x="30138" y="54355"/>
                </a:cubicBezTo>
                <a:cubicBezTo>
                  <a:pt x="32211" y="55483"/>
                  <a:pt x="34472" y="56050"/>
                  <a:pt x="36922" y="56238"/>
                </a:cubicBezTo>
                <a:cubicBezTo>
                  <a:pt x="32966" y="53605"/>
                  <a:pt x="30327" y="48905"/>
                  <a:pt x="30327" y="43822"/>
                </a:cubicBezTo>
                <a:cubicBezTo>
                  <a:pt x="30327" y="41005"/>
                  <a:pt x="31083" y="38372"/>
                  <a:pt x="32400" y="36300"/>
                </a:cubicBezTo>
                <a:cubicBezTo>
                  <a:pt x="39750" y="45327"/>
                  <a:pt x="50861" y="51161"/>
                  <a:pt x="63294" y="51911"/>
                </a:cubicBezTo>
                <a:cubicBezTo>
                  <a:pt x="62922" y="50783"/>
                  <a:pt x="62922" y="49655"/>
                  <a:pt x="62922" y="48527"/>
                </a:cubicBezTo>
                <a:cubicBezTo>
                  <a:pt x="62922" y="40250"/>
                  <a:pt x="69511" y="33477"/>
                  <a:pt x="77800" y="33477"/>
                </a:cubicBezTo>
                <a:cubicBezTo>
                  <a:pt x="82133" y="33477"/>
                  <a:pt x="86088" y="35361"/>
                  <a:pt x="88727" y="38183"/>
                </a:cubicBezTo>
                <a:cubicBezTo>
                  <a:pt x="92116" y="37616"/>
                  <a:pt x="95511" y="36300"/>
                  <a:pt x="98333" y="34605"/>
                </a:cubicBezTo>
                <a:cubicBezTo>
                  <a:pt x="97205" y="37994"/>
                  <a:pt x="94755" y="41005"/>
                  <a:pt x="91744" y="42883"/>
                </a:cubicBezTo>
                <a:cubicBezTo>
                  <a:pt x="94755" y="42505"/>
                  <a:pt x="97583" y="41755"/>
                  <a:pt x="100405" y="40438"/>
                </a:cubicBezTo>
                <a:cubicBezTo>
                  <a:pt x="98333" y="43450"/>
                  <a:pt x="95700" y="46083"/>
                  <a:pt x="92872" y="48150"/>
                </a:cubicBezTo>
                <a:close/>
                <a:moveTo>
                  <a:pt x="120000" y="60000"/>
                </a:moveTo>
                <a:cubicBezTo>
                  <a:pt x="120000" y="93105"/>
                  <a:pt x="93250" y="120000"/>
                  <a:pt x="60094" y="120000"/>
                </a:cubicBezTo>
                <a:cubicBezTo>
                  <a:pt x="26938" y="120000"/>
                  <a:pt x="0" y="93105"/>
                  <a:pt x="0" y="60000"/>
                </a:cubicBezTo>
                <a:cubicBezTo>
                  <a:pt x="0" y="26894"/>
                  <a:pt x="26938" y="0"/>
                  <a:pt x="60094" y="0"/>
                </a:cubicBezTo>
                <a:cubicBezTo>
                  <a:pt x="93250" y="0"/>
                  <a:pt x="120000" y="26894"/>
                  <a:pt x="120000" y="60000"/>
                </a:cubicBezTo>
                <a:close/>
                <a:moveTo>
                  <a:pt x="116233" y="60000"/>
                </a:moveTo>
                <a:cubicBezTo>
                  <a:pt x="116233" y="44955"/>
                  <a:pt x="110394" y="30844"/>
                  <a:pt x="99844" y="20311"/>
                </a:cubicBezTo>
                <a:cubicBezTo>
                  <a:pt x="89105" y="9594"/>
                  <a:pt x="74977" y="3761"/>
                  <a:pt x="60094" y="3761"/>
                </a:cubicBezTo>
                <a:cubicBezTo>
                  <a:pt x="45022" y="3761"/>
                  <a:pt x="30894" y="9594"/>
                  <a:pt x="20155" y="20311"/>
                </a:cubicBezTo>
                <a:cubicBezTo>
                  <a:pt x="9605" y="30844"/>
                  <a:pt x="3766" y="44955"/>
                  <a:pt x="3766" y="60000"/>
                </a:cubicBezTo>
                <a:cubicBezTo>
                  <a:pt x="3766" y="75044"/>
                  <a:pt x="9605" y="89155"/>
                  <a:pt x="20155" y="99688"/>
                </a:cubicBezTo>
                <a:cubicBezTo>
                  <a:pt x="30894" y="110405"/>
                  <a:pt x="45022" y="116238"/>
                  <a:pt x="60094" y="116238"/>
                </a:cubicBezTo>
                <a:cubicBezTo>
                  <a:pt x="74977" y="116238"/>
                  <a:pt x="89105" y="110405"/>
                  <a:pt x="99844" y="99688"/>
                </a:cubicBezTo>
                <a:cubicBezTo>
                  <a:pt x="110394" y="89155"/>
                  <a:pt x="116233" y="75044"/>
                  <a:pt x="116233" y="60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7125" tIns="34275" rIns="1712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7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Shape 2470">
            <a:extLst>
              <a:ext uri="{FF2B5EF4-FFF2-40B4-BE49-F238E27FC236}">
                <a16:creationId xmlns:a16="http://schemas.microsoft.com/office/drawing/2014/main" id="{9490F93B-FCE0-184F-9F27-CCA5A63C056A}"/>
              </a:ext>
            </a:extLst>
          </p:cNvPr>
          <p:cNvSpPr/>
          <p:nvPr/>
        </p:nvSpPr>
        <p:spPr>
          <a:xfrm>
            <a:off x="7548564" y="4258670"/>
            <a:ext cx="285600" cy="2864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7800" y="88588"/>
                </a:moveTo>
                <a:cubicBezTo>
                  <a:pt x="77800" y="67711"/>
                  <a:pt x="77800" y="67711"/>
                  <a:pt x="77800" y="67711"/>
                </a:cubicBezTo>
                <a:cubicBezTo>
                  <a:pt x="77800" y="62633"/>
                  <a:pt x="75916" y="59250"/>
                  <a:pt x="71394" y="59250"/>
                </a:cubicBezTo>
                <a:cubicBezTo>
                  <a:pt x="68005" y="59250"/>
                  <a:pt x="65933" y="61505"/>
                  <a:pt x="64994" y="63761"/>
                </a:cubicBezTo>
                <a:cubicBezTo>
                  <a:pt x="64616" y="64700"/>
                  <a:pt x="64616" y="65833"/>
                  <a:pt x="64616" y="66772"/>
                </a:cubicBezTo>
                <a:cubicBezTo>
                  <a:pt x="64616" y="88588"/>
                  <a:pt x="64616" y="88588"/>
                  <a:pt x="64616" y="88588"/>
                </a:cubicBezTo>
                <a:cubicBezTo>
                  <a:pt x="52183" y="88588"/>
                  <a:pt x="52183" y="88588"/>
                  <a:pt x="52183" y="88588"/>
                </a:cubicBezTo>
                <a:cubicBezTo>
                  <a:pt x="52183" y="50405"/>
                  <a:pt x="52183" y="50405"/>
                  <a:pt x="52183" y="50405"/>
                </a:cubicBezTo>
                <a:cubicBezTo>
                  <a:pt x="64616" y="50405"/>
                  <a:pt x="64616" y="50405"/>
                  <a:pt x="64616" y="50405"/>
                </a:cubicBezTo>
                <a:cubicBezTo>
                  <a:pt x="64616" y="55672"/>
                  <a:pt x="64616" y="55672"/>
                  <a:pt x="64616" y="55672"/>
                </a:cubicBezTo>
                <a:cubicBezTo>
                  <a:pt x="66311" y="53227"/>
                  <a:pt x="69322" y="49466"/>
                  <a:pt x="75727" y="49466"/>
                </a:cubicBezTo>
                <a:cubicBezTo>
                  <a:pt x="83827" y="49466"/>
                  <a:pt x="90233" y="54733"/>
                  <a:pt x="90233" y="66394"/>
                </a:cubicBezTo>
                <a:cubicBezTo>
                  <a:pt x="90233" y="88588"/>
                  <a:pt x="90233" y="88588"/>
                  <a:pt x="90233" y="88588"/>
                </a:cubicBezTo>
                <a:lnTo>
                  <a:pt x="77800" y="88588"/>
                </a:lnTo>
                <a:close/>
                <a:moveTo>
                  <a:pt x="39183" y="31222"/>
                </a:moveTo>
                <a:cubicBezTo>
                  <a:pt x="35227" y="31222"/>
                  <a:pt x="32588" y="34044"/>
                  <a:pt x="32588" y="37805"/>
                </a:cubicBezTo>
                <a:cubicBezTo>
                  <a:pt x="32588" y="41566"/>
                  <a:pt x="35038" y="44388"/>
                  <a:pt x="38994" y="44388"/>
                </a:cubicBezTo>
                <a:cubicBezTo>
                  <a:pt x="39183" y="44388"/>
                  <a:pt x="39183" y="44388"/>
                  <a:pt x="39183" y="44388"/>
                </a:cubicBezTo>
                <a:cubicBezTo>
                  <a:pt x="43327" y="44388"/>
                  <a:pt x="45777" y="41566"/>
                  <a:pt x="45777" y="37805"/>
                </a:cubicBezTo>
                <a:cubicBezTo>
                  <a:pt x="45777" y="34044"/>
                  <a:pt x="43327" y="31222"/>
                  <a:pt x="39183" y="31222"/>
                </a:cubicBezTo>
                <a:close/>
                <a:moveTo>
                  <a:pt x="32588" y="88588"/>
                </a:moveTo>
                <a:cubicBezTo>
                  <a:pt x="45022" y="88588"/>
                  <a:pt x="45022" y="88588"/>
                  <a:pt x="45022" y="88588"/>
                </a:cubicBezTo>
                <a:cubicBezTo>
                  <a:pt x="45022" y="50405"/>
                  <a:pt x="45022" y="50405"/>
                  <a:pt x="45022" y="50405"/>
                </a:cubicBezTo>
                <a:cubicBezTo>
                  <a:pt x="32588" y="50405"/>
                  <a:pt x="32588" y="50405"/>
                  <a:pt x="32588" y="50405"/>
                </a:cubicBezTo>
                <a:lnTo>
                  <a:pt x="32588" y="88588"/>
                </a:lnTo>
                <a:close/>
                <a:moveTo>
                  <a:pt x="120000" y="60000"/>
                </a:moveTo>
                <a:cubicBezTo>
                  <a:pt x="120000" y="93105"/>
                  <a:pt x="93250" y="120000"/>
                  <a:pt x="60094" y="120000"/>
                </a:cubicBezTo>
                <a:cubicBezTo>
                  <a:pt x="26938" y="120000"/>
                  <a:pt x="0" y="93105"/>
                  <a:pt x="0" y="60000"/>
                </a:cubicBezTo>
                <a:cubicBezTo>
                  <a:pt x="0" y="26894"/>
                  <a:pt x="26938" y="0"/>
                  <a:pt x="60094" y="0"/>
                </a:cubicBezTo>
                <a:cubicBezTo>
                  <a:pt x="93250" y="0"/>
                  <a:pt x="120000" y="26894"/>
                  <a:pt x="120000" y="60000"/>
                </a:cubicBezTo>
                <a:close/>
                <a:moveTo>
                  <a:pt x="116233" y="60000"/>
                </a:moveTo>
                <a:cubicBezTo>
                  <a:pt x="116233" y="44955"/>
                  <a:pt x="110394" y="30844"/>
                  <a:pt x="99844" y="20311"/>
                </a:cubicBezTo>
                <a:cubicBezTo>
                  <a:pt x="89105" y="9594"/>
                  <a:pt x="74977" y="3761"/>
                  <a:pt x="60094" y="3761"/>
                </a:cubicBezTo>
                <a:cubicBezTo>
                  <a:pt x="45022" y="3761"/>
                  <a:pt x="30894" y="9594"/>
                  <a:pt x="20155" y="20311"/>
                </a:cubicBezTo>
                <a:cubicBezTo>
                  <a:pt x="9605" y="30844"/>
                  <a:pt x="3766" y="44955"/>
                  <a:pt x="3766" y="60000"/>
                </a:cubicBezTo>
                <a:cubicBezTo>
                  <a:pt x="3766" y="75044"/>
                  <a:pt x="9605" y="89155"/>
                  <a:pt x="20155" y="99688"/>
                </a:cubicBezTo>
                <a:cubicBezTo>
                  <a:pt x="30894" y="110405"/>
                  <a:pt x="45022" y="116238"/>
                  <a:pt x="60094" y="116238"/>
                </a:cubicBezTo>
                <a:cubicBezTo>
                  <a:pt x="74977" y="116238"/>
                  <a:pt x="89105" y="110405"/>
                  <a:pt x="99844" y="99688"/>
                </a:cubicBezTo>
                <a:cubicBezTo>
                  <a:pt x="110394" y="89155"/>
                  <a:pt x="116233" y="75044"/>
                  <a:pt x="116233" y="60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7125" tIns="34275" rIns="1712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7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819DB2-5277-B34A-830E-A0C79D6FC1D3}"/>
              </a:ext>
            </a:extLst>
          </p:cNvPr>
          <p:cNvGrpSpPr/>
          <p:nvPr/>
        </p:nvGrpSpPr>
        <p:grpSpPr>
          <a:xfrm>
            <a:off x="7549764" y="4612075"/>
            <a:ext cx="284400" cy="284400"/>
            <a:chOff x="7452065" y="-653069"/>
            <a:chExt cx="284400" cy="28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799F411-9D10-BE47-8741-24C19E85BF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2065" y="-653069"/>
              <a:ext cx="284400" cy="284400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37" name="Shape 2373">
              <a:extLst>
                <a:ext uri="{FF2B5EF4-FFF2-40B4-BE49-F238E27FC236}">
                  <a16:creationId xmlns:a16="http://schemas.microsoft.com/office/drawing/2014/main" id="{226D6CF8-D214-0E4F-8921-A0E146476F2C}"/>
                </a:ext>
              </a:extLst>
            </p:cNvPr>
            <p:cNvSpPr/>
            <p:nvPr/>
          </p:nvSpPr>
          <p:spPr>
            <a:xfrm>
              <a:off x="7499315" y="-571769"/>
              <a:ext cx="189899" cy="121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44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5244" y="0"/>
                  </a:lnTo>
                  <a:close/>
                  <a:moveTo>
                    <a:pt x="4755" y="10172"/>
                  </a:moveTo>
                  <a:cubicBezTo>
                    <a:pt x="4755" y="108133"/>
                    <a:pt x="4755" y="108133"/>
                    <a:pt x="4755" y="108133"/>
                  </a:cubicBezTo>
                  <a:cubicBezTo>
                    <a:pt x="36105" y="58983"/>
                    <a:pt x="36105" y="58983"/>
                    <a:pt x="36105" y="58983"/>
                  </a:cubicBezTo>
                  <a:lnTo>
                    <a:pt x="4755" y="10172"/>
                  </a:lnTo>
                  <a:close/>
                  <a:moveTo>
                    <a:pt x="8433" y="112544"/>
                  </a:moveTo>
                  <a:cubicBezTo>
                    <a:pt x="111566" y="112544"/>
                    <a:pt x="111566" y="112544"/>
                    <a:pt x="111566" y="112544"/>
                  </a:cubicBezTo>
                  <a:cubicBezTo>
                    <a:pt x="80650" y="64405"/>
                    <a:pt x="80650" y="64405"/>
                    <a:pt x="80650" y="64405"/>
                  </a:cubicBezTo>
                  <a:cubicBezTo>
                    <a:pt x="67461" y="85083"/>
                    <a:pt x="67461" y="85083"/>
                    <a:pt x="67461" y="85083"/>
                  </a:cubicBezTo>
                  <a:cubicBezTo>
                    <a:pt x="66377" y="86777"/>
                    <a:pt x="65300" y="88133"/>
                    <a:pt x="64000" y="88811"/>
                  </a:cubicBezTo>
                  <a:cubicBezTo>
                    <a:pt x="62700" y="89488"/>
                    <a:pt x="61405" y="89827"/>
                    <a:pt x="60105" y="89827"/>
                  </a:cubicBezTo>
                  <a:cubicBezTo>
                    <a:pt x="58811" y="89827"/>
                    <a:pt x="57511" y="89488"/>
                    <a:pt x="56000" y="88811"/>
                  </a:cubicBezTo>
                  <a:cubicBezTo>
                    <a:pt x="54700" y="88133"/>
                    <a:pt x="53622" y="86777"/>
                    <a:pt x="52755" y="85083"/>
                  </a:cubicBezTo>
                  <a:cubicBezTo>
                    <a:pt x="39566" y="64405"/>
                    <a:pt x="39566" y="64405"/>
                    <a:pt x="39566" y="64405"/>
                  </a:cubicBezTo>
                  <a:lnTo>
                    <a:pt x="8433" y="112544"/>
                  </a:lnTo>
                  <a:close/>
                  <a:moveTo>
                    <a:pt x="110488" y="7455"/>
                  </a:moveTo>
                  <a:cubicBezTo>
                    <a:pt x="9727" y="7455"/>
                    <a:pt x="9727" y="7455"/>
                    <a:pt x="9727" y="7455"/>
                  </a:cubicBezTo>
                  <a:cubicBezTo>
                    <a:pt x="56000" y="79661"/>
                    <a:pt x="56000" y="79661"/>
                    <a:pt x="56000" y="79661"/>
                  </a:cubicBezTo>
                  <a:cubicBezTo>
                    <a:pt x="57300" y="81694"/>
                    <a:pt x="58594" y="82372"/>
                    <a:pt x="60105" y="82372"/>
                  </a:cubicBezTo>
                  <a:cubicBezTo>
                    <a:pt x="61622" y="82372"/>
                    <a:pt x="62916" y="81694"/>
                    <a:pt x="64000" y="79661"/>
                  </a:cubicBezTo>
                  <a:lnTo>
                    <a:pt x="110488" y="7455"/>
                  </a:lnTo>
                  <a:close/>
                  <a:moveTo>
                    <a:pt x="115244" y="108133"/>
                  </a:moveTo>
                  <a:cubicBezTo>
                    <a:pt x="115244" y="10172"/>
                    <a:pt x="115244" y="10172"/>
                    <a:pt x="115244" y="10172"/>
                  </a:cubicBezTo>
                  <a:cubicBezTo>
                    <a:pt x="83894" y="58983"/>
                    <a:pt x="83894" y="58983"/>
                    <a:pt x="83894" y="58983"/>
                  </a:cubicBezTo>
                  <a:lnTo>
                    <a:pt x="115244" y="108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7125" tIns="34275" rIns="1712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libri"/>
                <a:buNone/>
              </a:pPr>
              <a:endParaRPr sz="7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A2C8661-5FE6-724B-A660-742FF3D60F65}"/>
              </a:ext>
            </a:extLst>
          </p:cNvPr>
          <p:cNvSpPr/>
          <p:nvPr/>
        </p:nvSpPr>
        <p:spPr>
          <a:xfrm>
            <a:off x="0" y="0"/>
            <a:ext cx="7182677" cy="6858000"/>
          </a:xfrm>
          <a:prstGeom prst="rect">
            <a:avLst/>
          </a:prstGeom>
          <a:solidFill>
            <a:schemeClr val="accent1">
              <a:alpha val="7066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EC91A3-ABAD-4047-B5A9-2671241E0104}"/>
              </a:ext>
            </a:extLst>
          </p:cNvPr>
          <p:cNvSpPr txBox="1"/>
          <p:nvPr/>
        </p:nvSpPr>
        <p:spPr>
          <a:xfrm>
            <a:off x="470802" y="6452343"/>
            <a:ext cx="320600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000" b="0" i="0" cap="all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Transparent  •  Human-centric  •  Data-Informed</a:t>
            </a:r>
          </a:p>
        </p:txBody>
      </p:sp>
      <p:sp>
        <p:nvSpPr>
          <p:cNvPr id="41" name="Isosceles Triangle 11">
            <a:extLst>
              <a:ext uri="{FF2B5EF4-FFF2-40B4-BE49-F238E27FC236}">
                <a16:creationId xmlns:a16="http://schemas.microsoft.com/office/drawing/2014/main" id="{81ECD048-4B65-8D4C-91FC-9153AC03FBDB}"/>
              </a:ext>
            </a:extLst>
          </p:cNvPr>
          <p:cNvSpPr/>
          <p:nvPr/>
        </p:nvSpPr>
        <p:spPr>
          <a:xfrm rot="5400000">
            <a:off x="-24977" y="6347912"/>
            <a:ext cx="412708" cy="362753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5240965E-C18F-6CD3-1847-EE76939488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472" r="20472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1BA275-9CE0-57F5-7D54-035456E8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483" y="1857831"/>
            <a:ext cx="4052453" cy="3142340"/>
          </a:xfrm>
        </p:spPr>
        <p:txBody>
          <a:bodyPr/>
          <a:lstStyle/>
          <a:p>
            <a:r>
              <a:rPr lang="en-US" sz="4000" dirty="0"/>
              <a:t>AI, </a:t>
            </a:r>
            <a:r>
              <a:rPr lang="en-US" sz="4000" dirty="0">
                <a:solidFill>
                  <a:schemeClr val="bg2"/>
                </a:solidFill>
              </a:rPr>
              <a:t>is not </a:t>
            </a:r>
            <a:r>
              <a:rPr lang="en-US" sz="4000" dirty="0"/>
              <a:t>only a technology issue.</a:t>
            </a:r>
          </a:p>
        </p:txBody>
      </p:sp>
    </p:spTree>
    <p:extLst>
      <p:ext uri="{BB962C8B-B14F-4D97-AF65-F5344CB8AC3E}">
        <p14:creationId xmlns:p14="http://schemas.microsoft.com/office/powerpoint/2010/main" val="37405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E473095D-4CF9-A56A-9E08-E77BB33C2F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0" r="2037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B4AF32-CF63-CB4E-E1A3-F5901790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02" y="1348676"/>
            <a:ext cx="4599452" cy="3142340"/>
          </a:xfrm>
        </p:spPr>
        <p:txBody>
          <a:bodyPr/>
          <a:lstStyle/>
          <a:p>
            <a:pPr algn="l"/>
            <a:r>
              <a:rPr lang="en-US" dirty="0"/>
              <a:t>Mind Over Machines enriches lives by helping the world work smarter.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hand holding a plant&#10;&#10;Description automatically generated with low confidence">
            <a:extLst>
              <a:ext uri="{FF2B5EF4-FFF2-40B4-BE49-F238E27FC236}">
                <a16:creationId xmlns:a16="http://schemas.microsoft.com/office/drawing/2014/main" id="{185E5C64-A9DC-9B90-B1E6-BF062246F4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0456" r="19544"/>
          <a:stretch/>
        </p:blipFill>
        <p:spPr>
          <a:xfrm>
            <a:off x="1" y="0"/>
            <a:ext cx="6096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46394A-20C9-20C8-9221-9DE74090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Working smarter extends to the </a:t>
            </a:r>
            <a:r>
              <a:rPr lang="en-US" sz="3600" dirty="0">
                <a:solidFill>
                  <a:schemeClr val="bg2"/>
                </a:solidFill>
              </a:rPr>
              <a:t>human</a:t>
            </a:r>
            <a:r>
              <a:rPr lang="en-US" sz="3600" dirty="0"/>
              <a:t>.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094A9693-7A0B-A65C-93FC-440A13C35A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56" r="55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F2F8B3-8727-D81A-0BB5-873C2EDEE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547" y="1864893"/>
            <a:ext cx="4428769" cy="2497603"/>
          </a:xfrm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</a:rPr>
              <a:t>Case Study:</a:t>
            </a:r>
            <a:br>
              <a:rPr lang="en-US" sz="3200" dirty="0"/>
            </a:br>
            <a:r>
              <a:rPr lang="en-US" sz="3200" dirty="0"/>
              <a:t>Financial Analysis </a:t>
            </a:r>
            <a:br>
              <a:rPr lang="en-US" sz="3200" dirty="0"/>
            </a:br>
            <a:r>
              <a:rPr lang="en-US" sz="3200" dirty="0"/>
              <a:t>Large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843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591573-2FD3-D072-0093-A38F5BAF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Over Machines taking</a:t>
            </a:r>
            <a:br>
              <a:rPr lang="en-US" dirty="0"/>
            </a:br>
            <a:r>
              <a:rPr lang="en-US" dirty="0"/>
              <a:t>Data to Intelligence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39F5B1-B3A2-8EE8-A93C-59139A341EF3}"/>
              </a:ext>
            </a:extLst>
          </p:cNvPr>
          <p:cNvGrpSpPr/>
          <p:nvPr/>
        </p:nvGrpSpPr>
        <p:grpSpPr>
          <a:xfrm>
            <a:off x="216567" y="2695761"/>
            <a:ext cx="3176337" cy="2423431"/>
            <a:chOff x="673768" y="2695761"/>
            <a:chExt cx="3176337" cy="24234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2F43E7-9448-E496-AE3F-BA0870727BD2}"/>
                </a:ext>
              </a:extLst>
            </p:cNvPr>
            <p:cNvSpPr txBox="1"/>
            <p:nvPr/>
          </p:nvSpPr>
          <p:spPr>
            <a:xfrm>
              <a:off x="673768" y="4043462"/>
              <a:ext cx="3176337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b="0" i="0" dirty="0">
                  <a:solidFill>
                    <a:schemeClr val="bg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Data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60DDC5-ED1D-B183-52C6-D061EF814EB9}"/>
                </a:ext>
              </a:extLst>
            </p:cNvPr>
            <p:cNvSpPr txBox="1"/>
            <p:nvPr/>
          </p:nvSpPr>
          <p:spPr>
            <a:xfrm>
              <a:off x="673768" y="4688305"/>
              <a:ext cx="3176337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Points of value</a:t>
              </a:r>
            </a:p>
          </p:txBody>
        </p:sp>
        <p:pic>
          <p:nvPicPr>
            <p:cNvPr id="13" name="Graphic 12" descr="Binary outline">
              <a:extLst>
                <a:ext uri="{FF2B5EF4-FFF2-40B4-BE49-F238E27FC236}">
                  <a16:creationId xmlns:a16="http://schemas.microsoft.com/office/drawing/2014/main" id="{026E816C-A4EA-AA14-FF52-0468B9A6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4736" y="2695761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8E3A03-0FFB-483E-D313-A5633AB941ED}"/>
              </a:ext>
            </a:extLst>
          </p:cNvPr>
          <p:cNvGrpSpPr/>
          <p:nvPr/>
        </p:nvGrpSpPr>
        <p:grpSpPr>
          <a:xfrm>
            <a:off x="8558462" y="2695761"/>
            <a:ext cx="3176337" cy="2854318"/>
            <a:chOff x="9015663" y="2695761"/>
            <a:chExt cx="3176337" cy="28543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D00FF0-44D3-E0F9-2D92-7F4B7D7FD3E8}"/>
                </a:ext>
              </a:extLst>
            </p:cNvPr>
            <p:cNvSpPr txBox="1"/>
            <p:nvPr/>
          </p:nvSpPr>
          <p:spPr>
            <a:xfrm>
              <a:off x="9015663" y="4043462"/>
              <a:ext cx="3176337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b="0" i="0" dirty="0">
                  <a:solidFill>
                    <a:schemeClr val="bg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Intelligence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37F48D-1D8F-4DC8-A113-5ED90D7B7089}"/>
                </a:ext>
              </a:extLst>
            </p:cNvPr>
            <p:cNvSpPr txBox="1"/>
            <p:nvPr/>
          </p:nvSpPr>
          <p:spPr>
            <a:xfrm>
              <a:off x="9015663" y="4688305"/>
              <a:ext cx="3176337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Actionable information</a:t>
              </a:r>
              <a:endParaRPr lang="en-US" sz="2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14" name="Graphic 13" descr="Clapper board outline">
              <a:extLst>
                <a:ext uri="{FF2B5EF4-FFF2-40B4-BE49-F238E27FC236}">
                  <a16:creationId xmlns:a16="http://schemas.microsoft.com/office/drawing/2014/main" id="{79107CC5-AEBC-A64F-E96F-B3C801D5C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146631" y="2695761"/>
              <a:ext cx="914400" cy="9144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349011-49B5-04CE-7EE6-2FE1C65D2613}"/>
              </a:ext>
            </a:extLst>
          </p:cNvPr>
          <p:cNvGrpSpPr/>
          <p:nvPr/>
        </p:nvGrpSpPr>
        <p:grpSpPr>
          <a:xfrm>
            <a:off x="4387515" y="2848161"/>
            <a:ext cx="3176337" cy="2271031"/>
            <a:chOff x="4648202" y="2848161"/>
            <a:chExt cx="3176337" cy="22710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CEF02D-D3AB-B1BE-A47D-B247CAFB8C03}"/>
                </a:ext>
              </a:extLst>
            </p:cNvPr>
            <p:cNvSpPr txBox="1"/>
            <p:nvPr/>
          </p:nvSpPr>
          <p:spPr>
            <a:xfrm>
              <a:off x="4648202" y="4043462"/>
              <a:ext cx="3176337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b="0" i="0" dirty="0">
                  <a:solidFill>
                    <a:schemeClr val="bg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8812F2-5A13-B5B9-3710-BDF7638968DD}"/>
                </a:ext>
              </a:extLst>
            </p:cNvPr>
            <p:cNvSpPr txBox="1"/>
            <p:nvPr/>
          </p:nvSpPr>
          <p:spPr>
            <a:xfrm>
              <a:off x="4648202" y="4688305"/>
              <a:ext cx="3176337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Data in context</a:t>
              </a:r>
              <a:endParaRPr lang="en-US" sz="2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15" name="Graphic 14" descr="Flowchart outline">
              <a:extLst>
                <a:ext uri="{FF2B5EF4-FFF2-40B4-BE49-F238E27FC236}">
                  <a16:creationId xmlns:a16="http://schemas.microsoft.com/office/drawing/2014/main" id="{E90AF49B-B0DD-A443-F736-CD06DB44F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79170" y="284816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4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48641-18A0-1419-EABF-CBCE0574D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E7A458-F7D4-5EC4-E225-392DC334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Over Machines taking</a:t>
            </a:r>
            <a:br>
              <a:rPr lang="en-US" dirty="0"/>
            </a:br>
            <a:r>
              <a:rPr lang="en-US" dirty="0"/>
              <a:t>Data to Intelligence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C770BF-51E5-8BFB-86ED-3064014570CC}"/>
              </a:ext>
            </a:extLst>
          </p:cNvPr>
          <p:cNvSpPr/>
          <p:nvPr/>
        </p:nvSpPr>
        <p:spPr>
          <a:xfrm>
            <a:off x="264695" y="1949115"/>
            <a:ext cx="3573379" cy="357337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Data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039DD6-6518-CA9E-D9DC-A4AB4A184C27}"/>
              </a:ext>
            </a:extLst>
          </p:cNvPr>
          <p:cNvSpPr/>
          <p:nvPr/>
        </p:nvSpPr>
        <p:spPr>
          <a:xfrm>
            <a:off x="4309310" y="1949114"/>
            <a:ext cx="3573379" cy="357337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Intelligent</a:t>
            </a:r>
            <a:r>
              <a:rPr lang="en-US" sz="20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6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516125-0FF8-6F1B-2A65-8B82F0DA914E}"/>
              </a:ext>
            </a:extLst>
          </p:cNvPr>
          <p:cNvSpPr/>
          <p:nvPr/>
        </p:nvSpPr>
        <p:spPr>
          <a:xfrm>
            <a:off x="8353925" y="1949113"/>
            <a:ext cx="3573379" cy="357337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3742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35188-D2E0-220B-631A-380FE1C0F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955C2A-470F-C4B4-B619-88201965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Over Machines taking</a:t>
            </a:r>
            <a:br>
              <a:rPr lang="en-US" dirty="0"/>
            </a:br>
            <a:r>
              <a:rPr lang="en-US" dirty="0"/>
              <a:t>Data to Intelligence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9ADA39-CCBF-0A63-6911-F80AA7B5CE00}"/>
              </a:ext>
            </a:extLst>
          </p:cNvPr>
          <p:cNvSpPr/>
          <p:nvPr/>
        </p:nvSpPr>
        <p:spPr>
          <a:xfrm>
            <a:off x="264695" y="1949115"/>
            <a:ext cx="3573379" cy="357337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Data</a:t>
            </a:r>
          </a:p>
          <a:p>
            <a:pPr algn="ctr"/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</a:t>
            </a:r>
          </a:p>
          <a:p>
            <a:pPr algn="ctr"/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Modeling</a:t>
            </a:r>
          </a:p>
          <a:p>
            <a:pPr algn="ctr"/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Governance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20A0BD-CEE7-F885-9CE6-D660B4B83DF3}"/>
              </a:ext>
            </a:extLst>
          </p:cNvPr>
          <p:cNvSpPr/>
          <p:nvPr/>
        </p:nvSpPr>
        <p:spPr>
          <a:xfrm>
            <a:off x="4309310" y="1949114"/>
            <a:ext cx="3573379" cy="357337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Intelligent</a:t>
            </a:r>
            <a:r>
              <a:rPr lang="en-US" sz="2000" b="0" i="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600" b="0" i="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Apps</a:t>
            </a:r>
          </a:p>
          <a:p>
            <a:pPr algn="ctr"/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Automation</a:t>
            </a:r>
          </a:p>
          <a:p>
            <a:pPr algn="ctr"/>
            <a:r>
              <a:rPr lang="en-US" sz="28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Modernization</a:t>
            </a:r>
          </a:p>
          <a:p>
            <a:pPr algn="ctr"/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AI Powered</a:t>
            </a:r>
            <a:endParaRPr lang="en-US" sz="3600" b="0" i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D5B0A6-19AD-FF5F-9D21-9B3803C79283}"/>
              </a:ext>
            </a:extLst>
          </p:cNvPr>
          <p:cNvSpPr/>
          <p:nvPr/>
        </p:nvSpPr>
        <p:spPr>
          <a:xfrm>
            <a:off x="8353925" y="1949113"/>
            <a:ext cx="3573379" cy="357337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Artificial Intelligence</a:t>
            </a:r>
          </a:p>
          <a:p>
            <a:pPr algn="ctr"/>
            <a:r>
              <a:rPr lang="en-US" sz="28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Upskilling</a:t>
            </a:r>
          </a:p>
          <a:p>
            <a:pPr algn="ctr"/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Culture</a:t>
            </a:r>
          </a:p>
          <a:p>
            <a:pPr algn="ctr"/>
            <a:r>
              <a:rPr lang="en-US" sz="28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Governance</a:t>
            </a:r>
          </a:p>
        </p:txBody>
      </p:sp>
    </p:spTree>
    <p:extLst>
      <p:ext uri="{BB962C8B-B14F-4D97-AF65-F5344CB8AC3E}">
        <p14:creationId xmlns:p14="http://schemas.microsoft.com/office/powerpoint/2010/main" val="319735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white and blue object&#10;&#10;Description automatically generated with medium confidence">
            <a:extLst>
              <a:ext uri="{FF2B5EF4-FFF2-40B4-BE49-F238E27FC236}">
                <a16:creationId xmlns:a16="http://schemas.microsoft.com/office/drawing/2014/main" id="{99BC8273-73DC-BADF-2D6D-B584DB2CF9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00" r="250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9B36BC-A095-3492-D7A6-3AC2D36B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Case Study:</a:t>
            </a:r>
            <a:br>
              <a:rPr lang="en-US" dirty="0"/>
            </a:br>
            <a:r>
              <a:rPr lang="en-US" dirty="0"/>
              <a:t>AI Code Conversion (AngularJS to React)</a:t>
            </a:r>
          </a:p>
        </p:txBody>
      </p:sp>
    </p:spTree>
    <p:extLst>
      <p:ext uri="{BB962C8B-B14F-4D97-AF65-F5344CB8AC3E}">
        <p14:creationId xmlns:p14="http://schemas.microsoft.com/office/powerpoint/2010/main" val="1137337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M colour palette">
      <a:dk1>
        <a:srgbClr val="000000"/>
      </a:dk1>
      <a:lt1>
        <a:srgbClr val="FFFFFF"/>
      </a:lt1>
      <a:dk2>
        <a:srgbClr val="1765B1"/>
      </a:dk2>
      <a:lt2>
        <a:srgbClr val="00AFEF"/>
      </a:lt2>
      <a:accent1>
        <a:srgbClr val="1E3664"/>
      </a:accent1>
      <a:accent2>
        <a:srgbClr val="27BCCF"/>
      </a:accent2>
      <a:accent3>
        <a:srgbClr val="3E585B"/>
      </a:accent3>
      <a:accent4>
        <a:srgbClr val="555D60"/>
      </a:accent4>
      <a:accent5>
        <a:srgbClr val="D0D1D0"/>
      </a:accent5>
      <a:accent6>
        <a:srgbClr val="8D2028"/>
      </a:accent6>
      <a:hlink>
        <a:srgbClr val="00AFEF"/>
      </a:hlink>
      <a:folHlink>
        <a:srgbClr val="D0D1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0" i="0" dirty="0" err="1" smtClean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 anchor="t">
        <a:spAutoFit/>
      </a:bodyPr>
      <a:lstStyle>
        <a:defPPr algn="l">
          <a:defRPr b="0" i="0" dirty="0" err="1" smtClean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M Marketing PPT Template.potx" id="{71AEC69B-9BFA-4874-975C-746B1DF9D52E}" vid="{72B4CD1D-5583-4FE2-A60C-63C162424B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ustry xmlns="f5dfca49-6014-4ceb-a0da-cff2a660b42c" xsi:nil="true"/>
    <CollateralType xmlns="f5dfca49-6014-4ceb-a0da-cff2a660b42c">
      <Value>PowerPoint</Value>
    </CollateralType>
    <ServiceOffering xmlns="f5dfca49-6014-4ceb-a0da-cff2a660b42c" xsi:nil="true"/>
    <_Flow_SignoffStatus xmlns="f5dfca49-6014-4ceb-a0da-cff2a660b42c" xsi:nil="true"/>
    <Customer xmlns="f5dfca49-6014-4ceb-a0da-cff2a660b42c" xsi:nil="true"/>
    <Product xmlns="f5dfca49-6014-4ceb-a0da-cff2a660b42c" xsi:nil="true"/>
    <lcf76f155ced4ddcb4097134ff3c332f xmlns="f5dfca49-6014-4ceb-a0da-cff2a660b42c">
      <Terms xmlns="http://schemas.microsoft.com/office/infopath/2007/PartnerControls"/>
    </lcf76f155ced4ddcb4097134ff3c332f>
    <TaxCatchAll xmlns="d9875df5-4a38-42cc-9f3f-dda43bfca9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C2172BBB7944DAA2DF0DF3D2C371C" ma:contentTypeVersion="22" ma:contentTypeDescription="Create a new document." ma:contentTypeScope="" ma:versionID="52438c223d3ddad37cc69d4cec06a79a">
  <xsd:schema xmlns:xsd="http://www.w3.org/2001/XMLSchema" xmlns:xs="http://www.w3.org/2001/XMLSchema" xmlns:p="http://schemas.microsoft.com/office/2006/metadata/properties" xmlns:ns2="f5dfca49-6014-4ceb-a0da-cff2a660b42c" xmlns:ns3="d9875df5-4a38-42cc-9f3f-dda43bfca9f6" targetNamespace="http://schemas.microsoft.com/office/2006/metadata/properties" ma:root="true" ma:fieldsID="b6605dcf3514efd95cdbf4b019942125" ns2:_="" ns3:_="">
    <xsd:import namespace="f5dfca49-6014-4ceb-a0da-cff2a660b42c"/>
    <xsd:import namespace="d9875df5-4a38-42cc-9f3f-dda43bfca9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_Flow_SignoffStatu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ServiceOffering" minOccurs="0"/>
                <xsd:element ref="ns2:CollateralType" minOccurs="0"/>
                <xsd:element ref="ns2:Industry" minOccurs="0"/>
                <xsd:element ref="ns2:Customer" minOccurs="0"/>
                <xsd:element ref="ns2:Product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fca49-6014-4ceb-a0da-cff2a660b4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5" nillable="true" ma:displayName="Sign-off status" ma:internalName="_x0024_Resources_x003a_core_x002c_Signoff_Status_x003b_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erviceOffering" ma:index="20" nillable="true" ma:displayName="Service Offering" ma:format="Dropdown" ma:internalName="ServiceOffering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terprise Applications"/>
                    <xsd:enumeration value="Business Intelligence"/>
                    <xsd:enumeration value="Automation &amp; AI"/>
                    <xsd:enumeration value="Technology Consulting"/>
                    <xsd:enumeration value="Custom Software Development"/>
                  </xsd:restriction>
                </xsd:simpleType>
              </xsd:element>
            </xsd:sequence>
          </xsd:extension>
        </xsd:complexContent>
      </xsd:complexType>
    </xsd:element>
    <xsd:element name="CollateralType" ma:index="21" nillable="true" ma:displayName="Collateral Type" ma:format="Dropdown" ma:internalName="CollateralTyp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ase Study"/>
                        <xsd:enumeration value="Infographic"/>
                        <xsd:enumeration value="White Papers"/>
                        <xsd:enumeration value="Event Material"/>
                        <xsd:enumeration value="RFP"/>
                        <xsd:enumeration value="PowerPoint"/>
                        <xsd:enumeration value="Third Party Research"/>
                        <xsd:enumeration value="Websit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Industry" ma:index="22" nillable="true" ma:displayName="Industry" ma:format="Dropdown" ma:internalName="Industry">
      <xsd:simpleType>
        <xsd:restriction base="dms:Choice">
          <xsd:enumeration value="Healthcare"/>
          <xsd:enumeration value="Manufacturing"/>
          <xsd:enumeration value="Finance"/>
        </xsd:restriction>
      </xsd:simpleType>
    </xsd:element>
    <xsd:element name="Customer" ma:index="23" nillable="true" ma:displayName="Customer" ma:format="Dropdown" ma:internalName="Custom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JHU"/>
                    <xsd:enumeration value="Lifebridge"/>
                    <xsd:enumeration value="HuntAKiller"/>
                    <xsd:enumeration value="Arthritis"/>
                    <xsd:enumeration value="14West"/>
                    <xsd:enumeration value="Graham Packaging"/>
                    <xsd:enumeration value="American Urological Association"/>
                    <xsd:enumeration value="ACDI/VOCA"/>
                    <xsd:enumeration value="AEH"/>
                    <xsd:enumeration value="Special Olympics"/>
                    <xsd:enumeration value="Shipley"/>
                  </xsd:restriction>
                </xsd:simpleType>
              </xsd:element>
            </xsd:sequence>
          </xsd:extension>
        </xsd:complexContent>
      </xsd:complexType>
    </xsd:element>
    <xsd:element name="Product" ma:index="24" nillable="true" ma:displayName="Product" ma:format="Dropdown" ma:internalName="Product">
      <xsd:simpleType>
        <xsd:restriction base="dms:Choice">
          <xsd:enumeration value="RPA"/>
          <xsd:enumeration value="Business Lens"/>
          <xsd:enumeration value="CRM"/>
          <xsd:enumeration value="PowerBI"/>
          <xsd:enumeration value="WAE"/>
          <xsd:enumeration value="Power Automate"/>
          <xsd:enumeration value="Adoption Coaching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dd1ba823-ea55-4b79-ac3a-a339c9d159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75df5-4a38-42cc-9f3f-dda43bfca9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f247282f-8b47-4347-9a7d-3a5875ff59c2}" ma:internalName="TaxCatchAll" ma:showField="CatchAllData" ma:web="d9875df5-4a38-42cc-9f3f-dda43bfca9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BD680C-DD69-4D56-9EB1-A1F05166E794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d9875df5-4a38-42cc-9f3f-dda43bfca9f6"/>
    <ds:schemaRef ds:uri="http://purl.org/dc/terms/"/>
    <ds:schemaRef ds:uri="http://schemas.microsoft.com/office/infopath/2007/PartnerControls"/>
    <ds:schemaRef ds:uri="f5dfca49-6014-4ceb-a0da-cff2a660b42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71B6F5-3BB7-4E64-9A85-56B660421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fca49-6014-4ceb-a0da-cff2a660b42c"/>
    <ds:schemaRef ds:uri="d9875df5-4a38-42cc-9f3f-dda43bfca9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70B727-D95A-42B8-9C9E-BCDD2FB90B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</TotalTime>
  <Words>238</Words>
  <Application>Microsoft Office PowerPoint</Application>
  <PresentationFormat>Widescreen</PresentationFormat>
  <Paragraphs>52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Building the AI world</vt:lpstr>
      <vt:lpstr>AI, is not only a technology issue.</vt:lpstr>
      <vt:lpstr>Mind Over Machines enriches lives by helping the world work smarter.</vt:lpstr>
      <vt:lpstr>Working smarter extends to the human.</vt:lpstr>
      <vt:lpstr>Case Study: Financial Analysis  Large Language Model</vt:lpstr>
      <vt:lpstr>Mind Over Machines taking Data to Intelligence</vt:lpstr>
      <vt:lpstr>Mind Over Machines taking Data to Intelligence</vt:lpstr>
      <vt:lpstr>Mind Over Machines taking Data to Intelligence</vt:lpstr>
      <vt:lpstr>Case Study: AI Code Conversion (AngularJS to React)</vt:lpstr>
      <vt:lpstr>Case Study: Data Driven  Sales Process</vt:lpstr>
      <vt:lpstr>Case Study: AI Garage to accelerate  AI innovation </vt:lpstr>
      <vt:lpstr>Case Study: Saving infant’s lives with data, devices, and upskilling</vt:lpstr>
      <vt:lpstr>Case Study: Reimagining the future of medicine with AI &amp; process</vt:lpstr>
      <vt:lpstr>Case Study: Capture structured data onsite, report in real-time</vt:lpstr>
      <vt:lpstr>Humans Are Brimming with Potential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Processes</dc:title>
  <dc:creator>Annie Cassidy | Mind Over Machines</dc:creator>
  <cp:lastModifiedBy>Tim Kulp</cp:lastModifiedBy>
  <cp:revision>20</cp:revision>
  <dcterms:created xsi:type="dcterms:W3CDTF">2021-09-29T13:06:06Z</dcterms:created>
  <dcterms:modified xsi:type="dcterms:W3CDTF">2024-05-02T13:58:36Z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0x010100EA5C2172BBB7944DAA2DF0DF3D2C371C</vt:lpwstr>
  </property>
</Properties>
</file>