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80" r:id="rId5"/>
  </p:sldMasterIdLst>
  <p:notesMasterIdLst>
    <p:notesMasterId r:id="rId17"/>
  </p:notesMasterIdLst>
  <p:handoutMasterIdLst>
    <p:handoutMasterId r:id="rId18"/>
  </p:handoutMasterIdLst>
  <p:sldIdLst>
    <p:sldId id="2147348666" r:id="rId6"/>
    <p:sldId id="2147347773" r:id="rId7"/>
    <p:sldId id="2147348764" r:id="rId8"/>
    <p:sldId id="2147348757" r:id="rId9"/>
    <p:sldId id="2147348759" r:id="rId10"/>
    <p:sldId id="2147348760" r:id="rId11"/>
    <p:sldId id="2147348761" r:id="rId12"/>
    <p:sldId id="2147348762" r:id="rId13"/>
    <p:sldId id="2147348670" r:id="rId14"/>
    <p:sldId id="2147348763" r:id="rId15"/>
    <p:sldId id="259" r:id="rId16"/>
  </p:sldIdLst>
  <p:sldSz cx="9144000" cy="5143500" type="screen16x9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nda Walker" initials="" lastIdx="1" clrIdx="0"/>
  <p:cmAuthor id="1" name="Melinda Walker" initials="MW" lastIdx="5" clrIdx="1">
    <p:extLst>
      <p:ext uri="{19B8F6BF-5375-455C-9EA6-DF929625EA0E}">
        <p15:presenceInfo xmlns:p15="http://schemas.microsoft.com/office/powerpoint/2012/main" userId="f130b80a-b0d3-4e2b-8db4-ab366dfdbfbb" providerId="Windows Live"/>
      </p:ext>
    </p:extLst>
  </p:cmAuthor>
  <p:cmAuthor id="2" name="Melinda Walker" initials="MW [2]" lastIdx="16" clrIdx="2">
    <p:extLst>
      <p:ext uri="{19B8F6BF-5375-455C-9EA6-DF929625EA0E}">
        <p15:presenceInfo xmlns:p15="http://schemas.microsoft.com/office/powerpoint/2012/main" userId="S::melinda.walker@redriver.com::77b90d44-2892-46ee-8530-6eee99b263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4AF"/>
    <a:srgbClr val="243645"/>
    <a:srgbClr val="A40015"/>
    <a:srgbClr val="A93439"/>
    <a:srgbClr val="647380"/>
    <a:srgbClr val="96A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18E4F-58AA-4D5D-9242-A367111A9D66}" v="2" dt="2024-04-23T19:38:09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21"/>
  </p:normalViewPr>
  <p:slideViewPr>
    <p:cSldViewPr snapToGrid="0">
      <p:cViewPr varScale="1">
        <p:scale>
          <a:sx n="146" d="100"/>
          <a:sy n="146" d="100"/>
        </p:scale>
        <p:origin x="516" y="114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786571E-7EAC-384A-82D3-3A1CD501F3B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53FF861-3F37-CC4F-904D-0FC635E3F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14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1"/>
            <a:ext cx="2944283" cy="49829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8F701F-9CC7-449D-A017-ABBD09D68A7D}" type="datetimeFigureOut">
              <a:rPr lang="en-US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3" cy="49829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BE661A-67F2-49E1-9D31-447F398F5C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1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E661A-67F2-49E1-9D31-447F398F5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E661A-67F2-49E1-9D31-447F398F5C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1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E661A-67F2-49E1-9D31-447F398F5C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1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E661A-67F2-49E1-9D31-447F398F5C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33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E661A-67F2-49E1-9D31-447F398F5C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5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E661A-67F2-49E1-9D31-447F398F5C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3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 1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1CAE9723-F64E-014C-96C7-50EF69AE5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841E48-EF3C-3D46-8358-785DA4682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45" y="4239397"/>
            <a:ext cx="1410187" cy="455140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6E28BD-D6BF-AB49-858F-E0F9C785B3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969" y="1897659"/>
            <a:ext cx="5808662" cy="936625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549FA1A-F973-2544-93CC-7CBCD51E68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791636"/>
            <a:ext cx="5843587" cy="117567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 i="0">
                <a:solidFill>
                  <a:schemeClr val="bg1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93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969" y="2184612"/>
            <a:ext cx="4059031" cy="936625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2763102-E5F9-1B47-9654-1362DAE6FA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249" y="0"/>
            <a:ext cx="3233546" cy="5143500"/>
          </a:xfrm>
        </p:spPr>
        <p:txBody>
          <a:bodyPr anchor="ctr" anchorCtr="0">
            <a:noAutofit/>
          </a:bodyPr>
          <a:lstStyle>
            <a:lvl1pPr marL="233363" indent="-233363" algn="l">
              <a:lnSpc>
                <a:spcPct val="110000"/>
              </a:lnSpc>
              <a:buFont typeface="System Font Regular"/>
              <a:buChar char="+"/>
              <a:tabLst/>
              <a:defRPr sz="2000" b="0" i="0">
                <a:solidFill>
                  <a:schemeClr val="tx1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32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EE47A2-F786-E34B-A4B7-F4CA11D5C53C}"/>
              </a:ext>
            </a:extLst>
          </p:cNvPr>
          <p:cNvGrpSpPr/>
          <p:nvPr userDrawn="1"/>
        </p:nvGrpSpPr>
        <p:grpSpPr>
          <a:xfrm>
            <a:off x="0" y="-792"/>
            <a:ext cx="9182123" cy="5143897"/>
            <a:chOff x="5888685" y="-792"/>
            <a:chExt cx="3255317" cy="51438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4A1FE7-C766-E648-A18D-CD9744888AEA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16387A-9230-8740-BDBA-776D6ACA5F81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969" y="2184612"/>
            <a:ext cx="4059031" cy="936625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bg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2763102-E5F9-1B47-9654-1362DAE6FA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249" y="0"/>
            <a:ext cx="3233546" cy="5143500"/>
          </a:xfrm>
        </p:spPr>
        <p:txBody>
          <a:bodyPr anchor="ctr" anchorCtr="0">
            <a:noAutofit/>
          </a:bodyPr>
          <a:lstStyle>
            <a:lvl1pPr marL="233363" indent="-233363" algn="l">
              <a:lnSpc>
                <a:spcPct val="110000"/>
              </a:lnSpc>
              <a:buClr>
                <a:schemeClr val="bg1"/>
              </a:buClr>
              <a:buFont typeface="System Font Regular"/>
              <a:buChar char="+"/>
              <a:tabLst/>
              <a:defRPr sz="2000" b="0" i="0">
                <a:solidFill>
                  <a:schemeClr val="bg1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76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ivider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1BE13-9689-3C4B-A869-B3C26DD9A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6906" y="4239397"/>
            <a:ext cx="1410187" cy="45514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7668" y="1897659"/>
            <a:ext cx="5808662" cy="93662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ECE550-A96C-3B47-834C-A394B8BA5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0206" y="2791636"/>
            <a:ext cx="5843587" cy="1308415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 b="0" i="0">
                <a:solidFill>
                  <a:schemeClr val="bg1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25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ivider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1BE13-9689-3C4B-A869-B3C26DD9A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6906" y="4240330"/>
            <a:ext cx="1410187" cy="45327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7668" y="1897659"/>
            <a:ext cx="5808662" cy="93662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ECE550-A96C-3B47-834C-A394B8BA5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0206" y="2791636"/>
            <a:ext cx="5843587" cy="1308415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88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Divider Slide (Re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709E17-D0CF-8C43-8B45-65D1FF9C4323}"/>
              </a:ext>
            </a:extLst>
          </p:cNvPr>
          <p:cNvGrpSpPr/>
          <p:nvPr userDrawn="1"/>
        </p:nvGrpSpPr>
        <p:grpSpPr>
          <a:xfrm>
            <a:off x="0" y="-792"/>
            <a:ext cx="9182123" cy="5143897"/>
            <a:chOff x="5888685" y="-792"/>
            <a:chExt cx="3255317" cy="51438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4C790E-7D61-CB40-B3B5-E00DD42C6918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72BCA9-2763-284A-B0B2-E89B46B437B2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7668" y="1897659"/>
            <a:ext cx="5808662" cy="93662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bg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ECE550-A96C-3B47-834C-A394B8BA5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0206" y="2791636"/>
            <a:ext cx="5843587" cy="1323163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 b="0" i="0">
                <a:solidFill>
                  <a:schemeClr val="bg1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2CB1E-E803-584F-9744-D8306A2C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905" y="4239397"/>
            <a:ext cx="1410187" cy="4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1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ingle Column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9" y="411274"/>
            <a:ext cx="8144778" cy="460667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98" y="1122366"/>
            <a:ext cx="8102979" cy="339447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644B522-22A9-1F4C-941E-2D2A60A6644F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bg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6521A0-DD35-0044-9A1A-1EEE4DAFA0DB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59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Single Column Side by Side (Whit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6" y="411277"/>
            <a:ext cx="2557718" cy="4082125"/>
          </a:xfrm>
        </p:spPr>
        <p:txBody>
          <a:bodyPr anchor="ctr" anchorCtr="0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284" y="411273"/>
            <a:ext cx="4381493" cy="4082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9911479-B1A9-484E-8A28-1F685F8B698A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bg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1B04D3-A9D2-1942-BA8B-63945EB8EA08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32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ouble Column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65962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145"/>
            <a:ext cx="4038600" cy="25455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5145"/>
            <a:ext cx="4038600" cy="25455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2DD8D3-D79D-524C-9FE8-3AE238EBA37F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bg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DAD979-270B-1B40-B19B-FB8B26D26C92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64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itle Only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9" y="411274"/>
            <a:ext cx="8144778" cy="460667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C5FCDFD-4528-7142-B54B-2EDFBBFCD2BE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bg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6597B5-2C14-A047-8B81-700EC924D4AB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43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736A3B-87B1-0449-A2EB-EA2C8F2DE8B8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bg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7B645E-C123-9F42-A62F-A651DAA8F4EE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88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 2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3">
            <a:extLst>
              <a:ext uri="{FF2B5EF4-FFF2-40B4-BE49-F238E27FC236}">
                <a16:creationId xmlns:a16="http://schemas.microsoft.com/office/drawing/2014/main" id="{72CAD6B6-ADE1-8B41-9441-6723ECC89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-153261" y="-736170"/>
            <a:ext cx="9946467" cy="55948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61BE13-9689-3C4B-A869-B3C26DD9A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45" y="4239397"/>
            <a:ext cx="1410187" cy="45514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969" y="1897659"/>
            <a:ext cx="5808662" cy="936625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ECE550-A96C-3B47-834C-A394B8BA5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791636"/>
            <a:ext cx="5843587" cy="117567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 i="0">
                <a:solidFill>
                  <a:schemeClr val="bg1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650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ingl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9" y="411274"/>
            <a:ext cx="8143529" cy="460667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98" y="1122366"/>
            <a:ext cx="8102979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3D20F47-2D01-FF45-B8E3-D362994C5409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tx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FFADBD-29DF-E548-B886-07F9F01D543F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493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ingle Column Side by S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6" y="411277"/>
            <a:ext cx="2557718" cy="4082125"/>
          </a:xfrm>
        </p:spPr>
        <p:txBody>
          <a:bodyPr anchor="ctr" anchorCtr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284" y="411273"/>
            <a:ext cx="4381493" cy="40821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3D20F47-2D01-FF45-B8E3-D362994C5409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tx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FFADBD-29DF-E548-B886-07F9F01D543F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647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ouble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6596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145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5145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F02E4F8-34E8-2B47-B799-0AF7846750C9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tx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36EE5A-1BFC-1347-AFD0-3EBD1068CF5A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1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9" y="411274"/>
            <a:ext cx="8144778" cy="460667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3D20F47-2D01-FF45-B8E3-D362994C5409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tx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65D342-0E69-3E4A-A39C-41BD577F0AD0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45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299B9-EF14-4B42-8829-C79CCEE07ADE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tx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613BEB-D818-644B-BE52-43BFCC263175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88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ingle Column (Re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717FD4-DD70-274F-ABC6-7984F3036CDF}"/>
              </a:ext>
            </a:extLst>
          </p:cNvPr>
          <p:cNvGrpSpPr/>
          <p:nvPr userDrawn="1"/>
        </p:nvGrpSpPr>
        <p:grpSpPr>
          <a:xfrm>
            <a:off x="0" y="-792"/>
            <a:ext cx="9182123" cy="5143897"/>
            <a:chOff x="5888685" y="-792"/>
            <a:chExt cx="3255317" cy="51438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A46739-6CC1-9F4A-B9D3-96AAB7C9CD19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1F3889-B1C6-E649-9F2D-B5A1AC164C7D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9" y="411274"/>
            <a:ext cx="8144778" cy="460667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798" y="1122366"/>
            <a:ext cx="8102979" cy="3394472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644B522-22A9-1F4C-941E-2D2A60A6644F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bg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6521A0-DD35-0044-9A1A-1EEE4DAFA0DB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53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ouble Column (Re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406FD83-3DBB-A044-8723-2951997923FB}"/>
              </a:ext>
            </a:extLst>
          </p:cNvPr>
          <p:cNvGrpSpPr/>
          <p:nvPr userDrawn="1"/>
        </p:nvGrpSpPr>
        <p:grpSpPr>
          <a:xfrm>
            <a:off x="0" y="-792"/>
            <a:ext cx="9182123" cy="5143897"/>
            <a:chOff x="5888685" y="-792"/>
            <a:chExt cx="3255317" cy="51438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CD73A7-D118-E04F-BEA5-0FC68A563596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25D5B8-73E4-194C-8356-B19231EF034B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65962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145"/>
            <a:ext cx="4038600" cy="2545556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5145"/>
            <a:ext cx="4038600" cy="25455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2DD8D3-D79D-524C-9FE8-3AE238EBA37F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bg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DAD979-270B-1B40-B19B-FB8B26D26C92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02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itle Only (Re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4C387F1-706A-D546-8236-454524AD8001}"/>
              </a:ext>
            </a:extLst>
          </p:cNvPr>
          <p:cNvGrpSpPr/>
          <p:nvPr userDrawn="1"/>
        </p:nvGrpSpPr>
        <p:grpSpPr>
          <a:xfrm>
            <a:off x="0" y="-792"/>
            <a:ext cx="9182123" cy="5143897"/>
            <a:chOff x="5888685" y="-792"/>
            <a:chExt cx="3255317" cy="51438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A02005-7AE1-8C4B-8B6D-DE71ABD3ACBD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AE1F65-D007-F24D-ABE4-C72820555FDE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9" y="411274"/>
            <a:ext cx="8144778" cy="460667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C5FCDFD-4528-7142-B54B-2EDFBBFCD2BE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bg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6597B5-2C14-A047-8B81-700EC924D4AB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78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ank (Re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C9606C-CF1C-214F-9289-E57C0D51AB04}"/>
              </a:ext>
            </a:extLst>
          </p:cNvPr>
          <p:cNvGrpSpPr/>
          <p:nvPr userDrawn="1"/>
        </p:nvGrpSpPr>
        <p:grpSpPr>
          <a:xfrm>
            <a:off x="0" y="-792"/>
            <a:ext cx="9182123" cy="5143897"/>
            <a:chOff x="5888685" y="-792"/>
            <a:chExt cx="3255317" cy="51438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4A256E-BAC7-BC41-A6F6-C13C0BCB7206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01EDDE-D69A-6747-8ECD-09999A227615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736A3B-87B1-0449-A2EB-EA2C8F2DE8B8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bg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7B645E-C123-9F42-A62F-A651DAA8F4EE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17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Title &amp; Left Imag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1677" y="0"/>
            <a:ext cx="2862263" cy="51435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14116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4114116" y="1589999"/>
            <a:ext cx="50509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16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sz="30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2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 3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B35276A2-BCD6-8449-8355-1AD007373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61BE13-9689-3C4B-A869-B3C26DD9A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45" y="4239397"/>
            <a:ext cx="1410187" cy="45514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969" y="1897659"/>
            <a:ext cx="5808662" cy="936625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7208AA-7524-6C46-929A-5BB6333C27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791636"/>
            <a:ext cx="5843587" cy="117567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 i="0">
                <a:solidFill>
                  <a:schemeClr val="bg1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448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Title &amp; Left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1677" y="0"/>
            <a:ext cx="2862263" cy="51435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14116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4114116" y="1589999"/>
            <a:ext cx="505097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16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sz="30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3139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Title &amp; Left Image (Re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439CA94-FE11-614D-9E01-4024139FB9F2}"/>
              </a:ext>
            </a:extLst>
          </p:cNvPr>
          <p:cNvGrpSpPr/>
          <p:nvPr userDrawn="1"/>
        </p:nvGrpSpPr>
        <p:grpSpPr>
          <a:xfrm>
            <a:off x="0" y="-792"/>
            <a:ext cx="9182123" cy="5143897"/>
            <a:chOff x="5888685" y="-792"/>
            <a:chExt cx="3255317" cy="51438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F6F70B-1659-A14C-B37D-722BF2309115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F42016-65B3-9148-B1FF-24B3C36F75DE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1677" y="0"/>
            <a:ext cx="2862263" cy="51435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14116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4114116" y="1589999"/>
            <a:ext cx="5050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16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sz="30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9060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Title &amp; Right Imag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25486" y="0"/>
            <a:ext cx="2862263" cy="51435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2534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-44244" y="1589999"/>
            <a:ext cx="50509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34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sz="30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4007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Title &amp; Right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25486" y="0"/>
            <a:ext cx="2862263" cy="51435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2534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-44244" y="1589999"/>
            <a:ext cx="505097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34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sz="30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2443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Title &amp; Right Image (Re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439CA94-FE11-614D-9E01-4024139FB9F2}"/>
              </a:ext>
            </a:extLst>
          </p:cNvPr>
          <p:cNvGrpSpPr/>
          <p:nvPr userDrawn="1"/>
        </p:nvGrpSpPr>
        <p:grpSpPr>
          <a:xfrm>
            <a:off x="0" y="-792"/>
            <a:ext cx="9182123" cy="5143897"/>
            <a:chOff x="5888685" y="-792"/>
            <a:chExt cx="3255317" cy="51438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F6F70B-1659-A14C-B37D-722BF2309115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F42016-65B3-9148-B1FF-24B3C36F75DE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46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sz="3000"/>
              <a:t>Click to edit Master title style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736B126-F0FF-3C47-9324-51914F5447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25486" y="0"/>
            <a:ext cx="2862263" cy="51435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C29CF99-6294-7B43-9269-1D8E32607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2534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6CC5FD-BAA6-5649-A0B2-17ED64E68728}"/>
              </a:ext>
            </a:extLst>
          </p:cNvPr>
          <p:cNvCxnSpPr>
            <a:cxnSpLocks/>
          </p:cNvCxnSpPr>
          <p:nvPr userDrawn="1"/>
        </p:nvCxnSpPr>
        <p:spPr>
          <a:xfrm>
            <a:off x="-44244" y="1589999"/>
            <a:ext cx="5050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75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F2D13D7E-6FCF-D642-A6AE-179414B7CE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980D6B3-E435-4E46-9B88-AD927CE1FB34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bg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A499AC-5A0F-8449-A6F2-0E14F33F8395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04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612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C432BF9-86F5-E315-0F6A-63ACCF82A3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959" y="1869282"/>
            <a:ext cx="8445219" cy="70246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lang="en-US" sz="4275" b="1" kern="1200" cap="all" baseline="0" dirty="0">
                <a:solidFill>
                  <a:srgbClr val="A8353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3750"/>
              <a:t>&lt;SECTION TITLE&gt;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DEE81-E40C-0FAC-4B9C-3F953815D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313" y="3945806"/>
            <a:ext cx="1995375" cy="7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86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ofi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14116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4114116" y="1589999"/>
            <a:ext cx="50509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16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endParaRPr lang="en-US" sz="300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49CE8BCC-C942-CA4B-AAC7-D7074BCC29E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52111" y="3451121"/>
            <a:ext cx="1581774" cy="1721875"/>
          </a:xfrm>
          <a:solidFill>
            <a:schemeClr val="accent6"/>
          </a:solidFill>
        </p:spPr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73AFB59E-662C-6841-9713-9531A337F7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52111" y="-14860"/>
            <a:ext cx="1581774" cy="3436471"/>
          </a:xfrm>
          <a:solidFill>
            <a:schemeClr val="accent6"/>
          </a:solidFill>
        </p:spPr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27BA9F8D-1D66-AC4F-8C5A-F1436BE822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841" y="-47996"/>
            <a:ext cx="1581774" cy="1721875"/>
          </a:xfrm>
          <a:solidFill>
            <a:schemeClr val="accent6"/>
          </a:solidFill>
        </p:spPr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7216D23E-DBF7-1049-A773-F3B3B7D06E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841" y="1707029"/>
            <a:ext cx="1581774" cy="3436471"/>
          </a:xfrm>
          <a:solidFill>
            <a:schemeClr val="accent6"/>
          </a:solidFill>
        </p:spPr>
      </p:sp>
    </p:spTree>
    <p:extLst>
      <p:ext uri="{BB962C8B-B14F-4D97-AF65-F5344CB8AC3E}">
        <p14:creationId xmlns:p14="http://schemas.microsoft.com/office/powerpoint/2010/main" val="1799884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fi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14116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4114116" y="1589999"/>
            <a:ext cx="50509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16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endParaRPr lang="en-US" sz="30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3DB0AE-3D90-0147-BE6E-F1492274949A}"/>
              </a:ext>
            </a:extLst>
          </p:cNvPr>
          <p:cNvGrpSpPr/>
          <p:nvPr userDrawn="1"/>
        </p:nvGrpSpPr>
        <p:grpSpPr>
          <a:xfrm>
            <a:off x="-3317399" y="436880"/>
            <a:ext cx="7726178" cy="4415338"/>
            <a:chOff x="1320800" y="1790165"/>
            <a:chExt cx="10669666" cy="6096534"/>
          </a:xfrm>
        </p:grpSpPr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8606D89E-E3C0-B542-909D-32C534D76F02}"/>
                </a:ext>
              </a:extLst>
            </p:cNvPr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rgbClr val="1C1C1C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1" name="Freeform: Shape 6">
              <a:extLst>
                <a:ext uri="{FF2B5EF4-FFF2-40B4-BE49-F238E27FC236}">
                  <a16:creationId xmlns:a16="http://schemas.microsoft.com/office/drawing/2014/main" id="{30CEA7F2-4B34-EB42-AD82-8E8CA160B479}"/>
                </a:ext>
              </a:extLst>
            </p:cNvPr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2" name="Rectangle: Rounded Corners 7">
              <a:extLst>
                <a:ext uri="{FF2B5EF4-FFF2-40B4-BE49-F238E27FC236}">
                  <a16:creationId xmlns:a16="http://schemas.microsoft.com/office/drawing/2014/main" id="{9011255D-278E-324E-9E6F-C22DDEEF3751}"/>
                </a:ext>
              </a:extLst>
            </p:cNvPr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509454C0-74F0-DD42-A492-7503A13A483F}"/>
                </a:ext>
              </a:extLst>
            </p:cNvPr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4" name="Rectangle: Rounded Corners 9">
              <a:extLst>
                <a:ext uri="{FF2B5EF4-FFF2-40B4-BE49-F238E27FC236}">
                  <a16:creationId xmlns:a16="http://schemas.microsoft.com/office/drawing/2014/main" id="{69D56248-390B-0D41-BE16-A9DE8F8969D5}"/>
                </a:ext>
              </a:extLst>
            </p:cNvPr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66D1A299-E6C0-EE42-BD8C-A10F6FD49A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1371" y="734215"/>
            <a:ext cx="3466896" cy="367506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46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 4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B35276A2-BCD6-8449-8355-1AD007373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61BE13-9689-3C4B-A869-B3C26DD9A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45" y="4239397"/>
            <a:ext cx="1410187" cy="45514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969" y="1897659"/>
            <a:ext cx="5808662" cy="936625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03E00DF-866A-7D42-8A4B-AB3E6487E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791636"/>
            <a:ext cx="5843587" cy="117567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 i="0">
                <a:solidFill>
                  <a:schemeClr val="bg1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12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fi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439CA94-FE11-614D-9E01-4024139FB9F2}"/>
              </a:ext>
            </a:extLst>
          </p:cNvPr>
          <p:cNvGrpSpPr/>
          <p:nvPr userDrawn="1"/>
        </p:nvGrpSpPr>
        <p:grpSpPr>
          <a:xfrm>
            <a:off x="0" y="-792"/>
            <a:ext cx="9182123" cy="5143897"/>
            <a:chOff x="5888685" y="-792"/>
            <a:chExt cx="3255317" cy="51438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F6F70B-1659-A14C-B37D-722BF2309115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F42016-65B3-9148-B1FF-24B3C36F75DE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14116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4114116" y="1589999"/>
            <a:ext cx="5050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16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endParaRPr lang="en-US" sz="3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A62D55-D61D-6B43-B800-AC22B31D9819}"/>
              </a:ext>
            </a:extLst>
          </p:cNvPr>
          <p:cNvGrpSpPr/>
          <p:nvPr userDrawn="1"/>
        </p:nvGrpSpPr>
        <p:grpSpPr>
          <a:xfrm>
            <a:off x="-3317399" y="436880"/>
            <a:ext cx="7726178" cy="4415338"/>
            <a:chOff x="1320800" y="1790165"/>
            <a:chExt cx="10669666" cy="6096534"/>
          </a:xfrm>
        </p:grpSpPr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62C08614-3802-2F4D-B279-2FA63001F666}"/>
                </a:ext>
              </a:extLst>
            </p:cNvPr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rgbClr val="1C1C1C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627CFD6D-11CC-BB4E-815B-AE267BBC0D53}"/>
                </a:ext>
              </a:extLst>
            </p:cNvPr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6" name="Rectangle: Rounded Corners 7">
              <a:extLst>
                <a:ext uri="{FF2B5EF4-FFF2-40B4-BE49-F238E27FC236}">
                  <a16:creationId xmlns:a16="http://schemas.microsoft.com/office/drawing/2014/main" id="{733BEC32-266E-F845-B3CA-DEE17B6F146E}"/>
                </a:ext>
              </a:extLst>
            </p:cNvPr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7EDAF47D-CCD4-0D43-B45D-FB55B042B2AF}"/>
                </a:ext>
              </a:extLst>
            </p:cNvPr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8" name="Rectangle: Rounded Corners 9">
              <a:extLst>
                <a:ext uri="{FF2B5EF4-FFF2-40B4-BE49-F238E27FC236}">
                  <a16:creationId xmlns:a16="http://schemas.microsoft.com/office/drawing/2014/main" id="{DD6596EB-8339-344B-9617-9F4599CB03A4}"/>
                </a:ext>
              </a:extLst>
            </p:cNvPr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93A0C930-1E8D-A045-AFEC-B9399C04C7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1371" y="734215"/>
            <a:ext cx="3466896" cy="367506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882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fi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14116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4114116" y="1589999"/>
            <a:ext cx="505097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16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endParaRPr lang="en-US" sz="30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F6F672-841E-6A4C-BFE8-6B665DC92756}"/>
              </a:ext>
            </a:extLst>
          </p:cNvPr>
          <p:cNvGrpSpPr/>
          <p:nvPr userDrawn="1"/>
        </p:nvGrpSpPr>
        <p:grpSpPr>
          <a:xfrm>
            <a:off x="-3317399" y="436880"/>
            <a:ext cx="7726178" cy="4415338"/>
            <a:chOff x="1320800" y="1790165"/>
            <a:chExt cx="10669666" cy="6096534"/>
          </a:xfrm>
        </p:grpSpPr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811D91EF-C542-4644-AF0A-4FA7A6F0FD55}"/>
                </a:ext>
              </a:extLst>
            </p:cNvPr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rgbClr val="1C1C1C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706DC001-9FA8-2646-A98D-109297BC16B0}"/>
                </a:ext>
              </a:extLst>
            </p:cNvPr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3" name="Rectangle: Rounded Corners 7">
              <a:extLst>
                <a:ext uri="{FF2B5EF4-FFF2-40B4-BE49-F238E27FC236}">
                  <a16:creationId xmlns:a16="http://schemas.microsoft.com/office/drawing/2014/main" id="{E39A9667-CFB6-994C-B45B-6CC921D1845A}"/>
                </a:ext>
              </a:extLst>
            </p:cNvPr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E4014F4A-74A7-7B48-B2D1-2C63BBA63053}"/>
                </a:ext>
              </a:extLst>
            </p:cNvPr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5" name="Rectangle: Rounded Corners 9">
              <a:extLst>
                <a:ext uri="{FF2B5EF4-FFF2-40B4-BE49-F238E27FC236}">
                  <a16:creationId xmlns:a16="http://schemas.microsoft.com/office/drawing/2014/main" id="{855F61F8-B6B5-8D48-BF0A-94B0CB4B02C3}"/>
                </a:ext>
              </a:extLst>
            </p:cNvPr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1C71C55-4628-3E41-8117-D2D18CCD40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1371" y="734215"/>
            <a:ext cx="3466896" cy="367506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53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fi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14116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4114116" y="1589999"/>
            <a:ext cx="50509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16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endParaRPr lang="en-US" sz="3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DA4861-41B1-F54F-9658-4F997C6DE5B2}"/>
              </a:ext>
            </a:extLst>
          </p:cNvPr>
          <p:cNvGrpSpPr/>
          <p:nvPr userDrawn="1"/>
        </p:nvGrpSpPr>
        <p:grpSpPr>
          <a:xfrm>
            <a:off x="382433" y="431021"/>
            <a:ext cx="3227050" cy="6736695"/>
            <a:chOff x="2791402" y="1050114"/>
            <a:chExt cx="3909098" cy="81592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DBA04E-7846-CB4A-98D5-E3DC22552E16}"/>
                </a:ext>
              </a:extLst>
            </p:cNvPr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6C5C6B-5BEC-A24E-B40D-97AA20533CC0}"/>
                </a:ext>
              </a:extLst>
            </p:cNvPr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7" name="Rectangle: Rounded Corners 7">
              <a:extLst>
                <a:ext uri="{FF2B5EF4-FFF2-40B4-BE49-F238E27FC236}">
                  <a16:creationId xmlns:a16="http://schemas.microsoft.com/office/drawing/2014/main" id="{3AEA304B-B676-4743-BEBF-36B55B8C6F33}"/>
                </a:ext>
              </a:extLst>
            </p:cNvPr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8" name="Rectangle: Rounded Corners 12">
              <a:extLst>
                <a:ext uri="{FF2B5EF4-FFF2-40B4-BE49-F238E27FC236}">
                  <a16:creationId xmlns:a16="http://schemas.microsoft.com/office/drawing/2014/main" id="{2F411131-E34D-4C42-89DF-4C6B5B2B1E08}"/>
                </a:ext>
              </a:extLst>
            </p:cNvPr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B337751-C259-4242-999C-68E268AFE2BD}"/>
                </a:ext>
              </a:extLst>
            </p:cNvPr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7" name="Rectangle: Rounded Corners 9">
              <a:extLst>
                <a:ext uri="{FF2B5EF4-FFF2-40B4-BE49-F238E27FC236}">
                  <a16:creationId xmlns:a16="http://schemas.microsoft.com/office/drawing/2014/main" id="{760D7202-914D-1647-8C3C-B3F356FE4678}"/>
                </a:ext>
              </a:extLst>
            </p:cNvPr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4650D3B-9C0C-3147-B84F-0E7F65D71E9B}"/>
                </a:ext>
              </a:extLst>
            </p:cNvPr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0FC820-4C63-E045-80FA-64843BFEBDB2}"/>
                </a:ext>
              </a:extLst>
            </p:cNvPr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169C8118-D866-944F-8D46-EDC5DFB0BF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95" y="1318074"/>
            <a:ext cx="2781095" cy="382503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067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rofi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439CA94-FE11-614D-9E01-4024139FB9F2}"/>
              </a:ext>
            </a:extLst>
          </p:cNvPr>
          <p:cNvGrpSpPr/>
          <p:nvPr userDrawn="1"/>
        </p:nvGrpSpPr>
        <p:grpSpPr>
          <a:xfrm>
            <a:off x="0" y="-792"/>
            <a:ext cx="9182123" cy="5143897"/>
            <a:chOff x="5888685" y="-792"/>
            <a:chExt cx="3255317" cy="51438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F6F70B-1659-A14C-B37D-722BF2309115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F42016-65B3-9148-B1FF-24B3C36F75DE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14116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4114116" y="1589999"/>
            <a:ext cx="5050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16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endParaRPr lang="en-US" sz="3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0D5B15-3B5A-6D4B-B9DB-48C75CF110CA}"/>
              </a:ext>
            </a:extLst>
          </p:cNvPr>
          <p:cNvGrpSpPr/>
          <p:nvPr userDrawn="1"/>
        </p:nvGrpSpPr>
        <p:grpSpPr>
          <a:xfrm>
            <a:off x="383356" y="436880"/>
            <a:ext cx="3226127" cy="5378530"/>
            <a:chOff x="1887889" y="1398589"/>
            <a:chExt cx="5331279" cy="888682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75264A-5DCD-144F-AC6C-454F6E172E39}"/>
                </a:ext>
              </a:extLst>
            </p:cNvPr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AED4FB-A10F-8443-AE41-BA273ED2BEEE}"/>
                </a:ext>
              </a:extLst>
            </p:cNvPr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140A0622-475C-3243-8E23-D292F5030DC0}"/>
                </a:ext>
              </a:extLst>
            </p:cNvPr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811D20A2-9A32-2945-BA88-A84EA55F1BCF}"/>
                </a:ext>
              </a:extLst>
            </p:cNvPr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2949F2B-7548-714E-8A69-99F05A70DA69}"/>
                </a:ext>
              </a:extLst>
            </p:cNvPr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6" name="Rectangle: Rounded Corners 10">
              <a:extLst>
                <a:ext uri="{FF2B5EF4-FFF2-40B4-BE49-F238E27FC236}">
                  <a16:creationId xmlns:a16="http://schemas.microsoft.com/office/drawing/2014/main" id="{42236768-65B7-7947-BF74-C12CFDDDBD20}"/>
                </a:ext>
              </a:extLst>
            </p:cNvPr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074E5CB-D5EA-C143-A1A2-80440DF1B220}"/>
                </a:ext>
              </a:extLst>
            </p:cNvPr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987EEBC-B34E-0E46-8104-83B493E4B9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95" y="1318074"/>
            <a:ext cx="2781095" cy="382503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10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ofi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14116" y="1814999"/>
            <a:ext cx="4484194" cy="2891590"/>
          </a:xfrm>
        </p:spPr>
        <p:txBody>
          <a:bodyPr lIns="0" tIns="0" rIns="0" bIns="0" anchor="t">
            <a:normAutofit/>
          </a:bodyPr>
          <a:lstStyle>
            <a:lvl1pPr marL="174625" indent="-174625" algn="just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E3362-8753-904A-9941-B4E291548CFC}"/>
              </a:ext>
            </a:extLst>
          </p:cNvPr>
          <p:cNvCxnSpPr>
            <a:cxnSpLocks/>
          </p:cNvCxnSpPr>
          <p:nvPr userDrawn="1"/>
        </p:nvCxnSpPr>
        <p:spPr>
          <a:xfrm>
            <a:off x="4114116" y="1589999"/>
            <a:ext cx="505097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08550175-CA9D-EA42-8A19-1C273BE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16" y="436880"/>
            <a:ext cx="4484194" cy="1016000"/>
          </a:xfrm>
        </p:spPr>
        <p:txBody>
          <a:bodyPr lIns="0" tIns="0" rIns="0" bIns="0">
            <a:normAutofit/>
          </a:bodyPr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endParaRPr lang="en-US" sz="30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918131-EF38-244C-AE59-7A931CD35AD4}"/>
              </a:ext>
            </a:extLst>
          </p:cNvPr>
          <p:cNvGrpSpPr/>
          <p:nvPr userDrawn="1"/>
        </p:nvGrpSpPr>
        <p:grpSpPr>
          <a:xfrm>
            <a:off x="383356" y="436880"/>
            <a:ext cx="3226127" cy="5378530"/>
            <a:chOff x="1887889" y="1398589"/>
            <a:chExt cx="5331279" cy="888682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4EF2F9-B6B8-5E45-84C8-B0B4DC255A19}"/>
                </a:ext>
              </a:extLst>
            </p:cNvPr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5B5E0BE-4263-D943-9488-09E7C97E77B3}"/>
                </a:ext>
              </a:extLst>
            </p:cNvPr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7174BB53-FBC2-924F-B95C-1021E67A7CDE}"/>
                </a:ext>
              </a:extLst>
            </p:cNvPr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EABBF7F1-BB96-1D41-B105-47B28A160C20}"/>
                </a:ext>
              </a:extLst>
            </p:cNvPr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CD99BBA-3E96-634C-A887-89C50FA139C0}"/>
                </a:ext>
              </a:extLst>
            </p:cNvPr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3" name="Rectangle: Rounded Corners 10">
              <a:extLst>
                <a:ext uri="{FF2B5EF4-FFF2-40B4-BE49-F238E27FC236}">
                  <a16:creationId xmlns:a16="http://schemas.microsoft.com/office/drawing/2014/main" id="{21B94D6F-ED4C-CB41-A162-54D78FEB4464}"/>
                </a:ext>
              </a:extLst>
            </p:cNvPr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DE964B-F4CD-9141-87E2-CB17E59D01CC}"/>
                </a:ext>
              </a:extLst>
            </p:cNvPr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5BE5FC5B-A0D0-B04B-9946-753719D77B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95" y="1318074"/>
            <a:ext cx="2781095" cy="382503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09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613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olum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387891"/>
            <a:ext cx="9144000" cy="481160"/>
          </a:xfrm>
        </p:spPr>
        <p:txBody>
          <a:bodyPr anchor="ctr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Slide title goes here</a:t>
            </a:r>
            <a:endParaRPr kumimoji="1" lang="ja-JP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433E30-E79E-1742-A7EF-8B50E76C5105}"/>
              </a:ext>
            </a:extLst>
          </p:cNvPr>
          <p:cNvSpPr/>
          <p:nvPr/>
        </p:nvSpPr>
        <p:spPr>
          <a:xfrm>
            <a:off x="499001" y="1412650"/>
            <a:ext cx="3672468" cy="76975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5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77 Bold Condensed" panose="02000503000000020004" pitchFamily="2" charset="0"/>
              <a:cs typeface="Helvetica 77 Bold Condensed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560ACA-CF7B-B442-A520-9CF17D2318DF}"/>
              </a:ext>
            </a:extLst>
          </p:cNvPr>
          <p:cNvSpPr/>
          <p:nvPr/>
        </p:nvSpPr>
        <p:spPr>
          <a:xfrm>
            <a:off x="499001" y="2403784"/>
            <a:ext cx="3672468" cy="76975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5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77 Bold Condensed" panose="02000503000000020004" pitchFamily="2" charset="0"/>
              <a:cs typeface="Helvetica 77 Bold Condensed" panose="02000503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8C51A3-235C-0644-A8A8-35B84D54CEEF}"/>
              </a:ext>
            </a:extLst>
          </p:cNvPr>
          <p:cNvSpPr/>
          <p:nvPr/>
        </p:nvSpPr>
        <p:spPr>
          <a:xfrm>
            <a:off x="499001" y="3394920"/>
            <a:ext cx="3672468" cy="76975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5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77 Bold Condensed" panose="02000503000000020004" pitchFamily="2" charset="0"/>
              <a:cs typeface="Helvetica 77 Bold Condensed" panose="02000503000000020004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F05884-1D55-D34F-A821-B61822B228C2}"/>
              </a:ext>
            </a:extLst>
          </p:cNvPr>
          <p:cNvSpPr/>
          <p:nvPr/>
        </p:nvSpPr>
        <p:spPr>
          <a:xfrm>
            <a:off x="4956561" y="1412648"/>
            <a:ext cx="3672468" cy="76975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5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77 Bold Condensed" panose="02000503000000020004" pitchFamily="2" charset="0"/>
              <a:cs typeface="Helvetica 77 Bold Condensed" panose="02000503000000020004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E22BD4-ED83-5E4B-83C1-4D812A63CA82}"/>
              </a:ext>
            </a:extLst>
          </p:cNvPr>
          <p:cNvSpPr/>
          <p:nvPr/>
        </p:nvSpPr>
        <p:spPr>
          <a:xfrm>
            <a:off x="4956561" y="2403782"/>
            <a:ext cx="3672468" cy="76975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5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77 Bold Condensed" panose="02000503000000020004" pitchFamily="2" charset="0"/>
              <a:cs typeface="Helvetica 77 Bold Condensed" panose="02000503000000020004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7309DE-DE09-F047-96EC-E5BE677D2625}"/>
              </a:ext>
            </a:extLst>
          </p:cNvPr>
          <p:cNvSpPr/>
          <p:nvPr/>
        </p:nvSpPr>
        <p:spPr>
          <a:xfrm>
            <a:off x="4956561" y="3394915"/>
            <a:ext cx="3672468" cy="76975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5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77 Bold Condensed" panose="02000503000000020004" pitchFamily="2" charset="0"/>
              <a:cs typeface="Helvetica 77 Bold Condensed" panose="02000503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>
          <a:xfrm>
            <a:off x="-1" y="0"/>
            <a:ext cx="45719" cy="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1"/>
          </p:nvPr>
        </p:nvSpPr>
        <p:spPr>
          <a:xfrm>
            <a:off x="-1" y="0"/>
            <a:ext cx="45719" cy="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99000" y="1434014"/>
            <a:ext cx="3672468" cy="71071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98999" y="2425150"/>
            <a:ext cx="3672468" cy="71071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9096" y="3390961"/>
            <a:ext cx="3672468" cy="736033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CD9863E6-6990-4140-9DDB-EF3124A6FE16}"/>
              </a:ext>
            </a:extLst>
          </p:cNvPr>
          <p:cNvSpPr txBox="1">
            <a:spLocks/>
          </p:cNvSpPr>
          <p:nvPr userDrawn="1"/>
        </p:nvSpPr>
        <p:spPr>
          <a:xfrm>
            <a:off x="457200" y="4767264"/>
            <a:ext cx="3805084" cy="27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cap="all" baseline="0">
                <a:solidFill>
                  <a:schemeClr val="tx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</a:lstStyle>
          <a:p>
            <a:r>
              <a:rPr kumimoji="1" lang="en-US" altLang="ja-JP" sz="800">
                <a:solidFill>
                  <a:schemeClr val="bg1"/>
                </a:solidFill>
              </a:rPr>
              <a:t>TECHNOLOGY DECISIONS AREN’T BLACK AND WHITE. </a:t>
            </a:r>
            <a:r>
              <a:rPr kumimoji="1" lang="en-US" altLang="ja-JP" sz="800">
                <a:solidFill>
                  <a:schemeClr val="accent1"/>
                </a:solidFill>
              </a:rPr>
              <a:t>THINK RED.</a:t>
            </a:r>
            <a:endParaRPr lang="en-US" sz="80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D566F956-5727-B44C-AD64-721B3AE193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1310" y="1442142"/>
            <a:ext cx="3672468" cy="71071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2523F44F-9FE3-ED49-9D9D-FC2985F6F8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71309" y="2433278"/>
            <a:ext cx="3672468" cy="71071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E9AD14D4-CA50-EB4F-96E2-D4E0293BB2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1406" y="3399089"/>
            <a:ext cx="3672468" cy="736033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342855" indent="0">
              <a:buNone/>
              <a:defRPr sz="900"/>
            </a:lvl2pPr>
            <a:lvl3pPr marL="685709" indent="0">
              <a:buNone/>
              <a:defRPr sz="900"/>
            </a:lvl3pPr>
            <a:lvl4pPr marL="1028563" indent="0">
              <a:buNone/>
              <a:defRPr sz="900"/>
            </a:lvl4pPr>
            <a:lvl5pPr marL="1371418" indent="0">
              <a:buNone/>
              <a:defRPr sz="900"/>
            </a:lvl5pPr>
          </a:lstStyle>
          <a:p>
            <a:pPr lvl="0"/>
            <a:r>
              <a:rPr kumimoji="1" lang="en-US" altLang="ja-JP"/>
              <a:t>Text goes here</a:t>
            </a:r>
            <a:endParaRPr kumimoji="1" lang="ja-JP" alt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400AC66-5CA0-8642-BA1A-83A7E4B95358}"/>
              </a:ext>
            </a:extLst>
          </p:cNvPr>
          <p:cNvCxnSpPr>
            <a:cxnSpLocks/>
          </p:cNvCxnSpPr>
          <p:nvPr userDrawn="1"/>
        </p:nvCxnSpPr>
        <p:spPr>
          <a:xfrm>
            <a:off x="498999" y="4767263"/>
            <a:ext cx="8144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75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A1C7EF-B054-DF49-8262-2E01556BC3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98"/>
            <a:ext cx="3044952" cy="5143748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FE13A863-C583-F849-9F65-EDD800F3B9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67664" y="6598"/>
            <a:ext cx="3044952" cy="5143748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86688200-D8B9-AA4B-AF3C-7CBB4C1B5D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0580" y="6598"/>
            <a:ext cx="3044952" cy="5143748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1F126A-2502-9F4B-98CC-8BB3BB9A7FDD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1024" y="6598"/>
            <a:ext cx="0" cy="51303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7948F8-6141-BD4A-AC46-4D465AD8ADEA}"/>
              </a:ext>
            </a:extLst>
          </p:cNvPr>
          <p:cNvCxnSpPr>
            <a:cxnSpLocks/>
          </p:cNvCxnSpPr>
          <p:nvPr userDrawn="1"/>
        </p:nvCxnSpPr>
        <p:spPr>
          <a:xfrm>
            <a:off x="3044952" y="-248"/>
            <a:ext cx="0" cy="51371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902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A1C7EF-B054-DF49-8262-2E01556BC3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1538" y="0"/>
            <a:ext cx="3592452" cy="5143748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A731EE8F-A711-9C4F-A588-5E3776E7B7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5201" y="0"/>
            <a:ext cx="5623508" cy="1953005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109CC7F-0265-EE45-B23A-96806FA4B7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5201" y="1953006"/>
            <a:ext cx="1907204" cy="3190494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925E09DC-E4B3-FF4D-8DB7-825E31C98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4586" y="1953006"/>
            <a:ext cx="1830609" cy="3190494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84700815-1470-B647-9927-8623FA0733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65195" y="1953006"/>
            <a:ext cx="1907204" cy="3190494"/>
          </a:xfr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A4B397-CEF5-D14D-BA24-FCB58ABE3B2B}"/>
              </a:ext>
            </a:extLst>
          </p:cNvPr>
          <p:cNvCxnSpPr>
            <a:cxnSpLocks/>
          </p:cNvCxnSpPr>
          <p:nvPr userDrawn="1"/>
        </p:nvCxnSpPr>
        <p:spPr>
          <a:xfrm>
            <a:off x="3507487" y="1953005"/>
            <a:ext cx="56365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1F126A-2502-9F4B-98CC-8BB3BB9A7FDD}"/>
              </a:ext>
            </a:extLst>
          </p:cNvPr>
          <p:cNvCxnSpPr>
            <a:cxnSpLocks/>
          </p:cNvCxnSpPr>
          <p:nvPr userDrawn="1"/>
        </p:nvCxnSpPr>
        <p:spPr>
          <a:xfrm flipH="1">
            <a:off x="3499947" y="6598"/>
            <a:ext cx="0" cy="51303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7948F8-6141-BD4A-AC46-4D465AD8ADEA}"/>
              </a:ext>
            </a:extLst>
          </p:cNvPr>
          <p:cNvCxnSpPr>
            <a:cxnSpLocks/>
          </p:cNvCxnSpPr>
          <p:nvPr userDrawn="1"/>
        </p:nvCxnSpPr>
        <p:spPr>
          <a:xfrm>
            <a:off x="5404866" y="1953005"/>
            <a:ext cx="0" cy="31838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B44D8C-AC13-6144-8F9A-E7EF35D40855}"/>
              </a:ext>
            </a:extLst>
          </p:cNvPr>
          <p:cNvCxnSpPr>
            <a:cxnSpLocks/>
          </p:cNvCxnSpPr>
          <p:nvPr userDrawn="1"/>
        </p:nvCxnSpPr>
        <p:spPr>
          <a:xfrm>
            <a:off x="7265197" y="1953005"/>
            <a:ext cx="0" cy="31838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62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0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 1 (Whit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>
            <a:extLst>
              <a:ext uri="{FF2B5EF4-FFF2-40B4-BE49-F238E27FC236}">
                <a16:creationId xmlns:a16="http://schemas.microsoft.com/office/drawing/2014/main" id="{CE557487-8087-974D-9387-EB2819A463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969" y="1897659"/>
            <a:ext cx="5808662" cy="936625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ECE550-A96C-3B47-834C-A394B8BA5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791636"/>
            <a:ext cx="5843587" cy="1337911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38318-AD00-DB4D-B580-0DEED7D75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45" y="4239108"/>
            <a:ext cx="1410187" cy="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 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7A62D027-8D26-7448-BFFF-919D84977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-153260" y="-736170"/>
            <a:ext cx="9946465" cy="559488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969" y="1897659"/>
            <a:ext cx="5808662" cy="936625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ECE550-A96C-3B47-834C-A394B8BA5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791636"/>
            <a:ext cx="5843587" cy="1447471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0EB80-205E-7743-BA3A-FDFF95F706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45" y="4239108"/>
            <a:ext cx="1410187" cy="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6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 3 (Whit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B35276A2-BCD6-8449-8355-1AD007373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969" y="1897659"/>
            <a:ext cx="5808662" cy="936625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ECE550-A96C-3B47-834C-A394B8BA5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791636"/>
            <a:ext cx="5843587" cy="1447471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C8E17-EDFF-E64A-9950-2B57B1AD3B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45" y="4239108"/>
            <a:ext cx="1410187" cy="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 4 (Whit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3">
            <a:extLst>
              <a:ext uri="{FF2B5EF4-FFF2-40B4-BE49-F238E27FC236}">
                <a16:creationId xmlns:a16="http://schemas.microsoft.com/office/drawing/2014/main" id="{1D832D8D-DD0C-6F4C-91D2-E7DC1193E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969" y="1897659"/>
            <a:ext cx="5808662" cy="936625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ECE550-A96C-3B47-834C-A394B8BA5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791636"/>
            <a:ext cx="5843587" cy="1447471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9C500-2E0B-9244-8D81-1420C18C71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45" y="4239108"/>
            <a:ext cx="1410187" cy="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5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Blac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DAAA-A9FE-2745-946C-C0FF8D0B7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969" y="2184612"/>
            <a:ext cx="4059031" cy="936625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spcBef>
                <a:spcPts val="240"/>
              </a:spcBef>
              <a:buNone/>
              <a:defRPr sz="6000" b="1" i="0" cap="all" baseline="0">
                <a:solidFill>
                  <a:schemeClr val="accent1"/>
                </a:solidFill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1pPr>
            <a:lvl2pPr marL="287338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2pPr>
            <a:lvl3pPr marL="7493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3pPr>
            <a:lvl4pPr marL="1146175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4pPr>
            <a:lvl5pPr marL="1828800" indent="0">
              <a:buNone/>
              <a:defRPr sz="6000" b="1" i="0">
                <a:latin typeface="Helvetica 77 Bold Condensed" panose="02000503000000020004" pitchFamily="2" charset="0"/>
                <a:ea typeface="Helvetica 77 Bold Condensed" panose="02000503000000020004" pitchFamily="2" charset="0"/>
                <a:cs typeface="Helvetica 77 Bold Condensed" panose="02000503000000020004" pitchFamily="2" charset="0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E004434-4572-F447-A54E-6C7048FFCF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249" y="0"/>
            <a:ext cx="3233546" cy="5143500"/>
          </a:xfrm>
        </p:spPr>
        <p:txBody>
          <a:bodyPr anchor="ctr" anchorCtr="0">
            <a:noAutofit/>
          </a:bodyPr>
          <a:lstStyle>
            <a:lvl1pPr marL="233363" indent="-233363" algn="l">
              <a:lnSpc>
                <a:spcPct val="110000"/>
              </a:lnSpc>
              <a:buFont typeface="System Font Regular"/>
              <a:buChar char="+"/>
              <a:tabLst/>
              <a:defRPr sz="2000" b="0" i="0">
                <a:solidFill>
                  <a:schemeClr val="bg1"/>
                </a:solidFill>
                <a:latin typeface="Helvetica 57 Condensed" pitchFamily="2" charset="0"/>
              </a:defRPr>
            </a:lvl1pPr>
            <a:lvl2pPr marL="287338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2pPr>
            <a:lvl3pPr marL="7493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3pPr>
            <a:lvl4pPr marL="1146175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4pPr>
            <a:lvl5pPr marL="1828800" indent="0" algn="l">
              <a:lnSpc>
                <a:spcPct val="110000"/>
              </a:lnSpc>
              <a:buNone/>
              <a:defRPr sz="2000" b="0" i="0">
                <a:solidFill>
                  <a:schemeClr val="accent3"/>
                </a:solidFill>
                <a:latin typeface="Helvetica 57 Condensed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86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11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718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57" r:id="rId2"/>
    <p:sldLayoutId id="2147483739" r:id="rId3"/>
    <p:sldLayoutId id="2147483740" r:id="rId4"/>
    <p:sldLayoutId id="2147483762" r:id="rId5"/>
    <p:sldLayoutId id="2147483768" r:id="rId6"/>
    <p:sldLayoutId id="2147483765" r:id="rId7"/>
    <p:sldLayoutId id="2147483764" r:id="rId8"/>
    <p:sldLayoutId id="2147483780" r:id="rId9"/>
    <p:sldLayoutId id="2147483779" r:id="rId10"/>
    <p:sldLayoutId id="2147483781" r:id="rId11"/>
    <p:sldLayoutId id="2147483758" r:id="rId12"/>
    <p:sldLayoutId id="2147483760" r:id="rId13"/>
    <p:sldLayoutId id="2147483759" r:id="rId14"/>
    <p:sldLayoutId id="2147483769" r:id="rId15"/>
    <p:sldLayoutId id="2147483778" r:id="rId16"/>
    <p:sldLayoutId id="2147483770" r:id="rId17"/>
    <p:sldLayoutId id="2147483771" r:id="rId18"/>
    <p:sldLayoutId id="2147483772" r:id="rId19"/>
    <p:sldLayoutId id="2147483656" r:id="rId20"/>
    <p:sldLayoutId id="2147483777" r:id="rId21"/>
    <p:sldLayoutId id="2147483658" r:id="rId22"/>
    <p:sldLayoutId id="2147483756" r:id="rId23"/>
    <p:sldLayoutId id="2147483664" r:id="rId24"/>
    <p:sldLayoutId id="2147483773" r:id="rId25"/>
    <p:sldLayoutId id="2147483774" r:id="rId26"/>
    <p:sldLayoutId id="2147483775" r:id="rId27"/>
    <p:sldLayoutId id="2147483776" r:id="rId28"/>
    <p:sldLayoutId id="2147483761" r:id="rId29"/>
    <p:sldLayoutId id="2147483743" r:id="rId30"/>
    <p:sldLayoutId id="2147483742" r:id="rId31"/>
    <p:sldLayoutId id="2147483744" r:id="rId32"/>
    <p:sldLayoutId id="2147483747" r:id="rId33"/>
    <p:sldLayoutId id="2147483745" r:id="rId34"/>
    <p:sldLayoutId id="2147483748" r:id="rId35"/>
    <p:sldLayoutId id="2147483730" r:id="rId36"/>
    <p:sldLayoutId id="2147483782" r:id="rId37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 baseline="0">
          <a:solidFill>
            <a:schemeClr val="tx1"/>
          </a:solidFill>
          <a:latin typeface="Helvetica 77 Bold Condensed" panose="02000503000000020004" pitchFamily="2" charset="0"/>
          <a:ea typeface="Helvetica 77 Bold Condensed" panose="02000503000000020004" pitchFamily="2" charset="0"/>
          <a:cs typeface="Helvetica 77 Bold Condensed" panose="02000503000000020004" pitchFamily="2" charset="0"/>
        </a:defRPr>
      </a:lvl1pPr>
    </p:titleStyle>
    <p:bodyStyle>
      <a:lvl1pPr marL="173038" indent="-173038" algn="l" defTabSz="457200" rtl="0" eaLnBrk="1" latinLnBrk="0" hangingPunct="1">
        <a:spcBef>
          <a:spcPts val="1080"/>
        </a:spcBef>
        <a:buClr>
          <a:schemeClr val="accent1"/>
        </a:buClr>
        <a:buFont typeface="Arial"/>
        <a:buChar char="•"/>
        <a:tabLst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519113" indent="-231775" algn="l" defTabSz="457200" rtl="0" eaLnBrk="1" latinLnBrk="0" hangingPunct="1">
        <a:spcBef>
          <a:spcPts val="1080"/>
        </a:spcBef>
        <a:buFont typeface="Arial"/>
        <a:buChar char="–"/>
        <a:tabLst/>
        <a:defRPr sz="1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971550" indent="-222250" algn="l" defTabSz="457200" rtl="0" eaLnBrk="1" latinLnBrk="0" hangingPunct="1">
        <a:spcBef>
          <a:spcPts val="1080"/>
        </a:spcBef>
        <a:buFont typeface="Arial"/>
        <a:buChar char="•"/>
        <a:tabLst/>
        <a:defRPr sz="18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433513" indent="-287338" algn="l" defTabSz="457200" rtl="0" eaLnBrk="1" latinLnBrk="0" hangingPunct="1">
        <a:spcBef>
          <a:spcPts val="1080"/>
        </a:spcBef>
        <a:buFont typeface="Arial"/>
        <a:buChar char="–"/>
        <a:tabLst/>
        <a:defRPr sz="18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ts val="108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675" y="273846"/>
            <a:ext cx="7740650" cy="678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MASTER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1060616"/>
            <a:ext cx="7740650" cy="336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106100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7" r:id="rId8"/>
    <p:sldLayoutId id="2147483727" r:id="rId9"/>
    <p:sldLayoutId id="2147483726" r:id="rId10"/>
    <p:sldLayoutId id="2147483706" r:id="rId11"/>
  </p:sldLayoutIdLst>
  <p:hf sldNum="0" hdr="0" ftr="0" dt="0"/>
  <p:txStyles>
    <p:titleStyle>
      <a:lvl1pPr algn="l" defTabSz="685709" rtl="0" eaLnBrk="1" latinLnBrk="0" hangingPunct="1">
        <a:lnSpc>
          <a:spcPct val="90000"/>
        </a:lnSpc>
        <a:spcBef>
          <a:spcPct val="0"/>
        </a:spcBef>
        <a:buNone/>
        <a:defRPr kumimoji="1" sz="3000" b="1" i="0" kern="1200" baseline="0">
          <a:solidFill>
            <a:schemeClr val="tx1"/>
          </a:solidFill>
          <a:latin typeface="Helvetica 77 Bold Condensed" panose="02000503000000020004" pitchFamily="2" charset="0"/>
          <a:ea typeface="+mj-ea"/>
          <a:cs typeface="+mj-cs"/>
        </a:defRPr>
      </a:lvl1pPr>
    </p:titleStyle>
    <p:bodyStyle>
      <a:lvl1pPr marL="0" indent="0" algn="l" defTabSz="685709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1400" b="0" i="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514282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6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90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5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2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5" algn="l" defTabSz="68570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2" algn="l" defTabSz="68570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52">
          <p15:clr>
            <a:srgbClr val="F26B43"/>
          </p15:clr>
        </p15:guide>
        <p15:guide id="4" orient="horz" pos="2788">
          <p15:clr>
            <a:srgbClr val="F26B43"/>
          </p15:clr>
        </p15:guide>
        <p15:guide id="5" pos="612">
          <p15:clr>
            <a:srgbClr val="F26B43"/>
          </p15:clr>
        </p15:guide>
        <p15:guide id="6" pos="5148">
          <p15:clr>
            <a:srgbClr val="F26B43"/>
          </p15:clr>
        </p15:guide>
        <p15:guide id="7" pos="4808">
          <p15:clr>
            <a:srgbClr val="F26B43"/>
          </p15:clr>
        </p15:guide>
        <p15:guide id="8" pos="952">
          <p15:clr>
            <a:srgbClr val="F26B43"/>
          </p15:clr>
        </p15:guide>
        <p15:guide id="9" pos="442">
          <p15:clr>
            <a:srgbClr val="F26B43"/>
          </p15:clr>
        </p15:guide>
        <p15:guide id="10" pos="53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11" Type="http://schemas.openxmlformats.org/officeDocument/2006/relationships/image" Target="../media/image38.png"/><Relationship Id="rId5" Type="http://schemas.openxmlformats.org/officeDocument/2006/relationships/image" Target="../media/image43.svg"/><Relationship Id="rId10" Type="http://schemas.openxmlformats.org/officeDocument/2006/relationships/image" Target="../media/image37.png"/><Relationship Id="rId4" Type="http://schemas.openxmlformats.org/officeDocument/2006/relationships/image" Target="../media/image42.png"/><Relationship Id="rId9" Type="http://schemas.openxmlformats.org/officeDocument/2006/relationships/image" Target="../media/image36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ame.name@redriver.com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9.emf"/><Relationship Id="rId4" Type="http://schemas.openxmlformats.org/officeDocument/2006/relationships/hyperlink" Target="http://www.redrive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13EF27-7127-4215-85AB-BD0A2C90BB5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68E6E33-B295-D010-4174-64E984E02C59}"/>
              </a:ext>
            </a:extLst>
          </p:cNvPr>
          <p:cNvGrpSpPr/>
          <p:nvPr/>
        </p:nvGrpSpPr>
        <p:grpSpPr>
          <a:xfrm>
            <a:off x="0" y="0"/>
            <a:ext cx="9182123" cy="5143897"/>
            <a:chOff x="5888685" y="-792"/>
            <a:chExt cx="3255317" cy="51438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40AC98-319D-D255-A0CA-7E06754496EC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A5FF0F-AC75-ECF4-6395-82EAB762416F}"/>
                </a:ext>
              </a:extLst>
            </p:cNvPr>
            <p:cNvSpPr/>
            <p:nvPr/>
          </p:nvSpPr>
          <p:spPr>
            <a:xfrm>
              <a:off x="5888685" y="-792"/>
              <a:ext cx="3255317" cy="514389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1">
                    <a:alpha val="44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kumimoji="1" lang="ja-JP" altLang="en-US" sz="450" b="0" i="0">
                <a:latin typeface="Arial" panose="020B0604020202020204" pitchFamily="34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5A65C9-73BA-AA2A-383B-C7329B49007B}"/>
              </a:ext>
            </a:extLst>
          </p:cNvPr>
          <p:cNvCxnSpPr>
            <a:cxnSpLocks/>
          </p:cNvCxnSpPr>
          <p:nvPr/>
        </p:nvCxnSpPr>
        <p:spPr>
          <a:xfrm>
            <a:off x="0" y="2968328"/>
            <a:ext cx="67214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D4C8F5-06EB-B24E-A765-DD9A5953C52E}"/>
              </a:ext>
            </a:extLst>
          </p:cNvPr>
          <p:cNvSpPr txBox="1"/>
          <p:nvPr/>
        </p:nvSpPr>
        <p:spPr>
          <a:xfrm>
            <a:off x="675311" y="2156367"/>
            <a:ext cx="559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River </a:t>
            </a:r>
            <a:r>
              <a:rPr lang="en-US" sz="32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endParaRPr lang="en-US" sz="3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5FA54-961D-4568-BA55-E11C340A0DA9}"/>
              </a:ext>
            </a:extLst>
          </p:cNvPr>
          <p:cNvSpPr txBox="1"/>
          <p:nvPr/>
        </p:nvSpPr>
        <p:spPr>
          <a:xfrm>
            <a:off x="675311" y="3193931"/>
            <a:ext cx="533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V1 Rough Cut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D8475CB-C9FF-4239-A5C3-054D59547488}"/>
              </a:ext>
            </a:extLst>
          </p:cNvPr>
          <p:cNvSpPr txBox="1">
            <a:spLocks/>
          </p:cNvSpPr>
          <p:nvPr/>
        </p:nvSpPr>
        <p:spPr>
          <a:xfrm>
            <a:off x="8502896" y="4833548"/>
            <a:ext cx="535907" cy="268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4E86024-479B-43BE-A85F-CF41F55A19B9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</a:t>
            </a:fld>
            <a:endParaRPr 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B0BC82E-C310-8CC9-83ED-4E471AD77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4449" y="644142"/>
            <a:ext cx="2228595" cy="267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7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C756CB2-140E-3534-618B-1099C37B3156}"/>
              </a:ext>
            </a:extLst>
          </p:cNvPr>
          <p:cNvSpPr/>
          <p:nvPr/>
        </p:nvSpPr>
        <p:spPr>
          <a:xfrm>
            <a:off x="6159648" y="2086875"/>
            <a:ext cx="2589962" cy="25040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6071252-9F8F-F803-8876-C0805489D610}"/>
              </a:ext>
            </a:extLst>
          </p:cNvPr>
          <p:cNvSpPr/>
          <p:nvPr/>
        </p:nvSpPr>
        <p:spPr>
          <a:xfrm>
            <a:off x="3240586" y="2086875"/>
            <a:ext cx="2589962" cy="25040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FA210C-5D6C-5A67-07FE-CCF46DCCD031}"/>
              </a:ext>
            </a:extLst>
          </p:cNvPr>
          <p:cNvSpPr/>
          <p:nvPr/>
        </p:nvSpPr>
        <p:spPr>
          <a:xfrm>
            <a:off x="349181" y="2086875"/>
            <a:ext cx="2589962" cy="25040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009C83F-09F6-7059-1E23-0CD8E334733D}"/>
              </a:ext>
            </a:extLst>
          </p:cNvPr>
          <p:cNvSpPr/>
          <p:nvPr/>
        </p:nvSpPr>
        <p:spPr>
          <a:xfrm>
            <a:off x="6533927" y="3011992"/>
            <a:ext cx="849386" cy="3046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Service Desk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C99C325B-77DF-B256-7CFB-FA3EFCA230EE}"/>
              </a:ext>
            </a:extLst>
          </p:cNvPr>
          <p:cNvSpPr txBox="1">
            <a:spLocks/>
          </p:cNvSpPr>
          <p:nvPr/>
        </p:nvSpPr>
        <p:spPr>
          <a:xfrm>
            <a:off x="294131" y="120917"/>
            <a:ext cx="8335644" cy="973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Helvetica 77 Bold Condense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 river End to end </a:t>
            </a:r>
            <a:r>
              <a:rPr kumimoji="0" lang="en-US" sz="2200" b="1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itaas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Comprehensive Portfolio Allows Clients A Full Stack Of As A </a:t>
            </a:r>
            <a:r>
              <a:rPr lang="en-US" sz="1800" b="0" cap="none" dirty="0">
                <a:solidFill>
                  <a:srgbClr val="A8343A"/>
                </a:solidFill>
              </a:rPr>
              <a:t>Service Options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834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0DC6D6-7728-D914-63EF-0E606B77E94B}"/>
              </a:ext>
            </a:extLst>
          </p:cNvPr>
          <p:cNvSpPr/>
          <p:nvPr/>
        </p:nvSpPr>
        <p:spPr>
          <a:xfrm>
            <a:off x="-30446" y="997803"/>
            <a:ext cx="9144000" cy="54820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36576" rIns="18288" bIns="36576" rtlCol="0" anchor="t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Technical Debt and Stay Current Forever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Predictable Expense Model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Based Services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5B1501-C2E1-8C18-09A8-476F9B5A690C}"/>
              </a:ext>
            </a:extLst>
          </p:cNvPr>
          <p:cNvSpPr/>
          <p:nvPr/>
        </p:nvSpPr>
        <p:spPr>
          <a:xfrm>
            <a:off x="842860" y="3917045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Center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4AE54-046E-2D8C-4A9B-172545FC813F}"/>
              </a:ext>
            </a:extLst>
          </p:cNvPr>
          <p:cNvSpPr/>
          <p:nvPr/>
        </p:nvSpPr>
        <p:spPr>
          <a:xfrm>
            <a:off x="852908" y="3181377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DF3E39-158A-1AED-FDE8-B5AE99C89DB6}"/>
              </a:ext>
            </a:extLst>
          </p:cNvPr>
          <p:cNvSpPr/>
          <p:nvPr/>
        </p:nvSpPr>
        <p:spPr>
          <a:xfrm>
            <a:off x="828546" y="2441670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User Compute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CE225D-7949-59CC-CBD0-61063E484356}"/>
              </a:ext>
            </a:extLst>
          </p:cNvPr>
          <p:cNvSpPr/>
          <p:nvPr/>
        </p:nvSpPr>
        <p:spPr>
          <a:xfrm>
            <a:off x="471011" y="2378065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B01D0AF-43F6-74D6-A09F-78BF9FBC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932" y="2500906"/>
            <a:ext cx="280349" cy="26282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238ED50-3158-99FC-7AA0-726618CCCC37}"/>
              </a:ext>
            </a:extLst>
          </p:cNvPr>
          <p:cNvSpPr/>
          <p:nvPr/>
        </p:nvSpPr>
        <p:spPr>
          <a:xfrm>
            <a:off x="458740" y="3107602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C374F9E-C6BF-9559-3B66-4273C826D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439" y="3246122"/>
            <a:ext cx="406184" cy="256537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6B31630-F588-A582-6F83-0ECA44175D22}"/>
              </a:ext>
            </a:extLst>
          </p:cNvPr>
          <p:cNvSpPr/>
          <p:nvPr/>
        </p:nvSpPr>
        <p:spPr>
          <a:xfrm>
            <a:off x="471011" y="3841581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F038889-F3FB-0A9F-3711-AA0D305A6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708" y="3990204"/>
            <a:ext cx="406184" cy="25653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12ECBC-9D92-B665-183B-97A44B206244}"/>
              </a:ext>
            </a:extLst>
          </p:cNvPr>
          <p:cNvSpPr/>
          <p:nvPr/>
        </p:nvSpPr>
        <p:spPr>
          <a:xfrm>
            <a:off x="3558383" y="3460215"/>
            <a:ext cx="1915452" cy="9631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200DD73-063C-E236-5C63-DCF727DF5645}"/>
              </a:ext>
            </a:extLst>
          </p:cNvPr>
          <p:cNvSpPr/>
          <p:nvPr/>
        </p:nvSpPr>
        <p:spPr>
          <a:xfrm>
            <a:off x="3558383" y="2441585"/>
            <a:ext cx="1915452" cy="8971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30B97190-8BD4-5113-CE6C-28FF26F835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102" y="2648258"/>
            <a:ext cx="429052" cy="429051"/>
          </a:xfrm>
          <a:prstGeom prst="rect">
            <a:avLst/>
          </a:prstGeom>
          <a:ln>
            <a:noFill/>
          </a:ln>
        </p:spPr>
      </p:pic>
      <p:pic>
        <p:nvPicPr>
          <p:cNvPr id="26" name="Picture 2" descr="Microsoft Logo Png - Free Transparent PNG Logos">
            <a:extLst>
              <a:ext uri="{FF2B5EF4-FFF2-40B4-BE49-F238E27FC236}">
                <a16:creationId xmlns:a16="http://schemas.microsoft.com/office/drawing/2014/main" id="{C3B1D186-B2E6-AA2B-DD8F-63C9242CE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530" y="2621472"/>
            <a:ext cx="965409" cy="3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5CFEE622-2B84-ED7F-EDB0-34E26BA5FF3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110" y="2531048"/>
            <a:ext cx="1197480" cy="1197480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4A4B3552-B197-B475-8C98-92BE3C6B5C2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744" y="3720890"/>
            <a:ext cx="963115" cy="963115"/>
          </a:xfrm>
          <a:prstGeom prst="rect">
            <a:avLst/>
          </a:prstGeom>
          <a:ln>
            <a:noFill/>
          </a:ln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32958AA1-99D5-99E5-7808-5EA9337F21A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839" y="3861021"/>
            <a:ext cx="729905" cy="729905"/>
          </a:xfrm>
          <a:prstGeom prst="rect">
            <a:avLst/>
          </a:prstGeom>
          <a:ln>
            <a:noFill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6FB6CB1-EB2D-5F4F-6E88-9E0632C4D4A2}"/>
              </a:ext>
            </a:extLst>
          </p:cNvPr>
          <p:cNvSpPr/>
          <p:nvPr/>
        </p:nvSpPr>
        <p:spPr>
          <a:xfrm>
            <a:off x="4048869" y="3443442"/>
            <a:ext cx="831963" cy="21794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36576" rIns="18288" bIns="36576" rtlCol="0" anchor="t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D1691D-1549-2B23-16D7-9E09793F5D81}"/>
              </a:ext>
            </a:extLst>
          </p:cNvPr>
          <p:cNvSpPr/>
          <p:nvPr/>
        </p:nvSpPr>
        <p:spPr>
          <a:xfrm>
            <a:off x="3938252" y="2420430"/>
            <a:ext cx="1020145" cy="24240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36576" rIns="18288" bIns="36576" rtlCol="0" anchor="t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Hyperscaler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6" descr="Webex">
            <a:extLst>
              <a:ext uri="{FF2B5EF4-FFF2-40B4-BE49-F238E27FC236}">
                <a16:creationId xmlns:a16="http://schemas.microsoft.com/office/drawing/2014/main" id="{52731B94-BB82-1DC3-D781-AD92733D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1056" y="3836499"/>
            <a:ext cx="698961" cy="19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99FC82-321C-9213-F831-100C4C067E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1435" y="3756131"/>
            <a:ext cx="503439" cy="3502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82BA981-3A59-2E8B-8362-E31EE3D6E5C5}"/>
              </a:ext>
            </a:extLst>
          </p:cNvPr>
          <p:cNvSpPr/>
          <p:nvPr/>
        </p:nvSpPr>
        <p:spPr>
          <a:xfrm>
            <a:off x="6533927" y="3427475"/>
            <a:ext cx="849386" cy="3046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Field Services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0B2EA9E-1FB6-3207-8360-5A77F15E7F65}"/>
              </a:ext>
            </a:extLst>
          </p:cNvPr>
          <p:cNvSpPr/>
          <p:nvPr/>
        </p:nvSpPr>
        <p:spPr>
          <a:xfrm>
            <a:off x="6533927" y="3842958"/>
            <a:ext cx="849386" cy="3046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Colocation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1ECD532-92FF-1887-E24D-E81E762D43E8}"/>
              </a:ext>
            </a:extLst>
          </p:cNvPr>
          <p:cNvSpPr/>
          <p:nvPr/>
        </p:nvSpPr>
        <p:spPr>
          <a:xfrm>
            <a:off x="7611320" y="2595183"/>
            <a:ext cx="849386" cy="3046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Backup / DR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7661D42-1BD0-CC41-6F7D-70B29C908D88}"/>
              </a:ext>
            </a:extLst>
          </p:cNvPr>
          <p:cNvSpPr/>
          <p:nvPr/>
        </p:nvSpPr>
        <p:spPr>
          <a:xfrm>
            <a:off x="6533926" y="2596509"/>
            <a:ext cx="849386" cy="3046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End User Device </a:t>
            </a:r>
            <a:r>
              <a:rPr lang="en-US" sz="800" b="1" dirty="0" err="1">
                <a:solidFill>
                  <a:schemeClr val="bg1"/>
                </a:solidFill>
              </a:rPr>
              <a:t>Mgmt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1085CBE-B4DF-58C4-63FC-3546F233008C}"/>
              </a:ext>
            </a:extLst>
          </p:cNvPr>
          <p:cNvSpPr/>
          <p:nvPr/>
        </p:nvSpPr>
        <p:spPr>
          <a:xfrm>
            <a:off x="7605010" y="3023972"/>
            <a:ext cx="849386" cy="3046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SIEM / SOC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7CC6BC-7A65-2EE7-C44F-6A891863D5B6}"/>
              </a:ext>
            </a:extLst>
          </p:cNvPr>
          <p:cNvSpPr/>
          <p:nvPr/>
        </p:nvSpPr>
        <p:spPr>
          <a:xfrm>
            <a:off x="7609038" y="3439455"/>
            <a:ext cx="849386" cy="3046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XDR / Anti-Malware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A729DAA-6588-52A9-4C23-DD15757DA92E}"/>
              </a:ext>
            </a:extLst>
          </p:cNvPr>
          <p:cNvSpPr/>
          <p:nvPr/>
        </p:nvSpPr>
        <p:spPr>
          <a:xfrm>
            <a:off x="7605010" y="3842958"/>
            <a:ext cx="849386" cy="3046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bg1"/>
                </a:solidFill>
              </a:rPr>
              <a:t>UCaaS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CFCCA4A-01DC-76D7-B3CA-30956E49D477}"/>
              </a:ext>
            </a:extLst>
          </p:cNvPr>
          <p:cNvSpPr/>
          <p:nvPr/>
        </p:nvSpPr>
        <p:spPr>
          <a:xfrm>
            <a:off x="349181" y="1828800"/>
            <a:ext cx="2589962" cy="25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IT As a Service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B29C9D-5A06-0D95-9399-FB12FAC47045}"/>
              </a:ext>
            </a:extLst>
          </p:cNvPr>
          <p:cNvSpPr/>
          <p:nvPr/>
        </p:nvSpPr>
        <p:spPr>
          <a:xfrm>
            <a:off x="3240586" y="1828800"/>
            <a:ext cx="2589962" cy="25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6C573FA-A90C-D6AE-9C58-1BC296CD24F6}"/>
              </a:ext>
            </a:extLst>
          </p:cNvPr>
          <p:cNvSpPr/>
          <p:nvPr/>
        </p:nvSpPr>
        <p:spPr>
          <a:xfrm>
            <a:off x="6159648" y="1828800"/>
            <a:ext cx="2589962" cy="2580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Additional Services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5642945-1C29-0B7F-D88C-82359937BBC3}"/>
              </a:ext>
            </a:extLst>
          </p:cNvPr>
          <p:cNvCxnSpPr/>
          <p:nvPr/>
        </p:nvCxnSpPr>
        <p:spPr>
          <a:xfrm>
            <a:off x="3558383" y="2626177"/>
            <a:ext cx="191545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9EDBA9A-CE54-77ED-DFD9-121901A939CA}"/>
              </a:ext>
            </a:extLst>
          </p:cNvPr>
          <p:cNvCxnSpPr/>
          <p:nvPr/>
        </p:nvCxnSpPr>
        <p:spPr>
          <a:xfrm>
            <a:off x="3545822" y="3666215"/>
            <a:ext cx="191545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99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1F919B-B0FA-2FFB-7534-42CA96985F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F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DB335-09C5-36D1-745B-CE90AB6453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2857500" y="217"/>
            <a:ext cx="3429000" cy="514306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01E1D6-E232-9DBC-7A07-48BFDF3594F1}"/>
              </a:ext>
            </a:extLst>
          </p:cNvPr>
          <p:cNvSpPr txBox="1">
            <a:spLocks/>
          </p:cNvSpPr>
          <p:nvPr/>
        </p:nvSpPr>
        <p:spPr>
          <a:xfrm>
            <a:off x="196873" y="2480796"/>
            <a:ext cx="8750254" cy="7024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750" b="1" cap="all">
                <a:solidFill>
                  <a:srgbClr val="A83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5E65603-4E28-C3EB-7DFB-ADEB2552C924}"/>
              </a:ext>
            </a:extLst>
          </p:cNvPr>
          <p:cNvSpPr txBox="1">
            <a:spLocks/>
          </p:cNvSpPr>
          <p:nvPr/>
        </p:nvSpPr>
        <p:spPr>
          <a:xfrm>
            <a:off x="6406315" y="4155048"/>
            <a:ext cx="2187564" cy="7024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>
                <a:solidFill>
                  <a:srgbClr val="A83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&lt;Name&gt;, Account Executive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>
                <a:solidFill>
                  <a:srgbClr val="A8353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name.name@redriver.com</a:t>
            </a:r>
            <a:endParaRPr lang="en-US" sz="1050">
              <a:solidFill>
                <a:srgbClr val="A835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>
                <a:solidFill>
                  <a:srgbClr val="A83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(123) 456-7890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i="1">
                <a:solidFill>
                  <a:srgbClr val="A8353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www.redriver.com</a:t>
            </a:r>
            <a:endParaRPr lang="en-US" sz="1050" i="1">
              <a:solidFill>
                <a:srgbClr val="A835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050">
              <a:solidFill>
                <a:srgbClr val="A835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69A7F-114E-6A59-BAC9-4DDE8023AA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126" y="414136"/>
            <a:ext cx="2973746" cy="9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39B2E82-534C-4A08-9953-002212C597B0}"/>
              </a:ext>
            </a:extLst>
          </p:cNvPr>
          <p:cNvGrpSpPr/>
          <p:nvPr/>
        </p:nvGrpSpPr>
        <p:grpSpPr>
          <a:xfrm>
            <a:off x="4757766" y="1723827"/>
            <a:ext cx="3746929" cy="1574175"/>
            <a:chOff x="3341825" y="1743283"/>
            <a:chExt cx="4110041" cy="1726727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9CF2888-D5C3-4DE3-B739-FBA0C46C727C}"/>
                </a:ext>
              </a:extLst>
            </p:cNvPr>
            <p:cNvSpPr>
              <a:spLocks noEditPoints="1"/>
            </p:cNvSpPr>
            <p:nvPr/>
          </p:nvSpPr>
          <p:spPr bwMode="auto">
            <a:xfrm rot="649177">
              <a:off x="4592985" y="2155905"/>
              <a:ext cx="1175784" cy="647791"/>
            </a:xfrm>
            <a:custGeom>
              <a:avLst/>
              <a:gdLst>
                <a:gd name="T0" fmla="*/ 769 w 795"/>
                <a:gd name="T1" fmla="*/ 192 h 438"/>
                <a:gd name="T2" fmla="*/ 757 w 795"/>
                <a:gd name="T3" fmla="*/ 128 h 438"/>
                <a:gd name="T4" fmla="*/ 752 w 795"/>
                <a:gd name="T5" fmla="*/ 150 h 438"/>
                <a:gd name="T6" fmla="*/ 740 w 795"/>
                <a:gd name="T7" fmla="*/ 173 h 438"/>
                <a:gd name="T8" fmla="*/ 740 w 795"/>
                <a:gd name="T9" fmla="*/ 197 h 438"/>
                <a:gd name="T10" fmla="*/ 750 w 795"/>
                <a:gd name="T11" fmla="*/ 232 h 438"/>
                <a:gd name="T12" fmla="*/ 757 w 795"/>
                <a:gd name="T13" fmla="*/ 197 h 438"/>
                <a:gd name="T14" fmla="*/ 769 w 795"/>
                <a:gd name="T15" fmla="*/ 180 h 438"/>
                <a:gd name="T16" fmla="*/ 781 w 795"/>
                <a:gd name="T17" fmla="*/ 116 h 438"/>
                <a:gd name="T18" fmla="*/ 785 w 795"/>
                <a:gd name="T19" fmla="*/ 131 h 438"/>
                <a:gd name="T20" fmla="*/ 722 w 795"/>
                <a:gd name="T21" fmla="*/ 268 h 438"/>
                <a:gd name="T22" fmla="*/ 703 w 795"/>
                <a:gd name="T23" fmla="*/ 270 h 438"/>
                <a:gd name="T24" fmla="*/ 677 w 795"/>
                <a:gd name="T25" fmla="*/ 242 h 438"/>
                <a:gd name="T26" fmla="*/ 620 w 795"/>
                <a:gd name="T27" fmla="*/ 239 h 438"/>
                <a:gd name="T28" fmla="*/ 639 w 795"/>
                <a:gd name="T29" fmla="*/ 237 h 438"/>
                <a:gd name="T30" fmla="*/ 660 w 795"/>
                <a:gd name="T31" fmla="*/ 237 h 438"/>
                <a:gd name="T32" fmla="*/ 691 w 795"/>
                <a:gd name="T33" fmla="*/ 251 h 438"/>
                <a:gd name="T34" fmla="*/ 717 w 795"/>
                <a:gd name="T35" fmla="*/ 242 h 438"/>
                <a:gd name="T36" fmla="*/ 670 w 795"/>
                <a:gd name="T37" fmla="*/ 216 h 438"/>
                <a:gd name="T38" fmla="*/ 691 w 795"/>
                <a:gd name="T39" fmla="*/ 225 h 438"/>
                <a:gd name="T40" fmla="*/ 698 w 795"/>
                <a:gd name="T41" fmla="*/ 211 h 438"/>
                <a:gd name="T42" fmla="*/ 710 w 795"/>
                <a:gd name="T43" fmla="*/ 202 h 438"/>
                <a:gd name="T44" fmla="*/ 698 w 795"/>
                <a:gd name="T45" fmla="*/ 187 h 438"/>
                <a:gd name="T46" fmla="*/ 662 w 795"/>
                <a:gd name="T47" fmla="*/ 168 h 438"/>
                <a:gd name="T48" fmla="*/ 634 w 795"/>
                <a:gd name="T49" fmla="*/ 150 h 438"/>
                <a:gd name="T50" fmla="*/ 617 w 795"/>
                <a:gd name="T51" fmla="*/ 133 h 438"/>
                <a:gd name="T52" fmla="*/ 665 w 795"/>
                <a:gd name="T53" fmla="*/ 166 h 438"/>
                <a:gd name="T54" fmla="*/ 688 w 795"/>
                <a:gd name="T55" fmla="*/ 180 h 438"/>
                <a:gd name="T56" fmla="*/ 698 w 795"/>
                <a:gd name="T57" fmla="*/ 168 h 438"/>
                <a:gd name="T58" fmla="*/ 696 w 795"/>
                <a:gd name="T59" fmla="*/ 142 h 438"/>
                <a:gd name="T60" fmla="*/ 662 w 795"/>
                <a:gd name="T61" fmla="*/ 128 h 438"/>
                <a:gd name="T62" fmla="*/ 625 w 795"/>
                <a:gd name="T63" fmla="*/ 123 h 438"/>
                <a:gd name="T64" fmla="*/ 613 w 795"/>
                <a:gd name="T65" fmla="*/ 102 h 438"/>
                <a:gd name="T66" fmla="*/ 584 w 795"/>
                <a:gd name="T67" fmla="*/ 102 h 438"/>
                <a:gd name="T68" fmla="*/ 594 w 795"/>
                <a:gd name="T69" fmla="*/ 76 h 438"/>
                <a:gd name="T70" fmla="*/ 599 w 795"/>
                <a:gd name="T71" fmla="*/ 45 h 438"/>
                <a:gd name="T72" fmla="*/ 558 w 795"/>
                <a:gd name="T73" fmla="*/ 29 h 438"/>
                <a:gd name="T74" fmla="*/ 521 w 795"/>
                <a:gd name="T75" fmla="*/ 5 h 438"/>
                <a:gd name="T76" fmla="*/ 459 w 795"/>
                <a:gd name="T77" fmla="*/ 5 h 438"/>
                <a:gd name="T78" fmla="*/ 459 w 795"/>
                <a:gd name="T79" fmla="*/ 34 h 438"/>
                <a:gd name="T80" fmla="*/ 445 w 795"/>
                <a:gd name="T81" fmla="*/ 64 h 438"/>
                <a:gd name="T82" fmla="*/ 431 w 795"/>
                <a:gd name="T83" fmla="*/ 81 h 438"/>
                <a:gd name="T84" fmla="*/ 407 w 795"/>
                <a:gd name="T85" fmla="*/ 109 h 438"/>
                <a:gd name="T86" fmla="*/ 393 w 795"/>
                <a:gd name="T87" fmla="*/ 142 h 438"/>
                <a:gd name="T88" fmla="*/ 355 w 795"/>
                <a:gd name="T89" fmla="*/ 131 h 438"/>
                <a:gd name="T90" fmla="*/ 348 w 795"/>
                <a:gd name="T91" fmla="*/ 161 h 438"/>
                <a:gd name="T92" fmla="*/ 338 w 795"/>
                <a:gd name="T93" fmla="*/ 187 h 438"/>
                <a:gd name="T94" fmla="*/ 319 w 795"/>
                <a:gd name="T95" fmla="*/ 256 h 438"/>
                <a:gd name="T96" fmla="*/ 315 w 795"/>
                <a:gd name="T97" fmla="*/ 273 h 438"/>
                <a:gd name="T98" fmla="*/ 284 w 795"/>
                <a:gd name="T99" fmla="*/ 289 h 438"/>
                <a:gd name="T100" fmla="*/ 263 w 795"/>
                <a:gd name="T101" fmla="*/ 292 h 438"/>
                <a:gd name="T102" fmla="*/ 251 w 795"/>
                <a:gd name="T103" fmla="*/ 310 h 438"/>
                <a:gd name="T104" fmla="*/ 213 w 795"/>
                <a:gd name="T105" fmla="*/ 313 h 438"/>
                <a:gd name="T106" fmla="*/ 182 w 795"/>
                <a:gd name="T107" fmla="*/ 329 h 438"/>
                <a:gd name="T108" fmla="*/ 159 w 795"/>
                <a:gd name="T109" fmla="*/ 318 h 438"/>
                <a:gd name="T110" fmla="*/ 154 w 795"/>
                <a:gd name="T111" fmla="*/ 301 h 438"/>
                <a:gd name="T112" fmla="*/ 88 w 795"/>
                <a:gd name="T113" fmla="*/ 365 h 438"/>
                <a:gd name="T114" fmla="*/ 73 w 795"/>
                <a:gd name="T115" fmla="*/ 391 h 438"/>
                <a:gd name="T116" fmla="*/ 26 w 795"/>
                <a:gd name="T117" fmla="*/ 424 h 438"/>
                <a:gd name="T118" fmla="*/ 166 w 795"/>
                <a:gd name="T119" fmla="*/ 412 h 438"/>
                <a:gd name="T120" fmla="*/ 360 w 795"/>
                <a:gd name="T121" fmla="*/ 381 h 438"/>
                <a:gd name="T122" fmla="*/ 724 w 795"/>
                <a:gd name="T123" fmla="*/ 313 h 438"/>
                <a:gd name="T124" fmla="*/ 771 w 795"/>
                <a:gd name="T125" fmla="*/ 2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" h="438">
                  <a:moveTo>
                    <a:pt x="767" y="301"/>
                  </a:moveTo>
                  <a:lnTo>
                    <a:pt x="767" y="303"/>
                  </a:lnTo>
                  <a:lnTo>
                    <a:pt x="767" y="303"/>
                  </a:lnTo>
                  <a:lnTo>
                    <a:pt x="767" y="303"/>
                  </a:lnTo>
                  <a:lnTo>
                    <a:pt x="769" y="303"/>
                  </a:lnTo>
                  <a:lnTo>
                    <a:pt x="769" y="303"/>
                  </a:lnTo>
                  <a:lnTo>
                    <a:pt x="769" y="301"/>
                  </a:lnTo>
                  <a:lnTo>
                    <a:pt x="767" y="301"/>
                  </a:lnTo>
                  <a:close/>
                  <a:moveTo>
                    <a:pt x="759" y="218"/>
                  </a:moveTo>
                  <a:lnTo>
                    <a:pt x="757" y="218"/>
                  </a:lnTo>
                  <a:lnTo>
                    <a:pt x="759" y="221"/>
                  </a:lnTo>
                  <a:lnTo>
                    <a:pt x="762" y="218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09"/>
                  </a:lnTo>
                  <a:lnTo>
                    <a:pt x="762" y="209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59" y="216"/>
                  </a:lnTo>
                  <a:lnTo>
                    <a:pt x="759" y="218"/>
                  </a:lnTo>
                  <a:close/>
                  <a:moveTo>
                    <a:pt x="769" y="192"/>
                  </a:moveTo>
                  <a:lnTo>
                    <a:pt x="769" y="190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7" y="187"/>
                  </a:lnTo>
                  <a:lnTo>
                    <a:pt x="767" y="194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9" y="192"/>
                  </a:lnTo>
                  <a:close/>
                  <a:moveTo>
                    <a:pt x="781" y="114"/>
                  </a:moveTo>
                  <a:lnTo>
                    <a:pt x="778" y="114"/>
                  </a:lnTo>
                  <a:lnTo>
                    <a:pt x="774" y="116"/>
                  </a:lnTo>
                  <a:lnTo>
                    <a:pt x="769" y="119"/>
                  </a:lnTo>
                  <a:lnTo>
                    <a:pt x="764" y="119"/>
                  </a:lnTo>
                  <a:lnTo>
                    <a:pt x="762" y="121"/>
                  </a:lnTo>
                  <a:lnTo>
                    <a:pt x="759" y="121"/>
                  </a:lnTo>
                  <a:lnTo>
                    <a:pt x="759" y="121"/>
                  </a:lnTo>
                  <a:lnTo>
                    <a:pt x="757" y="123"/>
                  </a:lnTo>
                  <a:lnTo>
                    <a:pt x="757" y="126"/>
                  </a:lnTo>
                  <a:lnTo>
                    <a:pt x="759" y="126"/>
                  </a:lnTo>
                  <a:lnTo>
                    <a:pt x="757" y="128"/>
                  </a:lnTo>
                  <a:lnTo>
                    <a:pt x="757" y="128"/>
                  </a:lnTo>
                  <a:lnTo>
                    <a:pt x="752" y="131"/>
                  </a:lnTo>
                  <a:lnTo>
                    <a:pt x="752" y="133"/>
                  </a:lnTo>
                  <a:lnTo>
                    <a:pt x="750" y="135"/>
                  </a:lnTo>
                  <a:lnTo>
                    <a:pt x="750" y="135"/>
                  </a:lnTo>
                  <a:lnTo>
                    <a:pt x="752" y="135"/>
                  </a:lnTo>
                  <a:lnTo>
                    <a:pt x="755" y="135"/>
                  </a:lnTo>
                  <a:lnTo>
                    <a:pt x="757" y="135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57" y="140"/>
                  </a:lnTo>
                  <a:lnTo>
                    <a:pt x="757" y="140"/>
                  </a:lnTo>
                  <a:lnTo>
                    <a:pt x="759" y="140"/>
                  </a:lnTo>
                  <a:lnTo>
                    <a:pt x="757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5"/>
                  </a:lnTo>
                  <a:lnTo>
                    <a:pt x="755" y="145"/>
                  </a:lnTo>
                  <a:lnTo>
                    <a:pt x="757" y="147"/>
                  </a:lnTo>
                  <a:lnTo>
                    <a:pt x="752" y="150"/>
                  </a:lnTo>
                  <a:lnTo>
                    <a:pt x="750" y="150"/>
                  </a:lnTo>
                  <a:lnTo>
                    <a:pt x="750" y="147"/>
                  </a:lnTo>
                  <a:lnTo>
                    <a:pt x="748" y="147"/>
                  </a:lnTo>
                  <a:lnTo>
                    <a:pt x="748" y="150"/>
                  </a:lnTo>
                  <a:lnTo>
                    <a:pt x="750" y="152"/>
                  </a:lnTo>
                  <a:lnTo>
                    <a:pt x="750" y="152"/>
                  </a:lnTo>
                  <a:lnTo>
                    <a:pt x="750" y="154"/>
                  </a:lnTo>
                  <a:lnTo>
                    <a:pt x="748" y="157"/>
                  </a:lnTo>
                  <a:lnTo>
                    <a:pt x="748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48" y="161"/>
                  </a:lnTo>
                  <a:lnTo>
                    <a:pt x="748" y="164"/>
                  </a:lnTo>
                  <a:lnTo>
                    <a:pt x="748" y="166"/>
                  </a:lnTo>
                  <a:lnTo>
                    <a:pt x="745" y="166"/>
                  </a:lnTo>
                  <a:lnTo>
                    <a:pt x="745" y="166"/>
                  </a:lnTo>
                  <a:lnTo>
                    <a:pt x="743" y="168"/>
                  </a:lnTo>
                  <a:lnTo>
                    <a:pt x="743" y="171"/>
                  </a:lnTo>
                  <a:lnTo>
                    <a:pt x="745" y="171"/>
                  </a:lnTo>
                  <a:lnTo>
                    <a:pt x="743" y="173"/>
                  </a:lnTo>
                  <a:lnTo>
                    <a:pt x="740" y="173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8"/>
                  </a:lnTo>
                  <a:lnTo>
                    <a:pt x="740" y="180"/>
                  </a:lnTo>
                  <a:lnTo>
                    <a:pt x="743" y="180"/>
                  </a:lnTo>
                  <a:lnTo>
                    <a:pt x="743" y="183"/>
                  </a:lnTo>
                  <a:lnTo>
                    <a:pt x="740" y="185"/>
                  </a:lnTo>
                  <a:lnTo>
                    <a:pt x="740" y="187"/>
                  </a:lnTo>
                  <a:lnTo>
                    <a:pt x="740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0" y="192"/>
                  </a:lnTo>
                  <a:lnTo>
                    <a:pt x="740" y="194"/>
                  </a:lnTo>
                  <a:lnTo>
                    <a:pt x="740" y="197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7"/>
                  </a:lnTo>
                  <a:lnTo>
                    <a:pt x="740" y="197"/>
                  </a:lnTo>
                  <a:lnTo>
                    <a:pt x="743" y="197"/>
                  </a:lnTo>
                  <a:lnTo>
                    <a:pt x="743" y="199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4"/>
                  </a:lnTo>
                  <a:lnTo>
                    <a:pt x="740" y="204"/>
                  </a:lnTo>
                  <a:lnTo>
                    <a:pt x="740" y="206"/>
                  </a:lnTo>
                  <a:lnTo>
                    <a:pt x="738" y="213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11"/>
                  </a:lnTo>
                  <a:lnTo>
                    <a:pt x="740" y="213"/>
                  </a:lnTo>
                  <a:lnTo>
                    <a:pt x="740" y="216"/>
                  </a:lnTo>
                  <a:lnTo>
                    <a:pt x="740" y="221"/>
                  </a:lnTo>
                  <a:lnTo>
                    <a:pt x="743" y="221"/>
                  </a:lnTo>
                  <a:lnTo>
                    <a:pt x="743" y="223"/>
                  </a:lnTo>
                  <a:lnTo>
                    <a:pt x="743" y="223"/>
                  </a:lnTo>
                  <a:lnTo>
                    <a:pt x="745" y="228"/>
                  </a:lnTo>
                  <a:lnTo>
                    <a:pt x="748" y="230"/>
                  </a:lnTo>
                  <a:lnTo>
                    <a:pt x="748" y="232"/>
                  </a:lnTo>
                  <a:lnTo>
                    <a:pt x="750" y="232"/>
                  </a:lnTo>
                  <a:lnTo>
                    <a:pt x="752" y="232"/>
                  </a:lnTo>
                  <a:lnTo>
                    <a:pt x="752" y="230"/>
                  </a:lnTo>
                  <a:lnTo>
                    <a:pt x="752" y="228"/>
                  </a:lnTo>
                  <a:lnTo>
                    <a:pt x="752" y="223"/>
                  </a:lnTo>
                  <a:lnTo>
                    <a:pt x="752" y="223"/>
                  </a:lnTo>
                  <a:lnTo>
                    <a:pt x="752" y="221"/>
                  </a:lnTo>
                  <a:lnTo>
                    <a:pt x="752" y="221"/>
                  </a:lnTo>
                  <a:lnTo>
                    <a:pt x="755" y="221"/>
                  </a:lnTo>
                  <a:lnTo>
                    <a:pt x="755" y="225"/>
                  </a:lnTo>
                  <a:lnTo>
                    <a:pt x="755" y="228"/>
                  </a:lnTo>
                  <a:lnTo>
                    <a:pt x="757" y="225"/>
                  </a:lnTo>
                  <a:lnTo>
                    <a:pt x="757" y="225"/>
                  </a:lnTo>
                  <a:lnTo>
                    <a:pt x="755" y="223"/>
                  </a:lnTo>
                  <a:lnTo>
                    <a:pt x="755" y="221"/>
                  </a:lnTo>
                  <a:lnTo>
                    <a:pt x="755" y="218"/>
                  </a:lnTo>
                  <a:lnTo>
                    <a:pt x="755" y="216"/>
                  </a:lnTo>
                  <a:lnTo>
                    <a:pt x="755" y="204"/>
                  </a:lnTo>
                  <a:lnTo>
                    <a:pt x="755" y="204"/>
                  </a:lnTo>
                  <a:lnTo>
                    <a:pt x="755" y="202"/>
                  </a:lnTo>
                  <a:lnTo>
                    <a:pt x="755" y="199"/>
                  </a:lnTo>
                  <a:lnTo>
                    <a:pt x="757" y="197"/>
                  </a:lnTo>
                  <a:lnTo>
                    <a:pt x="757" y="194"/>
                  </a:lnTo>
                  <a:lnTo>
                    <a:pt x="755" y="194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5"/>
                  </a:lnTo>
                  <a:lnTo>
                    <a:pt x="764" y="183"/>
                  </a:lnTo>
                  <a:lnTo>
                    <a:pt x="764" y="183"/>
                  </a:lnTo>
                  <a:lnTo>
                    <a:pt x="762" y="183"/>
                  </a:lnTo>
                  <a:lnTo>
                    <a:pt x="762" y="183"/>
                  </a:lnTo>
                  <a:lnTo>
                    <a:pt x="759" y="183"/>
                  </a:lnTo>
                  <a:lnTo>
                    <a:pt x="759" y="180"/>
                  </a:lnTo>
                  <a:lnTo>
                    <a:pt x="762" y="178"/>
                  </a:lnTo>
                  <a:lnTo>
                    <a:pt x="762" y="176"/>
                  </a:lnTo>
                  <a:lnTo>
                    <a:pt x="764" y="178"/>
                  </a:lnTo>
                  <a:lnTo>
                    <a:pt x="764" y="180"/>
                  </a:lnTo>
                  <a:lnTo>
                    <a:pt x="767" y="180"/>
                  </a:lnTo>
                  <a:lnTo>
                    <a:pt x="767" y="183"/>
                  </a:lnTo>
                  <a:lnTo>
                    <a:pt x="769" y="183"/>
                  </a:lnTo>
                  <a:lnTo>
                    <a:pt x="769" y="180"/>
                  </a:lnTo>
                  <a:lnTo>
                    <a:pt x="771" y="178"/>
                  </a:lnTo>
                  <a:lnTo>
                    <a:pt x="774" y="176"/>
                  </a:lnTo>
                  <a:lnTo>
                    <a:pt x="774" y="171"/>
                  </a:lnTo>
                  <a:lnTo>
                    <a:pt x="771" y="171"/>
                  </a:lnTo>
                  <a:lnTo>
                    <a:pt x="771" y="168"/>
                  </a:lnTo>
                  <a:lnTo>
                    <a:pt x="771" y="164"/>
                  </a:lnTo>
                  <a:lnTo>
                    <a:pt x="774" y="159"/>
                  </a:lnTo>
                  <a:lnTo>
                    <a:pt x="774" y="154"/>
                  </a:lnTo>
                  <a:lnTo>
                    <a:pt x="776" y="138"/>
                  </a:lnTo>
                  <a:lnTo>
                    <a:pt x="781" y="133"/>
                  </a:lnTo>
                  <a:lnTo>
                    <a:pt x="781" y="131"/>
                  </a:lnTo>
                  <a:lnTo>
                    <a:pt x="778" y="128"/>
                  </a:lnTo>
                  <a:lnTo>
                    <a:pt x="781" y="128"/>
                  </a:lnTo>
                  <a:lnTo>
                    <a:pt x="781" y="126"/>
                  </a:lnTo>
                  <a:lnTo>
                    <a:pt x="781" y="126"/>
                  </a:lnTo>
                  <a:lnTo>
                    <a:pt x="778" y="126"/>
                  </a:lnTo>
                  <a:lnTo>
                    <a:pt x="778" y="121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81" y="114"/>
                  </a:lnTo>
                  <a:close/>
                  <a:moveTo>
                    <a:pt x="795" y="109"/>
                  </a:moveTo>
                  <a:lnTo>
                    <a:pt x="793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90" y="116"/>
                  </a:lnTo>
                  <a:lnTo>
                    <a:pt x="790" y="116"/>
                  </a:lnTo>
                  <a:lnTo>
                    <a:pt x="790" y="121"/>
                  </a:lnTo>
                  <a:lnTo>
                    <a:pt x="790" y="123"/>
                  </a:lnTo>
                  <a:lnTo>
                    <a:pt x="788" y="123"/>
                  </a:lnTo>
                  <a:lnTo>
                    <a:pt x="788" y="126"/>
                  </a:lnTo>
                  <a:lnTo>
                    <a:pt x="788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8" y="128"/>
                  </a:lnTo>
                  <a:lnTo>
                    <a:pt x="788" y="128"/>
                  </a:lnTo>
                  <a:lnTo>
                    <a:pt x="788" y="131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8" y="131"/>
                  </a:lnTo>
                  <a:lnTo>
                    <a:pt x="790" y="128"/>
                  </a:lnTo>
                  <a:lnTo>
                    <a:pt x="793" y="123"/>
                  </a:lnTo>
                  <a:lnTo>
                    <a:pt x="795" y="107"/>
                  </a:lnTo>
                  <a:lnTo>
                    <a:pt x="795" y="109"/>
                  </a:lnTo>
                  <a:close/>
                  <a:moveTo>
                    <a:pt x="757" y="273"/>
                  </a:moveTo>
                  <a:lnTo>
                    <a:pt x="755" y="263"/>
                  </a:lnTo>
                  <a:lnTo>
                    <a:pt x="752" y="261"/>
                  </a:lnTo>
                  <a:lnTo>
                    <a:pt x="750" y="261"/>
                  </a:lnTo>
                  <a:lnTo>
                    <a:pt x="748" y="263"/>
                  </a:lnTo>
                  <a:lnTo>
                    <a:pt x="743" y="263"/>
                  </a:lnTo>
                  <a:lnTo>
                    <a:pt x="738" y="263"/>
                  </a:lnTo>
                  <a:lnTo>
                    <a:pt x="733" y="263"/>
                  </a:lnTo>
                  <a:lnTo>
                    <a:pt x="724" y="261"/>
                  </a:lnTo>
                  <a:lnTo>
                    <a:pt x="722" y="261"/>
                  </a:lnTo>
                  <a:lnTo>
                    <a:pt x="719" y="265"/>
                  </a:lnTo>
                  <a:lnTo>
                    <a:pt x="719" y="265"/>
                  </a:lnTo>
                  <a:lnTo>
                    <a:pt x="722" y="268"/>
                  </a:lnTo>
                  <a:lnTo>
                    <a:pt x="722" y="268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3"/>
                  </a:lnTo>
                  <a:lnTo>
                    <a:pt x="724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19" y="273"/>
                  </a:lnTo>
                  <a:lnTo>
                    <a:pt x="719" y="273"/>
                  </a:lnTo>
                  <a:lnTo>
                    <a:pt x="717" y="270"/>
                  </a:lnTo>
                  <a:lnTo>
                    <a:pt x="714" y="270"/>
                  </a:lnTo>
                  <a:lnTo>
                    <a:pt x="712" y="270"/>
                  </a:lnTo>
                  <a:lnTo>
                    <a:pt x="710" y="273"/>
                  </a:lnTo>
                  <a:lnTo>
                    <a:pt x="707" y="275"/>
                  </a:lnTo>
                  <a:lnTo>
                    <a:pt x="705" y="275"/>
                  </a:lnTo>
                  <a:lnTo>
                    <a:pt x="703" y="277"/>
                  </a:lnTo>
                  <a:lnTo>
                    <a:pt x="700" y="277"/>
                  </a:lnTo>
                  <a:lnTo>
                    <a:pt x="700" y="277"/>
                  </a:lnTo>
                  <a:lnTo>
                    <a:pt x="703" y="275"/>
                  </a:lnTo>
                  <a:lnTo>
                    <a:pt x="705" y="273"/>
                  </a:lnTo>
                  <a:lnTo>
                    <a:pt x="705" y="273"/>
                  </a:lnTo>
                  <a:lnTo>
                    <a:pt x="703" y="270"/>
                  </a:lnTo>
                  <a:lnTo>
                    <a:pt x="703" y="270"/>
                  </a:lnTo>
                  <a:lnTo>
                    <a:pt x="703" y="268"/>
                  </a:lnTo>
                  <a:lnTo>
                    <a:pt x="703" y="265"/>
                  </a:lnTo>
                  <a:lnTo>
                    <a:pt x="703" y="265"/>
                  </a:lnTo>
                  <a:lnTo>
                    <a:pt x="696" y="263"/>
                  </a:lnTo>
                  <a:lnTo>
                    <a:pt x="696" y="263"/>
                  </a:lnTo>
                  <a:lnTo>
                    <a:pt x="693" y="263"/>
                  </a:lnTo>
                  <a:lnTo>
                    <a:pt x="693" y="263"/>
                  </a:lnTo>
                  <a:lnTo>
                    <a:pt x="691" y="263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3" y="261"/>
                  </a:lnTo>
                  <a:lnTo>
                    <a:pt x="693" y="258"/>
                  </a:lnTo>
                  <a:lnTo>
                    <a:pt x="686" y="258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1" y="249"/>
                  </a:lnTo>
                  <a:lnTo>
                    <a:pt x="679" y="242"/>
                  </a:lnTo>
                  <a:lnTo>
                    <a:pt x="677" y="242"/>
                  </a:lnTo>
                  <a:lnTo>
                    <a:pt x="677" y="242"/>
                  </a:lnTo>
                  <a:lnTo>
                    <a:pt x="674" y="247"/>
                  </a:lnTo>
                  <a:lnTo>
                    <a:pt x="672" y="247"/>
                  </a:lnTo>
                  <a:lnTo>
                    <a:pt x="670" y="247"/>
                  </a:lnTo>
                  <a:lnTo>
                    <a:pt x="667" y="242"/>
                  </a:lnTo>
                  <a:lnTo>
                    <a:pt x="665" y="242"/>
                  </a:lnTo>
                  <a:lnTo>
                    <a:pt x="655" y="244"/>
                  </a:lnTo>
                  <a:lnTo>
                    <a:pt x="653" y="244"/>
                  </a:lnTo>
                  <a:lnTo>
                    <a:pt x="651" y="242"/>
                  </a:lnTo>
                  <a:lnTo>
                    <a:pt x="648" y="242"/>
                  </a:lnTo>
                  <a:lnTo>
                    <a:pt x="646" y="242"/>
                  </a:lnTo>
                  <a:lnTo>
                    <a:pt x="646" y="239"/>
                  </a:lnTo>
                  <a:lnTo>
                    <a:pt x="644" y="237"/>
                  </a:lnTo>
                  <a:lnTo>
                    <a:pt x="641" y="237"/>
                  </a:lnTo>
                  <a:lnTo>
                    <a:pt x="641" y="237"/>
                  </a:lnTo>
                  <a:lnTo>
                    <a:pt x="639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4" y="239"/>
                  </a:lnTo>
                  <a:lnTo>
                    <a:pt x="627" y="239"/>
                  </a:lnTo>
                  <a:lnTo>
                    <a:pt x="620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5" y="239"/>
                  </a:lnTo>
                  <a:lnTo>
                    <a:pt x="615" y="237"/>
                  </a:lnTo>
                  <a:lnTo>
                    <a:pt x="617" y="235"/>
                  </a:lnTo>
                  <a:lnTo>
                    <a:pt x="620" y="235"/>
                  </a:lnTo>
                  <a:lnTo>
                    <a:pt x="620" y="237"/>
                  </a:lnTo>
                  <a:lnTo>
                    <a:pt x="625" y="235"/>
                  </a:lnTo>
                  <a:lnTo>
                    <a:pt x="625" y="235"/>
                  </a:lnTo>
                  <a:lnTo>
                    <a:pt x="627" y="237"/>
                  </a:lnTo>
                  <a:lnTo>
                    <a:pt x="629" y="237"/>
                  </a:lnTo>
                  <a:lnTo>
                    <a:pt x="629" y="235"/>
                  </a:lnTo>
                  <a:lnTo>
                    <a:pt x="632" y="235"/>
                  </a:lnTo>
                  <a:lnTo>
                    <a:pt x="632" y="235"/>
                  </a:lnTo>
                  <a:lnTo>
                    <a:pt x="634" y="235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6" y="235"/>
                  </a:lnTo>
                  <a:lnTo>
                    <a:pt x="636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41" y="232"/>
                  </a:lnTo>
                  <a:lnTo>
                    <a:pt x="641" y="232"/>
                  </a:lnTo>
                  <a:lnTo>
                    <a:pt x="644" y="232"/>
                  </a:lnTo>
                  <a:lnTo>
                    <a:pt x="644" y="232"/>
                  </a:lnTo>
                  <a:lnTo>
                    <a:pt x="648" y="237"/>
                  </a:lnTo>
                  <a:lnTo>
                    <a:pt x="651" y="239"/>
                  </a:lnTo>
                  <a:lnTo>
                    <a:pt x="651" y="239"/>
                  </a:lnTo>
                  <a:lnTo>
                    <a:pt x="653" y="239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5" y="235"/>
                  </a:lnTo>
                  <a:lnTo>
                    <a:pt x="655" y="232"/>
                  </a:lnTo>
                  <a:lnTo>
                    <a:pt x="655" y="230"/>
                  </a:lnTo>
                  <a:lnTo>
                    <a:pt x="655" y="230"/>
                  </a:lnTo>
                  <a:lnTo>
                    <a:pt x="658" y="232"/>
                  </a:lnTo>
                  <a:lnTo>
                    <a:pt x="658" y="235"/>
                  </a:lnTo>
                  <a:lnTo>
                    <a:pt x="658" y="237"/>
                  </a:lnTo>
                  <a:lnTo>
                    <a:pt x="660" y="237"/>
                  </a:lnTo>
                  <a:lnTo>
                    <a:pt x="660" y="237"/>
                  </a:lnTo>
                  <a:lnTo>
                    <a:pt x="665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70" y="239"/>
                  </a:lnTo>
                  <a:lnTo>
                    <a:pt x="670" y="242"/>
                  </a:lnTo>
                  <a:lnTo>
                    <a:pt x="670" y="242"/>
                  </a:lnTo>
                  <a:lnTo>
                    <a:pt x="672" y="242"/>
                  </a:lnTo>
                  <a:lnTo>
                    <a:pt x="672" y="242"/>
                  </a:lnTo>
                  <a:lnTo>
                    <a:pt x="672" y="239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7"/>
                  </a:lnTo>
                  <a:lnTo>
                    <a:pt x="679" y="237"/>
                  </a:lnTo>
                  <a:lnTo>
                    <a:pt x="681" y="237"/>
                  </a:lnTo>
                  <a:lnTo>
                    <a:pt x="684" y="239"/>
                  </a:lnTo>
                  <a:lnTo>
                    <a:pt x="684" y="242"/>
                  </a:lnTo>
                  <a:lnTo>
                    <a:pt x="684" y="247"/>
                  </a:lnTo>
                  <a:lnTo>
                    <a:pt x="686" y="247"/>
                  </a:lnTo>
                  <a:lnTo>
                    <a:pt x="686" y="249"/>
                  </a:lnTo>
                  <a:lnTo>
                    <a:pt x="688" y="249"/>
                  </a:lnTo>
                  <a:lnTo>
                    <a:pt x="691" y="251"/>
                  </a:lnTo>
                  <a:lnTo>
                    <a:pt x="693" y="251"/>
                  </a:lnTo>
                  <a:lnTo>
                    <a:pt x="703" y="256"/>
                  </a:lnTo>
                  <a:lnTo>
                    <a:pt x="705" y="258"/>
                  </a:lnTo>
                  <a:lnTo>
                    <a:pt x="707" y="263"/>
                  </a:lnTo>
                  <a:lnTo>
                    <a:pt x="710" y="263"/>
                  </a:lnTo>
                  <a:lnTo>
                    <a:pt x="710" y="261"/>
                  </a:lnTo>
                  <a:lnTo>
                    <a:pt x="712" y="258"/>
                  </a:lnTo>
                  <a:lnTo>
                    <a:pt x="714" y="258"/>
                  </a:lnTo>
                  <a:lnTo>
                    <a:pt x="714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4"/>
                  </a:lnTo>
                  <a:lnTo>
                    <a:pt x="722" y="251"/>
                  </a:lnTo>
                  <a:lnTo>
                    <a:pt x="722" y="249"/>
                  </a:lnTo>
                  <a:lnTo>
                    <a:pt x="719" y="244"/>
                  </a:lnTo>
                  <a:lnTo>
                    <a:pt x="719" y="244"/>
                  </a:lnTo>
                  <a:lnTo>
                    <a:pt x="714" y="247"/>
                  </a:lnTo>
                  <a:lnTo>
                    <a:pt x="712" y="244"/>
                  </a:lnTo>
                  <a:lnTo>
                    <a:pt x="714" y="244"/>
                  </a:lnTo>
                  <a:lnTo>
                    <a:pt x="717" y="242"/>
                  </a:lnTo>
                  <a:lnTo>
                    <a:pt x="717" y="242"/>
                  </a:lnTo>
                  <a:lnTo>
                    <a:pt x="717" y="239"/>
                  </a:lnTo>
                  <a:lnTo>
                    <a:pt x="714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07" y="237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5" y="232"/>
                  </a:lnTo>
                  <a:lnTo>
                    <a:pt x="705" y="232"/>
                  </a:lnTo>
                  <a:lnTo>
                    <a:pt x="707" y="232"/>
                  </a:lnTo>
                  <a:lnTo>
                    <a:pt x="705" y="230"/>
                  </a:lnTo>
                  <a:lnTo>
                    <a:pt x="703" y="230"/>
                  </a:lnTo>
                  <a:lnTo>
                    <a:pt x="700" y="232"/>
                  </a:lnTo>
                  <a:lnTo>
                    <a:pt x="698" y="232"/>
                  </a:lnTo>
                  <a:lnTo>
                    <a:pt x="696" y="232"/>
                  </a:lnTo>
                  <a:lnTo>
                    <a:pt x="691" y="230"/>
                  </a:lnTo>
                  <a:lnTo>
                    <a:pt x="681" y="225"/>
                  </a:lnTo>
                  <a:lnTo>
                    <a:pt x="674" y="221"/>
                  </a:lnTo>
                  <a:lnTo>
                    <a:pt x="672" y="216"/>
                  </a:lnTo>
                  <a:lnTo>
                    <a:pt x="670" y="216"/>
                  </a:lnTo>
                  <a:lnTo>
                    <a:pt x="667" y="213"/>
                  </a:lnTo>
                  <a:lnTo>
                    <a:pt x="662" y="209"/>
                  </a:lnTo>
                  <a:lnTo>
                    <a:pt x="660" y="206"/>
                  </a:lnTo>
                  <a:lnTo>
                    <a:pt x="660" y="206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8" y="204"/>
                  </a:lnTo>
                  <a:lnTo>
                    <a:pt x="658" y="204"/>
                  </a:lnTo>
                  <a:lnTo>
                    <a:pt x="658" y="202"/>
                  </a:lnTo>
                  <a:lnTo>
                    <a:pt x="658" y="202"/>
                  </a:lnTo>
                  <a:lnTo>
                    <a:pt x="665" y="206"/>
                  </a:lnTo>
                  <a:lnTo>
                    <a:pt x="670" y="211"/>
                  </a:lnTo>
                  <a:lnTo>
                    <a:pt x="672" y="213"/>
                  </a:lnTo>
                  <a:lnTo>
                    <a:pt x="674" y="213"/>
                  </a:lnTo>
                  <a:lnTo>
                    <a:pt x="674" y="213"/>
                  </a:lnTo>
                  <a:lnTo>
                    <a:pt x="684" y="223"/>
                  </a:lnTo>
                  <a:lnTo>
                    <a:pt x="684" y="223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8" y="225"/>
                  </a:lnTo>
                  <a:lnTo>
                    <a:pt x="691" y="225"/>
                  </a:lnTo>
                  <a:lnTo>
                    <a:pt x="696" y="228"/>
                  </a:lnTo>
                  <a:lnTo>
                    <a:pt x="698" y="228"/>
                  </a:lnTo>
                  <a:lnTo>
                    <a:pt x="705" y="225"/>
                  </a:lnTo>
                  <a:lnTo>
                    <a:pt x="705" y="223"/>
                  </a:lnTo>
                  <a:lnTo>
                    <a:pt x="705" y="223"/>
                  </a:lnTo>
                  <a:lnTo>
                    <a:pt x="703" y="221"/>
                  </a:lnTo>
                  <a:lnTo>
                    <a:pt x="703" y="221"/>
                  </a:lnTo>
                  <a:lnTo>
                    <a:pt x="700" y="221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00" y="218"/>
                  </a:lnTo>
                  <a:lnTo>
                    <a:pt x="700" y="218"/>
                  </a:lnTo>
                  <a:lnTo>
                    <a:pt x="700" y="216"/>
                  </a:lnTo>
                  <a:lnTo>
                    <a:pt x="700" y="216"/>
                  </a:lnTo>
                  <a:lnTo>
                    <a:pt x="698" y="216"/>
                  </a:lnTo>
                  <a:lnTo>
                    <a:pt x="696" y="216"/>
                  </a:lnTo>
                  <a:lnTo>
                    <a:pt x="696" y="213"/>
                  </a:lnTo>
                  <a:lnTo>
                    <a:pt x="696" y="213"/>
                  </a:lnTo>
                  <a:lnTo>
                    <a:pt x="696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700" y="211"/>
                  </a:lnTo>
                  <a:lnTo>
                    <a:pt x="698" y="211"/>
                  </a:lnTo>
                  <a:lnTo>
                    <a:pt x="698" y="209"/>
                  </a:lnTo>
                  <a:lnTo>
                    <a:pt x="698" y="209"/>
                  </a:lnTo>
                  <a:lnTo>
                    <a:pt x="696" y="209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3" y="211"/>
                  </a:lnTo>
                  <a:lnTo>
                    <a:pt x="705" y="211"/>
                  </a:lnTo>
                  <a:lnTo>
                    <a:pt x="705" y="211"/>
                  </a:lnTo>
                  <a:lnTo>
                    <a:pt x="707" y="211"/>
                  </a:lnTo>
                  <a:lnTo>
                    <a:pt x="707" y="213"/>
                  </a:lnTo>
                  <a:lnTo>
                    <a:pt x="712" y="216"/>
                  </a:lnTo>
                  <a:lnTo>
                    <a:pt x="714" y="218"/>
                  </a:lnTo>
                  <a:lnTo>
                    <a:pt x="714" y="218"/>
                  </a:lnTo>
                  <a:lnTo>
                    <a:pt x="714" y="213"/>
                  </a:lnTo>
                  <a:lnTo>
                    <a:pt x="714" y="206"/>
                  </a:lnTo>
                  <a:lnTo>
                    <a:pt x="714" y="204"/>
                  </a:lnTo>
                  <a:lnTo>
                    <a:pt x="712" y="202"/>
                  </a:lnTo>
                  <a:lnTo>
                    <a:pt x="712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0" y="199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712" y="197"/>
                  </a:lnTo>
                  <a:lnTo>
                    <a:pt x="712" y="194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07" y="194"/>
                  </a:lnTo>
                  <a:lnTo>
                    <a:pt x="705" y="197"/>
                  </a:lnTo>
                  <a:lnTo>
                    <a:pt x="705" y="197"/>
                  </a:lnTo>
                  <a:lnTo>
                    <a:pt x="700" y="194"/>
                  </a:lnTo>
                  <a:lnTo>
                    <a:pt x="698" y="194"/>
                  </a:lnTo>
                  <a:lnTo>
                    <a:pt x="696" y="194"/>
                  </a:lnTo>
                  <a:lnTo>
                    <a:pt x="696" y="192"/>
                  </a:lnTo>
                  <a:lnTo>
                    <a:pt x="698" y="192"/>
                  </a:lnTo>
                  <a:lnTo>
                    <a:pt x="703" y="190"/>
                  </a:lnTo>
                  <a:lnTo>
                    <a:pt x="705" y="190"/>
                  </a:lnTo>
                  <a:lnTo>
                    <a:pt x="705" y="187"/>
                  </a:lnTo>
                  <a:lnTo>
                    <a:pt x="703" y="187"/>
                  </a:lnTo>
                  <a:lnTo>
                    <a:pt x="698" y="187"/>
                  </a:lnTo>
                  <a:lnTo>
                    <a:pt x="693" y="187"/>
                  </a:lnTo>
                  <a:lnTo>
                    <a:pt x="691" y="185"/>
                  </a:lnTo>
                  <a:lnTo>
                    <a:pt x="688" y="185"/>
                  </a:lnTo>
                  <a:lnTo>
                    <a:pt x="686" y="185"/>
                  </a:lnTo>
                  <a:lnTo>
                    <a:pt x="681" y="185"/>
                  </a:lnTo>
                  <a:lnTo>
                    <a:pt x="679" y="185"/>
                  </a:lnTo>
                  <a:lnTo>
                    <a:pt x="677" y="183"/>
                  </a:lnTo>
                  <a:lnTo>
                    <a:pt x="677" y="180"/>
                  </a:lnTo>
                  <a:lnTo>
                    <a:pt x="674" y="180"/>
                  </a:lnTo>
                  <a:lnTo>
                    <a:pt x="674" y="178"/>
                  </a:lnTo>
                  <a:lnTo>
                    <a:pt x="674" y="178"/>
                  </a:lnTo>
                  <a:lnTo>
                    <a:pt x="672" y="176"/>
                  </a:lnTo>
                  <a:lnTo>
                    <a:pt x="672" y="173"/>
                  </a:lnTo>
                  <a:lnTo>
                    <a:pt x="667" y="171"/>
                  </a:lnTo>
                  <a:lnTo>
                    <a:pt x="667" y="171"/>
                  </a:lnTo>
                  <a:lnTo>
                    <a:pt x="662" y="171"/>
                  </a:lnTo>
                  <a:lnTo>
                    <a:pt x="662" y="171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53" y="16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48" y="159"/>
                  </a:lnTo>
                  <a:lnTo>
                    <a:pt x="648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1" y="157"/>
                  </a:lnTo>
                  <a:lnTo>
                    <a:pt x="641" y="154"/>
                  </a:lnTo>
                  <a:lnTo>
                    <a:pt x="639" y="152"/>
                  </a:lnTo>
                  <a:lnTo>
                    <a:pt x="639" y="152"/>
                  </a:lnTo>
                  <a:lnTo>
                    <a:pt x="636" y="152"/>
                  </a:lnTo>
                  <a:lnTo>
                    <a:pt x="636" y="150"/>
                  </a:lnTo>
                  <a:lnTo>
                    <a:pt x="634" y="150"/>
                  </a:lnTo>
                  <a:lnTo>
                    <a:pt x="634" y="150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29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0" y="138"/>
                  </a:lnTo>
                  <a:lnTo>
                    <a:pt x="617" y="138"/>
                  </a:lnTo>
                  <a:lnTo>
                    <a:pt x="617" y="138"/>
                  </a:lnTo>
                  <a:lnTo>
                    <a:pt x="617" y="135"/>
                  </a:lnTo>
                  <a:lnTo>
                    <a:pt x="617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0" y="135"/>
                  </a:lnTo>
                  <a:lnTo>
                    <a:pt x="608" y="133"/>
                  </a:lnTo>
                  <a:lnTo>
                    <a:pt x="608" y="133"/>
                  </a:lnTo>
                  <a:lnTo>
                    <a:pt x="608" y="131"/>
                  </a:lnTo>
                  <a:lnTo>
                    <a:pt x="610" y="131"/>
                  </a:lnTo>
                  <a:lnTo>
                    <a:pt x="615" y="131"/>
                  </a:lnTo>
                  <a:lnTo>
                    <a:pt x="617" y="133"/>
                  </a:lnTo>
                  <a:lnTo>
                    <a:pt x="617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2" y="135"/>
                  </a:lnTo>
                  <a:lnTo>
                    <a:pt x="627" y="135"/>
                  </a:lnTo>
                  <a:lnTo>
                    <a:pt x="627" y="138"/>
                  </a:lnTo>
                  <a:lnTo>
                    <a:pt x="629" y="138"/>
                  </a:lnTo>
                  <a:lnTo>
                    <a:pt x="632" y="140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41" y="150"/>
                  </a:lnTo>
                  <a:lnTo>
                    <a:pt x="644" y="152"/>
                  </a:lnTo>
                  <a:lnTo>
                    <a:pt x="651" y="154"/>
                  </a:lnTo>
                  <a:lnTo>
                    <a:pt x="653" y="157"/>
                  </a:lnTo>
                  <a:lnTo>
                    <a:pt x="658" y="164"/>
                  </a:lnTo>
                  <a:lnTo>
                    <a:pt x="658" y="164"/>
                  </a:lnTo>
                  <a:lnTo>
                    <a:pt x="660" y="164"/>
                  </a:lnTo>
                  <a:lnTo>
                    <a:pt x="660" y="164"/>
                  </a:lnTo>
                  <a:lnTo>
                    <a:pt x="662" y="161"/>
                  </a:lnTo>
                  <a:lnTo>
                    <a:pt x="662" y="164"/>
                  </a:lnTo>
                  <a:lnTo>
                    <a:pt x="662" y="166"/>
                  </a:lnTo>
                  <a:lnTo>
                    <a:pt x="665" y="166"/>
                  </a:lnTo>
                  <a:lnTo>
                    <a:pt x="665" y="166"/>
                  </a:lnTo>
                  <a:lnTo>
                    <a:pt x="665" y="164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68"/>
                  </a:lnTo>
                  <a:lnTo>
                    <a:pt x="672" y="168"/>
                  </a:lnTo>
                  <a:lnTo>
                    <a:pt x="674" y="171"/>
                  </a:lnTo>
                  <a:lnTo>
                    <a:pt x="677" y="176"/>
                  </a:lnTo>
                  <a:lnTo>
                    <a:pt x="679" y="178"/>
                  </a:lnTo>
                  <a:lnTo>
                    <a:pt x="679" y="178"/>
                  </a:lnTo>
                  <a:lnTo>
                    <a:pt x="681" y="180"/>
                  </a:lnTo>
                  <a:lnTo>
                    <a:pt x="681" y="183"/>
                  </a:lnTo>
                  <a:lnTo>
                    <a:pt x="684" y="180"/>
                  </a:lnTo>
                  <a:lnTo>
                    <a:pt x="684" y="176"/>
                  </a:lnTo>
                  <a:lnTo>
                    <a:pt x="684" y="176"/>
                  </a:lnTo>
                  <a:lnTo>
                    <a:pt x="686" y="176"/>
                  </a:lnTo>
                  <a:lnTo>
                    <a:pt x="686" y="178"/>
                  </a:lnTo>
                  <a:lnTo>
                    <a:pt x="688" y="178"/>
                  </a:lnTo>
                  <a:lnTo>
                    <a:pt x="688" y="180"/>
                  </a:lnTo>
                  <a:lnTo>
                    <a:pt x="688" y="180"/>
                  </a:lnTo>
                  <a:lnTo>
                    <a:pt x="688" y="178"/>
                  </a:lnTo>
                  <a:lnTo>
                    <a:pt x="691" y="180"/>
                  </a:lnTo>
                  <a:lnTo>
                    <a:pt x="691" y="180"/>
                  </a:lnTo>
                  <a:lnTo>
                    <a:pt x="693" y="180"/>
                  </a:lnTo>
                  <a:lnTo>
                    <a:pt x="698" y="183"/>
                  </a:lnTo>
                  <a:lnTo>
                    <a:pt x="700" y="183"/>
                  </a:lnTo>
                  <a:lnTo>
                    <a:pt x="703" y="180"/>
                  </a:lnTo>
                  <a:lnTo>
                    <a:pt x="700" y="180"/>
                  </a:lnTo>
                  <a:lnTo>
                    <a:pt x="700" y="180"/>
                  </a:lnTo>
                  <a:lnTo>
                    <a:pt x="698" y="178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700" y="173"/>
                  </a:lnTo>
                  <a:lnTo>
                    <a:pt x="698" y="173"/>
                  </a:lnTo>
                  <a:lnTo>
                    <a:pt x="700" y="173"/>
                  </a:lnTo>
                  <a:lnTo>
                    <a:pt x="700" y="173"/>
                  </a:lnTo>
                  <a:lnTo>
                    <a:pt x="703" y="173"/>
                  </a:lnTo>
                  <a:lnTo>
                    <a:pt x="703" y="171"/>
                  </a:lnTo>
                  <a:lnTo>
                    <a:pt x="703" y="171"/>
                  </a:lnTo>
                  <a:lnTo>
                    <a:pt x="698" y="168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1"/>
                  </a:lnTo>
                  <a:lnTo>
                    <a:pt x="698" y="161"/>
                  </a:lnTo>
                  <a:lnTo>
                    <a:pt x="696" y="157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8" y="154"/>
                  </a:lnTo>
                  <a:lnTo>
                    <a:pt x="700" y="157"/>
                  </a:lnTo>
                  <a:lnTo>
                    <a:pt x="703" y="157"/>
                  </a:lnTo>
                  <a:lnTo>
                    <a:pt x="703" y="154"/>
                  </a:lnTo>
                  <a:lnTo>
                    <a:pt x="703" y="152"/>
                  </a:lnTo>
                  <a:lnTo>
                    <a:pt x="703" y="147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6" y="142"/>
                  </a:lnTo>
                  <a:lnTo>
                    <a:pt x="686" y="142"/>
                  </a:lnTo>
                  <a:lnTo>
                    <a:pt x="684" y="140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7" y="138"/>
                  </a:lnTo>
                  <a:lnTo>
                    <a:pt x="679" y="138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4" y="135"/>
                  </a:lnTo>
                  <a:lnTo>
                    <a:pt x="674" y="135"/>
                  </a:lnTo>
                  <a:lnTo>
                    <a:pt x="670" y="138"/>
                  </a:lnTo>
                  <a:lnTo>
                    <a:pt x="670" y="138"/>
                  </a:lnTo>
                  <a:lnTo>
                    <a:pt x="670" y="135"/>
                  </a:lnTo>
                  <a:lnTo>
                    <a:pt x="670" y="135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70" y="131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58" y="123"/>
                  </a:lnTo>
                  <a:lnTo>
                    <a:pt x="658" y="126"/>
                  </a:lnTo>
                  <a:lnTo>
                    <a:pt x="655" y="126"/>
                  </a:lnTo>
                  <a:lnTo>
                    <a:pt x="655" y="126"/>
                  </a:lnTo>
                  <a:lnTo>
                    <a:pt x="653" y="126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1" y="126"/>
                  </a:lnTo>
                  <a:lnTo>
                    <a:pt x="648" y="128"/>
                  </a:lnTo>
                  <a:lnTo>
                    <a:pt x="646" y="128"/>
                  </a:lnTo>
                  <a:lnTo>
                    <a:pt x="646" y="128"/>
                  </a:lnTo>
                  <a:lnTo>
                    <a:pt x="644" y="126"/>
                  </a:lnTo>
                  <a:lnTo>
                    <a:pt x="644" y="126"/>
                  </a:lnTo>
                  <a:lnTo>
                    <a:pt x="641" y="126"/>
                  </a:lnTo>
                  <a:lnTo>
                    <a:pt x="639" y="126"/>
                  </a:lnTo>
                  <a:lnTo>
                    <a:pt x="634" y="126"/>
                  </a:lnTo>
                  <a:lnTo>
                    <a:pt x="629" y="126"/>
                  </a:lnTo>
                  <a:lnTo>
                    <a:pt x="625" y="123"/>
                  </a:lnTo>
                  <a:lnTo>
                    <a:pt x="625" y="121"/>
                  </a:lnTo>
                  <a:lnTo>
                    <a:pt x="625" y="121"/>
                  </a:lnTo>
                  <a:lnTo>
                    <a:pt x="625" y="119"/>
                  </a:lnTo>
                  <a:lnTo>
                    <a:pt x="625" y="119"/>
                  </a:lnTo>
                  <a:lnTo>
                    <a:pt x="622" y="116"/>
                  </a:lnTo>
                  <a:lnTo>
                    <a:pt x="622" y="116"/>
                  </a:lnTo>
                  <a:lnTo>
                    <a:pt x="620" y="116"/>
                  </a:lnTo>
                  <a:lnTo>
                    <a:pt x="620" y="116"/>
                  </a:lnTo>
                  <a:lnTo>
                    <a:pt x="615" y="112"/>
                  </a:lnTo>
                  <a:lnTo>
                    <a:pt x="615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5" y="112"/>
                  </a:lnTo>
                  <a:lnTo>
                    <a:pt x="615" y="109"/>
                  </a:lnTo>
                  <a:lnTo>
                    <a:pt x="615" y="109"/>
                  </a:lnTo>
                  <a:lnTo>
                    <a:pt x="617" y="107"/>
                  </a:lnTo>
                  <a:lnTo>
                    <a:pt x="615" y="107"/>
                  </a:lnTo>
                  <a:lnTo>
                    <a:pt x="615" y="105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0" y="105"/>
                  </a:lnTo>
                  <a:lnTo>
                    <a:pt x="608" y="107"/>
                  </a:lnTo>
                  <a:lnTo>
                    <a:pt x="603" y="109"/>
                  </a:lnTo>
                  <a:lnTo>
                    <a:pt x="601" y="112"/>
                  </a:lnTo>
                  <a:lnTo>
                    <a:pt x="599" y="112"/>
                  </a:lnTo>
                  <a:lnTo>
                    <a:pt x="591" y="114"/>
                  </a:lnTo>
                  <a:lnTo>
                    <a:pt x="589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7" y="112"/>
                  </a:lnTo>
                  <a:lnTo>
                    <a:pt x="589" y="112"/>
                  </a:lnTo>
                  <a:lnTo>
                    <a:pt x="589" y="112"/>
                  </a:lnTo>
                  <a:lnTo>
                    <a:pt x="587" y="109"/>
                  </a:lnTo>
                  <a:lnTo>
                    <a:pt x="587" y="109"/>
                  </a:lnTo>
                  <a:lnTo>
                    <a:pt x="582" y="107"/>
                  </a:lnTo>
                  <a:lnTo>
                    <a:pt x="580" y="105"/>
                  </a:lnTo>
                  <a:lnTo>
                    <a:pt x="582" y="105"/>
                  </a:lnTo>
                  <a:lnTo>
                    <a:pt x="582" y="105"/>
                  </a:lnTo>
                  <a:lnTo>
                    <a:pt x="584" y="107"/>
                  </a:lnTo>
                  <a:lnTo>
                    <a:pt x="584" y="102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4" y="90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7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3"/>
                  </a:lnTo>
                  <a:lnTo>
                    <a:pt x="587" y="81"/>
                  </a:lnTo>
                  <a:lnTo>
                    <a:pt x="587" y="79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7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91" y="79"/>
                  </a:lnTo>
                  <a:lnTo>
                    <a:pt x="591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6" y="74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71"/>
                  </a:lnTo>
                  <a:lnTo>
                    <a:pt x="591" y="69"/>
                  </a:lnTo>
                  <a:lnTo>
                    <a:pt x="594" y="67"/>
                  </a:lnTo>
                  <a:lnTo>
                    <a:pt x="594" y="67"/>
                  </a:lnTo>
                  <a:lnTo>
                    <a:pt x="594" y="69"/>
                  </a:lnTo>
                  <a:lnTo>
                    <a:pt x="594" y="69"/>
                  </a:lnTo>
                  <a:lnTo>
                    <a:pt x="596" y="69"/>
                  </a:lnTo>
                  <a:lnTo>
                    <a:pt x="596" y="67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599" y="67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3" y="62"/>
                  </a:lnTo>
                  <a:lnTo>
                    <a:pt x="603" y="60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3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4" y="41"/>
                  </a:lnTo>
                  <a:lnTo>
                    <a:pt x="591" y="38"/>
                  </a:lnTo>
                  <a:lnTo>
                    <a:pt x="589" y="38"/>
                  </a:lnTo>
                  <a:lnTo>
                    <a:pt x="589" y="36"/>
                  </a:lnTo>
                  <a:lnTo>
                    <a:pt x="587" y="36"/>
                  </a:lnTo>
                  <a:lnTo>
                    <a:pt x="584" y="36"/>
                  </a:lnTo>
                  <a:lnTo>
                    <a:pt x="580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7" y="34"/>
                  </a:lnTo>
                  <a:lnTo>
                    <a:pt x="575" y="31"/>
                  </a:lnTo>
                  <a:lnTo>
                    <a:pt x="575" y="31"/>
                  </a:lnTo>
                  <a:lnTo>
                    <a:pt x="573" y="29"/>
                  </a:lnTo>
                  <a:lnTo>
                    <a:pt x="570" y="29"/>
                  </a:lnTo>
                  <a:lnTo>
                    <a:pt x="565" y="26"/>
                  </a:lnTo>
                  <a:lnTo>
                    <a:pt x="558" y="29"/>
                  </a:lnTo>
                  <a:lnTo>
                    <a:pt x="556" y="29"/>
                  </a:lnTo>
                  <a:lnTo>
                    <a:pt x="551" y="24"/>
                  </a:lnTo>
                  <a:lnTo>
                    <a:pt x="549" y="24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7" y="19"/>
                  </a:lnTo>
                  <a:lnTo>
                    <a:pt x="549" y="15"/>
                  </a:lnTo>
                  <a:lnTo>
                    <a:pt x="551" y="12"/>
                  </a:lnTo>
                  <a:lnTo>
                    <a:pt x="551" y="10"/>
                  </a:lnTo>
                  <a:lnTo>
                    <a:pt x="549" y="10"/>
                  </a:lnTo>
                  <a:lnTo>
                    <a:pt x="547" y="8"/>
                  </a:lnTo>
                  <a:lnTo>
                    <a:pt x="544" y="8"/>
                  </a:lnTo>
                  <a:lnTo>
                    <a:pt x="542" y="8"/>
                  </a:lnTo>
                  <a:lnTo>
                    <a:pt x="539" y="5"/>
                  </a:lnTo>
                  <a:lnTo>
                    <a:pt x="539" y="5"/>
                  </a:lnTo>
                  <a:lnTo>
                    <a:pt x="535" y="3"/>
                  </a:lnTo>
                  <a:lnTo>
                    <a:pt x="530" y="3"/>
                  </a:lnTo>
                  <a:lnTo>
                    <a:pt x="528" y="3"/>
                  </a:lnTo>
                  <a:lnTo>
                    <a:pt x="523" y="5"/>
                  </a:lnTo>
                  <a:lnTo>
                    <a:pt x="521" y="3"/>
                  </a:lnTo>
                  <a:lnTo>
                    <a:pt x="521" y="5"/>
                  </a:lnTo>
                  <a:lnTo>
                    <a:pt x="521" y="5"/>
                  </a:lnTo>
                  <a:lnTo>
                    <a:pt x="521" y="10"/>
                  </a:lnTo>
                  <a:lnTo>
                    <a:pt x="518" y="15"/>
                  </a:lnTo>
                  <a:lnTo>
                    <a:pt x="518" y="22"/>
                  </a:lnTo>
                  <a:lnTo>
                    <a:pt x="516" y="24"/>
                  </a:lnTo>
                  <a:lnTo>
                    <a:pt x="516" y="26"/>
                  </a:lnTo>
                  <a:lnTo>
                    <a:pt x="516" y="29"/>
                  </a:lnTo>
                  <a:lnTo>
                    <a:pt x="516" y="26"/>
                  </a:lnTo>
                  <a:lnTo>
                    <a:pt x="513" y="26"/>
                  </a:lnTo>
                  <a:lnTo>
                    <a:pt x="509" y="24"/>
                  </a:lnTo>
                  <a:lnTo>
                    <a:pt x="502" y="22"/>
                  </a:lnTo>
                  <a:lnTo>
                    <a:pt x="494" y="17"/>
                  </a:lnTo>
                  <a:lnTo>
                    <a:pt x="490" y="15"/>
                  </a:lnTo>
                  <a:lnTo>
                    <a:pt x="483" y="10"/>
                  </a:lnTo>
                  <a:lnTo>
                    <a:pt x="476" y="8"/>
                  </a:lnTo>
                  <a:lnTo>
                    <a:pt x="471" y="5"/>
                  </a:lnTo>
                  <a:lnTo>
                    <a:pt x="46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9" y="3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9" y="8"/>
                  </a:lnTo>
                  <a:lnTo>
                    <a:pt x="461" y="10"/>
                  </a:lnTo>
                  <a:lnTo>
                    <a:pt x="461" y="12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9"/>
                  </a:lnTo>
                  <a:lnTo>
                    <a:pt x="459" y="22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8"/>
                  </a:lnTo>
                  <a:lnTo>
                    <a:pt x="457" y="43"/>
                  </a:lnTo>
                  <a:lnTo>
                    <a:pt x="454" y="45"/>
                  </a:lnTo>
                  <a:lnTo>
                    <a:pt x="452" y="50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7"/>
                  </a:lnTo>
                  <a:lnTo>
                    <a:pt x="450" y="57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2" y="64"/>
                  </a:lnTo>
                  <a:lnTo>
                    <a:pt x="442" y="67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0" y="71"/>
                  </a:lnTo>
                  <a:lnTo>
                    <a:pt x="438" y="71"/>
                  </a:lnTo>
                  <a:lnTo>
                    <a:pt x="438" y="71"/>
                  </a:lnTo>
                  <a:lnTo>
                    <a:pt x="438" y="74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3" y="71"/>
                  </a:lnTo>
                  <a:lnTo>
                    <a:pt x="433" y="76"/>
                  </a:lnTo>
                  <a:lnTo>
                    <a:pt x="431" y="81"/>
                  </a:lnTo>
                  <a:lnTo>
                    <a:pt x="428" y="86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4" y="90"/>
                  </a:lnTo>
                  <a:lnTo>
                    <a:pt x="421" y="90"/>
                  </a:lnTo>
                  <a:lnTo>
                    <a:pt x="416" y="88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88"/>
                  </a:lnTo>
                  <a:lnTo>
                    <a:pt x="409" y="93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407" y="100"/>
                  </a:lnTo>
                  <a:lnTo>
                    <a:pt x="407" y="102"/>
                  </a:lnTo>
                  <a:lnTo>
                    <a:pt x="405" y="102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5" y="109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9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0" y="131"/>
                  </a:lnTo>
                  <a:lnTo>
                    <a:pt x="398" y="133"/>
                  </a:lnTo>
                  <a:lnTo>
                    <a:pt x="398" y="138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86" y="142"/>
                  </a:lnTo>
                  <a:lnTo>
                    <a:pt x="381" y="142"/>
                  </a:lnTo>
                  <a:lnTo>
                    <a:pt x="376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8"/>
                  </a:lnTo>
                  <a:lnTo>
                    <a:pt x="355" y="138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53" y="147"/>
                  </a:lnTo>
                  <a:lnTo>
                    <a:pt x="353" y="150"/>
                  </a:lnTo>
                  <a:lnTo>
                    <a:pt x="353" y="150"/>
                  </a:lnTo>
                  <a:lnTo>
                    <a:pt x="353" y="152"/>
                  </a:lnTo>
                  <a:lnTo>
                    <a:pt x="353" y="154"/>
                  </a:lnTo>
                  <a:lnTo>
                    <a:pt x="353" y="157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8" y="161"/>
                  </a:lnTo>
                  <a:lnTo>
                    <a:pt x="348" y="161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5" y="173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1" y="180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97"/>
                  </a:lnTo>
                  <a:lnTo>
                    <a:pt x="336" y="202"/>
                  </a:lnTo>
                  <a:lnTo>
                    <a:pt x="334" y="206"/>
                  </a:lnTo>
                  <a:lnTo>
                    <a:pt x="331" y="211"/>
                  </a:lnTo>
                  <a:lnTo>
                    <a:pt x="327" y="218"/>
                  </a:lnTo>
                  <a:lnTo>
                    <a:pt x="324" y="223"/>
                  </a:lnTo>
                  <a:lnTo>
                    <a:pt x="322" y="228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7" y="237"/>
                  </a:lnTo>
                  <a:lnTo>
                    <a:pt x="315" y="244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5" y="254"/>
                  </a:lnTo>
                  <a:lnTo>
                    <a:pt x="315" y="254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61"/>
                  </a:lnTo>
                  <a:lnTo>
                    <a:pt x="317" y="26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2" y="265"/>
                  </a:lnTo>
                  <a:lnTo>
                    <a:pt x="312" y="268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0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6" y="282"/>
                  </a:lnTo>
                  <a:lnTo>
                    <a:pt x="296" y="282"/>
                  </a:lnTo>
                  <a:lnTo>
                    <a:pt x="293" y="282"/>
                  </a:lnTo>
                  <a:lnTo>
                    <a:pt x="291" y="282"/>
                  </a:lnTo>
                  <a:lnTo>
                    <a:pt x="289" y="284"/>
                  </a:lnTo>
                  <a:lnTo>
                    <a:pt x="284" y="289"/>
                  </a:lnTo>
                  <a:lnTo>
                    <a:pt x="279" y="292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2"/>
                  </a:lnTo>
                  <a:lnTo>
                    <a:pt x="267" y="292"/>
                  </a:lnTo>
                  <a:lnTo>
                    <a:pt x="267" y="292"/>
                  </a:lnTo>
                  <a:lnTo>
                    <a:pt x="265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4"/>
                  </a:lnTo>
                  <a:lnTo>
                    <a:pt x="260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9"/>
                  </a:lnTo>
                  <a:lnTo>
                    <a:pt x="260" y="299"/>
                  </a:lnTo>
                  <a:lnTo>
                    <a:pt x="263" y="301"/>
                  </a:lnTo>
                  <a:lnTo>
                    <a:pt x="263" y="301"/>
                  </a:lnTo>
                  <a:lnTo>
                    <a:pt x="263" y="303"/>
                  </a:lnTo>
                  <a:lnTo>
                    <a:pt x="263" y="303"/>
                  </a:lnTo>
                  <a:lnTo>
                    <a:pt x="263" y="306"/>
                  </a:lnTo>
                  <a:lnTo>
                    <a:pt x="263" y="306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3" y="310"/>
                  </a:lnTo>
                  <a:lnTo>
                    <a:pt x="253" y="310"/>
                  </a:lnTo>
                  <a:lnTo>
                    <a:pt x="251" y="310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39" y="315"/>
                  </a:lnTo>
                  <a:lnTo>
                    <a:pt x="232" y="320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2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5" y="313"/>
                  </a:lnTo>
                  <a:lnTo>
                    <a:pt x="215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3" y="315"/>
                  </a:lnTo>
                  <a:lnTo>
                    <a:pt x="213" y="315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1" y="320"/>
                  </a:lnTo>
                  <a:lnTo>
                    <a:pt x="211" y="320"/>
                  </a:lnTo>
                  <a:lnTo>
                    <a:pt x="211" y="322"/>
                  </a:lnTo>
                  <a:lnTo>
                    <a:pt x="206" y="322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5"/>
                  </a:lnTo>
                  <a:lnTo>
                    <a:pt x="199" y="329"/>
                  </a:lnTo>
                  <a:lnTo>
                    <a:pt x="199" y="332"/>
                  </a:lnTo>
                  <a:lnTo>
                    <a:pt x="199" y="332"/>
                  </a:lnTo>
                  <a:lnTo>
                    <a:pt x="196" y="332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85" y="332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29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5" y="325"/>
                  </a:lnTo>
                  <a:lnTo>
                    <a:pt x="173" y="325"/>
                  </a:lnTo>
                  <a:lnTo>
                    <a:pt x="173" y="325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0"/>
                  </a:lnTo>
                  <a:lnTo>
                    <a:pt x="163" y="320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56" y="315"/>
                  </a:lnTo>
                  <a:lnTo>
                    <a:pt x="156" y="313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299"/>
                  </a:lnTo>
                  <a:lnTo>
                    <a:pt x="154" y="299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52" y="296"/>
                  </a:lnTo>
                  <a:lnTo>
                    <a:pt x="147" y="303"/>
                  </a:lnTo>
                  <a:lnTo>
                    <a:pt x="140" y="310"/>
                  </a:lnTo>
                  <a:lnTo>
                    <a:pt x="135" y="318"/>
                  </a:lnTo>
                  <a:lnTo>
                    <a:pt x="125" y="327"/>
                  </a:lnTo>
                  <a:lnTo>
                    <a:pt x="118" y="336"/>
                  </a:lnTo>
                  <a:lnTo>
                    <a:pt x="116" y="336"/>
                  </a:lnTo>
                  <a:lnTo>
                    <a:pt x="109" y="341"/>
                  </a:lnTo>
                  <a:lnTo>
                    <a:pt x="102" y="346"/>
                  </a:lnTo>
                  <a:lnTo>
                    <a:pt x="92" y="353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5" y="360"/>
                  </a:lnTo>
                  <a:lnTo>
                    <a:pt x="88" y="363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5" y="370"/>
                  </a:lnTo>
                  <a:lnTo>
                    <a:pt x="78" y="377"/>
                  </a:lnTo>
                  <a:lnTo>
                    <a:pt x="76" y="379"/>
                  </a:lnTo>
                  <a:lnTo>
                    <a:pt x="76" y="379"/>
                  </a:lnTo>
                  <a:lnTo>
                    <a:pt x="73" y="381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3" y="391"/>
                  </a:lnTo>
                  <a:lnTo>
                    <a:pt x="73" y="391"/>
                  </a:lnTo>
                  <a:lnTo>
                    <a:pt x="66" y="393"/>
                  </a:lnTo>
                  <a:lnTo>
                    <a:pt x="62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5" y="400"/>
                  </a:lnTo>
                  <a:lnTo>
                    <a:pt x="55" y="405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2"/>
                  </a:lnTo>
                  <a:lnTo>
                    <a:pt x="52" y="412"/>
                  </a:lnTo>
                  <a:lnTo>
                    <a:pt x="50" y="412"/>
                  </a:lnTo>
                  <a:lnTo>
                    <a:pt x="40" y="415"/>
                  </a:lnTo>
                  <a:lnTo>
                    <a:pt x="31" y="419"/>
                  </a:lnTo>
                  <a:lnTo>
                    <a:pt x="29" y="424"/>
                  </a:lnTo>
                  <a:lnTo>
                    <a:pt x="26" y="424"/>
                  </a:lnTo>
                  <a:lnTo>
                    <a:pt x="26" y="424"/>
                  </a:lnTo>
                  <a:lnTo>
                    <a:pt x="24" y="426"/>
                  </a:lnTo>
                  <a:lnTo>
                    <a:pt x="14" y="429"/>
                  </a:lnTo>
                  <a:lnTo>
                    <a:pt x="7" y="434"/>
                  </a:lnTo>
                  <a:lnTo>
                    <a:pt x="7" y="434"/>
                  </a:lnTo>
                  <a:lnTo>
                    <a:pt x="5" y="434"/>
                  </a:lnTo>
                  <a:lnTo>
                    <a:pt x="0" y="438"/>
                  </a:lnTo>
                  <a:lnTo>
                    <a:pt x="12" y="436"/>
                  </a:lnTo>
                  <a:lnTo>
                    <a:pt x="21" y="436"/>
                  </a:lnTo>
                  <a:lnTo>
                    <a:pt x="43" y="431"/>
                  </a:lnTo>
                  <a:lnTo>
                    <a:pt x="52" y="431"/>
                  </a:lnTo>
                  <a:lnTo>
                    <a:pt x="64" y="429"/>
                  </a:lnTo>
                  <a:lnTo>
                    <a:pt x="73" y="429"/>
                  </a:lnTo>
                  <a:lnTo>
                    <a:pt x="83" y="426"/>
                  </a:lnTo>
                  <a:lnTo>
                    <a:pt x="95" y="424"/>
                  </a:lnTo>
                  <a:lnTo>
                    <a:pt x="104" y="424"/>
                  </a:lnTo>
                  <a:lnTo>
                    <a:pt x="116" y="422"/>
                  </a:lnTo>
                  <a:lnTo>
                    <a:pt x="125" y="419"/>
                  </a:lnTo>
                  <a:lnTo>
                    <a:pt x="135" y="417"/>
                  </a:lnTo>
                  <a:lnTo>
                    <a:pt x="147" y="417"/>
                  </a:lnTo>
                  <a:lnTo>
                    <a:pt x="156" y="415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3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82" y="407"/>
                  </a:lnTo>
                  <a:lnTo>
                    <a:pt x="192" y="407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22" y="405"/>
                  </a:lnTo>
                  <a:lnTo>
                    <a:pt x="239" y="403"/>
                  </a:lnTo>
                  <a:lnTo>
                    <a:pt x="256" y="398"/>
                  </a:lnTo>
                  <a:lnTo>
                    <a:pt x="275" y="396"/>
                  </a:lnTo>
                  <a:lnTo>
                    <a:pt x="291" y="393"/>
                  </a:lnTo>
                  <a:lnTo>
                    <a:pt x="308" y="391"/>
                  </a:lnTo>
                  <a:lnTo>
                    <a:pt x="327" y="389"/>
                  </a:lnTo>
                  <a:lnTo>
                    <a:pt x="343" y="384"/>
                  </a:lnTo>
                  <a:lnTo>
                    <a:pt x="360" y="381"/>
                  </a:lnTo>
                  <a:lnTo>
                    <a:pt x="379" y="379"/>
                  </a:lnTo>
                  <a:lnTo>
                    <a:pt x="395" y="377"/>
                  </a:lnTo>
                  <a:lnTo>
                    <a:pt x="412" y="372"/>
                  </a:lnTo>
                  <a:lnTo>
                    <a:pt x="431" y="370"/>
                  </a:lnTo>
                  <a:lnTo>
                    <a:pt x="447" y="367"/>
                  </a:lnTo>
                  <a:lnTo>
                    <a:pt x="464" y="363"/>
                  </a:lnTo>
                  <a:lnTo>
                    <a:pt x="483" y="360"/>
                  </a:lnTo>
                  <a:lnTo>
                    <a:pt x="499" y="358"/>
                  </a:lnTo>
                  <a:lnTo>
                    <a:pt x="516" y="353"/>
                  </a:lnTo>
                  <a:lnTo>
                    <a:pt x="532" y="351"/>
                  </a:lnTo>
                  <a:lnTo>
                    <a:pt x="551" y="348"/>
                  </a:lnTo>
                  <a:lnTo>
                    <a:pt x="568" y="344"/>
                  </a:lnTo>
                  <a:lnTo>
                    <a:pt x="584" y="341"/>
                  </a:lnTo>
                  <a:lnTo>
                    <a:pt x="603" y="336"/>
                  </a:lnTo>
                  <a:lnTo>
                    <a:pt x="620" y="334"/>
                  </a:lnTo>
                  <a:lnTo>
                    <a:pt x="636" y="329"/>
                  </a:lnTo>
                  <a:lnTo>
                    <a:pt x="655" y="327"/>
                  </a:lnTo>
                  <a:lnTo>
                    <a:pt x="672" y="322"/>
                  </a:lnTo>
                  <a:lnTo>
                    <a:pt x="688" y="320"/>
                  </a:lnTo>
                  <a:lnTo>
                    <a:pt x="705" y="318"/>
                  </a:lnTo>
                  <a:lnTo>
                    <a:pt x="724" y="313"/>
                  </a:lnTo>
                  <a:lnTo>
                    <a:pt x="740" y="310"/>
                  </a:lnTo>
                  <a:lnTo>
                    <a:pt x="755" y="306"/>
                  </a:lnTo>
                  <a:lnTo>
                    <a:pt x="757" y="306"/>
                  </a:lnTo>
                  <a:lnTo>
                    <a:pt x="757" y="306"/>
                  </a:lnTo>
                  <a:lnTo>
                    <a:pt x="757" y="303"/>
                  </a:lnTo>
                  <a:lnTo>
                    <a:pt x="755" y="303"/>
                  </a:lnTo>
                  <a:lnTo>
                    <a:pt x="755" y="301"/>
                  </a:lnTo>
                  <a:lnTo>
                    <a:pt x="759" y="306"/>
                  </a:lnTo>
                  <a:lnTo>
                    <a:pt x="764" y="303"/>
                  </a:lnTo>
                  <a:lnTo>
                    <a:pt x="764" y="303"/>
                  </a:lnTo>
                  <a:lnTo>
                    <a:pt x="762" y="299"/>
                  </a:lnTo>
                  <a:lnTo>
                    <a:pt x="759" y="284"/>
                  </a:lnTo>
                  <a:lnTo>
                    <a:pt x="759" y="284"/>
                  </a:lnTo>
                  <a:lnTo>
                    <a:pt x="762" y="284"/>
                  </a:lnTo>
                  <a:lnTo>
                    <a:pt x="762" y="284"/>
                  </a:lnTo>
                  <a:lnTo>
                    <a:pt x="764" y="284"/>
                  </a:lnTo>
                  <a:lnTo>
                    <a:pt x="764" y="287"/>
                  </a:lnTo>
                  <a:lnTo>
                    <a:pt x="769" y="294"/>
                  </a:lnTo>
                  <a:lnTo>
                    <a:pt x="769" y="294"/>
                  </a:lnTo>
                  <a:lnTo>
                    <a:pt x="771" y="296"/>
                  </a:lnTo>
                  <a:lnTo>
                    <a:pt x="771" y="296"/>
                  </a:lnTo>
                  <a:lnTo>
                    <a:pt x="771" y="299"/>
                  </a:lnTo>
                  <a:lnTo>
                    <a:pt x="771" y="299"/>
                  </a:lnTo>
                  <a:lnTo>
                    <a:pt x="771" y="301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76" y="301"/>
                  </a:lnTo>
                  <a:lnTo>
                    <a:pt x="774" y="296"/>
                  </a:lnTo>
                  <a:lnTo>
                    <a:pt x="757" y="273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idole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D87EDE8-38B5-4577-BA9A-1388C45BFB60}"/>
                </a:ext>
              </a:extLst>
            </p:cNvPr>
            <p:cNvSpPr>
              <a:spLocks/>
            </p:cNvSpPr>
            <p:nvPr/>
          </p:nvSpPr>
          <p:spPr bwMode="auto">
            <a:xfrm rot="657814">
              <a:off x="3512647" y="2127808"/>
              <a:ext cx="370657" cy="741314"/>
            </a:xfrm>
            <a:custGeom>
              <a:avLst/>
              <a:gdLst>
                <a:gd name="T0" fmla="*/ 168 w 168"/>
                <a:gd name="T1" fmla="*/ 256 h 336"/>
                <a:gd name="T2" fmla="*/ 164 w 168"/>
                <a:gd name="T3" fmla="*/ 270 h 336"/>
                <a:gd name="T4" fmla="*/ 159 w 168"/>
                <a:gd name="T5" fmla="*/ 282 h 336"/>
                <a:gd name="T6" fmla="*/ 145 w 168"/>
                <a:gd name="T7" fmla="*/ 289 h 336"/>
                <a:gd name="T8" fmla="*/ 140 w 168"/>
                <a:gd name="T9" fmla="*/ 294 h 336"/>
                <a:gd name="T10" fmla="*/ 135 w 168"/>
                <a:gd name="T11" fmla="*/ 294 h 336"/>
                <a:gd name="T12" fmla="*/ 133 w 168"/>
                <a:gd name="T13" fmla="*/ 299 h 336"/>
                <a:gd name="T14" fmla="*/ 130 w 168"/>
                <a:gd name="T15" fmla="*/ 306 h 336"/>
                <a:gd name="T16" fmla="*/ 126 w 168"/>
                <a:gd name="T17" fmla="*/ 310 h 336"/>
                <a:gd name="T18" fmla="*/ 109 w 168"/>
                <a:gd name="T19" fmla="*/ 315 h 336"/>
                <a:gd name="T20" fmla="*/ 76 w 168"/>
                <a:gd name="T21" fmla="*/ 322 h 336"/>
                <a:gd name="T22" fmla="*/ 45 w 168"/>
                <a:gd name="T23" fmla="*/ 329 h 336"/>
                <a:gd name="T24" fmla="*/ 19 w 168"/>
                <a:gd name="T25" fmla="*/ 336 h 336"/>
                <a:gd name="T26" fmla="*/ 19 w 168"/>
                <a:gd name="T27" fmla="*/ 336 h 336"/>
                <a:gd name="T28" fmla="*/ 19 w 168"/>
                <a:gd name="T29" fmla="*/ 336 h 336"/>
                <a:gd name="T30" fmla="*/ 19 w 168"/>
                <a:gd name="T31" fmla="*/ 336 h 336"/>
                <a:gd name="T32" fmla="*/ 7 w 168"/>
                <a:gd name="T33" fmla="*/ 327 h 336"/>
                <a:gd name="T34" fmla="*/ 5 w 168"/>
                <a:gd name="T35" fmla="*/ 320 h 336"/>
                <a:gd name="T36" fmla="*/ 7 w 168"/>
                <a:gd name="T37" fmla="*/ 308 h 336"/>
                <a:gd name="T38" fmla="*/ 7 w 168"/>
                <a:gd name="T39" fmla="*/ 289 h 336"/>
                <a:gd name="T40" fmla="*/ 5 w 168"/>
                <a:gd name="T41" fmla="*/ 277 h 336"/>
                <a:gd name="T42" fmla="*/ 5 w 168"/>
                <a:gd name="T43" fmla="*/ 275 h 336"/>
                <a:gd name="T44" fmla="*/ 7 w 168"/>
                <a:gd name="T45" fmla="*/ 268 h 336"/>
                <a:gd name="T46" fmla="*/ 0 w 168"/>
                <a:gd name="T47" fmla="*/ 235 h 336"/>
                <a:gd name="T48" fmla="*/ 3 w 168"/>
                <a:gd name="T49" fmla="*/ 216 h 336"/>
                <a:gd name="T50" fmla="*/ 10 w 168"/>
                <a:gd name="T51" fmla="*/ 204 h 336"/>
                <a:gd name="T52" fmla="*/ 10 w 168"/>
                <a:gd name="T53" fmla="*/ 190 h 336"/>
                <a:gd name="T54" fmla="*/ 12 w 168"/>
                <a:gd name="T55" fmla="*/ 178 h 336"/>
                <a:gd name="T56" fmla="*/ 10 w 168"/>
                <a:gd name="T57" fmla="*/ 149 h 336"/>
                <a:gd name="T58" fmla="*/ 22 w 168"/>
                <a:gd name="T59" fmla="*/ 133 h 336"/>
                <a:gd name="T60" fmla="*/ 36 w 168"/>
                <a:gd name="T61" fmla="*/ 116 h 336"/>
                <a:gd name="T62" fmla="*/ 43 w 168"/>
                <a:gd name="T63" fmla="*/ 104 h 336"/>
                <a:gd name="T64" fmla="*/ 43 w 168"/>
                <a:gd name="T65" fmla="*/ 97 h 336"/>
                <a:gd name="T66" fmla="*/ 41 w 168"/>
                <a:gd name="T67" fmla="*/ 93 h 336"/>
                <a:gd name="T68" fmla="*/ 31 w 168"/>
                <a:gd name="T69" fmla="*/ 81 h 336"/>
                <a:gd name="T70" fmla="*/ 38 w 168"/>
                <a:gd name="T71" fmla="*/ 57 h 336"/>
                <a:gd name="T72" fmla="*/ 33 w 168"/>
                <a:gd name="T73" fmla="*/ 45 h 336"/>
                <a:gd name="T74" fmla="*/ 33 w 168"/>
                <a:gd name="T75" fmla="*/ 38 h 336"/>
                <a:gd name="T76" fmla="*/ 38 w 168"/>
                <a:gd name="T77" fmla="*/ 22 h 336"/>
                <a:gd name="T78" fmla="*/ 38 w 168"/>
                <a:gd name="T79" fmla="*/ 17 h 336"/>
                <a:gd name="T80" fmla="*/ 45 w 168"/>
                <a:gd name="T81" fmla="*/ 7 h 336"/>
                <a:gd name="T82" fmla="*/ 62 w 168"/>
                <a:gd name="T83" fmla="*/ 3 h 336"/>
                <a:gd name="T84" fmla="*/ 67 w 168"/>
                <a:gd name="T85" fmla="*/ 15 h 336"/>
                <a:gd name="T86" fmla="*/ 76 w 168"/>
                <a:gd name="T87" fmla="*/ 45 h 336"/>
                <a:gd name="T88" fmla="*/ 88 w 168"/>
                <a:gd name="T89" fmla="*/ 76 h 336"/>
                <a:gd name="T90" fmla="*/ 97 w 168"/>
                <a:gd name="T91" fmla="*/ 107 h 336"/>
                <a:gd name="T92" fmla="*/ 107 w 168"/>
                <a:gd name="T93" fmla="*/ 138 h 336"/>
                <a:gd name="T94" fmla="*/ 116 w 168"/>
                <a:gd name="T95" fmla="*/ 168 h 336"/>
                <a:gd name="T96" fmla="*/ 128 w 168"/>
                <a:gd name="T97" fmla="*/ 199 h 336"/>
                <a:gd name="T98" fmla="*/ 130 w 168"/>
                <a:gd name="T99" fmla="*/ 211 h 336"/>
                <a:gd name="T100" fmla="*/ 133 w 168"/>
                <a:gd name="T101" fmla="*/ 216 h 336"/>
                <a:gd name="T102" fmla="*/ 133 w 168"/>
                <a:gd name="T103" fmla="*/ 223 h 336"/>
                <a:gd name="T104" fmla="*/ 147 w 168"/>
                <a:gd name="T105" fmla="*/ 235 h 336"/>
                <a:gd name="T106" fmla="*/ 152 w 168"/>
                <a:gd name="T107" fmla="*/ 239 h 336"/>
                <a:gd name="T108" fmla="*/ 156 w 168"/>
                <a:gd name="T109" fmla="*/ 24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" h="336">
                  <a:moveTo>
                    <a:pt x="164" y="254"/>
                  </a:moveTo>
                  <a:lnTo>
                    <a:pt x="164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6" y="261"/>
                  </a:lnTo>
                  <a:lnTo>
                    <a:pt x="164" y="270"/>
                  </a:lnTo>
                  <a:lnTo>
                    <a:pt x="164" y="275"/>
                  </a:lnTo>
                  <a:lnTo>
                    <a:pt x="164" y="277"/>
                  </a:lnTo>
                  <a:lnTo>
                    <a:pt x="164" y="280"/>
                  </a:lnTo>
                  <a:lnTo>
                    <a:pt x="161" y="282"/>
                  </a:lnTo>
                  <a:lnTo>
                    <a:pt x="159" y="282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45" y="287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8" y="294"/>
                  </a:lnTo>
                  <a:lnTo>
                    <a:pt x="138" y="294"/>
                  </a:lnTo>
                  <a:lnTo>
                    <a:pt x="135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3" y="299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33" y="303"/>
                  </a:lnTo>
                  <a:lnTo>
                    <a:pt x="133" y="303"/>
                  </a:lnTo>
                  <a:lnTo>
                    <a:pt x="130" y="306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3"/>
                  </a:lnTo>
                  <a:lnTo>
                    <a:pt x="123" y="313"/>
                  </a:lnTo>
                  <a:lnTo>
                    <a:pt x="123" y="313"/>
                  </a:lnTo>
                  <a:lnTo>
                    <a:pt x="116" y="315"/>
                  </a:lnTo>
                  <a:lnTo>
                    <a:pt x="109" y="315"/>
                  </a:lnTo>
                  <a:lnTo>
                    <a:pt x="102" y="318"/>
                  </a:lnTo>
                  <a:lnTo>
                    <a:pt x="97" y="318"/>
                  </a:lnTo>
                  <a:lnTo>
                    <a:pt x="90" y="320"/>
                  </a:lnTo>
                  <a:lnTo>
                    <a:pt x="83" y="322"/>
                  </a:lnTo>
                  <a:lnTo>
                    <a:pt x="76" y="322"/>
                  </a:lnTo>
                  <a:lnTo>
                    <a:pt x="71" y="325"/>
                  </a:lnTo>
                  <a:lnTo>
                    <a:pt x="64" y="327"/>
                  </a:lnTo>
                  <a:lnTo>
                    <a:pt x="57" y="327"/>
                  </a:lnTo>
                  <a:lnTo>
                    <a:pt x="50" y="329"/>
                  </a:lnTo>
                  <a:lnTo>
                    <a:pt x="45" y="329"/>
                  </a:lnTo>
                  <a:lnTo>
                    <a:pt x="38" y="332"/>
                  </a:lnTo>
                  <a:lnTo>
                    <a:pt x="31" y="334"/>
                  </a:lnTo>
                  <a:lnTo>
                    <a:pt x="24" y="334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7" y="332"/>
                  </a:lnTo>
                  <a:lnTo>
                    <a:pt x="15" y="332"/>
                  </a:lnTo>
                  <a:lnTo>
                    <a:pt x="10" y="327"/>
                  </a:lnTo>
                  <a:lnTo>
                    <a:pt x="7" y="327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5" y="322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8"/>
                  </a:lnTo>
                  <a:lnTo>
                    <a:pt x="7" y="315"/>
                  </a:lnTo>
                  <a:lnTo>
                    <a:pt x="5" y="310"/>
                  </a:lnTo>
                  <a:lnTo>
                    <a:pt x="5" y="308"/>
                  </a:lnTo>
                  <a:lnTo>
                    <a:pt x="7" y="308"/>
                  </a:lnTo>
                  <a:lnTo>
                    <a:pt x="10" y="306"/>
                  </a:lnTo>
                  <a:lnTo>
                    <a:pt x="10" y="303"/>
                  </a:lnTo>
                  <a:lnTo>
                    <a:pt x="7" y="299"/>
                  </a:lnTo>
                  <a:lnTo>
                    <a:pt x="7" y="291"/>
                  </a:lnTo>
                  <a:lnTo>
                    <a:pt x="7" y="289"/>
                  </a:lnTo>
                  <a:lnTo>
                    <a:pt x="7" y="284"/>
                  </a:lnTo>
                  <a:lnTo>
                    <a:pt x="5" y="284"/>
                  </a:lnTo>
                  <a:lnTo>
                    <a:pt x="5" y="280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7" y="268"/>
                  </a:lnTo>
                  <a:lnTo>
                    <a:pt x="5" y="265"/>
                  </a:lnTo>
                  <a:lnTo>
                    <a:pt x="5" y="26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5" y="213"/>
                  </a:lnTo>
                  <a:lnTo>
                    <a:pt x="5" y="211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10" y="202"/>
                  </a:lnTo>
                  <a:lnTo>
                    <a:pt x="10" y="199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5" y="168"/>
                  </a:lnTo>
                  <a:lnTo>
                    <a:pt x="15" y="164"/>
                  </a:lnTo>
                  <a:lnTo>
                    <a:pt x="12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10" y="138"/>
                  </a:lnTo>
                  <a:lnTo>
                    <a:pt x="12" y="135"/>
                  </a:lnTo>
                  <a:lnTo>
                    <a:pt x="17" y="133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9" y="12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41" y="10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6" y="67"/>
                  </a:lnTo>
                  <a:lnTo>
                    <a:pt x="38" y="60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7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8" y="50"/>
                  </a:lnTo>
                  <a:lnTo>
                    <a:pt x="81" y="57"/>
                  </a:lnTo>
                  <a:lnTo>
                    <a:pt x="83" y="62"/>
                  </a:lnTo>
                  <a:lnTo>
                    <a:pt x="85" y="69"/>
                  </a:lnTo>
                  <a:lnTo>
                    <a:pt x="88" y="76"/>
                  </a:lnTo>
                  <a:lnTo>
                    <a:pt x="88" y="81"/>
                  </a:lnTo>
                  <a:lnTo>
                    <a:pt x="90" y="88"/>
                  </a:lnTo>
                  <a:lnTo>
                    <a:pt x="93" y="93"/>
                  </a:lnTo>
                  <a:lnTo>
                    <a:pt x="95" y="100"/>
                  </a:lnTo>
                  <a:lnTo>
                    <a:pt x="97" y="107"/>
                  </a:lnTo>
                  <a:lnTo>
                    <a:pt x="100" y="112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4" y="131"/>
                  </a:lnTo>
                  <a:lnTo>
                    <a:pt x="107" y="138"/>
                  </a:lnTo>
                  <a:lnTo>
                    <a:pt x="109" y="142"/>
                  </a:lnTo>
                  <a:lnTo>
                    <a:pt x="112" y="149"/>
                  </a:lnTo>
                  <a:lnTo>
                    <a:pt x="114" y="157"/>
                  </a:lnTo>
                  <a:lnTo>
                    <a:pt x="116" y="161"/>
                  </a:lnTo>
                  <a:lnTo>
                    <a:pt x="116" y="168"/>
                  </a:lnTo>
                  <a:lnTo>
                    <a:pt x="119" y="173"/>
                  </a:lnTo>
                  <a:lnTo>
                    <a:pt x="121" y="180"/>
                  </a:lnTo>
                  <a:lnTo>
                    <a:pt x="123" y="187"/>
                  </a:lnTo>
                  <a:lnTo>
                    <a:pt x="126" y="192"/>
                  </a:lnTo>
                  <a:lnTo>
                    <a:pt x="128" y="199"/>
                  </a:lnTo>
                  <a:lnTo>
                    <a:pt x="128" y="202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42" y="230"/>
                  </a:lnTo>
                  <a:lnTo>
                    <a:pt x="147" y="235"/>
                  </a:lnTo>
                  <a:lnTo>
                    <a:pt x="149" y="235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59" y="251"/>
                  </a:lnTo>
                  <a:lnTo>
                    <a:pt x="164" y="254"/>
                  </a:lnTo>
                  <a:lnTo>
                    <a:pt x="164" y="254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idole"/>
                <a:cs typeface="+mn-cs"/>
              </a:endParaRP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DB0B50B8-24C7-4257-B078-CA72F2BA6DD9}"/>
                </a:ext>
              </a:extLst>
            </p:cNvPr>
            <p:cNvSpPr txBox="1">
              <a:spLocks/>
            </p:cNvSpPr>
            <p:nvPr/>
          </p:nvSpPr>
          <p:spPr>
            <a:xfrm>
              <a:off x="3347824" y="1743283"/>
              <a:ext cx="3666105" cy="22548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Helvetica 77 Bold Condensed" panose="02000503000000020004" pitchFamily="2" charset="0"/>
                  <a:cs typeface="Arial" panose="020B0604020202020204" pitchFamily="34" charset="0"/>
                </a:rPr>
                <a:t>MAJOR LOCATIONS</a:t>
              </a: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88AE6CE5-975D-417A-87CF-FD328DBCC9FF}"/>
                </a:ext>
              </a:extLst>
            </p:cNvPr>
            <p:cNvSpPr txBox="1">
              <a:spLocks/>
            </p:cNvSpPr>
            <p:nvPr/>
          </p:nvSpPr>
          <p:spPr>
            <a:xfrm>
              <a:off x="3341825" y="3093484"/>
              <a:ext cx="1055572" cy="37652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8343A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Corporate Headquarters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8343A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Claremont, NH</a:t>
              </a:r>
            </a:p>
          </p:txBody>
        </p:sp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9D71020B-4C49-4D1E-AE7A-5E43876EFDA0}"/>
                </a:ext>
              </a:extLst>
            </p:cNvPr>
            <p:cNvSpPr txBox="1">
              <a:spLocks/>
            </p:cNvSpPr>
            <p:nvPr/>
          </p:nvSpPr>
          <p:spPr>
            <a:xfrm>
              <a:off x="4568322" y="2866947"/>
              <a:ext cx="1397938" cy="2668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8343A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Federal Headquarters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8343A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Chantilly, VA</a:t>
              </a:r>
            </a:p>
          </p:txBody>
        </p:sp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515C9C00-44FA-4280-A0F3-B0537E781D1E}"/>
                </a:ext>
              </a:extLst>
            </p:cNvPr>
            <p:cNvSpPr txBox="1">
              <a:spLocks/>
            </p:cNvSpPr>
            <p:nvPr/>
          </p:nvSpPr>
          <p:spPr>
            <a:xfrm>
              <a:off x="4568322" y="3212848"/>
              <a:ext cx="1397938" cy="25716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8343A"/>
                </a:buClr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Managed Services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8343A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Chantilly, VA</a:t>
              </a:r>
            </a:p>
          </p:txBody>
        </p:sp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0108241D-0FD0-4435-BB42-200BBD8F93EF}"/>
                </a:ext>
              </a:extLst>
            </p:cNvPr>
            <p:cNvSpPr txBox="1">
              <a:spLocks/>
            </p:cNvSpPr>
            <p:nvPr/>
          </p:nvSpPr>
          <p:spPr>
            <a:xfrm>
              <a:off x="6053929" y="3078976"/>
              <a:ext cx="1397937" cy="39103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8343A"/>
                </a:buClr>
                <a:buSzTx/>
                <a:buFontTx/>
                <a:buNone/>
                <a:tabLst/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Offshore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Opps Center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8343A"/>
                </a:buClr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Bengaluru, India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8343A"/>
                </a:buClr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 Service Centers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0EC7A7-F0F1-442F-99EE-49A4CB2EFCE9}"/>
              </a:ext>
            </a:extLst>
          </p:cNvPr>
          <p:cNvGrpSpPr/>
          <p:nvPr/>
        </p:nvGrpSpPr>
        <p:grpSpPr>
          <a:xfrm>
            <a:off x="6791672" y="845314"/>
            <a:ext cx="1853103" cy="697213"/>
            <a:chOff x="6484658" y="107226"/>
            <a:chExt cx="2032686" cy="764779"/>
          </a:xfrm>
        </p:grpSpPr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32704E8E-2E78-4F2B-93F4-F493184CA482}"/>
                </a:ext>
              </a:extLst>
            </p:cNvPr>
            <p:cNvSpPr txBox="1">
              <a:spLocks/>
            </p:cNvSpPr>
            <p:nvPr/>
          </p:nvSpPr>
          <p:spPr>
            <a:xfrm>
              <a:off x="7258344" y="242009"/>
              <a:ext cx="1259000" cy="579529"/>
            </a:xfrm>
            <a:prstGeom prst="rect">
              <a:avLst/>
            </a:prstGeom>
          </p:spPr>
          <p:txBody>
            <a:bodyPr anchor="t" anchorCtr="0">
              <a:noAutofit/>
            </a:bodyPr>
            <a:lstStyle>
              <a:lvl1pPr marL="0" indent="0" algn="l" defTabSz="685709" rtl="0" eaLnBrk="1" latinLnBrk="0" hangingPunct="1">
                <a:lnSpc>
                  <a:spcPct val="16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b="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514282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136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99990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2845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699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553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407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262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6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en-US" sz="12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cs"/>
                </a:rPr>
                <a:t>YEARS IN BUSINESS</a:t>
              </a:r>
            </a:p>
          </p:txBody>
        </p:sp>
        <p:sp>
          <p:nvSpPr>
            <p:cNvPr id="34" name="Text Placeholder 2">
              <a:extLst>
                <a:ext uri="{FF2B5EF4-FFF2-40B4-BE49-F238E27FC236}">
                  <a16:creationId xmlns:a16="http://schemas.microsoft.com/office/drawing/2014/main" id="{60F8B7CB-9BEC-4558-A8FE-034007276F73}"/>
                </a:ext>
              </a:extLst>
            </p:cNvPr>
            <p:cNvSpPr txBox="1">
              <a:spLocks/>
            </p:cNvSpPr>
            <p:nvPr/>
          </p:nvSpPr>
          <p:spPr>
            <a:xfrm>
              <a:off x="6484658" y="107226"/>
              <a:ext cx="951622" cy="764779"/>
            </a:xfrm>
            <a:prstGeom prst="rect">
              <a:avLst/>
            </a:prstGeom>
          </p:spPr>
          <p:txBody>
            <a:bodyPr anchor="t" anchorCtr="0">
              <a:noAutofit/>
            </a:bodyPr>
            <a:lstStyle>
              <a:lvl1pPr marL="0" indent="0" algn="l" defTabSz="685709" rtl="0" eaLnBrk="1" latinLnBrk="0" hangingPunct="1">
                <a:lnSpc>
                  <a:spcPct val="16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b="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514282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136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99990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2845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699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553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407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262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6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en-US" sz="40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cs"/>
                </a:rPr>
                <a:t>28</a:t>
              </a:r>
              <a:endParaRPr kumimoji="1" lang="en-US" sz="40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07D76C-12FC-4532-AB81-F09C054916B0}"/>
              </a:ext>
            </a:extLst>
          </p:cNvPr>
          <p:cNvGrpSpPr/>
          <p:nvPr/>
        </p:nvGrpSpPr>
        <p:grpSpPr>
          <a:xfrm>
            <a:off x="747587" y="916644"/>
            <a:ext cx="7648825" cy="3487237"/>
            <a:chOff x="371330" y="1061410"/>
            <a:chExt cx="8390069" cy="382518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D1171FF-0395-4484-9EE0-5A3C2B647E2C}"/>
                </a:ext>
              </a:extLst>
            </p:cNvPr>
            <p:cNvCxnSpPr>
              <a:cxnSpLocks/>
            </p:cNvCxnSpPr>
            <p:nvPr/>
          </p:nvCxnSpPr>
          <p:spPr>
            <a:xfrm>
              <a:off x="2736908" y="1800198"/>
              <a:ext cx="602449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0689033-53A9-403B-BC02-4D6A0AB3A37B}"/>
                </a:ext>
              </a:extLst>
            </p:cNvPr>
            <p:cNvCxnSpPr>
              <a:cxnSpLocks/>
            </p:cNvCxnSpPr>
            <p:nvPr/>
          </p:nvCxnSpPr>
          <p:spPr>
            <a:xfrm>
              <a:off x="2736908" y="3838185"/>
              <a:ext cx="602449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4FB1696-6683-4B73-9834-C4CA2E00E4CF}"/>
                </a:ext>
              </a:extLst>
            </p:cNvPr>
            <p:cNvCxnSpPr>
              <a:cxnSpLocks/>
            </p:cNvCxnSpPr>
            <p:nvPr/>
          </p:nvCxnSpPr>
          <p:spPr>
            <a:xfrm>
              <a:off x="6224353" y="3838185"/>
              <a:ext cx="0" cy="10484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6AD10E-B396-4E3F-897F-7EAF53DC3ECF}"/>
                </a:ext>
              </a:extLst>
            </p:cNvPr>
            <p:cNvCxnSpPr>
              <a:cxnSpLocks/>
            </p:cNvCxnSpPr>
            <p:nvPr/>
          </p:nvCxnSpPr>
          <p:spPr>
            <a:xfrm>
              <a:off x="2736908" y="1061410"/>
              <a:ext cx="0" cy="382518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4635BF-D4F3-4C10-B768-4501088C285D}"/>
                </a:ext>
              </a:extLst>
            </p:cNvPr>
            <p:cNvGrpSpPr/>
            <p:nvPr/>
          </p:nvGrpSpPr>
          <p:grpSpPr>
            <a:xfrm>
              <a:off x="371330" y="2246474"/>
              <a:ext cx="2365578" cy="1828954"/>
              <a:chOff x="348619" y="2095759"/>
              <a:chExt cx="2465408" cy="1817225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5A1FC48-58D2-42ED-8E9E-1EC03E9C9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619" y="2095759"/>
                <a:ext cx="246540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5A14260-B8AF-4778-BE1F-676B78EA22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619" y="3912984"/>
                <a:ext cx="246540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9A1F2A3-5F38-4EC8-8180-A43C73058FCB}"/>
                </a:ext>
              </a:extLst>
            </p:cNvPr>
            <p:cNvCxnSpPr>
              <a:cxnSpLocks/>
            </p:cNvCxnSpPr>
            <p:nvPr/>
          </p:nvCxnSpPr>
          <p:spPr>
            <a:xfrm>
              <a:off x="6918503" y="1061410"/>
              <a:ext cx="0" cy="7387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C45F3B3-5802-4943-9596-CCBA2FFD3AF4}"/>
              </a:ext>
            </a:extLst>
          </p:cNvPr>
          <p:cNvSpPr txBox="1"/>
          <p:nvPr/>
        </p:nvSpPr>
        <p:spPr>
          <a:xfrm>
            <a:off x="525195" y="849463"/>
            <a:ext cx="2326402" cy="897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$1billion</a:t>
            </a:r>
            <a:b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</a:rPr>
              <a:t>REVENUE </a:t>
            </a:r>
            <a:r>
              <a:rPr lang="en-US" sz="1200" dirty="0">
                <a:latin typeface="Arial" panose="020B0604020202020204" pitchFamily="34" charset="0"/>
              </a:rPr>
              <a:t>2022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dole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6C7736C-262E-4F1A-97BC-3A3C292B7DE3}"/>
              </a:ext>
            </a:extLst>
          </p:cNvPr>
          <p:cNvCxnSpPr>
            <a:cxnSpLocks/>
          </p:cNvCxnSpPr>
          <p:nvPr/>
        </p:nvCxnSpPr>
        <p:spPr>
          <a:xfrm>
            <a:off x="747587" y="1584267"/>
            <a:ext cx="758081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651EE3E-A00C-435F-928A-FA679E1A8D28}"/>
              </a:ext>
            </a:extLst>
          </p:cNvPr>
          <p:cNvCxnSpPr>
            <a:cxnSpLocks/>
          </p:cNvCxnSpPr>
          <p:nvPr/>
        </p:nvCxnSpPr>
        <p:spPr>
          <a:xfrm>
            <a:off x="3043106" y="3442202"/>
            <a:ext cx="5285296" cy="589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F4B8A22-591B-4CBA-A29B-8B539DF79693}"/>
              </a:ext>
            </a:extLst>
          </p:cNvPr>
          <p:cNvCxnSpPr>
            <a:cxnSpLocks/>
          </p:cNvCxnSpPr>
          <p:nvPr/>
        </p:nvCxnSpPr>
        <p:spPr>
          <a:xfrm>
            <a:off x="6904142" y="3442202"/>
            <a:ext cx="0" cy="955783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5837CD1-B027-4D9D-8EF8-185C3A5E09CC}"/>
              </a:ext>
            </a:extLst>
          </p:cNvPr>
          <p:cNvCxnSpPr>
            <a:cxnSpLocks/>
          </p:cNvCxnSpPr>
          <p:nvPr/>
        </p:nvCxnSpPr>
        <p:spPr>
          <a:xfrm>
            <a:off x="3043106" y="914282"/>
            <a:ext cx="0" cy="3487236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2395240-7824-4F73-805D-41CB4A320CBD}"/>
              </a:ext>
            </a:extLst>
          </p:cNvPr>
          <p:cNvGrpSpPr/>
          <p:nvPr/>
        </p:nvGrpSpPr>
        <p:grpSpPr>
          <a:xfrm>
            <a:off x="724475" y="2657899"/>
            <a:ext cx="2318631" cy="896029"/>
            <a:chOff x="348619" y="2891084"/>
            <a:chExt cx="2465408" cy="97656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DD3766B-7F50-43F5-B14F-057FB37DA9B2}"/>
                </a:ext>
              </a:extLst>
            </p:cNvPr>
            <p:cNvCxnSpPr>
              <a:cxnSpLocks/>
            </p:cNvCxnSpPr>
            <p:nvPr/>
          </p:nvCxnSpPr>
          <p:spPr>
            <a:xfrm>
              <a:off x="348619" y="2891084"/>
              <a:ext cx="2465408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3246ACB-0203-4E79-A03F-4FC7BCF9E7AD}"/>
                </a:ext>
              </a:extLst>
            </p:cNvPr>
            <p:cNvCxnSpPr>
              <a:cxnSpLocks/>
            </p:cNvCxnSpPr>
            <p:nvPr/>
          </p:nvCxnSpPr>
          <p:spPr>
            <a:xfrm>
              <a:off x="348619" y="3867644"/>
              <a:ext cx="2465408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568412E-3180-4DA8-9D17-22931B4937E6}"/>
              </a:ext>
            </a:extLst>
          </p:cNvPr>
          <p:cNvCxnSpPr>
            <a:cxnSpLocks/>
          </p:cNvCxnSpPr>
          <p:nvPr/>
        </p:nvCxnSpPr>
        <p:spPr>
          <a:xfrm>
            <a:off x="6855267" y="910749"/>
            <a:ext cx="0" cy="6735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DDC2D7F5-85A9-4C05-871A-1157D5E7C7CA}"/>
              </a:ext>
            </a:extLst>
          </p:cNvPr>
          <p:cNvSpPr txBox="1">
            <a:spLocks/>
          </p:cNvSpPr>
          <p:nvPr/>
        </p:nvSpPr>
        <p:spPr>
          <a:xfrm>
            <a:off x="3076653" y="1748804"/>
            <a:ext cx="1426435" cy="15460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685709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282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36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90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45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99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53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07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62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cs"/>
              </a:rPr>
              <a:t>SOC3 / SOC2 Type II</a:t>
            </a:r>
          </a:p>
          <a:p>
            <a:pPr marL="0" marR="0" lvl="0" indent="0" algn="ctr" defTabSz="6856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dirty="0">
                <a:solidFill>
                  <a:schemeClr val="tx1"/>
                </a:solidFill>
              </a:rPr>
              <a:t>SECURE OPERATIONS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D36582-FE4F-EE6E-CF2B-6CBB32F31453}"/>
              </a:ext>
            </a:extLst>
          </p:cNvPr>
          <p:cNvGrpSpPr/>
          <p:nvPr/>
        </p:nvGrpSpPr>
        <p:grpSpPr>
          <a:xfrm>
            <a:off x="3219715" y="945889"/>
            <a:ext cx="3496693" cy="611344"/>
            <a:chOff x="2962258" y="945889"/>
            <a:chExt cx="3496693" cy="611344"/>
          </a:xfrm>
        </p:grpSpPr>
        <p:sp>
          <p:nvSpPr>
            <p:cNvPr id="31" name="Text Placeholder 2">
              <a:extLst>
                <a:ext uri="{FF2B5EF4-FFF2-40B4-BE49-F238E27FC236}">
                  <a16:creationId xmlns:a16="http://schemas.microsoft.com/office/drawing/2014/main" id="{1AF7C16B-C037-46D2-809E-12D3FE48835F}"/>
                </a:ext>
              </a:extLst>
            </p:cNvPr>
            <p:cNvSpPr txBox="1">
              <a:spLocks/>
            </p:cNvSpPr>
            <p:nvPr/>
          </p:nvSpPr>
          <p:spPr>
            <a:xfrm>
              <a:off x="2962258" y="985898"/>
              <a:ext cx="3117623" cy="571335"/>
            </a:xfrm>
            <a:prstGeom prst="rect">
              <a:avLst/>
            </a:prstGeom>
          </p:spPr>
          <p:txBody>
            <a:bodyPr anchor="t" anchorCtr="0">
              <a:noAutofit/>
            </a:bodyPr>
            <a:lstStyle>
              <a:lvl1pPr marL="0" indent="0" algn="l" defTabSz="685709" rtl="0" eaLnBrk="1" latinLnBrk="0" hangingPunct="1">
                <a:lnSpc>
                  <a:spcPct val="16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b="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514282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136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99990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2845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699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553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407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262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6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en-US" sz="26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cs"/>
                </a:rPr>
                <a:t>750+ EMPLOYEES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3E28AE-ABA6-9916-4E48-B4EC89EE9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7551" y="945889"/>
              <a:ext cx="341400" cy="5644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4AF6217-061B-9A39-0AA3-75737A2C69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742" y="2010137"/>
            <a:ext cx="708986" cy="7484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A326E5-379A-511B-A543-54C915CA1982}"/>
              </a:ext>
            </a:extLst>
          </p:cNvPr>
          <p:cNvSpPr txBox="1"/>
          <p:nvPr/>
        </p:nvSpPr>
        <p:spPr>
          <a:xfrm>
            <a:off x="460062" y="1749023"/>
            <a:ext cx="2371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$150 billion</a:t>
            </a:r>
            <a:b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n-cs"/>
              </a:rPr>
              <a:t>PORTFOLIO VALUE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1AFCCB1-3161-4E60-B983-36CAB1017C19}"/>
              </a:ext>
            </a:extLst>
          </p:cNvPr>
          <p:cNvSpPr txBox="1">
            <a:spLocks/>
          </p:cNvSpPr>
          <p:nvPr/>
        </p:nvSpPr>
        <p:spPr>
          <a:xfrm>
            <a:off x="7462466" y="3641116"/>
            <a:ext cx="1147769" cy="4300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685709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282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36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90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45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99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53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07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62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6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rPr>
              <a:t>24x7x365 DELIVERY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AAB22A-6F7D-AA9D-58E9-D6226FA5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 river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at-a-glance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A7332C-A1C3-7AC9-31BD-337F70C8F844}"/>
              </a:ext>
            </a:extLst>
          </p:cNvPr>
          <p:cNvGrpSpPr/>
          <p:nvPr/>
        </p:nvGrpSpPr>
        <p:grpSpPr>
          <a:xfrm>
            <a:off x="3338920" y="3547149"/>
            <a:ext cx="3377413" cy="982158"/>
            <a:chOff x="3338920" y="3547149"/>
            <a:chExt cx="3377413" cy="9821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453643-B486-4D41-A6AF-FA3BCFA8B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8920" y="3755200"/>
              <a:ext cx="887602" cy="646861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3B11CF0F-F124-C4AF-933C-43C46581276D}"/>
                </a:ext>
              </a:extLst>
            </p:cNvPr>
            <p:cNvSpPr txBox="1">
              <a:spLocks/>
            </p:cNvSpPr>
            <p:nvPr/>
          </p:nvSpPr>
          <p:spPr>
            <a:xfrm>
              <a:off x="4297891" y="3547149"/>
              <a:ext cx="2418442" cy="982158"/>
            </a:xfrm>
            <a:prstGeom prst="rect">
              <a:avLst/>
            </a:prstGeom>
          </p:spPr>
          <p:txBody>
            <a:bodyPr anchor="t" anchorCtr="0">
              <a:noAutofit/>
            </a:bodyPr>
            <a:lstStyle>
              <a:lvl1pPr marL="0" indent="0" algn="l" defTabSz="685709" rtl="0" eaLnBrk="1" latinLnBrk="0" hangingPunct="1">
                <a:lnSpc>
                  <a:spcPct val="16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b="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514282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136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99990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2845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699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553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407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262" indent="-171427" algn="l" defTabSz="685709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692">
                <a:lnSpc>
                  <a:spcPct val="100000"/>
                </a:lnSpc>
                <a:spcAft>
                  <a:spcPts val="1600"/>
                </a:spcAft>
              </a:pPr>
              <a:r>
                <a:rPr lang="en-US" sz="4800" b="1" dirty="0">
                  <a:solidFill>
                    <a:schemeClr val="accent1"/>
                  </a:solidFill>
                </a:rPr>
                <a:t>15,000+</a:t>
              </a:r>
              <a:br>
                <a:rPr lang="en-US" sz="1800" b="1" dirty="0">
                  <a:solidFill>
                    <a:schemeClr val="accent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VOLUNTEER HOURS IN 2022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67777A-A67B-9E31-9CB4-7AD27CA89146}"/>
              </a:ext>
            </a:extLst>
          </p:cNvPr>
          <p:cNvCxnSpPr>
            <a:cxnSpLocks/>
          </p:cNvCxnSpPr>
          <p:nvPr/>
        </p:nvCxnSpPr>
        <p:spPr>
          <a:xfrm>
            <a:off x="4503088" y="1585122"/>
            <a:ext cx="0" cy="185708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0887B45-3354-4982-0E82-EB7802E3C1B3}"/>
              </a:ext>
            </a:extLst>
          </p:cNvPr>
          <p:cNvSpPr txBox="1">
            <a:spLocks/>
          </p:cNvSpPr>
          <p:nvPr/>
        </p:nvSpPr>
        <p:spPr>
          <a:xfrm>
            <a:off x="1192121" y="2748219"/>
            <a:ext cx="1629855" cy="5452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685709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282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36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90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45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99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53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07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62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692">
              <a:lnSpc>
                <a:spcPct val="10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A8343A"/>
                </a:solidFill>
              </a:rPr>
              <a:t>1,500+</a:t>
            </a:r>
            <a:br>
              <a:rPr lang="en-US" sz="1600" b="1" dirty="0">
                <a:solidFill>
                  <a:srgbClr val="A8343A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CERTIFICATIONS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64AC22-64A8-98D9-56FE-AC160CE46046}"/>
              </a:ext>
            </a:extLst>
          </p:cNvPr>
          <p:cNvSpPr/>
          <p:nvPr/>
        </p:nvSpPr>
        <p:spPr>
          <a:xfrm>
            <a:off x="1407977" y="3669915"/>
            <a:ext cx="1401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692"/>
            <a:r>
              <a:rPr kumimoji="1" lang="en-US" sz="2800" b="1" dirty="0">
                <a:solidFill>
                  <a:srgbClr val="A8343A"/>
                </a:solidFill>
                <a:latin typeface="Arial" panose="020B0604020202020204" pitchFamily="34" charset="0"/>
              </a:rPr>
              <a:t>200+</a:t>
            </a:r>
          </a:p>
          <a:p>
            <a:pPr algn="r" defTabSz="685692"/>
            <a:r>
              <a:rPr kumimoji="1" lang="en-US" sz="1200" dirty="0">
                <a:latin typeface="Arial" panose="020B0604020202020204" pitchFamily="34" charset="0"/>
              </a:rPr>
              <a:t>OEM PARTNERS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50E3EFE0-0308-C528-298A-CA4C64D2B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5267" y="3662141"/>
            <a:ext cx="457200" cy="457200"/>
          </a:xfrm>
          <a:prstGeom prst="rect">
            <a:avLst/>
          </a:prstGeom>
        </p:spPr>
      </p:pic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B20A606-18E8-3FDF-648E-36B0A63F615B}"/>
              </a:ext>
            </a:extLst>
          </p:cNvPr>
          <p:cNvSpPr txBox="1">
            <a:spLocks/>
          </p:cNvSpPr>
          <p:nvPr/>
        </p:nvSpPr>
        <p:spPr>
          <a:xfrm>
            <a:off x="6951606" y="4221083"/>
            <a:ext cx="1576026" cy="2153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defTabSz="685709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b="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282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36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90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45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99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53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07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62" indent="-171427" algn="l" defTabSz="6857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6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1" dirty="0">
                <a:solidFill>
                  <a:schemeClr val="accent1"/>
                </a:solidFill>
              </a:rPr>
              <a:t>GLOBAL CAPABILITY</a:t>
            </a:r>
            <a:endParaRPr kumimoji="1" lang="en-US" sz="1000" b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Helvetica 77 Bold Condensed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4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8260DC-5112-5032-F0AA-956BE0328177}"/>
              </a:ext>
            </a:extLst>
          </p:cNvPr>
          <p:cNvSpPr/>
          <p:nvPr/>
        </p:nvSpPr>
        <p:spPr>
          <a:xfrm>
            <a:off x="4296064" y="1249101"/>
            <a:ext cx="4624912" cy="357076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0B9E43-C304-1165-97A8-B0525CBA01EC}"/>
              </a:ext>
            </a:extLst>
          </p:cNvPr>
          <p:cNvSpPr/>
          <p:nvPr/>
        </p:nvSpPr>
        <p:spPr>
          <a:xfrm>
            <a:off x="448893" y="1249101"/>
            <a:ext cx="3667402" cy="3570768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AFC0B8-74EE-5F51-BE11-77540C33FD7F}"/>
              </a:ext>
            </a:extLst>
          </p:cNvPr>
          <p:cNvSpPr txBox="1">
            <a:spLocks/>
          </p:cNvSpPr>
          <p:nvPr/>
        </p:nvSpPr>
        <p:spPr>
          <a:xfrm>
            <a:off x="294131" y="120917"/>
            <a:ext cx="8335644" cy="973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Helvetica 77 Bold Condense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Delivering Technology Transformation Driven by Customer Outcomes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834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DF4C9-193F-F885-8C2C-8D8D4E9AE40A}"/>
              </a:ext>
            </a:extLst>
          </p:cNvPr>
          <p:cNvSpPr/>
          <p:nvPr/>
        </p:nvSpPr>
        <p:spPr>
          <a:xfrm>
            <a:off x="818733" y="1577892"/>
            <a:ext cx="3001386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Technology Solutions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034587-87B1-81FB-A50A-035EAFCF8110}"/>
              </a:ext>
            </a:extLst>
          </p:cNvPr>
          <p:cNvSpPr/>
          <p:nvPr/>
        </p:nvSpPr>
        <p:spPr>
          <a:xfrm>
            <a:off x="619046" y="1516687"/>
            <a:ext cx="496960" cy="4969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33BCE-E117-1886-D049-E8BEF224D073}"/>
              </a:ext>
            </a:extLst>
          </p:cNvPr>
          <p:cNvSpPr/>
          <p:nvPr/>
        </p:nvSpPr>
        <p:spPr>
          <a:xfrm>
            <a:off x="619046" y="1133047"/>
            <a:ext cx="1465904" cy="215444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Units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0BFD6-A66F-C9D0-A3D1-1E54E2595D48}"/>
              </a:ext>
            </a:extLst>
          </p:cNvPr>
          <p:cNvSpPr/>
          <p:nvPr/>
        </p:nvSpPr>
        <p:spPr>
          <a:xfrm>
            <a:off x="1176644" y="2000482"/>
            <a:ext cx="2661764" cy="54820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36576" rIns="18288" bIns="36576" rtlCol="0" anchor="t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Broad range of Hardware and Software resale offerings to include delivery and license management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76E033-D516-E3C2-160F-9CC66108F21D}"/>
              </a:ext>
            </a:extLst>
          </p:cNvPr>
          <p:cNvGrpSpPr/>
          <p:nvPr/>
        </p:nvGrpSpPr>
        <p:grpSpPr>
          <a:xfrm>
            <a:off x="619046" y="2587429"/>
            <a:ext cx="3219363" cy="1045083"/>
            <a:chOff x="619046" y="3665381"/>
            <a:chExt cx="3219363" cy="10450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EF47D0-BC2F-90C0-2A08-C9CBE56258EF}"/>
                </a:ext>
              </a:extLst>
            </p:cNvPr>
            <p:cNvSpPr/>
            <p:nvPr/>
          </p:nvSpPr>
          <p:spPr>
            <a:xfrm>
              <a:off x="837023" y="3747693"/>
              <a:ext cx="3001386" cy="369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Managed Services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310AEE1-E1AD-54E4-0DD6-7C087B1933D3}"/>
                </a:ext>
              </a:extLst>
            </p:cNvPr>
            <p:cNvSpPr/>
            <p:nvPr/>
          </p:nvSpPr>
          <p:spPr>
            <a:xfrm>
              <a:off x="619046" y="3665381"/>
              <a:ext cx="496960" cy="4969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9A8E6D-115F-F4AC-69B7-E40E7094C614}"/>
                </a:ext>
              </a:extLst>
            </p:cNvPr>
            <p:cNvSpPr/>
            <p:nvPr/>
          </p:nvSpPr>
          <p:spPr>
            <a:xfrm>
              <a:off x="1172343" y="4162257"/>
              <a:ext cx="2661766" cy="54820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36576" rIns="18288" bIns="36576" rtlCol="0" anchor="t"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 cloud or on-prem hosting, asset, license and certificate management. Multiple levels of management and maintenance support 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95A441F-A74A-47F7-AF4A-E88685E60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8074" y="3794562"/>
              <a:ext cx="247650" cy="2667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95CD86C-97C0-4898-BAF6-71AB0A6359DF}"/>
              </a:ext>
            </a:extLst>
          </p:cNvPr>
          <p:cNvSpPr/>
          <p:nvPr/>
        </p:nvSpPr>
        <p:spPr>
          <a:xfrm>
            <a:off x="4389963" y="1094747"/>
            <a:ext cx="1465905" cy="298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 Areas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834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231A4A-D20F-B86D-90A0-86D03EC751FF}"/>
              </a:ext>
            </a:extLst>
          </p:cNvPr>
          <p:cNvSpPr/>
          <p:nvPr/>
        </p:nvSpPr>
        <p:spPr>
          <a:xfrm>
            <a:off x="4622505" y="1814232"/>
            <a:ext cx="1857627" cy="1093152"/>
          </a:xfrm>
          <a:prstGeom prst="rect">
            <a:avLst/>
          </a:prstGeom>
          <a:solidFill>
            <a:schemeClr val="bg2"/>
          </a:solidFill>
          <a:ln w="254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71817-B174-72D5-F7A2-3D654007F17B}"/>
              </a:ext>
            </a:extLst>
          </p:cNvPr>
          <p:cNvSpPr/>
          <p:nvPr/>
        </p:nvSpPr>
        <p:spPr>
          <a:xfrm>
            <a:off x="4622505" y="3551038"/>
            <a:ext cx="1857627" cy="1144304"/>
          </a:xfrm>
          <a:prstGeom prst="rect">
            <a:avLst/>
          </a:prstGeom>
          <a:solidFill>
            <a:schemeClr val="bg2"/>
          </a:solidFill>
          <a:ln w="254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28DD9A-2EB8-2390-BEB6-F22D46B7957B}"/>
              </a:ext>
            </a:extLst>
          </p:cNvPr>
          <p:cNvSpPr/>
          <p:nvPr/>
        </p:nvSpPr>
        <p:spPr>
          <a:xfrm>
            <a:off x="6874638" y="1814232"/>
            <a:ext cx="1857627" cy="1093152"/>
          </a:xfrm>
          <a:prstGeom prst="rect">
            <a:avLst/>
          </a:prstGeom>
          <a:solidFill>
            <a:schemeClr val="bg2"/>
          </a:solidFill>
          <a:ln w="254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EE87CC-C3C5-3110-C3BD-FB03B277D363}"/>
              </a:ext>
            </a:extLst>
          </p:cNvPr>
          <p:cNvSpPr/>
          <p:nvPr/>
        </p:nvSpPr>
        <p:spPr>
          <a:xfrm>
            <a:off x="6874638" y="3545901"/>
            <a:ext cx="1857627" cy="1144304"/>
          </a:xfrm>
          <a:prstGeom prst="rect">
            <a:avLst/>
          </a:prstGeom>
          <a:solidFill>
            <a:schemeClr val="bg2"/>
          </a:solidFill>
          <a:ln w="25400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629A5-F305-A79D-A1B9-E89DF84331C6}"/>
              </a:ext>
            </a:extLst>
          </p:cNvPr>
          <p:cNvSpPr txBox="1"/>
          <p:nvPr/>
        </p:nvSpPr>
        <p:spPr>
          <a:xfrm>
            <a:off x="6895752" y="2076738"/>
            <a:ext cx="1943447" cy="7943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Helping our customers manage the cost and the complexity in a multi-cloud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65BC47-EB4A-3A2E-A78F-1F3E1BECC5F5}"/>
              </a:ext>
            </a:extLst>
          </p:cNvPr>
          <p:cNvSpPr txBox="1"/>
          <p:nvPr/>
        </p:nvSpPr>
        <p:spPr>
          <a:xfrm>
            <a:off x="6895752" y="3852164"/>
            <a:ext cx="1744273" cy="7943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Driving IT modernization into our customers environment; network, data center and mobility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65FBD0-AC56-FB2F-610D-BE86E2B48B1A}"/>
              </a:ext>
            </a:extLst>
          </p:cNvPr>
          <p:cNvSpPr txBox="1"/>
          <p:nvPr/>
        </p:nvSpPr>
        <p:spPr>
          <a:xfrm>
            <a:off x="4715232" y="3861035"/>
            <a:ext cx="1764900" cy="7943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Helping our customers create productive employee environment in a post pandemic world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6AA2A5-A88B-AF0C-0447-E19F8A7E71D6}"/>
              </a:ext>
            </a:extLst>
          </p:cNvPr>
          <p:cNvSpPr txBox="1"/>
          <p:nvPr/>
        </p:nvSpPr>
        <p:spPr>
          <a:xfrm>
            <a:off x="4715232" y="2050153"/>
            <a:ext cx="1838737" cy="7943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Delivering our customers cybersecurity needs through the Zero Trust model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E7267D-4344-825F-7628-38024AC182B5}"/>
              </a:ext>
            </a:extLst>
          </p:cNvPr>
          <p:cNvGrpSpPr/>
          <p:nvPr/>
        </p:nvGrpSpPr>
        <p:grpSpPr>
          <a:xfrm>
            <a:off x="4389963" y="1537218"/>
            <a:ext cx="2099327" cy="496960"/>
            <a:chOff x="4389963" y="1537218"/>
            <a:chExt cx="2099327" cy="4969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F0F549-D822-7759-6519-41BD751CFDA0}"/>
                </a:ext>
              </a:extLst>
            </p:cNvPr>
            <p:cNvSpPr/>
            <p:nvPr/>
          </p:nvSpPr>
          <p:spPr>
            <a:xfrm>
              <a:off x="4656716" y="1635502"/>
              <a:ext cx="1832574" cy="298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4763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Cybersecurity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54F738-09B2-32B5-C009-C8448A99E14E}"/>
                </a:ext>
              </a:extLst>
            </p:cNvPr>
            <p:cNvSpPr/>
            <p:nvPr/>
          </p:nvSpPr>
          <p:spPr>
            <a:xfrm>
              <a:off x="4389963" y="1537218"/>
              <a:ext cx="496960" cy="49696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452F6E46-A2F2-863E-BB1D-91D2E057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10801" y="1645389"/>
              <a:ext cx="233259" cy="30995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8EE1F2-52F0-0DA5-D204-590F4C39938E}"/>
              </a:ext>
            </a:extLst>
          </p:cNvPr>
          <p:cNvGrpSpPr/>
          <p:nvPr/>
        </p:nvGrpSpPr>
        <p:grpSpPr>
          <a:xfrm>
            <a:off x="4389963" y="3338280"/>
            <a:ext cx="2099328" cy="496960"/>
            <a:chOff x="4389963" y="3101515"/>
            <a:chExt cx="2099328" cy="4969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07C1D2-7388-AB38-9DC8-C56E744F91C4}"/>
                </a:ext>
              </a:extLst>
            </p:cNvPr>
            <p:cNvSpPr/>
            <p:nvPr/>
          </p:nvSpPr>
          <p:spPr>
            <a:xfrm>
              <a:off x="4461953" y="3223991"/>
              <a:ext cx="2027338" cy="2983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 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Collaboration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0ADE2A4-8CE9-D953-9E49-A63430F8F775}"/>
                </a:ext>
              </a:extLst>
            </p:cNvPr>
            <p:cNvSpPr/>
            <p:nvPr/>
          </p:nvSpPr>
          <p:spPr>
            <a:xfrm>
              <a:off x="4389963" y="3101515"/>
              <a:ext cx="496960" cy="49696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2A4AB395-4968-5283-7AC5-D00BF6246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31034" y="3269872"/>
              <a:ext cx="260989" cy="1938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556991-D5E2-EF34-1C0B-75A39484EC07}"/>
              </a:ext>
            </a:extLst>
          </p:cNvPr>
          <p:cNvGrpSpPr/>
          <p:nvPr/>
        </p:nvGrpSpPr>
        <p:grpSpPr>
          <a:xfrm>
            <a:off x="6609843" y="3338280"/>
            <a:ext cx="2135813" cy="496960"/>
            <a:chOff x="6609843" y="3101515"/>
            <a:chExt cx="2135813" cy="49696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877F7B9-29F7-73BC-7C0A-31046391C956}"/>
                </a:ext>
              </a:extLst>
            </p:cNvPr>
            <p:cNvGrpSpPr/>
            <p:nvPr/>
          </p:nvGrpSpPr>
          <p:grpSpPr>
            <a:xfrm>
              <a:off x="6609843" y="3101515"/>
              <a:ext cx="2135813" cy="496960"/>
              <a:chOff x="6609843" y="3101515"/>
              <a:chExt cx="2135813" cy="49696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D7FDFA1-75D2-D517-D0F1-C32D69ED4176}"/>
                  </a:ext>
                </a:extLst>
              </p:cNvPr>
              <p:cNvSpPr/>
              <p:nvPr/>
            </p:nvSpPr>
            <p:spPr>
              <a:xfrm>
                <a:off x="6759084" y="3223991"/>
                <a:ext cx="1986572" cy="2983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   Modern Infrastructure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CD21CD1-7B1C-749A-6056-EB42C97A81B3}"/>
                  </a:ext>
                </a:extLst>
              </p:cNvPr>
              <p:cNvSpPr/>
              <p:nvPr/>
            </p:nvSpPr>
            <p:spPr>
              <a:xfrm>
                <a:off x="6609843" y="3101515"/>
                <a:ext cx="496960" cy="49696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0DBB3FA-EAE1-8BAC-E18E-5ACC5C78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40433" y="3240599"/>
              <a:ext cx="245537" cy="21879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405A75-3152-6795-1FFC-A7B1F1587E70}"/>
              </a:ext>
            </a:extLst>
          </p:cNvPr>
          <p:cNvGrpSpPr/>
          <p:nvPr/>
        </p:nvGrpSpPr>
        <p:grpSpPr>
          <a:xfrm>
            <a:off x="6609843" y="1537218"/>
            <a:ext cx="2130172" cy="496960"/>
            <a:chOff x="6609843" y="1537218"/>
            <a:chExt cx="2130172" cy="49696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7321D95-1038-830D-56C2-B2F1664DCE47}"/>
                </a:ext>
              </a:extLst>
            </p:cNvPr>
            <p:cNvGrpSpPr/>
            <p:nvPr/>
          </p:nvGrpSpPr>
          <p:grpSpPr>
            <a:xfrm>
              <a:off x="6609843" y="1537218"/>
              <a:ext cx="2130172" cy="496960"/>
              <a:chOff x="6609843" y="1537218"/>
              <a:chExt cx="2130172" cy="49696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3E94E9E-66BE-449F-4334-902982547725}"/>
                  </a:ext>
                </a:extLst>
              </p:cNvPr>
              <p:cNvSpPr/>
              <p:nvPr/>
            </p:nvSpPr>
            <p:spPr>
              <a:xfrm>
                <a:off x="6756043" y="1635360"/>
                <a:ext cx="1983972" cy="298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   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Cloud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FB08F17-49E2-859B-84BE-D6B7C5605616}"/>
                  </a:ext>
                </a:extLst>
              </p:cNvPr>
              <p:cNvSpPr/>
              <p:nvPr/>
            </p:nvSpPr>
            <p:spPr>
              <a:xfrm>
                <a:off x="6609843" y="1537218"/>
                <a:ext cx="496960" cy="49696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C89B6FA0-28B5-BD63-942C-9D64DB4F2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18153" y="1682997"/>
              <a:ext cx="295923" cy="192537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6188445-ADDF-5FC7-5703-1BA8D7362B2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84" y="1611385"/>
            <a:ext cx="311390" cy="31139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C5D4A84-8766-3CF4-93F2-B3FD2151DC45}"/>
              </a:ext>
            </a:extLst>
          </p:cNvPr>
          <p:cNvGrpSpPr/>
          <p:nvPr/>
        </p:nvGrpSpPr>
        <p:grpSpPr>
          <a:xfrm>
            <a:off x="619046" y="3645452"/>
            <a:ext cx="3312442" cy="1044753"/>
            <a:chOff x="619046" y="2587429"/>
            <a:chExt cx="3312442" cy="10447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E22422-AFCF-49FA-9008-9F7C0FA7A8BF}"/>
                </a:ext>
              </a:extLst>
            </p:cNvPr>
            <p:cNvSpPr/>
            <p:nvPr/>
          </p:nvSpPr>
          <p:spPr>
            <a:xfrm>
              <a:off x="1176641" y="3073662"/>
              <a:ext cx="2661766" cy="55852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36576" rIns="18288" bIns="36576" rtlCol="0" anchor="t"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Multi-year customer programs where we manage, design, integrate and deliver specific IT solutions to meet a customer outcome.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65D70F3-42E8-B2EB-75FA-9754F8B3EA16}"/>
                </a:ext>
              </a:extLst>
            </p:cNvPr>
            <p:cNvGrpSpPr/>
            <p:nvPr/>
          </p:nvGrpSpPr>
          <p:grpSpPr>
            <a:xfrm>
              <a:off x="619046" y="2587429"/>
              <a:ext cx="3312442" cy="496960"/>
              <a:chOff x="619046" y="2587429"/>
              <a:chExt cx="3312442" cy="49696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1C2D510-8A7E-C10C-5BB1-06BF95D1F70F}"/>
                  </a:ext>
                </a:extLst>
              </p:cNvPr>
              <p:cNvSpPr/>
              <p:nvPr/>
            </p:nvSpPr>
            <p:spPr>
              <a:xfrm>
                <a:off x="837024" y="2657079"/>
                <a:ext cx="3001384" cy="3690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1688CD4-B759-DDF6-9E4B-EA1D7D361166}"/>
                  </a:ext>
                </a:extLst>
              </p:cNvPr>
              <p:cNvGrpSpPr/>
              <p:nvPr/>
            </p:nvGrpSpPr>
            <p:grpSpPr>
              <a:xfrm>
                <a:off x="619046" y="2587429"/>
                <a:ext cx="3312442" cy="496960"/>
                <a:chOff x="619046" y="2587429"/>
                <a:chExt cx="3312442" cy="4969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45F5318-96E6-6A6D-4911-C1708C5C7586}"/>
                    </a:ext>
                  </a:extLst>
                </p:cNvPr>
                <p:cNvSpPr/>
                <p:nvPr/>
              </p:nvSpPr>
              <p:spPr>
                <a:xfrm>
                  <a:off x="619046" y="2587429"/>
                  <a:ext cx="496960" cy="4969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D3CEFEE-940C-B678-7CE0-560E0E26566B}"/>
                    </a:ext>
                  </a:extLst>
                </p:cNvPr>
                <p:cNvSpPr/>
                <p:nvPr/>
              </p:nvSpPr>
              <p:spPr>
                <a:xfrm>
                  <a:off x="1070157" y="2657079"/>
                  <a:ext cx="2861331" cy="3690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</a:t>
                  </a: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Government Technology Services</a:t>
                  </a:r>
                  <a:endPara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FFABC728-C1B1-E514-8A4C-781A67E8A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4155" y="2668506"/>
                  <a:ext cx="292048" cy="29839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8" name="Title 19">
            <a:extLst>
              <a:ext uri="{FF2B5EF4-FFF2-40B4-BE49-F238E27FC236}">
                <a16:creationId xmlns:a16="http://schemas.microsoft.com/office/drawing/2014/main" id="{3F5B0790-756A-4482-AAFE-7A3900C097B8}"/>
              </a:ext>
            </a:extLst>
          </p:cNvPr>
          <p:cNvSpPr txBox="1">
            <a:spLocks/>
          </p:cNvSpPr>
          <p:nvPr/>
        </p:nvSpPr>
        <p:spPr>
          <a:xfrm>
            <a:off x="4549381" y="2983469"/>
            <a:ext cx="4123152" cy="2802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Helvetica 77 Bold Condense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Leverage </a:t>
            </a:r>
            <a:r>
              <a:rPr kumimoji="0" lang="en-US" sz="900" b="1" i="0" u="none" strike="noStrike" kern="1200" cap="all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AI/ML &amp; Data Analytics </a:t>
            </a: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Across all Areas</a:t>
            </a:r>
            <a:endParaRPr kumimoji="0" lang="en-US" sz="900" b="1" i="0" u="none" strike="noStrike" kern="1200" cap="all" spc="0" normalizeH="0" baseline="0" noProof="0" dirty="0">
              <a:ln>
                <a:noFill/>
              </a:ln>
              <a:solidFill>
                <a:srgbClr val="A834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ft-Right Arrow 26">
            <a:extLst>
              <a:ext uri="{FF2B5EF4-FFF2-40B4-BE49-F238E27FC236}">
                <a16:creationId xmlns:a16="http://schemas.microsoft.com/office/drawing/2014/main" id="{6BFC2DE8-EC9F-4B53-B509-20DF73F68EEF}"/>
              </a:ext>
            </a:extLst>
          </p:cNvPr>
          <p:cNvSpPr/>
          <p:nvPr/>
        </p:nvSpPr>
        <p:spPr>
          <a:xfrm>
            <a:off x="4633843" y="3010252"/>
            <a:ext cx="4098422" cy="293928"/>
          </a:xfrm>
          <a:prstGeom prst="leftRightArrow">
            <a:avLst>
              <a:gd name="adj1" fmla="val 100000"/>
              <a:gd name="adj2" fmla="val 35835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78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8260DC-5112-5032-F0AA-956BE0328177}"/>
              </a:ext>
            </a:extLst>
          </p:cNvPr>
          <p:cNvSpPr/>
          <p:nvPr/>
        </p:nvSpPr>
        <p:spPr>
          <a:xfrm>
            <a:off x="4296064" y="1249101"/>
            <a:ext cx="4624912" cy="357076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0B9E43-C304-1165-97A8-B0525CBA01EC}"/>
              </a:ext>
            </a:extLst>
          </p:cNvPr>
          <p:cNvSpPr/>
          <p:nvPr/>
        </p:nvSpPr>
        <p:spPr>
          <a:xfrm>
            <a:off x="448893" y="1249101"/>
            <a:ext cx="3667402" cy="3570768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AFC0B8-74EE-5F51-BE11-77540C33FD7F}"/>
              </a:ext>
            </a:extLst>
          </p:cNvPr>
          <p:cNvSpPr txBox="1">
            <a:spLocks/>
          </p:cNvSpPr>
          <p:nvPr/>
        </p:nvSpPr>
        <p:spPr>
          <a:xfrm>
            <a:off x="294131" y="120917"/>
            <a:ext cx="8335644" cy="973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Helvetica 77 Bold Condense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Procurement strategies are evolving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Cloud Has Changed The Way We Think About Digital Estate Management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834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DF4C9-193F-F885-8C2C-8D8D4E9AE40A}"/>
              </a:ext>
            </a:extLst>
          </p:cNvPr>
          <p:cNvSpPr/>
          <p:nvPr/>
        </p:nvSpPr>
        <p:spPr>
          <a:xfrm>
            <a:off x="818733" y="1577892"/>
            <a:ext cx="3001386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Model Reset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034587-87B1-81FB-A50A-035EAFCF8110}"/>
              </a:ext>
            </a:extLst>
          </p:cNvPr>
          <p:cNvSpPr/>
          <p:nvPr/>
        </p:nvSpPr>
        <p:spPr>
          <a:xfrm>
            <a:off x="619046" y="1516687"/>
            <a:ext cx="496960" cy="4969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33BCE-E117-1886-D049-E8BEF224D073}"/>
              </a:ext>
            </a:extLst>
          </p:cNvPr>
          <p:cNvSpPr/>
          <p:nvPr/>
        </p:nvSpPr>
        <p:spPr>
          <a:xfrm>
            <a:off x="619046" y="1133047"/>
            <a:ext cx="1465904" cy="215444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 Tenants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0BFD6-A66F-C9D0-A3D1-1E54E2595D48}"/>
              </a:ext>
            </a:extLst>
          </p:cNvPr>
          <p:cNvSpPr/>
          <p:nvPr/>
        </p:nvSpPr>
        <p:spPr>
          <a:xfrm>
            <a:off x="1176644" y="2000482"/>
            <a:ext cx="2661764" cy="54820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36576" rIns="18288" bIns="36576" rtlCol="0" anchor="t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Rather than buying IT assets with cash (CAPEX), IT is paid for in a predictable monthly payment (OPEX)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76E033-D516-E3C2-160F-9CC66108F21D}"/>
              </a:ext>
            </a:extLst>
          </p:cNvPr>
          <p:cNvGrpSpPr/>
          <p:nvPr/>
        </p:nvGrpSpPr>
        <p:grpSpPr>
          <a:xfrm>
            <a:off x="619046" y="2587429"/>
            <a:ext cx="3219363" cy="1045083"/>
            <a:chOff x="619046" y="3665381"/>
            <a:chExt cx="3219363" cy="10450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EF47D0-BC2F-90C0-2A08-C9CBE56258EF}"/>
                </a:ext>
              </a:extLst>
            </p:cNvPr>
            <p:cNvSpPr/>
            <p:nvPr/>
          </p:nvSpPr>
          <p:spPr>
            <a:xfrm>
              <a:off x="837023" y="3747693"/>
              <a:ext cx="3001386" cy="3690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Managed Services Included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310AEE1-E1AD-54E4-0DD6-7C087B1933D3}"/>
                </a:ext>
              </a:extLst>
            </p:cNvPr>
            <p:cNvSpPr/>
            <p:nvPr/>
          </p:nvSpPr>
          <p:spPr>
            <a:xfrm>
              <a:off x="619046" y="3665381"/>
              <a:ext cx="496960" cy="4969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9A8E6D-115F-F4AC-69B7-E40E7094C614}"/>
                </a:ext>
              </a:extLst>
            </p:cNvPr>
            <p:cNvSpPr/>
            <p:nvPr/>
          </p:nvSpPr>
          <p:spPr>
            <a:xfrm>
              <a:off x="1172343" y="4162257"/>
              <a:ext cx="2661766" cy="54820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36576" rIns="18288" bIns="36576" rtlCol="0" anchor="t"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</a:rPr>
                <a:t>Monitoring, patching, upgrades and infrastructure management are included in the foundational cost model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95A441F-A74A-47F7-AF4A-E88685E60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8074" y="3794562"/>
              <a:ext cx="247650" cy="2667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95CD86C-97C0-4898-BAF6-71AB0A6359DF}"/>
              </a:ext>
            </a:extLst>
          </p:cNvPr>
          <p:cNvSpPr/>
          <p:nvPr/>
        </p:nvSpPr>
        <p:spPr>
          <a:xfrm>
            <a:off x="4389962" y="1094747"/>
            <a:ext cx="1965117" cy="298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Undeniable Adoption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834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5D4A84-8766-3CF4-93F2-B3FD2151DC45}"/>
              </a:ext>
            </a:extLst>
          </p:cNvPr>
          <p:cNvGrpSpPr/>
          <p:nvPr/>
        </p:nvGrpSpPr>
        <p:grpSpPr>
          <a:xfrm>
            <a:off x="619046" y="3645452"/>
            <a:ext cx="3312442" cy="1044753"/>
            <a:chOff x="619046" y="2587429"/>
            <a:chExt cx="3312442" cy="10447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E22422-AFCF-49FA-9008-9F7C0FA7A8BF}"/>
                </a:ext>
              </a:extLst>
            </p:cNvPr>
            <p:cNvSpPr/>
            <p:nvPr/>
          </p:nvSpPr>
          <p:spPr>
            <a:xfrm>
              <a:off x="1176641" y="3073662"/>
              <a:ext cx="2661766" cy="55852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36576" rIns="18288" bIns="36576" rtlCol="0" anchor="t"/>
            <a:lstStyle/>
            <a:p>
              <a:pPr marL="0" marR="0" lvl="0" indent="0" algn="l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Tech debt becomes a thing of the past.  Platforms are kept current while eliminating the need for costly one time projects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65D70F3-42E8-B2EB-75FA-9754F8B3EA16}"/>
                </a:ext>
              </a:extLst>
            </p:cNvPr>
            <p:cNvGrpSpPr/>
            <p:nvPr/>
          </p:nvGrpSpPr>
          <p:grpSpPr>
            <a:xfrm>
              <a:off x="619046" y="2587429"/>
              <a:ext cx="3312442" cy="496960"/>
              <a:chOff x="619046" y="2587429"/>
              <a:chExt cx="3312442" cy="49696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1C2D510-8A7E-C10C-5BB1-06BF95D1F70F}"/>
                  </a:ext>
                </a:extLst>
              </p:cNvPr>
              <p:cNvSpPr/>
              <p:nvPr/>
            </p:nvSpPr>
            <p:spPr>
              <a:xfrm>
                <a:off x="837024" y="2657079"/>
                <a:ext cx="3001384" cy="3690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4571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1688CD4-B759-DDF6-9E4B-EA1D7D361166}"/>
                  </a:ext>
                </a:extLst>
              </p:cNvPr>
              <p:cNvGrpSpPr/>
              <p:nvPr/>
            </p:nvGrpSpPr>
            <p:grpSpPr>
              <a:xfrm>
                <a:off x="619046" y="2587429"/>
                <a:ext cx="3312442" cy="496960"/>
                <a:chOff x="619046" y="2587429"/>
                <a:chExt cx="3312442" cy="496960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45F5318-96E6-6A6D-4911-C1708C5C7586}"/>
                    </a:ext>
                  </a:extLst>
                </p:cNvPr>
                <p:cNvSpPr/>
                <p:nvPr/>
              </p:nvSpPr>
              <p:spPr>
                <a:xfrm>
                  <a:off x="619046" y="2587429"/>
                  <a:ext cx="496960" cy="49696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D3CEFEE-940C-B678-7CE0-560E0E26566B}"/>
                    </a:ext>
                  </a:extLst>
                </p:cNvPr>
                <p:cNvSpPr/>
                <p:nvPr/>
              </p:nvSpPr>
              <p:spPr>
                <a:xfrm>
                  <a:off x="1070157" y="2657079"/>
                  <a:ext cx="2861331" cy="3690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l" defTabSz="4571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</a:t>
                  </a: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Evergreen Technology Platform</a:t>
                  </a:r>
                  <a:endPara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55" name="Graphic 54" descr="Piggy Bank outline">
            <a:extLst>
              <a:ext uri="{FF2B5EF4-FFF2-40B4-BE49-F238E27FC236}">
                <a16:creationId xmlns:a16="http://schemas.microsoft.com/office/drawing/2014/main" id="{8E4B4CB8-F327-6B98-54CA-CE89C92EBF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326" y="1567431"/>
            <a:ext cx="373145" cy="373145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D8CAEC75-4F75-2147-A411-9BA649F220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944" y="3783862"/>
            <a:ext cx="245537" cy="21879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461B9A5-6560-0E8D-FFE7-67CC72667537}"/>
              </a:ext>
            </a:extLst>
          </p:cNvPr>
          <p:cNvSpPr txBox="1"/>
          <p:nvPr/>
        </p:nvSpPr>
        <p:spPr>
          <a:xfrm>
            <a:off x="4389962" y="1634101"/>
            <a:ext cx="457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Google Sans"/>
              </a:rPr>
              <a:t>94% of enterprises use cloud 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Google Sans"/>
              </a:rPr>
              <a:t>67% of enterprise infrastructure is cloud-based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Google Sans"/>
              </a:rPr>
              <a:t>92% of businesses have a multi-cloud strategy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Google Sans"/>
              </a:rPr>
              <a:t>80% of companies report operation improvements after adopting the cloud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Google Sans"/>
              </a:rPr>
              <a:t>90% of large enterprises have adopted a multi-cloud infrastructure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Google Sans"/>
              </a:rPr>
              <a:t>76% of organizations worldwide use a multi-cloud operating model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Google Sans"/>
              </a:rPr>
              <a:t>85% of organizations will embrace a cloud-first principle by 2025</a:t>
            </a:r>
          </a:p>
        </p:txBody>
      </p:sp>
    </p:spTree>
    <p:extLst>
      <p:ext uri="{BB962C8B-B14F-4D97-AF65-F5344CB8AC3E}">
        <p14:creationId xmlns:p14="http://schemas.microsoft.com/office/powerpoint/2010/main" val="281960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9EBF16D-B57C-2063-2DC0-7A7E97184124}"/>
              </a:ext>
            </a:extLst>
          </p:cNvPr>
          <p:cNvSpPr/>
          <p:nvPr/>
        </p:nvSpPr>
        <p:spPr>
          <a:xfrm>
            <a:off x="229612" y="3420064"/>
            <a:ext cx="4196293" cy="129651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CFD502E-A07F-6BE7-8419-ABE13935F887}"/>
              </a:ext>
            </a:extLst>
          </p:cNvPr>
          <p:cNvSpPr/>
          <p:nvPr/>
        </p:nvSpPr>
        <p:spPr>
          <a:xfrm>
            <a:off x="195945" y="1887583"/>
            <a:ext cx="4196293" cy="129651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15A4B9-81B0-42A4-1327-4861E385FD5B}"/>
              </a:ext>
            </a:extLst>
          </p:cNvPr>
          <p:cNvSpPr/>
          <p:nvPr/>
        </p:nvSpPr>
        <p:spPr>
          <a:xfrm>
            <a:off x="4798931" y="4153892"/>
            <a:ext cx="4251626" cy="6642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A7CCBF-7BAE-F46B-8A51-FB0F8CD2E731}"/>
              </a:ext>
            </a:extLst>
          </p:cNvPr>
          <p:cNvSpPr txBox="1"/>
          <p:nvPr/>
        </p:nvSpPr>
        <p:spPr>
          <a:xfrm>
            <a:off x="7051114" y="4258492"/>
            <a:ext cx="185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Compute, Network, Storage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4C2B15A-9C03-F115-845D-DF8D8C2E7D7F}"/>
              </a:ext>
            </a:extLst>
          </p:cNvPr>
          <p:cNvSpPr/>
          <p:nvPr/>
        </p:nvSpPr>
        <p:spPr>
          <a:xfrm>
            <a:off x="4798931" y="3225359"/>
            <a:ext cx="4251626" cy="6642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1CC632-A169-2DA2-51BF-E6A1DFE56A02}"/>
              </a:ext>
            </a:extLst>
          </p:cNvPr>
          <p:cNvSpPr txBox="1"/>
          <p:nvPr/>
        </p:nvSpPr>
        <p:spPr>
          <a:xfrm>
            <a:off x="7051114" y="3329959"/>
            <a:ext cx="185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Switches, Routers, Firewalls, Wireless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D3D1F0C-DF8F-49C7-33D3-D9944DBEEE51}"/>
              </a:ext>
            </a:extLst>
          </p:cNvPr>
          <p:cNvSpPr/>
          <p:nvPr/>
        </p:nvSpPr>
        <p:spPr>
          <a:xfrm>
            <a:off x="4798931" y="2309918"/>
            <a:ext cx="4251626" cy="6642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698ECE-6C61-4DE8-5AA9-B3BA5BC221D9}"/>
              </a:ext>
            </a:extLst>
          </p:cNvPr>
          <p:cNvSpPr/>
          <p:nvPr/>
        </p:nvSpPr>
        <p:spPr>
          <a:xfrm>
            <a:off x="5286297" y="4293201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Center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20E872-EBF1-ADDA-5F78-77985DC8EDD6}"/>
              </a:ext>
            </a:extLst>
          </p:cNvPr>
          <p:cNvSpPr/>
          <p:nvPr/>
        </p:nvSpPr>
        <p:spPr>
          <a:xfrm>
            <a:off x="5280629" y="3359177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407821-A3E7-A5C1-F990-33F4AF6FBABB}"/>
              </a:ext>
            </a:extLst>
          </p:cNvPr>
          <p:cNvSpPr/>
          <p:nvPr/>
        </p:nvSpPr>
        <p:spPr>
          <a:xfrm>
            <a:off x="5227894" y="2442167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User Compute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AFC0B8-74EE-5F51-BE11-77540C33FD7F}"/>
              </a:ext>
            </a:extLst>
          </p:cNvPr>
          <p:cNvSpPr txBox="1">
            <a:spLocks/>
          </p:cNvSpPr>
          <p:nvPr/>
        </p:nvSpPr>
        <p:spPr>
          <a:xfrm>
            <a:off x="294131" y="120917"/>
            <a:ext cx="8335644" cy="973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Helvetica 77 Bold Condense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next frontier is approaching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Organizations Are Looking For As A Service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Alternatives for Core IT Assets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834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72EEF1-F607-8430-FD80-D33A07231362}"/>
              </a:ext>
            </a:extLst>
          </p:cNvPr>
          <p:cNvSpPr txBox="1"/>
          <p:nvPr/>
        </p:nvSpPr>
        <p:spPr>
          <a:xfrm>
            <a:off x="556731" y="1114200"/>
            <a:ext cx="37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A83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Hyperscalers</a:t>
            </a:r>
            <a:r>
              <a:rPr lang="en-US" sz="1400" b="1" dirty="0">
                <a:solidFill>
                  <a:srgbClr val="A83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SaaS Providers Solve The First Frontier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85EF841-1696-307B-7C32-24DDDDBC87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43" y="2556534"/>
            <a:ext cx="663250" cy="663249"/>
          </a:xfrm>
          <a:prstGeom prst="rect">
            <a:avLst/>
          </a:prstGeom>
          <a:ln>
            <a:noFill/>
          </a:ln>
        </p:spPr>
      </p:pic>
      <p:pic>
        <p:nvPicPr>
          <p:cNvPr id="17" name="Picture 2" descr="Microsoft Logo Png - Free Transparent PNG Logos">
            <a:extLst>
              <a:ext uri="{FF2B5EF4-FFF2-40B4-BE49-F238E27FC236}">
                <a16:creationId xmlns:a16="http://schemas.microsoft.com/office/drawing/2014/main" id="{DAF77BC2-2442-CA8C-1E86-E5266E92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167" y="2550003"/>
            <a:ext cx="1296518" cy="4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C6F4287F-2020-F708-A8AF-C361A9F2A8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557" y="2041193"/>
            <a:ext cx="1589429" cy="1589429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A0480983-8D1E-F779-F2E6-F9C0679B8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837" y="3718130"/>
            <a:ext cx="1296518" cy="1296518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55C7C69-9718-4EAC-7C27-5B39EEAE339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357" y="3986677"/>
            <a:ext cx="846580" cy="846580"/>
          </a:xfrm>
          <a:prstGeom prst="rect">
            <a:avLst/>
          </a:prstGeom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DF9535-2590-DC3A-A7E5-EC61CEFF6FC9}"/>
              </a:ext>
            </a:extLst>
          </p:cNvPr>
          <p:cNvSpPr/>
          <p:nvPr/>
        </p:nvSpPr>
        <p:spPr>
          <a:xfrm>
            <a:off x="386399" y="3509284"/>
            <a:ext cx="3903177" cy="54820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36576" rIns="18288" bIns="36576" rtlCol="0" anchor="t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Applications (ERP, CRM, UC, Directory Services, Email, File Sharing, Collaboration) are available on SaaS platforms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F1B98-0BC3-5172-CD8F-12654B97ECF9}"/>
              </a:ext>
            </a:extLst>
          </p:cNvPr>
          <p:cNvSpPr/>
          <p:nvPr/>
        </p:nvSpPr>
        <p:spPr>
          <a:xfrm>
            <a:off x="383655" y="2040556"/>
            <a:ext cx="3903177" cy="54820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36576" rIns="18288" bIns="36576" rtlCol="0" anchor="t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Applications are being modernized on micro service based hyperscale platforms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529DA7-574C-8CC0-22DB-F51591DD3EF7}"/>
              </a:ext>
            </a:extLst>
          </p:cNvPr>
          <p:cNvCxnSpPr>
            <a:cxnSpLocks/>
          </p:cNvCxnSpPr>
          <p:nvPr/>
        </p:nvCxnSpPr>
        <p:spPr>
          <a:xfrm flipV="1">
            <a:off x="4568684" y="1046983"/>
            <a:ext cx="0" cy="4033267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DF87E6-6BCD-3D76-E646-0102F005AD55}"/>
              </a:ext>
            </a:extLst>
          </p:cNvPr>
          <p:cNvSpPr txBox="1"/>
          <p:nvPr/>
        </p:nvSpPr>
        <p:spPr>
          <a:xfrm>
            <a:off x="4921876" y="1109082"/>
            <a:ext cx="37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83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Frontier is Core IT Assets as a Service (</a:t>
            </a:r>
            <a:r>
              <a:rPr lang="en-US" sz="1400" b="1" dirty="0" err="1">
                <a:solidFill>
                  <a:srgbClr val="A83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lang="en-US" sz="1400" b="1" dirty="0">
                <a:solidFill>
                  <a:srgbClr val="A83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D05383-29A1-9999-19C3-89B265434A44}"/>
              </a:ext>
            </a:extLst>
          </p:cNvPr>
          <p:cNvSpPr/>
          <p:nvPr/>
        </p:nvSpPr>
        <p:spPr>
          <a:xfrm>
            <a:off x="4870359" y="2378562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74E3CBC-B530-B351-E340-DB58E5F097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0280" y="2501403"/>
            <a:ext cx="280349" cy="262828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FD6FAFE4-1712-6D7A-E5EC-5D569781F6FD}"/>
              </a:ext>
            </a:extLst>
          </p:cNvPr>
          <p:cNvSpPr/>
          <p:nvPr/>
        </p:nvSpPr>
        <p:spPr>
          <a:xfrm>
            <a:off x="4886461" y="3285402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EC8CB37-FD92-4686-55E3-9DB56CC17E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78160" y="3423922"/>
            <a:ext cx="406184" cy="256537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16C5F46-2A9A-2E81-EFC2-AE25FEF779F2}"/>
              </a:ext>
            </a:extLst>
          </p:cNvPr>
          <p:cNvSpPr/>
          <p:nvPr/>
        </p:nvSpPr>
        <p:spPr>
          <a:xfrm>
            <a:off x="4914448" y="4217737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3E74084-1FD3-A981-5947-A9F6FEBEAC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8145" y="4366360"/>
            <a:ext cx="406184" cy="256537"/>
          </a:xfrm>
          <a:prstGeom prst="rect">
            <a:avLst/>
          </a:prstGeom>
        </p:spPr>
      </p:pic>
      <p:pic>
        <p:nvPicPr>
          <p:cNvPr id="47" name="Picture 6" descr="Webex">
            <a:extLst>
              <a:ext uri="{FF2B5EF4-FFF2-40B4-BE49-F238E27FC236}">
                <a16:creationId xmlns:a16="http://schemas.microsoft.com/office/drawing/2014/main" id="{6E2BF090-994D-5727-E53F-2A328748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415" y="4304282"/>
            <a:ext cx="846580" cy="2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D6DAB81-1D3F-A7CE-98BC-6238B26AC2F1}"/>
              </a:ext>
            </a:extLst>
          </p:cNvPr>
          <p:cNvSpPr txBox="1"/>
          <p:nvPr/>
        </p:nvSpPr>
        <p:spPr>
          <a:xfrm>
            <a:off x="7051114" y="2414518"/>
            <a:ext cx="185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Desktops, Laptops, BYOD Devices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C9B7F63-FBBE-1A25-2C65-7F648C618EC6}"/>
              </a:ext>
            </a:extLst>
          </p:cNvPr>
          <p:cNvSpPr/>
          <p:nvPr/>
        </p:nvSpPr>
        <p:spPr>
          <a:xfrm>
            <a:off x="4834163" y="1719500"/>
            <a:ext cx="4210323" cy="54820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36576" rIns="18288" bIns="36576" rtlCol="0" anchor="t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Hardware, Software / Licensing, Professional Services and Managed Services bundled together for a predictable monthly fee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6B84936-6F86-3A4B-036E-08BF2C77A0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543" y="4189225"/>
            <a:ext cx="663250" cy="4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7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7698ECE-6C61-4DE8-5AA9-B3BA5BC221D9}"/>
              </a:ext>
            </a:extLst>
          </p:cNvPr>
          <p:cNvSpPr/>
          <p:nvPr/>
        </p:nvSpPr>
        <p:spPr>
          <a:xfrm>
            <a:off x="6218508" y="1204086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Center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20E872-EBF1-ADDA-5F78-77985DC8EDD6}"/>
              </a:ext>
            </a:extLst>
          </p:cNvPr>
          <p:cNvSpPr/>
          <p:nvPr/>
        </p:nvSpPr>
        <p:spPr>
          <a:xfrm>
            <a:off x="3673584" y="1234056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407821-A3E7-A5C1-F990-33F4AF6FBABB}"/>
              </a:ext>
            </a:extLst>
          </p:cNvPr>
          <p:cNvSpPr/>
          <p:nvPr/>
        </p:nvSpPr>
        <p:spPr>
          <a:xfrm>
            <a:off x="1069708" y="1251036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User Compute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AFC0B8-74EE-5F51-BE11-77540C33FD7F}"/>
              </a:ext>
            </a:extLst>
          </p:cNvPr>
          <p:cNvSpPr txBox="1">
            <a:spLocks/>
          </p:cNvSpPr>
          <p:nvPr/>
        </p:nvSpPr>
        <p:spPr>
          <a:xfrm>
            <a:off x="294131" y="120917"/>
            <a:ext cx="8335644" cy="973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Helvetica 77 Bold Condense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rgbClr val="000000"/>
                </a:solidFill>
              </a:rPr>
              <a:t>Xaas</a:t>
            </a:r>
            <a:r>
              <a:rPr lang="en-US" sz="2200" dirty="0">
                <a:solidFill>
                  <a:srgbClr val="000000"/>
                </a:solidFill>
              </a:rPr>
              <a:t>:  </a:t>
            </a: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next frontier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Organizations Are Looking For As A Service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Alternatives for Core IT Assets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834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D05383-29A1-9999-19C3-89B265434A44}"/>
              </a:ext>
            </a:extLst>
          </p:cNvPr>
          <p:cNvSpPr/>
          <p:nvPr/>
        </p:nvSpPr>
        <p:spPr>
          <a:xfrm>
            <a:off x="712173" y="1187431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74E3CBC-B530-B351-E340-DB58E5F09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094" y="1310272"/>
            <a:ext cx="280349" cy="262828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FD6FAFE4-1712-6D7A-E5EC-5D569781F6FD}"/>
              </a:ext>
            </a:extLst>
          </p:cNvPr>
          <p:cNvSpPr/>
          <p:nvPr/>
        </p:nvSpPr>
        <p:spPr>
          <a:xfrm>
            <a:off x="3279416" y="1160281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EC8CB37-FD92-4686-55E3-9DB56CC17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1115" y="1298801"/>
            <a:ext cx="406184" cy="256537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16C5F46-2A9A-2E81-EFC2-AE25FEF779F2}"/>
              </a:ext>
            </a:extLst>
          </p:cNvPr>
          <p:cNvSpPr/>
          <p:nvPr/>
        </p:nvSpPr>
        <p:spPr>
          <a:xfrm>
            <a:off x="5846659" y="1128622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3E74084-1FD3-A981-5947-A9F6FEBEA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0356" y="1277245"/>
            <a:ext cx="406184" cy="2565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FD3DD6-BDA6-6969-48BA-6E0CEB980500}"/>
              </a:ext>
            </a:extLst>
          </p:cNvPr>
          <p:cNvSpPr/>
          <p:nvPr/>
        </p:nvSpPr>
        <p:spPr>
          <a:xfrm>
            <a:off x="498999" y="2401628"/>
            <a:ext cx="3976203" cy="2313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D10DF-B8AE-F53C-1D5E-75DAA8298993}"/>
              </a:ext>
            </a:extLst>
          </p:cNvPr>
          <p:cNvSpPr txBox="1"/>
          <p:nvPr/>
        </p:nvSpPr>
        <p:spPr>
          <a:xfrm>
            <a:off x="498999" y="2401628"/>
            <a:ext cx="3982132" cy="24622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08768-8512-DB72-CD62-C44435DA4CEE}"/>
              </a:ext>
            </a:extLst>
          </p:cNvPr>
          <p:cNvSpPr/>
          <p:nvPr/>
        </p:nvSpPr>
        <p:spPr>
          <a:xfrm>
            <a:off x="4749513" y="2401628"/>
            <a:ext cx="3976203" cy="2313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C3B35-219D-8CCF-5748-9F1FA07516C6}"/>
              </a:ext>
            </a:extLst>
          </p:cNvPr>
          <p:cNvSpPr txBox="1"/>
          <p:nvPr/>
        </p:nvSpPr>
        <p:spPr>
          <a:xfrm>
            <a:off x="4749513" y="2401628"/>
            <a:ext cx="3982132" cy="246221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F3ED2-B388-9073-1084-0288ADBEA09A}"/>
              </a:ext>
            </a:extLst>
          </p:cNvPr>
          <p:cNvSpPr txBox="1"/>
          <p:nvPr/>
        </p:nvSpPr>
        <p:spPr>
          <a:xfrm>
            <a:off x="493068" y="2726236"/>
            <a:ext cx="39821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Individual Project Based Procurements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Tech refresh projects are individually managed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Software / Licensing administration becomes burdensome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CAPEX budgets influence Tech Refresh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Organizations suffer from tech debt due to CAPEX 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Separate Managed Services Contracts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Cloud, UC, Network, Datacenter and Service Desk contracts are each negotiated separately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167A5-09F3-4B00-041C-130A71E80E90}"/>
              </a:ext>
            </a:extLst>
          </p:cNvPr>
          <p:cNvSpPr txBox="1"/>
          <p:nvPr/>
        </p:nvSpPr>
        <p:spPr>
          <a:xfrm>
            <a:off x="508044" y="1839943"/>
            <a:ext cx="84829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 err="1">
                <a:effectLst/>
                <a:latin typeface="Google Sans"/>
              </a:rPr>
              <a:t>XaaS</a:t>
            </a:r>
            <a:r>
              <a:rPr lang="en-US" sz="1200" b="1" i="0" dirty="0">
                <a:effectLst/>
                <a:latin typeface="Google Sans"/>
              </a:rPr>
              <a:t> provides technology solutions to customers as a recurring service. This is a shift from the one-time purchase of a product.</a:t>
            </a:r>
            <a:endParaRPr lang="en-US" sz="1200" b="1" dirty="0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844E650D-5E4D-1A51-754E-1A259D4615A0}"/>
              </a:ext>
            </a:extLst>
          </p:cNvPr>
          <p:cNvSpPr/>
          <p:nvPr/>
        </p:nvSpPr>
        <p:spPr>
          <a:xfrm>
            <a:off x="462325" y="1839943"/>
            <a:ext cx="45719" cy="276999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79F668D7-1D51-D4FC-F498-7739510E1FF5}"/>
              </a:ext>
            </a:extLst>
          </p:cNvPr>
          <p:cNvSpPr/>
          <p:nvPr/>
        </p:nvSpPr>
        <p:spPr>
          <a:xfrm>
            <a:off x="8629775" y="1839943"/>
            <a:ext cx="45719" cy="27699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8F7379-E7B6-7228-C012-DB83F9DF5B3E}"/>
              </a:ext>
            </a:extLst>
          </p:cNvPr>
          <p:cNvCxnSpPr/>
          <p:nvPr/>
        </p:nvCxnSpPr>
        <p:spPr>
          <a:xfrm>
            <a:off x="574004" y="1839943"/>
            <a:ext cx="7975971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199E95-70F1-F926-C5CC-C66AA81DC932}"/>
              </a:ext>
            </a:extLst>
          </p:cNvPr>
          <p:cNvCxnSpPr/>
          <p:nvPr/>
        </p:nvCxnSpPr>
        <p:spPr>
          <a:xfrm>
            <a:off x="572885" y="2112479"/>
            <a:ext cx="7975971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80E6F0-22AB-3EDB-FEC5-B8A97DAC69A0}"/>
              </a:ext>
            </a:extLst>
          </p:cNvPr>
          <p:cNvSpPr txBox="1"/>
          <p:nvPr/>
        </p:nvSpPr>
        <p:spPr>
          <a:xfrm>
            <a:off x="4717743" y="2704339"/>
            <a:ext cx="410621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Streamlined, OPEX Type Pay as You Go Procurements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Includes all hardware, software / licensing, professional and managed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Converts all product and services consumption into a monthly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Evergreen Technology Platforms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By converting to a monthly payment, your environment will remain current forever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Managed Services Included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Monitoring, Alerting, Remediation, Patching, Upgrades and Escalations all in foundational pricing</a:t>
            </a:r>
          </a:p>
        </p:txBody>
      </p:sp>
    </p:spTree>
    <p:extLst>
      <p:ext uri="{BB962C8B-B14F-4D97-AF65-F5344CB8AC3E}">
        <p14:creationId xmlns:p14="http://schemas.microsoft.com/office/powerpoint/2010/main" val="21871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1C054D-8AFC-9D0A-D450-CE257E1059D3}"/>
              </a:ext>
            </a:extLst>
          </p:cNvPr>
          <p:cNvSpPr/>
          <p:nvPr/>
        </p:nvSpPr>
        <p:spPr>
          <a:xfrm>
            <a:off x="5879506" y="2125967"/>
            <a:ext cx="2209709" cy="26223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E09636-96C9-EE2C-A0D2-D472DE650067}"/>
              </a:ext>
            </a:extLst>
          </p:cNvPr>
          <p:cNvSpPr/>
          <p:nvPr/>
        </p:nvSpPr>
        <p:spPr>
          <a:xfrm>
            <a:off x="3275630" y="2125967"/>
            <a:ext cx="2209709" cy="26223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61DD52-A7EE-1A22-85B7-80478BB2BA10}"/>
              </a:ext>
            </a:extLst>
          </p:cNvPr>
          <p:cNvSpPr/>
          <p:nvPr/>
        </p:nvSpPr>
        <p:spPr>
          <a:xfrm>
            <a:off x="712172" y="2125967"/>
            <a:ext cx="2209709" cy="26223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698ECE-6C61-4DE8-5AA9-B3BA5BC221D9}"/>
              </a:ext>
            </a:extLst>
          </p:cNvPr>
          <p:cNvSpPr/>
          <p:nvPr/>
        </p:nvSpPr>
        <p:spPr>
          <a:xfrm>
            <a:off x="6218508" y="1609044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Center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20E872-EBF1-ADDA-5F78-77985DC8EDD6}"/>
              </a:ext>
            </a:extLst>
          </p:cNvPr>
          <p:cNvSpPr/>
          <p:nvPr/>
        </p:nvSpPr>
        <p:spPr>
          <a:xfrm>
            <a:off x="3673584" y="1599828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407821-A3E7-A5C1-F990-33F4AF6FBABB}"/>
              </a:ext>
            </a:extLst>
          </p:cNvPr>
          <p:cNvSpPr/>
          <p:nvPr/>
        </p:nvSpPr>
        <p:spPr>
          <a:xfrm>
            <a:off x="1069708" y="1603746"/>
            <a:ext cx="1852173" cy="3690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User Compute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AFC0B8-74EE-5F51-BE11-77540C33FD7F}"/>
              </a:ext>
            </a:extLst>
          </p:cNvPr>
          <p:cNvSpPr txBox="1">
            <a:spLocks/>
          </p:cNvSpPr>
          <p:nvPr/>
        </p:nvSpPr>
        <p:spPr>
          <a:xfrm>
            <a:off x="294131" y="120917"/>
            <a:ext cx="8335644" cy="973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Helvetica 77 Bold Condense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 The next frontier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Organizations Are Looking For As A Service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Alternatives for Core IT Assets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834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D05383-29A1-9999-19C3-89B265434A44}"/>
              </a:ext>
            </a:extLst>
          </p:cNvPr>
          <p:cNvSpPr/>
          <p:nvPr/>
        </p:nvSpPr>
        <p:spPr>
          <a:xfrm>
            <a:off x="712173" y="1540141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74E3CBC-B530-B351-E340-DB58E5F09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094" y="1662982"/>
            <a:ext cx="280349" cy="262828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FD6FAFE4-1712-6D7A-E5EC-5D569781F6FD}"/>
              </a:ext>
            </a:extLst>
          </p:cNvPr>
          <p:cNvSpPr/>
          <p:nvPr/>
        </p:nvSpPr>
        <p:spPr>
          <a:xfrm>
            <a:off x="3279416" y="1526053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EC8CB37-FD92-4686-55E3-9DB56CC17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1115" y="1664573"/>
            <a:ext cx="406184" cy="256537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16C5F46-2A9A-2E81-EFC2-AE25FEF779F2}"/>
              </a:ext>
            </a:extLst>
          </p:cNvPr>
          <p:cNvSpPr/>
          <p:nvPr/>
        </p:nvSpPr>
        <p:spPr>
          <a:xfrm>
            <a:off x="5846659" y="1533580"/>
            <a:ext cx="533578" cy="5335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3E74084-1FD3-A981-5947-A9F6FEBEA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0356" y="1682203"/>
            <a:ext cx="406184" cy="2565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167A5-09F3-4B00-041C-130A71E80E90}"/>
              </a:ext>
            </a:extLst>
          </p:cNvPr>
          <p:cNvSpPr txBox="1"/>
          <p:nvPr/>
        </p:nvSpPr>
        <p:spPr>
          <a:xfrm>
            <a:off x="508044" y="1069245"/>
            <a:ext cx="84829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 err="1">
                <a:effectLst/>
                <a:latin typeface="Google Sans"/>
              </a:rPr>
              <a:t>XaaS</a:t>
            </a:r>
            <a:r>
              <a:rPr lang="en-US" sz="1200" b="1" i="0" dirty="0">
                <a:effectLst/>
                <a:latin typeface="Google Sans"/>
              </a:rPr>
              <a:t> provides technology solutions to customers as a recurring service. This is a shift from the one-time purchase of a product.</a:t>
            </a:r>
            <a:endParaRPr lang="en-US" sz="1200" b="1" dirty="0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844E650D-5E4D-1A51-754E-1A259D4615A0}"/>
              </a:ext>
            </a:extLst>
          </p:cNvPr>
          <p:cNvSpPr/>
          <p:nvPr/>
        </p:nvSpPr>
        <p:spPr>
          <a:xfrm>
            <a:off x="462325" y="1069245"/>
            <a:ext cx="45719" cy="276999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79F668D7-1D51-D4FC-F498-7739510E1FF5}"/>
              </a:ext>
            </a:extLst>
          </p:cNvPr>
          <p:cNvSpPr/>
          <p:nvPr/>
        </p:nvSpPr>
        <p:spPr>
          <a:xfrm>
            <a:off x="8629775" y="1069245"/>
            <a:ext cx="45719" cy="27699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8F7379-E7B6-7228-C012-DB83F9DF5B3E}"/>
              </a:ext>
            </a:extLst>
          </p:cNvPr>
          <p:cNvCxnSpPr/>
          <p:nvPr/>
        </p:nvCxnSpPr>
        <p:spPr>
          <a:xfrm>
            <a:off x="574004" y="1069245"/>
            <a:ext cx="7975971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199E95-70F1-F926-C5CC-C66AA81DC932}"/>
              </a:ext>
            </a:extLst>
          </p:cNvPr>
          <p:cNvCxnSpPr/>
          <p:nvPr/>
        </p:nvCxnSpPr>
        <p:spPr>
          <a:xfrm>
            <a:off x="572885" y="1341781"/>
            <a:ext cx="7975971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C8A083-802E-4F6D-83C4-D8B71570286C}"/>
              </a:ext>
            </a:extLst>
          </p:cNvPr>
          <p:cNvSpPr txBox="1"/>
          <p:nvPr/>
        </p:nvSpPr>
        <p:spPr>
          <a:xfrm>
            <a:off x="712172" y="2224372"/>
            <a:ext cx="22097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Desktop / Laptop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Vendor maintenance / support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Image / application management and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Hardware failure / RMA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Escalation support for internal IT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FDF72-8AB7-D99D-7264-61FFFD5B7BB1}"/>
              </a:ext>
            </a:extLst>
          </p:cNvPr>
          <p:cNvSpPr txBox="1"/>
          <p:nvPr/>
        </p:nvSpPr>
        <p:spPr>
          <a:xfrm>
            <a:off x="3275630" y="2224372"/>
            <a:ext cx="2250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Hardware:  Switches, Routers, Firewalls, Wireless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Software / Licensing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Vendor maintenance / support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Design and implementation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Managed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/>
              <a:t>Monitoring, alerting and remediation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/>
              <a:t>Patching and 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/>
              <a:t>Hardware failure / RMA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/>
              <a:t>Escalation support for internal IT departments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7F4E76-357A-8DA2-BB10-93F8501A86B7}"/>
              </a:ext>
            </a:extLst>
          </p:cNvPr>
          <p:cNvSpPr txBox="1"/>
          <p:nvPr/>
        </p:nvSpPr>
        <p:spPr>
          <a:xfrm>
            <a:off x="5910356" y="2224371"/>
            <a:ext cx="21603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Hardware:  Compute, network,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Software / Licensing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Vendor maintenance / support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Design and implementation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Managed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/>
              <a:t>Monitoring, alerting and remediation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/>
              <a:t>Patching and 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/>
              <a:t>Hardware failure / RMA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/>
              <a:t>Escalation support for internal IT departments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89399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E3D58-8523-EF7C-2274-9F63D417F15E}"/>
              </a:ext>
            </a:extLst>
          </p:cNvPr>
          <p:cNvSpPr/>
          <p:nvPr/>
        </p:nvSpPr>
        <p:spPr>
          <a:xfrm>
            <a:off x="3781697" y="1853857"/>
            <a:ext cx="5239652" cy="1229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59E0E0-B63C-F770-DA9A-8913C47AF6CC}"/>
              </a:ext>
            </a:extLst>
          </p:cNvPr>
          <p:cNvSpPr/>
          <p:nvPr/>
        </p:nvSpPr>
        <p:spPr>
          <a:xfrm>
            <a:off x="1723838" y="1854935"/>
            <a:ext cx="2057859" cy="12294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44A45-1FB6-1057-62F1-91E38827A4CC}"/>
              </a:ext>
            </a:extLst>
          </p:cNvPr>
          <p:cNvSpPr txBox="1"/>
          <p:nvPr/>
        </p:nvSpPr>
        <p:spPr>
          <a:xfrm>
            <a:off x="3781697" y="2034545"/>
            <a:ext cx="5239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Ideal for organizations that prefer simple, outcome based IT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Built on Tier 1, Blue Chip OEM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Streamlined design, configuration and deployment services for easier implementation timelines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Templated managed service program to optimize uptime, performance and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E882E-1B7C-11B1-D9B6-52CA7FBFB527}"/>
              </a:ext>
            </a:extLst>
          </p:cNvPr>
          <p:cNvSpPr/>
          <p:nvPr/>
        </p:nvSpPr>
        <p:spPr>
          <a:xfrm>
            <a:off x="122651" y="1854936"/>
            <a:ext cx="1621240" cy="12346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Mainstream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XaaS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C99C325B-77DF-B256-7CFB-FA3EFCA230EE}"/>
              </a:ext>
            </a:extLst>
          </p:cNvPr>
          <p:cNvSpPr txBox="1">
            <a:spLocks/>
          </p:cNvSpPr>
          <p:nvPr/>
        </p:nvSpPr>
        <p:spPr>
          <a:xfrm>
            <a:off x="294131" y="120917"/>
            <a:ext cx="8335644" cy="973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Helvetica 77 Bold Condense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 river </a:t>
            </a:r>
            <a:r>
              <a:rPr kumimoji="0" lang="en-US" sz="2200" b="1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offers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Organizations Are Looking For As A Service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Alternatives for Core IT Assets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834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1E6754-5D4C-4AD9-A184-BE8C6C51EB50}"/>
              </a:ext>
            </a:extLst>
          </p:cNvPr>
          <p:cNvSpPr txBox="1"/>
          <p:nvPr/>
        </p:nvSpPr>
        <p:spPr>
          <a:xfrm>
            <a:off x="1887583" y="2216819"/>
            <a:ext cx="172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Pre-packaged, Red River validated configurations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E1AE8B-59C7-D8F2-AC94-236C58F215D7}"/>
              </a:ext>
            </a:extLst>
          </p:cNvPr>
          <p:cNvSpPr/>
          <p:nvPr/>
        </p:nvSpPr>
        <p:spPr>
          <a:xfrm>
            <a:off x="3790412" y="3286408"/>
            <a:ext cx="5239652" cy="1252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05BFD-13D1-B7D2-1AC5-402C807F6B1D}"/>
              </a:ext>
            </a:extLst>
          </p:cNvPr>
          <p:cNvSpPr/>
          <p:nvPr/>
        </p:nvSpPr>
        <p:spPr>
          <a:xfrm>
            <a:off x="1732553" y="3287486"/>
            <a:ext cx="2057859" cy="12529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9A7E7-771C-F8E6-18EE-5DB4992AE91E}"/>
              </a:ext>
            </a:extLst>
          </p:cNvPr>
          <p:cNvSpPr txBox="1"/>
          <p:nvPr/>
        </p:nvSpPr>
        <p:spPr>
          <a:xfrm>
            <a:off x="3790412" y="3316872"/>
            <a:ext cx="5239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Ideal for clients that have unique requirements and / or OEM brand preference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Red River works with the client 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/>
              <a:t>Design the environment and obtain optimal OEM pricing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/>
              <a:t>Build professional services scope for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b="1" dirty="0"/>
              <a:t>Build managed services scope and SLAs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/>
              <a:t>Client enjoys all the benefits of </a:t>
            </a:r>
            <a:r>
              <a:rPr lang="en-US" sz="1000" b="1" dirty="0" err="1"/>
              <a:t>XaaS</a:t>
            </a:r>
            <a:r>
              <a:rPr lang="en-US" sz="1000" b="1" dirty="0"/>
              <a:t> consumption model using an IT environment specifically tailored to their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125AC-6B7A-B1C3-E177-B1EC5800B8DD}"/>
              </a:ext>
            </a:extLst>
          </p:cNvPr>
          <p:cNvSpPr/>
          <p:nvPr/>
        </p:nvSpPr>
        <p:spPr>
          <a:xfrm>
            <a:off x="131366" y="3287485"/>
            <a:ext cx="1621240" cy="125825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Bespoke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XaaS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C96B28-AB68-0A2E-64D0-BD516B55CF17}"/>
              </a:ext>
            </a:extLst>
          </p:cNvPr>
          <p:cNvSpPr txBox="1"/>
          <p:nvPr/>
        </p:nvSpPr>
        <p:spPr>
          <a:xfrm>
            <a:off x="1752606" y="3584055"/>
            <a:ext cx="202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Client Specific Configurations to Address Unique Requirements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0DC6D6-7728-D914-63EF-0E606B77E94B}"/>
              </a:ext>
            </a:extLst>
          </p:cNvPr>
          <p:cNvSpPr/>
          <p:nvPr/>
        </p:nvSpPr>
        <p:spPr>
          <a:xfrm>
            <a:off x="0" y="1094148"/>
            <a:ext cx="9144000" cy="54820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36576" rIns="18288" bIns="36576" rtlCol="0" anchor="t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River’s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has solutions for clients looking for anything from straightforward, pre-packaged designs (Mainstream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through individualized, complex architectures (Bespoke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2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25E6674-66AA-FADD-6544-6CE6542CD2DD}"/>
              </a:ext>
            </a:extLst>
          </p:cNvPr>
          <p:cNvSpPr/>
          <p:nvPr/>
        </p:nvSpPr>
        <p:spPr>
          <a:xfrm>
            <a:off x="6243319" y="2008413"/>
            <a:ext cx="2719247" cy="2452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D1308-DEA9-7B57-515A-2425565D253F}"/>
              </a:ext>
            </a:extLst>
          </p:cNvPr>
          <p:cNvSpPr/>
          <p:nvPr/>
        </p:nvSpPr>
        <p:spPr>
          <a:xfrm>
            <a:off x="3212378" y="2008413"/>
            <a:ext cx="2719247" cy="2452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59E0E0-B63C-F770-DA9A-8913C47AF6CC}"/>
              </a:ext>
            </a:extLst>
          </p:cNvPr>
          <p:cNvSpPr/>
          <p:nvPr/>
        </p:nvSpPr>
        <p:spPr>
          <a:xfrm>
            <a:off x="181434" y="2008413"/>
            <a:ext cx="2719247" cy="2452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44A45-1FB6-1057-62F1-91E38827A4CC}"/>
              </a:ext>
            </a:extLst>
          </p:cNvPr>
          <p:cNvSpPr txBox="1"/>
          <p:nvPr/>
        </p:nvSpPr>
        <p:spPr>
          <a:xfrm>
            <a:off x="181434" y="2008413"/>
            <a:ext cx="2719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Hardware, software and licensing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Design, implementation and project management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Managed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Monitoring, alerting and remediation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Hardware failure / RMA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Patching and upgrades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Capacity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Escalation support for internal IT department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EB032-CF8A-5AC5-93F5-DF6AE4B29981}"/>
              </a:ext>
            </a:extLst>
          </p:cNvPr>
          <p:cNvSpPr txBox="1"/>
          <p:nvPr/>
        </p:nvSpPr>
        <p:spPr>
          <a:xfrm>
            <a:off x="3212377" y="2008413"/>
            <a:ext cx="2719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200"/>
            </a:lvl1pPr>
            <a:lvl2pPr marL="742950" lvl="1" indent="-285750">
              <a:buFont typeface="Arial" panose="020B0604020202020204" pitchFamily="34" charset="0"/>
              <a:buChar char="•"/>
              <a:defRPr sz="1200"/>
            </a:lvl2pPr>
          </a:lstStyle>
          <a:p>
            <a:r>
              <a:rPr lang="en-US" b="1" dirty="0"/>
              <a:t>36 or 60 month terms</a:t>
            </a:r>
          </a:p>
          <a:p>
            <a:r>
              <a:rPr lang="en-US" b="1" dirty="0"/>
              <a:t>Payments can be monthly, quarterly or annually</a:t>
            </a:r>
          </a:p>
          <a:p>
            <a:r>
              <a:rPr lang="en-US" b="1" dirty="0"/>
              <a:t>Incremental purchases can be co-termed with base agreement or put on a new 36 or 60 month schedule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6D371-BEDC-0CF4-CCF4-51C6865DF8D5}"/>
              </a:ext>
            </a:extLst>
          </p:cNvPr>
          <p:cNvSpPr txBox="1"/>
          <p:nvPr/>
        </p:nvSpPr>
        <p:spPr>
          <a:xfrm>
            <a:off x="6243320" y="2008413"/>
            <a:ext cx="2719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Tech refresh with state of the art technology to keep environment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Purchase the equipment outright for residual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Continue month to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Return the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endParaRPr lang="en-US" sz="1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5E882E-1B7C-11B1-D9B6-52CA7FBFB527}"/>
              </a:ext>
            </a:extLst>
          </p:cNvPr>
          <p:cNvSpPr/>
          <p:nvPr/>
        </p:nvSpPr>
        <p:spPr>
          <a:xfrm>
            <a:off x="181434" y="1639399"/>
            <a:ext cx="2719248" cy="36901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Inclusive Foundation Bundles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F7038-3EF1-BE52-81FD-7AC494784397}"/>
              </a:ext>
            </a:extLst>
          </p:cNvPr>
          <p:cNvSpPr/>
          <p:nvPr/>
        </p:nvSpPr>
        <p:spPr>
          <a:xfrm>
            <a:off x="3212377" y="1639399"/>
            <a:ext cx="2719248" cy="36901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Flexible Payment Terms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3C4783-F9FC-8B38-52D5-2D2A830E31FD}"/>
              </a:ext>
            </a:extLst>
          </p:cNvPr>
          <p:cNvSpPr/>
          <p:nvPr/>
        </p:nvSpPr>
        <p:spPr>
          <a:xfrm>
            <a:off x="6243320" y="1639399"/>
            <a:ext cx="2719248" cy="36901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Multiple End of Term Options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3A1F1-3831-0389-C5C9-4DDE22E91F8C}"/>
              </a:ext>
            </a:extLst>
          </p:cNvPr>
          <p:cNvSpPr txBox="1"/>
          <p:nvPr/>
        </p:nvSpPr>
        <p:spPr>
          <a:xfrm>
            <a:off x="1347749" y="1097610"/>
            <a:ext cx="657019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Red River’s </a:t>
            </a:r>
            <a:r>
              <a:rPr lang="en-US" b="1" dirty="0" err="1"/>
              <a:t>XaaS</a:t>
            </a:r>
            <a:r>
              <a:rPr lang="en-US" b="1" dirty="0"/>
              <a:t> Program Is Designed To Address The Next Frontier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C99C325B-77DF-B256-7CFB-FA3EFCA230EE}"/>
              </a:ext>
            </a:extLst>
          </p:cNvPr>
          <p:cNvSpPr txBox="1">
            <a:spLocks/>
          </p:cNvSpPr>
          <p:nvPr/>
        </p:nvSpPr>
        <p:spPr>
          <a:xfrm>
            <a:off x="294131" y="120917"/>
            <a:ext cx="8335644" cy="973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Helvetica 77 Bold Condense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 River </a:t>
            </a:r>
            <a:r>
              <a:rPr kumimoji="0" lang="en-US" sz="2200" b="1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kumimoji="0" lang="en-US" sz="22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offers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Organizations Are Looking For As A Service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8343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Alternatives for Core IT Assets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8343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24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D-RIVER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A8343A"/>
      </a:accent1>
      <a:accent2>
        <a:srgbClr val="000000"/>
      </a:accent2>
      <a:accent3>
        <a:srgbClr val="3C3C3C"/>
      </a:accent3>
      <a:accent4>
        <a:srgbClr val="646464"/>
      </a:accent4>
      <a:accent5>
        <a:srgbClr val="969696"/>
      </a:accent5>
      <a:accent6>
        <a:srgbClr val="C8C8C8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d River PowerPoint Template" id="{B018269B-92FF-49D2-B950-88F1274AF279}" vid="{094C08FE-50D0-477F-9AF2-CC49E8CFBD59}"/>
    </a:ext>
  </a:extLst>
</a:theme>
</file>

<file path=ppt/theme/theme2.xml><?xml version="1.0" encoding="utf-8"?>
<a:theme xmlns:a="http://schemas.openxmlformats.org/drawingml/2006/main" name="No Footer">
  <a:themeElements>
    <a:clrScheme name="RED-RIVER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A8343A"/>
      </a:accent1>
      <a:accent2>
        <a:srgbClr val="000000"/>
      </a:accent2>
      <a:accent3>
        <a:srgbClr val="3C3C3C"/>
      </a:accent3>
      <a:accent4>
        <a:srgbClr val="646464"/>
      </a:accent4>
      <a:accent5>
        <a:srgbClr val="969696"/>
      </a:accent5>
      <a:accent6>
        <a:srgbClr val="C8C8C8"/>
      </a:accent6>
      <a:hlink>
        <a:srgbClr val="0563C1"/>
      </a:hlink>
      <a:folHlink>
        <a:srgbClr val="954F72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 River PowerPoint Template" id="{B018269B-92FF-49D2-B950-88F1274AF279}" vid="{9FBE41DF-AE20-4664-ADBF-4655AA751D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57882d-a992-4751-a6e1-4b2da30a4a7b"/>
    <KpiDescription xmlns="http://schemas.microsoft.com/sharepoint/v3">Red River's official template PowerPoint slide deck</KpiDescription>
    <ExpirationDate xmlns="1f57882d-a992-4751-a6e1-4b2da30a4a7b" xsi:nil="true"/>
    <ReportOwner xmlns="http://schemas.microsoft.com/sharepoint/v3">
      <UserInfo>
        <DisplayName>Melinda Walker</DisplayName>
        <AccountId>20</AccountId>
        <AccountType/>
      </UserInfo>
    </Report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R Template" ma:contentTypeID="0x010100D70EAC64E29F304AB4DF781E58551E4D000EF6879FE580E641873993D1499F8812" ma:contentTypeVersion="12" ma:contentTypeDescription="Red River document and work templates for reference in business processes" ma:contentTypeScope="" ma:versionID="4034122cae375ac5d69f03487f389b72">
  <xsd:schema xmlns:xsd="http://www.w3.org/2001/XMLSchema" xmlns:xs="http://www.w3.org/2001/XMLSchema" xmlns:p="http://schemas.microsoft.com/office/2006/metadata/properties" xmlns:ns1="http://schemas.microsoft.com/sharepoint/v3" xmlns:ns2="1f57882d-a992-4751-a6e1-4b2da30a4a7b" targetNamespace="http://schemas.microsoft.com/office/2006/metadata/properties" ma:root="true" ma:fieldsID="a5ed7e61c64710160b831d7c42d25624" ns1:_="" ns2:_="">
    <xsd:import namespace="http://schemas.microsoft.com/sharepoint/v3"/>
    <xsd:import namespace="1f57882d-a992-4751-a6e1-4b2da30a4a7b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1:ReportOwner"/>
                <xsd:element ref="ns2:ExpirationDate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1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  <xsd:element name="ReportOwner" ma:index="2" ma:displayName="Owner" ma:description="Owner of this document" ma:indexed="true" ma:list="UserInfo" ma:internalName="Report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7882d-a992-4751-a6e1-4b2da30a4a7b" elementFormDefault="qualified">
    <xsd:import namespace="http://schemas.microsoft.com/office/2006/documentManagement/types"/>
    <xsd:import namespace="http://schemas.microsoft.com/office/infopath/2007/PartnerControls"/>
    <xsd:element name="ExpirationDate" ma:index="3" nillable="true" ma:displayName="ExpirationDate" ma:format="DateOnly" ma:indexed="true" ma:internalName="ExpirationDate">
      <xsd:simpleType>
        <xsd:restriction base="dms:DateTime"/>
      </xsd:simpleType>
    </xsd:element>
    <xsd:element name="TaxCatchAll" ma:index="11" nillable="true" ma:displayName="Taxonomy Catch All Column" ma:hidden="true" ma:list="{9c11beba-2649-4061-8a74-e9ea8ea692f3}" ma:internalName="TaxCatchAll" ma:showField="CatchAllData" ma:web="1f57882d-a992-4751-a6e1-4b2da30a4a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c11beba-2649-4061-8a74-e9ea8ea692f3}" ma:internalName="TaxCatchAllLabel" ma:readOnly="true" ma:showField="CatchAllDataLabel" ma:web="1f57882d-a992-4751-a6e1-4b2da30a4a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5" ma:displayName="Title"/>
        <xsd:element ref="dc:subject" minOccurs="0" maxOccurs="1"/>
        <xsd:element ref="dc:description" minOccurs="0" maxOccurs="1"/>
        <xsd:element name="keywords" minOccurs="0" maxOccurs="1" type="xsd:string" ma:index="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F796AB-730B-453C-BE86-140D40B44751}">
  <ds:schemaRefs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documentManagement/types"/>
    <ds:schemaRef ds:uri="http://purl.org/dc/elements/1.1/"/>
    <ds:schemaRef ds:uri="1f57882d-a992-4751-a6e1-4b2da30a4a7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709EFBB-AE88-4180-BF5E-5A5648CAF8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8EE8D-6137-4DD4-B690-C074402BA7BA}">
  <ds:schemaRefs>
    <ds:schemaRef ds:uri="1f57882d-a992-4751-a6e1-4b2da30a4a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1915</TotalTime>
  <Words>1237</Words>
  <Application>Microsoft Office PowerPoint</Application>
  <PresentationFormat>On-screen Show (16:9)</PresentationFormat>
  <Paragraphs>193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Gidole</vt:lpstr>
      <vt:lpstr>Google Sans</vt:lpstr>
      <vt:lpstr>Helvetica 57 Condensed</vt:lpstr>
      <vt:lpstr>Helvetica 77 Bold Condensed</vt:lpstr>
      <vt:lpstr>Myriad Pro</vt:lpstr>
      <vt:lpstr>System Font Regular</vt:lpstr>
      <vt:lpstr>1_Office Theme</vt:lpstr>
      <vt:lpstr>No Footer</vt:lpstr>
      <vt:lpstr>PowerPoint Presentation</vt:lpstr>
      <vt:lpstr>Red river at-a-glance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Waldrop</dc:creator>
  <cp:keywords>Powerpoint
template
collateral
PPT
PPTX
Presentation
Preso</cp:keywords>
  <cp:lastModifiedBy>Jason Waldrop</cp:lastModifiedBy>
  <cp:revision>3</cp:revision>
  <cp:lastPrinted>2017-07-17T15:11:02Z</cp:lastPrinted>
  <dcterms:created xsi:type="dcterms:W3CDTF">2023-10-25T19:38:26Z</dcterms:created>
  <dcterms:modified xsi:type="dcterms:W3CDTF">2024-04-23T19:38:56Z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0x010100D70EAC64E29F304AB4DF781E58551E4D000EF6879FE580E641873993D1499F8812</vt:lpwstr>
  </property>
  <property fmtid="{D5CDD505-2E9C-101B-9397-08002B2CF9AE}" pid="3" name="AuthorIds_UIVersion_512">
    <vt:lpwstr>76</vt:lpwstr>
  </property>
  <property fmtid="{D5CDD505-2E9C-101B-9397-08002B2CF9AE}" pid="4" name="Marketing Tags">
    <vt:lpwstr/>
  </property>
  <property fmtid="{D5CDD505-2E9C-101B-9397-08002B2CF9AE}" pid="5" name="AuthorIds_UIVersion_2048">
    <vt:lpwstr>76,20</vt:lpwstr>
  </property>
  <property fmtid="{D5CDD505-2E9C-101B-9397-08002B2CF9AE}" pid="6" name="o098d03d101d4a10ae266457e5247630">
    <vt:lpwstr/>
  </property>
  <property fmtid="{D5CDD505-2E9C-101B-9397-08002B2CF9AE}" pid="7" name="SharedWithUsers">
    <vt:lpwstr>1214;#Norma Barreda</vt:lpwstr>
  </property>
</Properties>
</file>