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8"/>
  </p:notesMasterIdLst>
  <p:handoutMasterIdLst>
    <p:handoutMasterId r:id="rId19"/>
  </p:handoutMasterIdLst>
  <p:sldIdLst>
    <p:sldId id="257" r:id="rId5"/>
    <p:sldId id="274" r:id="rId6"/>
    <p:sldId id="2147473036" r:id="rId7"/>
    <p:sldId id="2147470167" r:id="rId8"/>
    <p:sldId id="2147307586" r:id="rId9"/>
    <p:sldId id="2147473040" r:id="rId10"/>
    <p:sldId id="2147473041" r:id="rId11"/>
    <p:sldId id="2147473042" r:id="rId12"/>
    <p:sldId id="2147473043" r:id="rId13"/>
    <p:sldId id="2147470097" r:id="rId14"/>
    <p:sldId id="2147307584" r:id="rId15"/>
    <p:sldId id="2147307788" r:id="rId16"/>
    <p:sldId id="2147473038" r:id="rId1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26A338-5D2A-7B64-9EAE-5BC1B056FC32}" name="Jackson, David M." initials="JM" userId="S::dajack@teksystems.com::ce037799-62e1-4a52-8bf5-10eb1a7a9c1c" providerId="AD"/>
  <p188:author id="{15D1AD97-4ACD-1331-29A2-EE24A443FDFE}" name="Hornung, Scott" initials="HS" userId="S::shornung@teksystems.com::d02da96a-2865-4f9e-a057-9d70a1807b4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rry, Sarah" initials="DS" lastIdx="16" clrIdx="0">
    <p:extLst>
      <p:ext uri="{19B8F6BF-5375-455C-9EA6-DF929625EA0E}">
        <p15:presenceInfo xmlns:p15="http://schemas.microsoft.com/office/powerpoint/2012/main" userId="S::sderry@teksystems.com::efd35076-f954-4d5a-ada1-12450bf389e7" providerId="AD"/>
      </p:ext>
    </p:extLst>
  </p:cmAuthor>
  <p:cmAuthor id="2" name="McElveney, Joseph" initials="MJ" lastIdx="6" clrIdx="1">
    <p:extLst>
      <p:ext uri="{19B8F6BF-5375-455C-9EA6-DF929625EA0E}">
        <p15:presenceInfo xmlns:p15="http://schemas.microsoft.com/office/powerpoint/2012/main" userId="S::jmcelven@teksystems.com::24ab11cc-bbcb-4e1e-a29a-91ddd5da5e58" providerId="AD"/>
      </p:ext>
    </p:extLst>
  </p:cmAuthor>
  <p:cmAuthor id="3" name="Zazeski, Diana" initials="ZD" lastIdx="1" clrIdx="2">
    <p:extLst>
      <p:ext uri="{19B8F6BF-5375-455C-9EA6-DF929625EA0E}">
        <p15:presenceInfo xmlns:p15="http://schemas.microsoft.com/office/powerpoint/2012/main" userId="S::dzazeski@teksystems.com::56344a2c-5391-4ab5-89f3-35012f1be2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A32"/>
    <a:srgbClr val="002E56"/>
    <a:srgbClr val="C1D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55" autoAdjust="0"/>
    <p:restoredTop sz="97716" autoAdjust="0"/>
  </p:normalViewPr>
  <p:slideViewPr>
    <p:cSldViewPr snapToGrid="0" snapToObjects="1">
      <p:cViewPr varScale="1">
        <p:scale>
          <a:sx n="66" d="100"/>
          <a:sy n="66" d="100"/>
        </p:scale>
        <p:origin x="408" y="53"/>
      </p:cViewPr>
      <p:guideLst>
        <p:guide orient="horz" pos="15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EDCF30-085C-4A61-AD6F-8581142A11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1DB42-C091-4317-8618-C109FAF24E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9DCAE-C0CE-47FA-B66C-1E09F858AC7E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E9F6B-92BC-4D59-82F0-0650E5F045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0E69-04A9-4AB9-985B-86F1A6127D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4B7EE-3D63-4012-8419-8C48D8B860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1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0B528-1A70-43BB-B51A-885DD1BF4792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8636A-E947-4021-8EEE-867BCE85CA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2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8636A-E947-4021-8EEE-867BCE85CA6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03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25A9B-A5C1-4202-899B-7493BCE13B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23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8636A-E947-4021-8EEE-867BCE85CA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3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5D1DE-A7B1-4046-BEEF-D8F8EFF4F4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6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8636A-E947-4021-8EEE-867BCE85CA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8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5D1DE-A7B1-4046-BEEF-D8F8EFF4F4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9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5D1DE-A7B1-4046-BEEF-D8F8EFF4F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947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5D1DE-A7B1-4046-BEEF-D8F8EFF4F40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1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ABFB-60AF-4753-8BFB-E21E4A214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9144000" cy="51483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B7A85-9327-7F4F-B85A-A402BC0B57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5193" y="3525106"/>
            <a:ext cx="3688511" cy="341632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algn="l">
              <a:defRPr sz="18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Go To Market Strategy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550CABC-F494-8A4D-9D38-0EF1E01B06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5194" y="1942006"/>
            <a:ext cx="3470234" cy="777905"/>
          </a:xfrm>
          <a:prstGeom prst="rect">
            <a:avLst/>
          </a:prstGeom>
          <a:effectLst>
            <a:outerShdw blurRad="50800" dist="101600" dir="2700000" sx="165000" sy="165000" algn="tl" rotWithShape="0">
              <a:prstClr val="black">
                <a:alpha val="76000"/>
              </a:prstClr>
            </a:outerShdw>
          </a:effectLst>
        </p:spPr>
        <p:txBody>
          <a:bodyPr wrap="square" lIns="0">
            <a:spAutoFit/>
          </a:bodyPr>
          <a:lstStyle>
            <a:lvl1pPr marL="0" indent="0" algn="l">
              <a:buNone/>
              <a:defRPr sz="4950" baseline="0">
                <a:solidFill>
                  <a:schemeClr val="bg1"/>
                </a:solidFill>
                <a:effectLst>
                  <a:outerShdw blurRad="711200" dist="139700" dir="2760000" algn="ctr" rotWithShape="0">
                    <a:prstClr val="black"/>
                  </a:outerShdw>
                </a:effectLst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AI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67664F-EF8A-4AF9-A3DC-2A1BE6932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100000"/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467" t="29926" r="31481" b="2822"/>
          <a:stretch/>
        </p:blipFill>
        <p:spPr>
          <a:xfrm>
            <a:off x="2506999" y="0"/>
            <a:ext cx="6637001" cy="4560747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EF7C84B-6EB3-44A2-85C9-CE1B4F613F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24" y="4264320"/>
            <a:ext cx="4001758" cy="6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9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83B0-26FA-A64C-B780-5548F5BB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633574"/>
            <a:ext cx="2683409" cy="654899"/>
          </a:xfrm>
          <a:prstGeom prst="rect">
            <a:avLst/>
          </a:prstGeom>
        </p:spPr>
        <p:txBody>
          <a:bodyPr lIns="0"/>
          <a:lstStyle>
            <a:lvl1pPr>
              <a:defRPr sz="24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CC3DCC43-100C-B542-A969-629D83BA5C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5127" y="0"/>
            <a:ext cx="4488873" cy="5165172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EA5BA-4FDC-5846-B055-3FE7E673E8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899" y="1600818"/>
            <a:ext cx="3855027" cy="22438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accent2"/>
                </a:solidFill>
              </a:defRPr>
            </a:lvl2pPr>
            <a:lvl3pPr marL="137160" indent="-137160">
              <a:buClr>
                <a:schemeClr val="accent2"/>
              </a:buClr>
              <a:defRPr sz="1050">
                <a:solidFill>
                  <a:schemeClr val="tx2"/>
                </a:solidFill>
              </a:defRPr>
            </a:lvl3pPr>
            <a:lvl4pPr marL="137160" indent="-137160">
              <a:buClr>
                <a:schemeClr val="accent2"/>
              </a:buClr>
              <a:defRPr sz="1050">
                <a:solidFill>
                  <a:schemeClr val="tx2"/>
                </a:solidFill>
              </a:defRPr>
            </a:lvl4pPr>
            <a:lvl5pPr marL="137160" indent="-137160">
              <a:buClr>
                <a:schemeClr val="accent2"/>
              </a:buCl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54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83B0-26FA-A64C-B780-5548F5BB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29" y="467320"/>
            <a:ext cx="3722158" cy="443333"/>
          </a:xfrm>
          <a:prstGeom prst="rect">
            <a:avLst/>
          </a:prstGeom>
        </p:spPr>
        <p:txBody>
          <a:bodyPr lIns="0"/>
          <a:lstStyle>
            <a:lvl1pPr>
              <a:defRPr sz="3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E896-BDB4-F649-B352-4CC15822D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429" y="1632916"/>
            <a:ext cx="4104718" cy="14925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050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CC3DCC43-100C-B542-A969-629D83BA5C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02854" y="0"/>
            <a:ext cx="4441146" cy="5165172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80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83B0-26FA-A64C-B780-5548F5BB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873" y="467319"/>
            <a:ext cx="4159770" cy="510789"/>
          </a:xfrm>
          <a:prstGeom prst="rect">
            <a:avLst/>
          </a:prstGeom>
        </p:spPr>
        <p:txBody>
          <a:bodyPr lIns="0"/>
          <a:lstStyle>
            <a:lvl1pPr>
              <a:defRPr sz="3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CC3DCC43-100C-B542-A969-629D83BA5C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92318" y="0"/>
            <a:ext cx="3151682" cy="5165172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EA5BA-4FDC-5846-B055-3FE7E673E8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336" y="1496291"/>
            <a:ext cx="5392881" cy="31798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accent2"/>
                </a:solidFill>
              </a:defRPr>
            </a:lvl2pPr>
            <a:lvl3pPr marL="137160" indent="-137160">
              <a:buClr>
                <a:schemeClr val="accent2"/>
              </a:buClr>
              <a:defRPr sz="1050">
                <a:solidFill>
                  <a:schemeClr val="tx2"/>
                </a:solidFill>
              </a:defRPr>
            </a:lvl3pPr>
            <a:lvl4pPr marL="137160" indent="-137160">
              <a:buClr>
                <a:schemeClr val="accent2"/>
              </a:buClr>
              <a:defRPr sz="1050">
                <a:solidFill>
                  <a:schemeClr val="tx2"/>
                </a:solidFill>
              </a:defRPr>
            </a:lvl4pPr>
            <a:lvl5pPr marL="137160" indent="-137160">
              <a:buClr>
                <a:schemeClr val="accent2"/>
              </a:buCl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4026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83B0-26FA-A64C-B780-5548F5BB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29" y="467320"/>
            <a:ext cx="3722158" cy="443333"/>
          </a:xfrm>
          <a:prstGeom prst="rect">
            <a:avLst/>
          </a:prstGeom>
        </p:spPr>
        <p:txBody>
          <a:bodyPr lIns="0"/>
          <a:lstStyle>
            <a:lvl1pPr>
              <a:defRPr sz="3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E896-BDB4-F649-B352-4CC15822D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429" y="1632916"/>
            <a:ext cx="4104718" cy="14925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050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CC3DCC43-100C-B542-A969-629D83BA5C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02854" y="0"/>
            <a:ext cx="4441146" cy="5165172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89C8E-54EC-4D9B-BFCF-5B7608AF1DE5}"/>
              </a:ext>
            </a:extLst>
          </p:cNvPr>
          <p:cNvSpPr txBox="1"/>
          <p:nvPr userDrawn="1"/>
        </p:nvSpPr>
        <p:spPr>
          <a:xfrm>
            <a:off x="415069" y="4836695"/>
            <a:ext cx="26835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0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TEKsystems Global Services, LLC © ALL RIGHTS RESERVED. </a:t>
            </a:r>
            <a:endParaRPr lang="en-US" sz="100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1272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712EFC-5FE8-6442-8F9A-FD019E05E19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FFC8A-DCC7-0B47-AF6C-B8860AEB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08" y="1811865"/>
            <a:ext cx="3509204" cy="90024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03FEE53-FB95-874E-AA6D-3B75AA9F4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507" y="3152907"/>
            <a:ext cx="3509204" cy="25391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 algn="l">
              <a:buNone/>
              <a:defRPr sz="1200">
                <a:solidFill>
                  <a:schemeClr val="accent4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8F8A11-F38D-6748-B3EA-298F31C9F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41" r="24613" b="9043"/>
          <a:stretch/>
        </p:blipFill>
        <p:spPr>
          <a:xfrm>
            <a:off x="4270624" y="0"/>
            <a:ext cx="4873376" cy="51435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E221BBA-3CAF-A846-B9D5-A11ED72102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07" y="4101803"/>
            <a:ext cx="3966807" cy="5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00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F195066-AA15-BA4E-B878-BED6F9869C1A}"/>
              </a:ext>
            </a:extLst>
          </p:cNvPr>
          <p:cNvSpPr/>
          <p:nvPr userDrawn="1"/>
        </p:nvSpPr>
        <p:spPr>
          <a:xfrm>
            <a:off x="0" y="0"/>
            <a:ext cx="872159" cy="51435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0F9CC-5E6B-ED46-BFA2-CEF0A0746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322" y="559077"/>
            <a:ext cx="586837" cy="4406672"/>
          </a:xfrm>
          <a:prstGeom prst="rect">
            <a:avLst/>
          </a:prstGeom>
        </p:spPr>
        <p:txBody>
          <a:bodyPr vert="vert270"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78DCAA-3C2C-C441-9A1E-DF70F42E1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3872" y="559077"/>
            <a:ext cx="7377919" cy="3218444"/>
          </a:xfrm>
          <a:prstGeom prst="rect">
            <a:avLst/>
          </a:prstGeom>
        </p:spPr>
        <p:txBody>
          <a:bodyPr lIns="0" tIns="0" rIns="0" bIns="0" numCol="2" spcCol="457200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44AE54-674E-46A5-8F52-19195DD753CB}"/>
              </a:ext>
            </a:extLst>
          </p:cNvPr>
          <p:cNvSpPr txBox="1"/>
          <p:nvPr userDrawn="1"/>
        </p:nvSpPr>
        <p:spPr>
          <a:xfrm>
            <a:off x="1323872" y="4838274"/>
            <a:ext cx="268356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TEKsystems Global Services, LLC ©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5F34C7-1634-4631-A4EA-111358C86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49571" y="4813376"/>
            <a:ext cx="1709108" cy="198297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TEKsystems.com      </a:t>
            </a:r>
            <a:fld id="{9835B171-50E3-2D49-9067-C9D2D5BD9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11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83B0-26FA-A64C-B780-5548F5BB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873" y="467319"/>
            <a:ext cx="4159770" cy="510789"/>
          </a:xfrm>
          <a:prstGeom prst="rect">
            <a:avLst/>
          </a:prstGeom>
        </p:spPr>
        <p:txBody>
          <a:bodyPr lIns="0"/>
          <a:lstStyle>
            <a:lvl1pPr>
              <a:defRPr sz="3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CC3DCC43-100C-B542-A969-629D83BA5C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92318" y="0"/>
            <a:ext cx="3151682" cy="5165172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20FFD57-998C-964C-AED9-C5F332143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924" y="1549173"/>
            <a:ext cx="5161214" cy="3098122"/>
          </a:xfrm>
          <a:prstGeom prst="rect">
            <a:avLst/>
          </a:prstGeom>
        </p:spPr>
        <p:txBody>
          <a:bodyPr lIns="0" tIns="0" rIns="0" bIns="0" numCol="2" spcCol="457200"/>
          <a:lstStyle>
            <a:lvl1pPr marL="0" indent="0">
              <a:buNone/>
              <a:defRPr sz="1350" b="1">
                <a:solidFill>
                  <a:schemeClr val="accent2"/>
                </a:solidFill>
              </a:defRPr>
            </a:lvl1pPr>
            <a:lvl2pPr marL="102870" indent="-102870"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DE0E3-970B-4AEA-80A6-4D2634D97653}"/>
              </a:ext>
            </a:extLst>
          </p:cNvPr>
          <p:cNvSpPr txBox="1"/>
          <p:nvPr userDrawn="1"/>
        </p:nvSpPr>
        <p:spPr>
          <a:xfrm>
            <a:off x="311556" y="4838274"/>
            <a:ext cx="268356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TEKsystems Global Services, LLC ©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73223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4AE5EC-A3EC-2540-A076-6EF86754C9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524" y="2624579"/>
            <a:ext cx="3470234" cy="715581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algn="l">
              <a:defRPr sz="4500" b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CE71813-C26B-5747-9CE5-039EB1F1C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524" y="3610983"/>
            <a:ext cx="3470234" cy="2585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1BA2D1-EE02-E34C-8DA0-A43AB1FD56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22" y="830861"/>
            <a:ext cx="3673217" cy="583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46CCA0-D4F5-DB47-8DAB-99A24BB09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66" r="22530" b="7695"/>
          <a:stretch/>
        </p:blipFill>
        <p:spPr>
          <a:xfrm>
            <a:off x="4273993" y="0"/>
            <a:ext cx="4870007" cy="51435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B71516F-8B2F-2742-8029-B4D189B9E198}"/>
              </a:ext>
            </a:extLst>
          </p:cNvPr>
          <p:cNvSpPr txBox="1">
            <a:spLocks/>
          </p:cNvSpPr>
          <p:nvPr userDrawn="1"/>
        </p:nvSpPr>
        <p:spPr>
          <a:xfrm>
            <a:off x="531524" y="4549946"/>
            <a:ext cx="3470234" cy="279307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none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350" dirty="0"/>
              <a:t>TEKsystems.com</a:t>
            </a:r>
          </a:p>
        </p:txBody>
      </p:sp>
    </p:spTree>
    <p:extLst>
      <p:ext uri="{BB962C8B-B14F-4D97-AF65-F5344CB8AC3E}">
        <p14:creationId xmlns:p14="http://schemas.microsoft.com/office/powerpoint/2010/main" val="315834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4481736" y="830990"/>
            <a:ext cx="4662264" cy="4312511"/>
          </a:xfrm>
          <a:custGeom>
            <a:avLst/>
            <a:gdLst>
              <a:gd name="connsiteX0" fmla="*/ 3073650 w 4662264"/>
              <a:gd name="connsiteY0" fmla="*/ 0 h 4312511"/>
              <a:gd name="connsiteX1" fmla="*/ 4662264 w 4662264"/>
              <a:gd name="connsiteY1" fmla="*/ 5788 h 4312511"/>
              <a:gd name="connsiteX2" fmla="*/ 4662264 w 4662264"/>
              <a:gd name="connsiteY2" fmla="*/ 4312511 h 4312511"/>
              <a:gd name="connsiteX3" fmla="*/ 0 w 4662264"/>
              <a:gd name="connsiteY3" fmla="*/ 4312511 h 4312511"/>
              <a:gd name="connsiteX4" fmla="*/ 2122134 w 4662264"/>
              <a:gd name="connsiteY4" fmla="*/ 630708 h 4312511"/>
              <a:gd name="connsiteX5" fmla="*/ 3073650 w 4662264"/>
              <a:gd name="connsiteY5" fmla="*/ 0 h 431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2264" h="4312511">
                <a:moveTo>
                  <a:pt x="3073650" y="0"/>
                </a:moveTo>
                <a:lnTo>
                  <a:pt x="4662264" y="5788"/>
                </a:lnTo>
                <a:lnTo>
                  <a:pt x="4662264" y="4312511"/>
                </a:lnTo>
                <a:lnTo>
                  <a:pt x="0" y="4312511"/>
                </a:lnTo>
                <a:lnTo>
                  <a:pt x="2122134" y="630708"/>
                </a:lnTo>
                <a:cubicBezTo>
                  <a:pt x="2329701" y="199742"/>
                  <a:pt x="2645905" y="0"/>
                  <a:pt x="30736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200" cap="all" baseline="0"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Picture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847847" y="1847088"/>
            <a:ext cx="4626978" cy="1117229"/>
          </a:xfrm>
        </p:spPr>
        <p:txBody>
          <a:bodyPr wrap="square" anchor="b">
            <a:spAutoFit/>
          </a:bodyPr>
          <a:lstStyle>
            <a:lvl1pPr algn="l">
              <a:defRPr sz="3700" b="1" cap="all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847847" y="2898648"/>
            <a:ext cx="4626978" cy="313932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D411D-A5C8-BD45-B3A2-0500DCC3A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47" y="1011133"/>
            <a:ext cx="1628653" cy="4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59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E829F28-83CA-4040-A71C-7188FFBA3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4464" y="0"/>
            <a:ext cx="4259536" cy="2491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52A3D9-79B1-F298-EF5D-A48CC953D9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388" y="4804688"/>
            <a:ext cx="1782000" cy="178200"/>
          </a:xfrm>
          <a:prstGeom prst="rect">
            <a:avLst/>
          </a:prstGeom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6A34ACE8-BCFC-FBB6-4B6F-E47DDE0ED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80" y="576072"/>
            <a:ext cx="6480000" cy="30008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3B52D9A8-E88A-EC13-0666-9D712F4B6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2177" y="957465"/>
            <a:ext cx="6480000" cy="16504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accent2"/>
                </a:solidFill>
              </a:defRPr>
            </a:lvl1pPr>
            <a:lvl2pPr marL="342900" indent="0">
              <a:buNone/>
              <a:defRPr sz="1200" b="0">
                <a:solidFill>
                  <a:schemeClr val="accent2"/>
                </a:solidFill>
              </a:defRPr>
            </a:lvl2pPr>
            <a:lvl3pPr marL="685800" indent="0">
              <a:buNone/>
              <a:defRPr sz="1200" b="0">
                <a:solidFill>
                  <a:schemeClr val="accent2"/>
                </a:solidFill>
              </a:defRPr>
            </a:lvl3pPr>
            <a:lvl4pPr marL="1028700" indent="0">
              <a:buNone/>
              <a:defRPr sz="1200" b="0">
                <a:solidFill>
                  <a:schemeClr val="accent2"/>
                </a:solidFill>
              </a:defRPr>
            </a:lvl4pPr>
            <a:lvl5pPr marL="1371600" indent="0">
              <a:buNone/>
              <a:defRPr sz="1200" b="0">
                <a:solidFill>
                  <a:schemeClr val="accent2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71208FF-C144-1CB1-4F05-A464415DA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80" y="269634"/>
            <a:ext cx="4104084" cy="148505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accent6"/>
                </a:solidFill>
              </a:defRPr>
            </a:lvl1pPr>
            <a:lvl2pPr marL="342900" indent="0">
              <a:lnSpc>
                <a:spcPct val="100000"/>
              </a:lnSpc>
              <a:buNone/>
              <a:defRPr sz="900" b="1"/>
            </a:lvl2pPr>
            <a:lvl3pPr marL="685800" indent="0">
              <a:lnSpc>
                <a:spcPct val="100000"/>
              </a:lnSpc>
              <a:buNone/>
              <a:defRPr sz="900" b="1"/>
            </a:lvl3pPr>
            <a:lvl4pPr marL="1028700" indent="0">
              <a:lnSpc>
                <a:spcPct val="100000"/>
              </a:lnSpc>
              <a:buNone/>
              <a:defRPr sz="900" b="1"/>
            </a:lvl4pPr>
            <a:lvl5pPr marL="1371600" indent="0">
              <a:lnSpc>
                <a:spcPct val="100000"/>
              </a:lnSpc>
              <a:buNone/>
              <a:defRPr sz="900" b="1"/>
            </a:lvl5pPr>
          </a:lstStyle>
          <a:p>
            <a:pPr lvl="0"/>
            <a:r>
              <a:rPr lang="en-US"/>
              <a:t>CLICK TO EDIT SECTION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CA1E8-ABBC-4540-BC33-3B1F60ACBE3F}"/>
              </a:ext>
            </a:extLst>
          </p:cNvPr>
          <p:cNvSpPr txBox="1"/>
          <p:nvPr userDrawn="1"/>
        </p:nvSpPr>
        <p:spPr>
          <a:xfrm>
            <a:off x="4395252" y="4875166"/>
            <a:ext cx="4046342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7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TEKsystems Global Services, LLC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2833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7B7A85-9327-7F4F-B85A-A402BC0B57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3489" y="3205443"/>
            <a:ext cx="3688511" cy="341632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algn="l">
              <a:defRPr sz="18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Risk &amp; Security Capabilities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550CABC-F494-8A4D-9D38-0EF1E01B06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3489" y="1463068"/>
            <a:ext cx="3470234" cy="1463478"/>
          </a:xfrm>
          <a:prstGeom prst="rect">
            <a:avLst/>
          </a:prstGeom>
          <a:effectLst>
            <a:outerShdw blurRad="50800" dist="431800" dir="2700000" sx="131000" sy="131000" algn="tl" rotWithShape="0">
              <a:prstClr val="black">
                <a:alpha val="22000"/>
              </a:prstClr>
            </a:outerShdw>
          </a:effectLst>
        </p:spPr>
        <p:txBody>
          <a:bodyPr wrap="square" lIns="0">
            <a:spAutoFit/>
          </a:bodyPr>
          <a:lstStyle>
            <a:lvl1pPr marL="0" indent="0" algn="l">
              <a:buNone/>
              <a:defRPr sz="49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Disrupt the Disrupters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0E103C-EAE8-2F45-A0D3-6956D17BC8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A7BA04-6927-1240-887B-18ED7B4A9EE5}"/>
              </a:ext>
            </a:extLst>
          </p:cNvPr>
          <p:cNvSpPr txBox="1">
            <a:spLocks/>
          </p:cNvSpPr>
          <p:nvPr userDrawn="1"/>
        </p:nvSpPr>
        <p:spPr>
          <a:xfrm>
            <a:off x="605193" y="1424178"/>
            <a:ext cx="4352772" cy="121417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81000"/>
              </a:prstClr>
            </a:outerShdw>
          </a:effectLst>
        </p:spPr>
        <p:txBody>
          <a:bodyPr wrap="square" lIns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50" b="0" cap="none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8F08103-3697-F746-A672-27FDDE865ECC}"/>
              </a:ext>
            </a:extLst>
          </p:cNvPr>
          <p:cNvSpPr txBox="1">
            <a:spLocks/>
          </p:cNvSpPr>
          <p:nvPr userDrawn="1"/>
        </p:nvSpPr>
        <p:spPr>
          <a:xfrm>
            <a:off x="605192" y="2772074"/>
            <a:ext cx="3470234" cy="279307"/>
          </a:xfrm>
          <a:prstGeom prst="rect">
            <a:avLst/>
          </a:prstGeom>
          <a:effectLst>
            <a:outerShdw blurRad="50800" dist="38100" dir="3900000" algn="tl" rotWithShape="0">
              <a:prstClr val="black">
                <a:alpha val="62000"/>
              </a:prstClr>
            </a:outerShdw>
          </a:effectLst>
        </p:spPr>
        <p:txBody>
          <a:bodyPr wrap="square" l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Click to edit Master subtitle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5ADD5A0-2F8D-1447-8CB8-C3FC9779C1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192" y="3390676"/>
            <a:ext cx="3470234" cy="216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7000"/>
              </a:prstClr>
            </a:outerShdw>
          </a:effectLst>
        </p:spPr>
        <p:txBody>
          <a:bodyPr lIns="0">
            <a:sp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B3D0DE1-A0E8-9B49-A24E-9404DA253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795" t="28289" r="35393" b="297"/>
          <a:stretch/>
        </p:blipFill>
        <p:spPr>
          <a:xfrm>
            <a:off x="2267851" y="-5637"/>
            <a:ext cx="6876149" cy="4159772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E7E235A7-17A2-B047-9F3E-900A0627DD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93" y="4228183"/>
            <a:ext cx="3966807" cy="5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92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E6B80B0-33F7-0C48-B5AB-85164410A4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4464" y="0"/>
            <a:ext cx="4259536" cy="2491068"/>
          </a:xfrm>
          <a:prstGeom prst="rect">
            <a:avLst/>
          </a:prstGeom>
        </p:spPr>
      </p:pic>
      <p:sp>
        <p:nvSpPr>
          <p:cNvPr id="27" name="Title 11">
            <a:extLst>
              <a:ext uri="{FF2B5EF4-FFF2-40B4-BE49-F238E27FC236}">
                <a16:creationId xmlns:a16="http://schemas.microsoft.com/office/drawing/2014/main" id="{28258877-87DB-B44F-BB60-5FEF0150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83" y="576072"/>
            <a:ext cx="6480000" cy="30008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52A0C87-9732-6142-A707-DA1B27561F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2180" y="957465"/>
            <a:ext cx="6480000" cy="16504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accent2"/>
                </a:solidFill>
              </a:defRPr>
            </a:lvl1pPr>
            <a:lvl2pPr marL="342900" indent="0">
              <a:buNone/>
              <a:defRPr sz="1200" b="0">
                <a:solidFill>
                  <a:schemeClr val="accent2"/>
                </a:solidFill>
              </a:defRPr>
            </a:lvl2pPr>
            <a:lvl3pPr marL="685800" indent="0">
              <a:buNone/>
              <a:defRPr sz="1200" b="0">
                <a:solidFill>
                  <a:schemeClr val="accent2"/>
                </a:solidFill>
              </a:defRPr>
            </a:lvl3pPr>
            <a:lvl4pPr marL="1028700" indent="0">
              <a:buNone/>
              <a:defRPr sz="1200" b="0">
                <a:solidFill>
                  <a:schemeClr val="accent2"/>
                </a:solidFill>
              </a:defRPr>
            </a:lvl4pPr>
            <a:lvl5pPr marL="1371600" indent="0">
              <a:buNone/>
              <a:defRPr sz="1200" b="0">
                <a:solidFill>
                  <a:schemeClr val="accent2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4E88E6DB-4DD7-654F-AF4C-E0FD92F89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83" y="270209"/>
            <a:ext cx="4104084" cy="148505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900" b="1">
                <a:solidFill>
                  <a:schemeClr val="accent6"/>
                </a:solidFill>
              </a:defRPr>
            </a:lvl1pPr>
            <a:lvl2pPr marL="342900" indent="0">
              <a:lnSpc>
                <a:spcPct val="100000"/>
              </a:lnSpc>
              <a:buNone/>
              <a:defRPr sz="900" b="1"/>
            </a:lvl2pPr>
            <a:lvl3pPr marL="685800" indent="0">
              <a:lnSpc>
                <a:spcPct val="100000"/>
              </a:lnSpc>
              <a:buNone/>
              <a:defRPr sz="900" b="1"/>
            </a:lvl3pPr>
            <a:lvl4pPr marL="1028700" indent="0">
              <a:lnSpc>
                <a:spcPct val="100000"/>
              </a:lnSpc>
              <a:buNone/>
              <a:defRPr sz="900" b="1"/>
            </a:lvl4pPr>
            <a:lvl5pPr marL="1371600" indent="0">
              <a:lnSpc>
                <a:spcPct val="100000"/>
              </a:lnSpc>
              <a:buNone/>
              <a:defRPr sz="900" b="1"/>
            </a:lvl5pPr>
          </a:lstStyle>
          <a:p>
            <a:pPr lvl="0"/>
            <a:r>
              <a:rPr lang="en-US"/>
              <a:t>CLICK TO EDIT 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694F0-6BF1-491A-A2EE-834D116F66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334" y="4804688"/>
            <a:ext cx="1780054" cy="17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5F73A2-168E-4356-91E1-4A87D44B3FD5}"/>
              </a:ext>
            </a:extLst>
          </p:cNvPr>
          <p:cNvSpPr txBox="1"/>
          <p:nvPr userDrawn="1"/>
        </p:nvSpPr>
        <p:spPr>
          <a:xfrm>
            <a:off x="4395252" y="4875166"/>
            <a:ext cx="4046342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7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TEKsystems Global Services, LLC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6364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B5C-E187-40CE-B25E-45E1BE24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3031-AE73-4923-932B-3F9BED119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627CD-8AB3-421A-9E46-90467CB53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155C2-2392-44E7-AA6D-B0AE5EC7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8399-2929-41D8-A773-22B0D8DC5585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5F7A0-5562-43A2-A583-2A2FD48CA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668DD-5934-48DA-BB2C-B57EC4E3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554-CC0F-4DFC-878C-5AFEDCEF5A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03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809947"/>
            <a:ext cx="8134349" cy="424732"/>
          </a:xfrm>
          <a:prstGeom prst="rect">
            <a:avLst/>
          </a:prstGeo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7" y="1881809"/>
            <a:ext cx="8134348" cy="2702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347F88A-4B77-A74D-B54C-FB347C4378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5" y="1267809"/>
            <a:ext cx="8134350" cy="338554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173037" indent="0">
              <a:buNone/>
              <a:defRPr/>
            </a:lvl2pPr>
            <a:lvl3pPr marL="346075" indent="0">
              <a:buNone/>
              <a:defRPr/>
            </a:lvl3pPr>
            <a:lvl4pPr marL="519113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2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862C8-BD12-2DD7-D4D9-8268DEDED7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414"/>
            <a:ext cx="9271153" cy="5216569"/>
          </a:xfrm>
          <a:prstGeom prst="rect">
            <a:avLst/>
          </a:prstGeom>
        </p:spPr>
      </p:pic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6DA26FAC-D0DB-3149-B1B3-86C752DB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7883" y="6521245"/>
            <a:ext cx="397866" cy="187023"/>
          </a:xfrm>
          <a:prstGeom prst="rect">
            <a:avLst/>
          </a:prstGeom>
        </p:spPr>
        <p:txBody>
          <a:bodyPr/>
          <a:lstStyle/>
          <a:p>
            <a:fld id="{535EF33A-04D8-4107-96E5-33B70AE88DF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73DE87-C9F6-8F43-99EF-D800C61CC9FF}"/>
              </a:ext>
            </a:extLst>
          </p:cNvPr>
          <p:cNvCxnSpPr/>
          <p:nvPr userDrawn="1"/>
        </p:nvCxnSpPr>
        <p:spPr>
          <a:xfrm>
            <a:off x="1781950" y="5813498"/>
            <a:ext cx="1" cy="34501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FAA249F-4A13-6247-9B05-B7E927B23F5B}"/>
              </a:ext>
            </a:extLst>
          </p:cNvPr>
          <p:cNvSpPr txBox="1"/>
          <p:nvPr userDrawn="1"/>
        </p:nvSpPr>
        <p:spPr>
          <a:xfrm>
            <a:off x="409187" y="1185433"/>
            <a:ext cx="328377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 accelerate business transformation by solving complex technology, business and talent challenges—at global scale. We create solutions that enable enterprises to capitalize on change. </a:t>
            </a:r>
            <a:endParaRPr lang="en-US" sz="1000" dirty="0">
              <a:solidFill>
                <a:schemeClr val="bg2"/>
              </a:solidFill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7170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7170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TEKsystems is an Allegis Group Company.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8B5A471-8242-CD4A-B800-BE0E2A4A962B}"/>
              </a:ext>
            </a:extLst>
          </p:cNvPr>
          <p:cNvSpPr txBox="1">
            <a:spLocks/>
          </p:cNvSpPr>
          <p:nvPr userDrawn="1"/>
        </p:nvSpPr>
        <p:spPr>
          <a:xfrm>
            <a:off x="409188" y="864872"/>
            <a:ext cx="3578088" cy="493183"/>
          </a:xfrm>
          <a:prstGeom prst="rect">
            <a:avLst/>
          </a:prstGeom>
        </p:spPr>
        <p:txBody>
          <a:bodyPr lIns="0" tIns="0" rIns="0" bIns="0"/>
          <a:lstStyle>
            <a:lvl1pPr marL="117475" indent="-117475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6075" indent="-173038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2"/>
              </a:buClr>
              <a:buFont typeface=".AppleSystemUIFont" charset="0"/>
              <a:buChar char="–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14350" indent="-168275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2"/>
              </a:buClr>
              <a:buFont typeface=".AppleSystemUIFont" charset="0"/>
              <a:buChar char="–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90563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2"/>
              </a:buClr>
              <a:buFont typeface=".AppleSystemUIFont" charset="0"/>
              <a:buChar char="–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8971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8971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We’re partners in transformation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42985A-9D56-574D-8A0C-9181734A8CB8}"/>
              </a:ext>
            </a:extLst>
          </p:cNvPr>
          <p:cNvSpPr/>
          <p:nvPr userDrawn="1"/>
        </p:nvSpPr>
        <p:spPr>
          <a:xfrm>
            <a:off x="415789" y="402120"/>
            <a:ext cx="447773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AT A GLANCE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62A76C-0DA0-CC43-8E34-8C301DFCD4BB}"/>
              </a:ext>
            </a:extLst>
          </p:cNvPr>
          <p:cNvSpPr txBox="1"/>
          <p:nvPr userDrawn="1"/>
        </p:nvSpPr>
        <p:spPr>
          <a:xfrm>
            <a:off x="399027" y="4871651"/>
            <a:ext cx="35780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0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© 2023 TEKsystems, Inc.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© 2023 TEKsystems Global Services, LLC ALL RIGHTS RESERVED. </a:t>
            </a:r>
          </a:p>
          <a:p>
            <a:r>
              <a:rPr lang="en-US" sz="800" b="0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33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C1E604FD-B27F-C245-9893-4C3CF950E178}"/>
              </a:ext>
            </a:extLst>
          </p:cNvPr>
          <p:cNvSpPr txBox="1">
            <a:spLocks/>
          </p:cNvSpPr>
          <p:nvPr userDrawn="1"/>
        </p:nvSpPr>
        <p:spPr>
          <a:xfrm>
            <a:off x="8199208" y="4856262"/>
            <a:ext cx="54576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5396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5EF33A-04D8-4107-96E5-33B70AE88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0D623DC0-5668-0C4C-AEBA-4270D5FCB47F}"/>
              </a:ext>
            </a:extLst>
          </p:cNvPr>
          <p:cNvSpPr txBox="1">
            <a:spLocks/>
          </p:cNvSpPr>
          <p:nvPr userDrawn="1"/>
        </p:nvSpPr>
        <p:spPr>
          <a:xfrm>
            <a:off x="5945164" y="4856262"/>
            <a:ext cx="225404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1219140" rtl="0" eaLnBrk="1" latinLnBrk="0" hangingPunct="1">
              <a:defRPr sz="1067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09570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40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48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8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87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557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53963"/>
                </a:solidFill>
              </a:rPr>
              <a:t>TEKsystems.com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AC9E0-23C0-3640-B4A0-E05119F54127}"/>
              </a:ext>
            </a:extLst>
          </p:cNvPr>
          <p:cNvSpPr txBox="1"/>
          <p:nvPr/>
        </p:nvSpPr>
        <p:spPr>
          <a:xfrm>
            <a:off x="327178" y="4208171"/>
            <a:ext cx="1036188" cy="42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71707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STRATEGIC PARTNERS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8DC63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DBDED7-35D8-7D4B-8920-E8866B6D7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3" y="4275864"/>
            <a:ext cx="503705" cy="3013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001F4B5-49FB-CD40-BC23-9A6F03E3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0064" y="4323429"/>
            <a:ext cx="1290486" cy="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4AF48C-28C3-3941-BF0B-131E7A3EC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6066" y="4145689"/>
            <a:ext cx="1079368" cy="5975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575E65-08A3-2646-9BCD-0D389DA505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38693"/>
          <a:stretch/>
        </p:blipFill>
        <p:spPr>
          <a:xfrm>
            <a:off x="3704216" y="4293792"/>
            <a:ext cx="944369" cy="30130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EFB35B-0E29-A845-97DF-B69B53837174}"/>
              </a:ext>
            </a:extLst>
          </p:cNvPr>
          <p:cNvCxnSpPr/>
          <p:nvPr userDrawn="1"/>
        </p:nvCxnSpPr>
        <p:spPr>
          <a:xfrm>
            <a:off x="1447800" y="4239356"/>
            <a:ext cx="0" cy="30130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object&#10;&#10;Description automatically generated">
            <a:extLst>
              <a:ext uri="{FF2B5EF4-FFF2-40B4-BE49-F238E27FC236}">
                <a16:creationId xmlns:a16="http://schemas.microsoft.com/office/drawing/2014/main" id="{E622801C-9BBA-4A39-EB48-7738F638370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07592" y="4290712"/>
            <a:ext cx="1049770" cy="249946"/>
          </a:xfrm>
          <a:prstGeom prst="rect">
            <a:avLst/>
          </a:prstGeom>
        </p:spPr>
      </p:pic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45F223-3E30-A2DE-9322-A64558E4B0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15" y="4303209"/>
            <a:ext cx="1053355" cy="1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22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9C7E8-4211-0A4C-B680-AA6282116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524" y="1379077"/>
            <a:ext cx="3470234" cy="1338828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algn="l">
              <a:defRPr sz="30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E0C1A-DD3F-D94F-A407-4955CD6B6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524" y="2851622"/>
            <a:ext cx="3470234" cy="2585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15224F2-A85E-4141-87A4-E71F915807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524" y="3470224"/>
            <a:ext cx="3470234" cy="216982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6" name="Picture Placeholder 26">
            <a:extLst>
              <a:ext uri="{FF2B5EF4-FFF2-40B4-BE49-F238E27FC236}">
                <a16:creationId xmlns:a16="http://schemas.microsoft.com/office/drawing/2014/main" id="{0668F9A6-F2AC-9F4C-A99E-FB7CE0CCDC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5187" y="-4796"/>
            <a:ext cx="5952849" cy="5207930"/>
          </a:xfrm>
          <a:custGeom>
            <a:avLst/>
            <a:gdLst>
              <a:gd name="connsiteX0" fmla="*/ 0 w 4662264"/>
              <a:gd name="connsiteY0" fmla="*/ 0 h 4312511"/>
              <a:gd name="connsiteX1" fmla="*/ 4662264 w 4662264"/>
              <a:gd name="connsiteY1" fmla="*/ 0 h 4312511"/>
              <a:gd name="connsiteX2" fmla="*/ 4662264 w 4662264"/>
              <a:gd name="connsiteY2" fmla="*/ 4306723 h 4312511"/>
              <a:gd name="connsiteX3" fmla="*/ 3135089 w 4662264"/>
              <a:gd name="connsiteY3" fmla="*/ 4310778 h 4312511"/>
              <a:gd name="connsiteX4" fmla="*/ 3135089 w 4662264"/>
              <a:gd name="connsiteY4" fmla="*/ 4309409 h 4312511"/>
              <a:gd name="connsiteX5" fmla="*/ 3073650 w 4662264"/>
              <a:gd name="connsiteY5" fmla="*/ 4312511 h 4312511"/>
              <a:gd name="connsiteX6" fmla="*/ 2122134 w 4662264"/>
              <a:gd name="connsiteY6" fmla="*/ 3681803 h 4312511"/>
              <a:gd name="connsiteX7" fmla="*/ 2117343 w 4662264"/>
              <a:gd name="connsiteY7" fmla="*/ 3668713 h 4312511"/>
              <a:gd name="connsiteX8" fmla="*/ 2112128 w 4662264"/>
              <a:gd name="connsiteY8" fmla="*/ 3668713 h 4312511"/>
              <a:gd name="connsiteX0" fmla="*/ 0 w 4662264"/>
              <a:gd name="connsiteY0" fmla="*/ 0 h 4312511"/>
              <a:gd name="connsiteX1" fmla="*/ 4662264 w 4662264"/>
              <a:gd name="connsiteY1" fmla="*/ 0 h 4312511"/>
              <a:gd name="connsiteX2" fmla="*/ 4662264 w 4662264"/>
              <a:gd name="connsiteY2" fmla="*/ 4306723 h 4312511"/>
              <a:gd name="connsiteX3" fmla="*/ 3135089 w 4662264"/>
              <a:gd name="connsiteY3" fmla="*/ 4310778 h 4312511"/>
              <a:gd name="connsiteX4" fmla="*/ 3073650 w 4662264"/>
              <a:gd name="connsiteY4" fmla="*/ 4312511 h 4312511"/>
              <a:gd name="connsiteX5" fmla="*/ 2122134 w 4662264"/>
              <a:gd name="connsiteY5" fmla="*/ 3681803 h 4312511"/>
              <a:gd name="connsiteX6" fmla="*/ 2117343 w 4662264"/>
              <a:gd name="connsiteY6" fmla="*/ 3668713 h 4312511"/>
              <a:gd name="connsiteX7" fmla="*/ 2112128 w 4662264"/>
              <a:gd name="connsiteY7" fmla="*/ 3668713 h 4312511"/>
              <a:gd name="connsiteX8" fmla="*/ 0 w 4662264"/>
              <a:gd name="connsiteY8" fmla="*/ 0 h 4312511"/>
              <a:gd name="connsiteX0" fmla="*/ 0 w 4662264"/>
              <a:gd name="connsiteY0" fmla="*/ 0 h 4312511"/>
              <a:gd name="connsiteX1" fmla="*/ 4662264 w 4662264"/>
              <a:gd name="connsiteY1" fmla="*/ 0 h 4312511"/>
              <a:gd name="connsiteX2" fmla="*/ 4662264 w 4662264"/>
              <a:gd name="connsiteY2" fmla="*/ 4306723 h 4312511"/>
              <a:gd name="connsiteX3" fmla="*/ 3073650 w 4662264"/>
              <a:gd name="connsiteY3" fmla="*/ 4312511 h 4312511"/>
              <a:gd name="connsiteX4" fmla="*/ 2122134 w 4662264"/>
              <a:gd name="connsiteY4" fmla="*/ 3681803 h 4312511"/>
              <a:gd name="connsiteX5" fmla="*/ 2117343 w 4662264"/>
              <a:gd name="connsiteY5" fmla="*/ 3668713 h 4312511"/>
              <a:gd name="connsiteX6" fmla="*/ 2112128 w 4662264"/>
              <a:gd name="connsiteY6" fmla="*/ 3668713 h 4312511"/>
              <a:gd name="connsiteX7" fmla="*/ 0 w 4662264"/>
              <a:gd name="connsiteY7" fmla="*/ 0 h 4312511"/>
              <a:gd name="connsiteX0" fmla="*/ 0 w 4662264"/>
              <a:gd name="connsiteY0" fmla="*/ 0 h 4312511"/>
              <a:gd name="connsiteX1" fmla="*/ 4662264 w 4662264"/>
              <a:gd name="connsiteY1" fmla="*/ 0 h 4312511"/>
              <a:gd name="connsiteX2" fmla="*/ 4662264 w 4662264"/>
              <a:gd name="connsiteY2" fmla="*/ 4306723 h 4312511"/>
              <a:gd name="connsiteX3" fmla="*/ 3073650 w 4662264"/>
              <a:gd name="connsiteY3" fmla="*/ 4312511 h 4312511"/>
              <a:gd name="connsiteX4" fmla="*/ 2122134 w 4662264"/>
              <a:gd name="connsiteY4" fmla="*/ 3681803 h 4312511"/>
              <a:gd name="connsiteX5" fmla="*/ 2112128 w 4662264"/>
              <a:gd name="connsiteY5" fmla="*/ 3668713 h 4312511"/>
              <a:gd name="connsiteX6" fmla="*/ 0 w 4662264"/>
              <a:gd name="connsiteY6" fmla="*/ 0 h 4312511"/>
              <a:gd name="connsiteX0" fmla="*/ 0 w 4662264"/>
              <a:gd name="connsiteY0" fmla="*/ 0 h 4312511"/>
              <a:gd name="connsiteX1" fmla="*/ 4662264 w 4662264"/>
              <a:gd name="connsiteY1" fmla="*/ 0 h 4312511"/>
              <a:gd name="connsiteX2" fmla="*/ 4662264 w 4662264"/>
              <a:gd name="connsiteY2" fmla="*/ 4306723 h 4312511"/>
              <a:gd name="connsiteX3" fmla="*/ 3073650 w 4662264"/>
              <a:gd name="connsiteY3" fmla="*/ 4312511 h 4312511"/>
              <a:gd name="connsiteX4" fmla="*/ 2122134 w 4662264"/>
              <a:gd name="connsiteY4" fmla="*/ 3681803 h 4312511"/>
              <a:gd name="connsiteX5" fmla="*/ 0 w 4662264"/>
              <a:gd name="connsiteY5" fmla="*/ 0 h 4312511"/>
              <a:gd name="connsiteX0" fmla="*/ 0 w 4662264"/>
              <a:gd name="connsiteY0" fmla="*/ 0 h 4312511"/>
              <a:gd name="connsiteX1" fmla="*/ 4662264 w 4662264"/>
              <a:gd name="connsiteY1" fmla="*/ 0 h 4312511"/>
              <a:gd name="connsiteX2" fmla="*/ 4662264 w 4662264"/>
              <a:gd name="connsiteY2" fmla="*/ 4306723 h 4312511"/>
              <a:gd name="connsiteX3" fmla="*/ 3073650 w 4662264"/>
              <a:gd name="connsiteY3" fmla="*/ 4312511 h 4312511"/>
              <a:gd name="connsiteX4" fmla="*/ 2122134 w 4662264"/>
              <a:gd name="connsiteY4" fmla="*/ 3681803 h 4312511"/>
              <a:gd name="connsiteX5" fmla="*/ 0 w 4662264"/>
              <a:gd name="connsiteY5" fmla="*/ 0 h 4312511"/>
              <a:gd name="connsiteX0" fmla="*/ 0 w 4662264"/>
              <a:gd name="connsiteY0" fmla="*/ 0 h 4312511"/>
              <a:gd name="connsiteX1" fmla="*/ 4662264 w 4662264"/>
              <a:gd name="connsiteY1" fmla="*/ 0 h 4312511"/>
              <a:gd name="connsiteX2" fmla="*/ 4662264 w 4662264"/>
              <a:gd name="connsiteY2" fmla="*/ 4306723 h 4312511"/>
              <a:gd name="connsiteX3" fmla="*/ 3073650 w 4662264"/>
              <a:gd name="connsiteY3" fmla="*/ 4312511 h 4312511"/>
              <a:gd name="connsiteX4" fmla="*/ 2122134 w 4662264"/>
              <a:gd name="connsiteY4" fmla="*/ 3681803 h 4312511"/>
              <a:gd name="connsiteX5" fmla="*/ 0 w 4662264"/>
              <a:gd name="connsiteY5" fmla="*/ 0 h 4312511"/>
              <a:gd name="connsiteX0" fmla="*/ 0 w 4662264"/>
              <a:gd name="connsiteY0" fmla="*/ 0 h 4312511"/>
              <a:gd name="connsiteX1" fmla="*/ 4662264 w 4662264"/>
              <a:gd name="connsiteY1" fmla="*/ 0 h 4312511"/>
              <a:gd name="connsiteX2" fmla="*/ 4662264 w 4662264"/>
              <a:gd name="connsiteY2" fmla="*/ 4306723 h 4312511"/>
              <a:gd name="connsiteX3" fmla="*/ 3073650 w 4662264"/>
              <a:gd name="connsiteY3" fmla="*/ 4312511 h 4312511"/>
              <a:gd name="connsiteX4" fmla="*/ 2122134 w 4662264"/>
              <a:gd name="connsiteY4" fmla="*/ 3681803 h 4312511"/>
              <a:gd name="connsiteX5" fmla="*/ 0 w 4662264"/>
              <a:gd name="connsiteY5" fmla="*/ 0 h 4312511"/>
              <a:gd name="connsiteX0" fmla="*/ 0 w 4662264"/>
              <a:gd name="connsiteY0" fmla="*/ 0 h 4312511"/>
              <a:gd name="connsiteX1" fmla="*/ 4662264 w 4662264"/>
              <a:gd name="connsiteY1" fmla="*/ 0 h 4312511"/>
              <a:gd name="connsiteX2" fmla="*/ 4662264 w 4662264"/>
              <a:gd name="connsiteY2" fmla="*/ 4306723 h 4312511"/>
              <a:gd name="connsiteX3" fmla="*/ 3073650 w 4662264"/>
              <a:gd name="connsiteY3" fmla="*/ 4312511 h 4312511"/>
              <a:gd name="connsiteX4" fmla="*/ 2122134 w 4662264"/>
              <a:gd name="connsiteY4" fmla="*/ 3681803 h 4312511"/>
              <a:gd name="connsiteX5" fmla="*/ 0 w 4662264"/>
              <a:gd name="connsiteY5" fmla="*/ 0 h 431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2264" h="4312511">
                <a:moveTo>
                  <a:pt x="0" y="0"/>
                </a:moveTo>
                <a:lnTo>
                  <a:pt x="4662264" y="0"/>
                </a:lnTo>
                <a:lnTo>
                  <a:pt x="4662264" y="4306723"/>
                </a:lnTo>
                <a:lnTo>
                  <a:pt x="3073650" y="4312511"/>
                </a:lnTo>
                <a:cubicBezTo>
                  <a:pt x="2645905" y="4312511"/>
                  <a:pt x="2329701" y="4112769"/>
                  <a:pt x="2122134" y="3681803"/>
                </a:cubicBez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>
            <a:noAutofit/>
          </a:bodyPr>
          <a:lstStyle>
            <a:lvl1pPr marL="0" indent="0" algn="r">
              <a:buNone/>
              <a:defRPr sz="9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389DA33-6BDF-B249-A2DB-CAA62C3A4C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24" y="4264320"/>
            <a:ext cx="4001758" cy="6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7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2">
            <a:extLst>
              <a:ext uri="{FF2B5EF4-FFF2-40B4-BE49-F238E27FC236}">
                <a16:creationId xmlns:a16="http://schemas.microsoft.com/office/drawing/2014/main" id="{B7419EC9-94D1-9B4D-A81F-9C75AEFBFC4B}"/>
              </a:ext>
            </a:extLst>
          </p:cNvPr>
          <p:cNvSpPr txBox="1">
            <a:spLocks/>
          </p:cNvSpPr>
          <p:nvPr userDrawn="1"/>
        </p:nvSpPr>
        <p:spPr>
          <a:xfrm>
            <a:off x="8549974" y="4821306"/>
            <a:ext cx="409324" cy="2154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5B171-50E3-2D49-9067-C9D2D5BD95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80087-B0C3-4EB3-AEB0-F72D0B966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90" y="284357"/>
            <a:ext cx="2875803" cy="287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040133-8AE1-40B9-B6F5-6AD6C03EDFC3}"/>
              </a:ext>
            </a:extLst>
          </p:cNvPr>
          <p:cNvSpPr txBox="1"/>
          <p:nvPr userDrawn="1"/>
        </p:nvSpPr>
        <p:spPr>
          <a:xfrm>
            <a:off x="415069" y="4836695"/>
            <a:ext cx="26835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0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TEKsystems Global Services, LLC © ALL RIGHTS RESERVED. </a:t>
            </a:r>
            <a:endParaRPr lang="en-US" sz="100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88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2">
            <a:extLst>
              <a:ext uri="{FF2B5EF4-FFF2-40B4-BE49-F238E27FC236}">
                <a16:creationId xmlns:a16="http://schemas.microsoft.com/office/drawing/2014/main" id="{B7419EC9-94D1-9B4D-A81F-9C75AEFBFC4B}"/>
              </a:ext>
            </a:extLst>
          </p:cNvPr>
          <p:cNvSpPr txBox="1">
            <a:spLocks/>
          </p:cNvSpPr>
          <p:nvPr userDrawn="1"/>
        </p:nvSpPr>
        <p:spPr>
          <a:xfrm>
            <a:off x="8549974" y="4821306"/>
            <a:ext cx="409324" cy="2154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5B171-50E3-2D49-9067-C9D2D5BD95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40133-8AE1-40B9-B6F5-6AD6C03EDFC3}"/>
              </a:ext>
            </a:extLst>
          </p:cNvPr>
          <p:cNvSpPr txBox="1"/>
          <p:nvPr userDrawn="1"/>
        </p:nvSpPr>
        <p:spPr>
          <a:xfrm>
            <a:off x="415069" y="4836695"/>
            <a:ext cx="26835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0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TEKsystems Global Services, LLC © ALL RIGHTS RESERVED. </a:t>
            </a:r>
            <a:endParaRPr lang="en-US" sz="100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77B91A-73CF-4859-8C58-13D7A042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872" y="467319"/>
            <a:ext cx="5382523" cy="510789"/>
          </a:xfrm>
          <a:prstGeom prst="rect">
            <a:avLst/>
          </a:prstGeom>
        </p:spPr>
        <p:txBody>
          <a:bodyPr lIns="0"/>
          <a:lstStyle>
            <a:lvl1pPr>
              <a:defRPr sz="3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277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A8A5888E-DE83-2342-B461-111329E2324A}"/>
              </a:ext>
            </a:extLst>
          </p:cNvPr>
          <p:cNvSpPr/>
          <p:nvPr userDrawn="1"/>
        </p:nvSpPr>
        <p:spPr>
          <a:xfrm>
            <a:off x="2449708" y="430134"/>
            <a:ext cx="5902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GLOBAL SERVICES PRACTICE ECOSYSTEM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668A905D-1BB2-B540-8F36-1641FF13F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48" y="289307"/>
            <a:ext cx="1714590" cy="451400"/>
          </a:xfrm>
          <a:prstGeom prst="rect">
            <a:avLst/>
          </a:prstGeom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09BA2A95-F358-FD4C-A0FF-D95A66235A82}"/>
              </a:ext>
            </a:extLst>
          </p:cNvPr>
          <p:cNvCxnSpPr>
            <a:cxnSpLocks/>
          </p:cNvCxnSpPr>
          <p:nvPr userDrawn="1"/>
        </p:nvCxnSpPr>
        <p:spPr>
          <a:xfrm flipV="1">
            <a:off x="2297892" y="332375"/>
            <a:ext cx="0" cy="40833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51F14EC-5513-4C6E-B3EF-77FF2A8AB64A}"/>
              </a:ext>
            </a:extLst>
          </p:cNvPr>
          <p:cNvGrpSpPr/>
          <p:nvPr userDrawn="1"/>
        </p:nvGrpSpPr>
        <p:grpSpPr>
          <a:xfrm>
            <a:off x="108259" y="982299"/>
            <a:ext cx="8851039" cy="4054451"/>
            <a:chOff x="108259" y="982299"/>
            <a:chExt cx="8851039" cy="4054451"/>
          </a:xfrm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BD3A8C73-E008-0847-9ACE-355DBAABB834}"/>
                </a:ext>
              </a:extLst>
            </p:cNvPr>
            <p:cNvSpPr/>
            <p:nvPr userDrawn="1"/>
          </p:nvSpPr>
          <p:spPr>
            <a:xfrm>
              <a:off x="2421118" y="982299"/>
              <a:ext cx="6327922" cy="41795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Slide Number Placeholder 2">
              <a:extLst>
                <a:ext uri="{FF2B5EF4-FFF2-40B4-BE49-F238E27FC236}">
                  <a16:creationId xmlns:a16="http://schemas.microsoft.com/office/drawing/2014/main" id="{B7419EC9-94D1-9B4D-A81F-9C75AEFBFC4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9974" y="4821306"/>
              <a:ext cx="409324" cy="21544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9835B171-50E3-2D49-9067-C9D2D5BD95F7}" type="slidenum">
                <a:rPr lang="en-US" smtClean="0"/>
                <a:pPr/>
                <a:t>‹#›</a:t>
              </a:fld>
              <a:endParaRPr lang="en-US" dirty="0"/>
            </a:p>
          </p:txBody>
        </p:sp>
        <p:sp>
          <p:nvSpPr>
            <p:cNvPr id="21" name="Rectangle: Rounded Corners 107">
              <a:extLst>
                <a:ext uri="{FF2B5EF4-FFF2-40B4-BE49-F238E27FC236}">
                  <a16:creationId xmlns:a16="http://schemas.microsoft.com/office/drawing/2014/main" id="{01CB00AC-8E7F-C143-822B-50DE5FC5515F}"/>
                </a:ext>
              </a:extLst>
            </p:cNvPr>
            <p:cNvSpPr/>
            <p:nvPr userDrawn="1"/>
          </p:nvSpPr>
          <p:spPr>
            <a:xfrm>
              <a:off x="249185" y="982299"/>
              <a:ext cx="1971957" cy="3871894"/>
            </a:xfrm>
            <a:prstGeom prst="roundRect">
              <a:avLst>
                <a:gd name="adj" fmla="val 4892"/>
              </a:avLst>
            </a:prstGeom>
            <a:solidFill>
              <a:srgbClr val="002D56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rtlCol="0" anchor="t" anchorCtr="1"/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pitchFamily="2" charset="2"/>
                <a:buChar char="ü"/>
                <a:tabLst/>
                <a:defRPr/>
              </a:pPr>
              <a:endParaRPr lang="en-US" sz="1200" b="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AEF345D-C6A8-6642-A91D-4C12A3CDD2F3}"/>
                </a:ext>
              </a:extLst>
            </p:cNvPr>
            <p:cNvSpPr/>
            <p:nvPr userDrawn="1"/>
          </p:nvSpPr>
          <p:spPr>
            <a:xfrm>
              <a:off x="108259" y="1220061"/>
              <a:ext cx="2324166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457200"/>
              <a:r>
                <a:rPr lang="en-US" sz="1600" b="0" dirty="0">
                  <a:solidFill>
                    <a:srgbClr val="C1D82F"/>
                  </a:solidFill>
                  <a:latin typeface="+mn-lt"/>
                  <a:cs typeface="Arial" panose="020B0604020202020204" pitchFamily="34" charset="0"/>
                </a:rPr>
                <a:t>Risk &amp; Security</a:t>
              </a:r>
              <a:endParaRPr lang="en-US" sz="1600" b="0" i="1" dirty="0">
                <a:solidFill>
                  <a:srgbClr val="C1D82F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F1C6586-6BA6-F84E-BEDE-27ECF1FB4E8C}"/>
                </a:ext>
              </a:extLst>
            </p:cNvPr>
            <p:cNvSpPr/>
            <p:nvPr userDrawn="1"/>
          </p:nvSpPr>
          <p:spPr>
            <a:xfrm>
              <a:off x="803721" y="1791471"/>
              <a:ext cx="862883" cy="862883"/>
            </a:xfrm>
            <a:prstGeom prst="ellipse">
              <a:avLst/>
            </a:prstGeom>
            <a:solidFill>
              <a:srgbClr val="C1D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4149F7B-7428-974D-BCDD-7B389418664E}"/>
                </a:ext>
              </a:extLst>
            </p:cNvPr>
            <p:cNvSpPr/>
            <p:nvPr userDrawn="1"/>
          </p:nvSpPr>
          <p:spPr>
            <a:xfrm>
              <a:off x="2432426" y="1051361"/>
              <a:ext cx="631661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b="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Enterprise Service Management – Business Transformation, ITSM, OCM, Agile, PM</a:t>
              </a:r>
              <a:endParaRPr lang="en-US" sz="1200" b="0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BBADFC9-E021-4348-BC35-3E62FF82DB17}"/>
                </a:ext>
              </a:extLst>
            </p:cNvPr>
            <p:cNvSpPr/>
            <p:nvPr userDrawn="1"/>
          </p:nvSpPr>
          <p:spPr>
            <a:xfrm>
              <a:off x="412222" y="2794878"/>
              <a:ext cx="1646216" cy="19389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457200"/>
              <a:r>
                <a:rPr lang="en-US" sz="1200" b="0" dirty="0">
                  <a:solidFill>
                    <a:schemeClr val="bg2"/>
                  </a:solidFill>
                  <a:latin typeface="+mn-lt"/>
                  <a:cs typeface="Arial" panose="020B0604020202020204" pitchFamily="34" charset="0"/>
                </a:rPr>
                <a:t>As a partner in transformation, TEKsystems addresses risks and oversees the security, privacy and compliance of all systems to keep your business moving successfully</a:t>
              </a:r>
              <a:endParaRPr lang="en-US" sz="1200" b="0" i="1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474C0FB6-C63C-8942-80EE-373E7EA812F8}"/>
                </a:ext>
              </a:extLst>
            </p:cNvPr>
            <p:cNvSpPr/>
            <p:nvPr userDrawn="1"/>
          </p:nvSpPr>
          <p:spPr>
            <a:xfrm>
              <a:off x="2449708" y="4428471"/>
              <a:ext cx="3069545" cy="36856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82A5A03-94CB-854F-9DCB-4ED1FB056297}"/>
                </a:ext>
              </a:extLst>
            </p:cNvPr>
            <p:cNvSpPr/>
            <p:nvPr userDrawn="1"/>
          </p:nvSpPr>
          <p:spPr>
            <a:xfrm>
              <a:off x="2449708" y="4459669"/>
              <a:ext cx="30695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b="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Learning Solutions</a:t>
              </a:r>
              <a:endParaRPr lang="en-US" sz="1200" b="0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781ED51D-0180-B84A-9021-3824482421C4}"/>
                </a:ext>
              </a:extLst>
            </p:cNvPr>
            <p:cNvSpPr/>
            <p:nvPr userDrawn="1"/>
          </p:nvSpPr>
          <p:spPr>
            <a:xfrm>
              <a:off x="5685091" y="4425847"/>
              <a:ext cx="3069545" cy="36856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832D221-C49C-9F45-8CB1-C124A0FC7DC2}"/>
                </a:ext>
              </a:extLst>
            </p:cNvPr>
            <p:cNvSpPr/>
            <p:nvPr userDrawn="1"/>
          </p:nvSpPr>
          <p:spPr>
            <a:xfrm>
              <a:off x="5679495" y="4469820"/>
              <a:ext cx="30695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b="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Transformation, DevOps &amp; Cloud</a:t>
              </a:r>
              <a:endParaRPr lang="en-US" sz="1200" b="0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ED942-271B-4E49-A483-C43EC9C8CB2A}"/>
                </a:ext>
              </a:extLst>
            </p:cNvPr>
            <p:cNvSpPr/>
            <p:nvPr userDrawn="1"/>
          </p:nvSpPr>
          <p:spPr>
            <a:xfrm>
              <a:off x="2586605" y="2144670"/>
              <a:ext cx="1971957" cy="57708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457200"/>
              <a:r>
                <a:rPr lang="en-US" sz="1050" b="0" i="0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Application Transformation, Core Development, Continuous Testing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B0D5D01-3A3D-2D44-93EB-6A5BE4A5DCE0}"/>
                </a:ext>
              </a:extLst>
            </p:cNvPr>
            <p:cNvSpPr/>
            <p:nvPr userDrawn="1"/>
          </p:nvSpPr>
          <p:spPr>
            <a:xfrm>
              <a:off x="4819961" y="2349746"/>
              <a:ext cx="1361993" cy="232906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ctr" defTabSz="457200"/>
              <a:r>
                <a:rPr lang="en-US" sz="1050" b="0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Data Analytics &amp; Insights – Enterprise Integration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81F74421-4680-A24A-B8D6-0967F2D5F54D}"/>
                </a:ext>
              </a:extLst>
            </p:cNvPr>
            <p:cNvSpPr/>
            <p:nvPr userDrawn="1"/>
          </p:nvSpPr>
          <p:spPr>
            <a:xfrm>
              <a:off x="7002434" y="2181613"/>
              <a:ext cx="1023165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457200"/>
              <a:r>
                <a:rPr lang="en-US" sz="1050" b="0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Digital Experience</a:t>
              </a:r>
              <a:endParaRPr lang="en-US" sz="1050" b="0" i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70A886C5-BDDB-D049-AC88-C34DF40E98C1}"/>
                </a:ext>
              </a:extLst>
            </p:cNvPr>
            <p:cNvSpPr/>
            <p:nvPr userDrawn="1"/>
          </p:nvSpPr>
          <p:spPr>
            <a:xfrm>
              <a:off x="6586931" y="3512724"/>
              <a:ext cx="1944897" cy="986665"/>
            </a:xfrm>
            <a:prstGeom prst="rect">
              <a:avLst/>
            </a:prstGeom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050" b="0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Dynamic Workplace Services – Service Desk &amp; Desktop Support, Application Management &amp; Support</a:t>
              </a:r>
            </a:p>
            <a:p>
              <a:pPr marL="171450" marR="0" lvl="0" indent="-171450" algn="ctr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pitchFamily="2" charset="2"/>
                <a:buChar char="ü"/>
                <a:tabLst/>
                <a:defRPr/>
              </a:pPr>
              <a:endParaRPr lang="en-US" sz="1050" b="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  <a:p>
              <a:pPr marL="171450" indent="-171450" algn="ctr" defTabSz="457200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ü"/>
              </a:pPr>
              <a:endParaRPr lang="en-US" sz="1050" b="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4" name="Picture 23" descr="A picture containing mirror, lamp&#10;&#10;Description automatically generated">
              <a:extLst>
                <a:ext uri="{FF2B5EF4-FFF2-40B4-BE49-F238E27FC236}">
                  <a16:creationId xmlns:a16="http://schemas.microsoft.com/office/drawing/2014/main" id="{D06DAE43-084C-6C41-982C-F8B3E9D5DF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0703" y="1634174"/>
              <a:ext cx="718729" cy="442019"/>
            </a:xfrm>
            <a:prstGeom prst="rect">
              <a:avLst/>
            </a:prstGeom>
          </p:spPr>
        </p:pic>
        <p:pic>
          <p:nvPicPr>
            <p:cNvPr id="25" name="Picture 2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07568DB4-501F-1848-BD57-C4D68DAE3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423" y="1607583"/>
              <a:ext cx="553070" cy="507299"/>
            </a:xfrm>
            <a:prstGeom prst="rect">
              <a:avLst/>
            </a:prstGeom>
          </p:spPr>
        </p:pic>
        <p:pic>
          <p:nvPicPr>
            <p:cNvPr id="26" name="Picture 25" descr="A close up of a logo&#10;&#10;Description automatically generated">
              <a:extLst>
                <a:ext uri="{FF2B5EF4-FFF2-40B4-BE49-F238E27FC236}">
                  <a16:creationId xmlns:a16="http://schemas.microsoft.com/office/drawing/2014/main" id="{5433B7F5-8865-6C48-8058-DF51680ED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267" y="1704661"/>
              <a:ext cx="599501" cy="413170"/>
            </a:xfrm>
            <a:prstGeom prst="rect">
              <a:avLst/>
            </a:prstGeom>
          </p:spPr>
        </p:pic>
        <p:pic>
          <p:nvPicPr>
            <p:cNvPr id="27" name="Picture 26" descr="A picture containing drawing, fence&#10;&#10;Description automatically generated">
              <a:extLst>
                <a:ext uri="{FF2B5EF4-FFF2-40B4-BE49-F238E27FC236}">
                  <a16:creationId xmlns:a16="http://schemas.microsoft.com/office/drawing/2014/main" id="{1EFA3D17-07FA-B34F-AD5B-E7B75FBABF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457" y="1911246"/>
              <a:ext cx="569176" cy="65300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1F1E4F-0BAF-3E43-92A6-A60F805CF04C}"/>
                </a:ext>
              </a:extLst>
            </p:cNvPr>
            <p:cNvSpPr/>
            <p:nvPr userDrawn="1"/>
          </p:nvSpPr>
          <p:spPr>
            <a:xfrm>
              <a:off x="4534833" y="3452204"/>
              <a:ext cx="194489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lang="en-US" sz="1050" b="0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Enterprise Operations – Network, Data Center, Storage, Virtualization, Communications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D76097-AFE7-034D-BDFB-E404249B222E}"/>
                </a:ext>
              </a:extLst>
            </p:cNvPr>
            <p:cNvSpPr/>
            <p:nvPr userDrawn="1"/>
          </p:nvSpPr>
          <p:spPr>
            <a:xfrm>
              <a:off x="2825209" y="3484631"/>
              <a:ext cx="1494748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lang="en-US" sz="1050" b="0" dirty="0">
                  <a:solidFill>
                    <a:schemeClr val="tx2"/>
                  </a:solidFill>
                  <a:latin typeface="+mn-lt"/>
                  <a:cs typeface="Arial" panose="020B0604020202020204" pitchFamily="34" charset="0"/>
                </a:rPr>
                <a:t>Enterprise Applications (Salesforce, Oracle)</a:t>
              </a:r>
            </a:p>
          </p:txBody>
        </p:sp>
        <p:pic>
          <p:nvPicPr>
            <p:cNvPr id="6" name="Picture 5" descr="A close up of a sign&#10;&#10;Description automatically generated">
              <a:extLst>
                <a:ext uri="{FF2B5EF4-FFF2-40B4-BE49-F238E27FC236}">
                  <a16:creationId xmlns:a16="http://schemas.microsoft.com/office/drawing/2014/main" id="{2D723AB1-DA77-7740-9B8E-F234801CF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423" y="2897622"/>
              <a:ext cx="565715" cy="516163"/>
            </a:xfrm>
            <a:prstGeom prst="rect">
              <a:avLst/>
            </a:prstGeom>
          </p:spPr>
        </p:pic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B23841F4-D6CA-544F-8AD8-0CDF9536F9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1164" y="2881030"/>
              <a:ext cx="487172" cy="507303"/>
            </a:xfrm>
            <a:prstGeom prst="rect">
              <a:avLst/>
            </a:prstGeom>
          </p:spPr>
        </p:pic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BEBB948D-06AA-E348-94DB-CC2AD7A30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248" y="2847574"/>
              <a:ext cx="678123" cy="560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312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FD9DAAB-A03D-CE4D-8281-E1AE0D28E0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D6234-8C97-AC41-B439-A339BA214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44" b="4044"/>
          <a:stretch/>
        </p:blipFill>
        <p:spPr>
          <a:xfrm>
            <a:off x="3172606" y="0"/>
            <a:ext cx="5428001" cy="5143500"/>
          </a:xfrm>
          <a:prstGeom prst="rect">
            <a:avLst/>
          </a:prstGeom>
          <a:effectLst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9F9D12-5F1D-1747-9233-E28545626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8095" y="2571749"/>
            <a:ext cx="2769433" cy="12201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895779-8AF0-43FD-AC38-6690399CC388}"/>
              </a:ext>
            </a:extLst>
          </p:cNvPr>
          <p:cNvSpPr txBox="1"/>
          <p:nvPr userDrawn="1"/>
        </p:nvSpPr>
        <p:spPr>
          <a:xfrm>
            <a:off x="416139" y="4838274"/>
            <a:ext cx="26835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TEKsystems Global Services, LLC ©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0156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F195066-AA15-BA4E-B878-BED6F9869C1A}"/>
              </a:ext>
            </a:extLst>
          </p:cNvPr>
          <p:cNvSpPr/>
          <p:nvPr userDrawn="1"/>
        </p:nvSpPr>
        <p:spPr>
          <a:xfrm>
            <a:off x="0" y="0"/>
            <a:ext cx="872159" cy="51435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0F9CC-5E6B-ED46-BFA2-CEF0A0746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322" y="559077"/>
            <a:ext cx="586837" cy="4406672"/>
          </a:xfrm>
          <a:prstGeom prst="rect">
            <a:avLst/>
          </a:prstGeom>
        </p:spPr>
        <p:txBody>
          <a:bodyPr vert="vert270"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56712DA-F003-DB40-9F7E-17ED5E491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891" y="267415"/>
            <a:ext cx="5463926" cy="4247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7BD90-8449-144A-A658-CE0FDF9F2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7022" y="936796"/>
            <a:ext cx="6999521" cy="2123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FC9A7-EED0-214A-B80A-5775DD420FE8}"/>
              </a:ext>
            </a:extLst>
          </p:cNvPr>
          <p:cNvSpPr txBox="1"/>
          <p:nvPr userDrawn="1"/>
        </p:nvSpPr>
        <p:spPr>
          <a:xfrm>
            <a:off x="4835974" y="1908303"/>
            <a:ext cx="131538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baseline="0" dirty="0">
                <a:solidFill>
                  <a:schemeClr val="tx2"/>
                </a:solidFill>
              </a:rPr>
              <a:t>Detect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C3E496-D82E-5A4C-A827-815D8F33B93A}"/>
              </a:ext>
            </a:extLst>
          </p:cNvPr>
          <p:cNvSpPr txBox="1"/>
          <p:nvPr userDrawn="1"/>
        </p:nvSpPr>
        <p:spPr>
          <a:xfrm>
            <a:off x="1486583" y="1908303"/>
            <a:ext cx="131538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baseline="0" dirty="0">
                <a:solidFill>
                  <a:schemeClr val="tx2"/>
                </a:solidFill>
              </a:rPr>
              <a:t>Predict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ED8A1E-543A-0348-AA8D-E27185473DB1}"/>
              </a:ext>
            </a:extLst>
          </p:cNvPr>
          <p:cNvSpPr txBox="1"/>
          <p:nvPr userDrawn="1"/>
        </p:nvSpPr>
        <p:spPr>
          <a:xfrm>
            <a:off x="3127821" y="1908303"/>
            <a:ext cx="131538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baseline="0" dirty="0">
                <a:solidFill>
                  <a:schemeClr val="tx2"/>
                </a:solidFill>
              </a:rPr>
              <a:t>Prevent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05E206-106D-1B47-BC4F-7AF114281774}"/>
              </a:ext>
            </a:extLst>
          </p:cNvPr>
          <p:cNvSpPr txBox="1"/>
          <p:nvPr userDrawn="1"/>
        </p:nvSpPr>
        <p:spPr>
          <a:xfrm>
            <a:off x="6501258" y="1908303"/>
            <a:ext cx="131538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baseline="0" dirty="0">
                <a:solidFill>
                  <a:schemeClr val="tx2"/>
                </a:solidFill>
              </a:rPr>
              <a:t>Respond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5D81D70-FBCA-E94E-B35E-988612EB37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3096" y="3124899"/>
            <a:ext cx="181181" cy="16800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A2CCFFE-DB9C-FE49-801D-A25CD5DA59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94924" y="3124899"/>
            <a:ext cx="181181" cy="16800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8F03A7-B3EC-7142-88C6-D8CF541806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3077" y="3124899"/>
            <a:ext cx="181181" cy="16800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B1F532-441F-774A-9586-42A44B075C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8980" y="3124899"/>
            <a:ext cx="181181" cy="16800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3E3077-1357-4F0B-94DF-7EE12333922A}"/>
              </a:ext>
            </a:extLst>
          </p:cNvPr>
          <p:cNvSpPr txBox="1"/>
          <p:nvPr userDrawn="1"/>
        </p:nvSpPr>
        <p:spPr>
          <a:xfrm>
            <a:off x="1292891" y="4838274"/>
            <a:ext cx="268356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TEKsystems Global Services, LLC ©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0800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F195066-AA15-BA4E-B878-BED6F9869C1A}"/>
              </a:ext>
            </a:extLst>
          </p:cNvPr>
          <p:cNvSpPr/>
          <p:nvPr userDrawn="1"/>
        </p:nvSpPr>
        <p:spPr>
          <a:xfrm>
            <a:off x="0" y="0"/>
            <a:ext cx="872159" cy="51435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8C9213-5E07-774B-B30C-C8035D79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003" y="1"/>
            <a:ext cx="2369997" cy="5590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F783D2-0CA3-7846-844E-55AF5A64691C}"/>
              </a:ext>
            </a:extLst>
          </p:cNvPr>
          <p:cNvSpPr/>
          <p:nvPr/>
        </p:nvSpPr>
        <p:spPr>
          <a:xfrm>
            <a:off x="7467132" y="141038"/>
            <a:ext cx="1003801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856932-A31E-E643-8EB1-7D4E08E86F6D}"/>
              </a:ext>
            </a:extLst>
          </p:cNvPr>
          <p:cNvSpPr/>
          <p:nvPr userDrawn="1"/>
        </p:nvSpPr>
        <p:spPr>
          <a:xfrm>
            <a:off x="7467132" y="141038"/>
            <a:ext cx="1003801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0F9CC-5E6B-ED46-BFA2-CEF0A0746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322" y="559077"/>
            <a:ext cx="586837" cy="4406672"/>
          </a:xfrm>
          <a:prstGeom prst="rect">
            <a:avLst/>
          </a:prstGeom>
        </p:spPr>
        <p:txBody>
          <a:bodyPr vert="vert270"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6A9C27-7306-3642-8238-00AD50E92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8901" y="1510892"/>
            <a:ext cx="7413566" cy="3115520"/>
          </a:xfrm>
          <a:prstGeom prst="rect">
            <a:avLst/>
          </a:prstGeom>
        </p:spPr>
        <p:txBody>
          <a:bodyPr lIns="0" tIns="0" rIns="0" bIns="0" numCol="2" spcCol="457200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A6043B0-531B-B142-B8BB-6969C0168085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1278901" y="567264"/>
            <a:ext cx="5463926" cy="3416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E0628B-B886-4B0E-8F75-1D0399520D16}"/>
              </a:ext>
            </a:extLst>
          </p:cNvPr>
          <p:cNvSpPr txBox="1"/>
          <p:nvPr userDrawn="1"/>
        </p:nvSpPr>
        <p:spPr>
          <a:xfrm>
            <a:off x="1292891" y="4838274"/>
            <a:ext cx="268356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TEKsystems Global Services, LLC © ALL RIGHTS RESERVED.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7000F5D-C464-4B1D-8AA6-E22E04C5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49571" y="4813376"/>
            <a:ext cx="1709108" cy="198297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TEKsystems.com      </a:t>
            </a:r>
            <a:fld id="{9835B171-50E3-2D49-9067-C9D2D5BD9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31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A0B881C-881E-154B-A88A-DF07FDD44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9571" y="4767452"/>
            <a:ext cx="1709108" cy="198297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TEKsystems.com      </a:t>
            </a:r>
            <a:fld id="{9835B171-50E3-2D49-9067-C9D2D5BD95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8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4" r:id="rId2"/>
    <p:sldLayoutId id="2147483675" r:id="rId3"/>
    <p:sldLayoutId id="2147483693" r:id="rId4"/>
    <p:sldLayoutId id="2147483698" r:id="rId5"/>
    <p:sldLayoutId id="2147483692" r:id="rId6"/>
    <p:sldLayoutId id="2147483676" r:id="rId7"/>
    <p:sldLayoutId id="2147483673" r:id="rId8"/>
    <p:sldLayoutId id="2147483688" r:id="rId9"/>
    <p:sldLayoutId id="2147483696" r:id="rId10"/>
    <p:sldLayoutId id="2147483694" r:id="rId11"/>
    <p:sldLayoutId id="2147483697" r:id="rId12"/>
    <p:sldLayoutId id="2147483677" r:id="rId13"/>
    <p:sldLayoutId id="2147483678" r:id="rId14"/>
    <p:sldLayoutId id="2147483689" r:id="rId15"/>
    <p:sldLayoutId id="2147483690" r:id="rId16"/>
    <p:sldLayoutId id="2147483680" r:id="rId17"/>
    <p:sldLayoutId id="2147483699" r:id="rId18"/>
    <p:sldLayoutId id="2147483705" r:id="rId19"/>
    <p:sldLayoutId id="2147483709" r:id="rId20"/>
    <p:sldLayoutId id="2147483711" r:id="rId21"/>
    <p:sldLayoutId id="2147483713" r:id="rId22"/>
    <p:sldLayoutId id="2147483714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B22E-4816-8F4B-A624-363A76E7C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193" y="3358907"/>
            <a:ext cx="3688511" cy="507831"/>
          </a:xfrm>
        </p:spPr>
        <p:txBody>
          <a:bodyPr/>
          <a:lstStyle/>
          <a:p>
            <a:r>
              <a:rPr lang="en-US" dirty="0"/>
              <a:t>Scott Hornung</a:t>
            </a:r>
            <a:br>
              <a:rPr lang="en-US" dirty="0"/>
            </a:br>
            <a:r>
              <a:rPr lang="en-US" sz="1200" dirty="0"/>
              <a:t>TEKsystems Global Services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6C42D-A1D1-E948-AF97-400468430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193" y="1392581"/>
            <a:ext cx="4329115" cy="1338828"/>
          </a:xfrm>
        </p:spPr>
        <p:txBody>
          <a:bodyPr/>
          <a:lstStyle/>
          <a:p>
            <a:r>
              <a:rPr lang="en-US" sz="4500" dirty="0"/>
              <a:t>Governance in an AI World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2995A2A-4DE0-46BE-A6E3-F51662312EF7}"/>
              </a:ext>
            </a:extLst>
          </p:cNvPr>
          <p:cNvSpPr txBox="1">
            <a:spLocks/>
          </p:cNvSpPr>
          <p:nvPr/>
        </p:nvSpPr>
        <p:spPr>
          <a:xfrm>
            <a:off x="4293704" y="3695922"/>
            <a:ext cx="4626978" cy="27699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/>
              <a:t>Solutions and Practice Teams</a:t>
            </a:r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99485477-C9D1-C194-755A-EF8B12E3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83" y="63374"/>
            <a:ext cx="997064" cy="10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4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A73B9AFD-71EF-6CAD-FFCD-5273EDE2BE46}"/>
              </a:ext>
            </a:extLst>
          </p:cNvPr>
          <p:cNvSpPr/>
          <p:nvPr/>
        </p:nvSpPr>
        <p:spPr>
          <a:xfrm>
            <a:off x="287311" y="3610628"/>
            <a:ext cx="1965438" cy="7261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F8197BD-B65F-39D0-347B-0AB6B79C2A88}"/>
              </a:ext>
            </a:extLst>
          </p:cNvPr>
          <p:cNvSpPr/>
          <p:nvPr/>
        </p:nvSpPr>
        <p:spPr>
          <a:xfrm>
            <a:off x="5443455" y="1185568"/>
            <a:ext cx="3138652" cy="815517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CC2D1D6-CC6F-07A1-F1A5-E64D479A64C0}"/>
              </a:ext>
            </a:extLst>
          </p:cNvPr>
          <p:cNvSpPr/>
          <p:nvPr/>
        </p:nvSpPr>
        <p:spPr>
          <a:xfrm>
            <a:off x="287311" y="1191399"/>
            <a:ext cx="5073015" cy="815517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3E1C21A-248D-B026-4967-85B5D35E0CBA}"/>
              </a:ext>
            </a:extLst>
          </p:cNvPr>
          <p:cNvSpPr txBox="1">
            <a:spLocks/>
          </p:cNvSpPr>
          <p:nvPr/>
        </p:nvSpPr>
        <p:spPr>
          <a:xfrm>
            <a:off x="363566" y="255568"/>
            <a:ext cx="8134349" cy="369332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Assessing use cases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62040-4C89-47CD-D3C2-6CDD15813FDF}"/>
              </a:ext>
            </a:extLst>
          </p:cNvPr>
          <p:cNvSpPr txBox="1"/>
          <p:nvPr/>
        </p:nvSpPr>
        <p:spPr>
          <a:xfrm flipH="1">
            <a:off x="381001" y="1075690"/>
            <a:ext cx="251875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Description of use case including Gen AI capability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FE7C1C-890D-31AF-33B2-F1E150A63C82}"/>
              </a:ext>
            </a:extLst>
          </p:cNvPr>
          <p:cNvSpPr/>
          <p:nvPr/>
        </p:nvSpPr>
        <p:spPr>
          <a:xfrm>
            <a:off x="287310" y="2304213"/>
            <a:ext cx="207817" cy="184529"/>
          </a:xfrm>
          <a:prstGeom prst="rect">
            <a:avLst/>
          </a:prstGeom>
          <a:solidFill>
            <a:srgbClr val="009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3F878-8D81-DC67-C19D-E37053E65911}"/>
              </a:ext>
            </a:extLst>
          </p:cNvPr>
          <p:cNvSpPr/>
          <p:nvPr/>
        </p:nvSpPr>
        <p:spPr>
          <a:xfrm>
            <a:off x="287311" y="2084375"/>
            <a:ext cx="8294796" cy="187599"/>
          </a:xfrm>
          <a:prstGeom prst="rect">
            <a:avLst/>
          </a:prstGeom>
          <a:solidFill>
            <a:srgbClr val="009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/>
              <a:t>Value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C41911-EA2A-3635-57E4-2E3FE9139236}"/>
              </a:ext>
            </a:extLst>
          </p:cNvPr>
          <p:cNvSpPr/>
          <p:nvPr/>
        </p:nvSpPr>
        <p:spPr>
          <a:xfrm>
            <a:off x="287311" y="2531166"/>
            <a:ext cx="2811952" cy="618035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64032-9297-D0C9-D0B5-2A3BDF78FEE2}"/>
              </a:ext>
            </a:extLst>
          </p:cNvPr>
          <p:cNvSpPr txBox="1"/>
          <p:nvPr/>
        </p:nvSpPr>
        <p:spPr>
          <a:xfrm flipH="1">
            <a:off x="5551518" y="1053287"/>
            <a:ext cx="269332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Trustworthy Assessment of exceptional risks required?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784FA9-A152-02CB-B9FB-F782373A93CD}"/>
              </a:ext>
            </a:extLst>
          </p:cNvPr>
          <p:cNvSpPr/>
          <p:nvPr/>
        </p:nvSpPr>
        <p:spPr>
          <a:xfrm>
            <a:off x="5576457" y="1316562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35A00-E2D8-F4EE-D302-C36CFDC16419}"/>
              </a:ext>
            </a:extLst>
          </p:cNvPr>
          <p:cNvSpPr txBox="1"/>
          <p:nvPr/>
        </p:nvSpPr>
        <p:spPr>
          <a:xfrm flipH="1">
            <a:off x="5634647" y="1248743"/>
            <a:ext cx="2693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Ethical (e.g., dealing with gender or diversity bias)?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ED980C-5AC4-18C3-B152-043BF9120A2E}"/>
              </a:ext>
            </a:extLst>
          </p:cNvPr>
          <p:cNvSpPr/>
          <p:nvPr/>
        </p:nvSpPr>
        <p:spPr>
          <a:xfrm>
            <a:off x="5576457" y="1490932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ADC9FB-97A0-C64D-FF82-82E8C0B25490}"/>
              </a:ext>
            </a:extLst>
          </p:cNvPr>
          <p:cNvSpPr txBox="1"/>
          <p:nvPr/>
        </p:nvSpPr>
        <p:spPr>
          <a:xfrm flipH="1">
            <a:off x="5634647" y="1423113"/>
            <a:ext cx="2693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Regulatory risks (e.g., pending regulatory changes)?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DB6153A-8C6D-C407-EC32-0494E0EC369D}"/>
              </a:ext>
            </a:extLst>
          </p:cNvPr>
          <p:cNvSpPr/>
          <p:nvPr/>
        </p:nvSpPr>
        <p:spPr>
          <a:xfrm>
            <a:off x="5576457" y="1672289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4B2441-17CC-D4E0-FF17-16C4A40E999F}"/>
              </a:ext>
            </a:extLst>
          </p:cNvPr>
          <p:cNvSpPr txBox="1"/>
          <p:nvPr/>
        </p:nvSpPr>
        <p:spPr>
          <a:xfrm flipH="1">
            <a:off x="5634646" y="1604470"/>
            <a:ext cx="27847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Cyber-security risks (e.g., in fully automated processes)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30E6E6F-256E-2A05-B923-9D5DD88ACB2F}"/>
              </a:ext>
            </a:extLst>
          </p:cNvPr>
          <p:cNvSpPr/>
          <p:nvPr/>
        </p:nvSpPr>
        <p:spPr>
          <a:xfrm>
            <a:off x="5576457" y="1854972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5904E1-542A-9F95-7EA1-34ABF16717FA}"/>
              </a:ext>
            </a:extLst>
          </p:cNvPr>
          <p:cNvSpPr txBox="1"/>
          <p:nvPr/>
        </p:nvSpPr>
        <p:spPr>
          <a:xfrm flipH="1">
            <a:off x="5634645" y="1787153"/>
            <a:ext cx="2943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Human-in-the-Loop requirement (e.g., black-swan resilience)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3E3ED0-930F-E8C2-D003-F3AF698F1C49}"/>
              </a:ext>
            </a:extLst>
          </p:cNvPr>
          <p:cNvSpPr txBox="1"/>
          <p:nvPr/>
        </p:nvSpPr>
        <p:spPr>
          <a:xfrm flipH="1">
            <a:off x="495127" y="2310210"/>
            <a:ext cx="260413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How does this use case support business strategy?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052E33-2BB0-E66D-5E03-08E1AF94FDBD}"/>
              </a:ext>
            </a:extLst>
          </p:cNvPr>
          <p:cNvSpPr/>
          <p:nvPr/>
        </p:nvSpPr>
        <p:spPr>
          <a:xfrm>
            <a:off x="3166022" y="2304213"/>
            <a:ext cx="207817" cy="184529"/>
          </a:xfrm>
          <a:prstGeom prst="rect">
            <a:avLst/>
          </a:prstGeom>
          <a:solidFill>
            <a:srgbClr val="009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EB7310-1C7C-14A2-5EA8-CCC4AABCD839}"/>
              </a:ext>
            </a:extLst>
          </p:cNvPr>
          <p:cNvSpPr txBox="1"/>
          <p:nvPr/>
        </p:nvSpPr>
        <p:spPr>
          <a:xfrm flipH="1">
            <a:off x="3373839" y="2310210"/>
            <a:ext cx="26041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What strategic advantages does it bring? </a:t>
            </a:r>
          </a:p>
          <a:p>
            <a:r>
              <a:rPr lang="en-US" sz="600" dirty="0"/>
              <a:t>Select multiple if needed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E03228-A483-E024-54A9-A8DD63521B2F}"/>
              </a:ext>
            </a:extLst>
          </p:cNvPr>
          <p:cNvSpPr/>
          <p:nvPr/>
        </p:nvSpPr>
        <p:spPr>
          <a:xfrm>
            <a:off x="5770154" y="2304213"/>
            <a:ext cx="207817" cy="184529"/>
          </a:xfrm>
          <a:prstGeom prst="rect">
            <a:avLst/>
          </a:prstGeom>
          <a:solidFill>
            <a:srgbClr val="009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3952300-579C-169E-BC93-FA191A3869FF}"/>
              </a:ext>
            </a:extLst>
          </p:cNvPr>
          <p:cNvSpPr/>
          <p:nvPr/>
        </p:nvSpPr>
        <p:spPr>
          <a:xfrm>
            <a:off x="5770155" y="2573814"/>
            <a:ext cx="2811952" cy="575387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E73C1B-7E6B-8410-820E-2626E3209A78}"/>
              </a:ext>
            </a:extLst>
          </p:cNvPr>
          <p:cNvSpPr txBox="1"/>
          <p:nvPr/>
        </p:nvSpPr>
        <p:spPr>
          <a:xfrm flipH="1">
            <a:off x="5977970" y="2310210"/>
            <a:ext cx="24802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What is estimated business value? Please state your assumptions and attach estimated costs, ROI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E56E21-6706-F180-7B0D-BA4E13B58262}"/>
              </a:ext>
            </a:extLst>
          </p:cNvPr>
          <p:cNvSpPr/>
          <p:nvPr/>
        </p:nvSpPr>
        <p:spPr>
          <a:xfrm>
            <a:off x="3589970" y="2598985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976E1E-15ED-7D7D-EFC3-CEF01D67CF3A}"/>
              </a:ext>
            </a:extLst>
          </p:cNvPr>
          <p:cNvSpPr txBox="1"/>
          <p:nvPr/>
        </p:nvSpPr>
        <p:spPr>
          <a:xfrm flipH="1">
            <a:off x="3648160" y="2531166"/>
            <a:ext cx="15971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New customer experience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51F91BE-EBA3-755F-920B-5722F45B06F8}"/>
              </a:ext>
            </a:extLst>
          </p:cNvPr>
          <p:cNvSpPr/>
          <p:nvPr/>
        </p:nvSpPr>
        <p:spPr>
          <a:xfrm>
            <a:off x="3590532" y="2712755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6ECF90-F82E-6D5A-6328-FEDC17116DFF}"/>
              </a:ext>
            </a:extLst>
          </p:cNvPr>
          <p:cNvSpPr txBox="1"/>
          <p:nvPr/>
        </p:nvSpPr>
        <p:spPr>
          <a:xfrm flipH="1">
            <a:off x="3648722" y="2644936"/>
            <a:ext cx="15971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Sales Growth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EF18DAD-9F94-58CF-4186-A93D15D81FC5}"/>
              </a:ext>
            </a:extLst>
          </p:cNvPr>
          <p:cNvSpPr/>
          <p:nvPr/>
        </p:nvSpPr>
        <p:spPr>
          <a:xfrm>
            <a:off x="3589408" y="2830305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B12CA0-518C-93C5-98FC-AC59CD0A2FD1}"/>
              </a:ext>
            </a:extLst>
          </p:cNvPr>
          <p:cNvSpPr txBox="1"/>
          <p:nvPr/>
        </p:nvSpPr>
        <p:spPr>
          <a:xfrm flipH="1">
            <a:off x="3647598" y="2762486"/>
            <a:ext cx="15971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Increased Speed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5E6BC64-7517-A71D-8D3A-43335708C4FD}"/>
              </a:ext>
            </a:extLst>
          </p:cNvPr>
          <p:cNvSpPr/>
          <p:nvPr/>
        </p:nvSpPr>
        <p:spPr>
          <a:xfrm>
            <a:off x="3589970" y="2944075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4C9627-A78B-EE69-411A-A9C3C3D2504D}"/>
              </a:ext>
            </a:extLst>
          </p:cNvPr>
          <p:cNvSpPr txBox="1"/>
          <p:nvPr/>
        </p:nvSpPr>
        <p:spPr>
          <a:xfrm flipH="1">
            <a:off x="3648160" y="2876256"/>
            <a:ext cx="15971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Reduce Complexity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F9724E6-D6F9-80CA-17B9-08A53A605A34}"/>
              </a:ext>
            </a:extLst>
          </p:cNvPr>
          <p:cNvSpPr/>
          <p:nvPr/>
        </p:nvSpPr>
        <p:spPr>
          <a:xfrm>
            <a:off x="3589408" y="3070230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D4B6B9-871A-6A67-6E72-F9FDC29FD154}"/>
              </a:ext>
            </a:extLst>
          </p:cNvPr>
          <p:cNvSpPr txBox="1"/>
          <p:nvPr/>
        </p:nvSpPr>
        <p:spPr>
          <a:xfrm flipH="1">
            <a:off x="3647598" y="3002411"/>
            <a:ext cx="15971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Improved resource efficiency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4F18076-F709-C023-3282-E31AC2236269}"/>
              </a:ext>
            </a:extLst>
          </p:cNvPr>
          <p:cNvSpPr/>
          <p:nvPr/>
        </p:nvSpPr>
        <p:spPr>
          <a:xfrm>
            <a:off x="283343" y="3270854"/>
            <a:ext cx="8294796" cy="172919"/>
          </a:xfrm>
          <a:prstGeom prst="rect">
            <a:avLst/>
          </a:prstGeom>
          <a:solidFill>
            <a:srgbClr val="009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/>
              <a:t>Ease of Implementation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6A95BD-76FB-4CC2-6062-9B15113C730B}"/>
              </a:ext>
            </a:extLst>
          </p:cNvPr>
          <p:cNvSpPr txBox="1"/>
          <p:nvPr/>
        </p:nvSpPr>
        <p:spPr>
          <a:xfrm flipH="1">
            <a:off x="253346" y="3701828"/>
            <a:ext cx="23227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1. We have access to the required data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11D714B-0080-E31F-D35D-59C63E666B5B}"/>
              </a:ext>
            </a:extLst>
          </p:cNvPr>
          <p:cNvSpPr/>
          <p:nvPr/>
        </p:nvSpPr>
        <p:spPr>
          <a:xfrm>
            <a:off x="2030774" y="4015008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6A4BAA2-C974-DA1C-4E59-CD9B327A3269}"/>
              </a:ext>
            </a:extLst>
          </p:cNvPr>
          <p:cNvSpPr txBox="1"/>
          <p:nvPr/>
        </p:nvSpPr>
        <p:spPr>
          <a:xfrm flipH="1">
            <a:off x="253344" y="3823627"/>
            <a:ext cx="23227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2. We have the required amounts of data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16C0C76-6AB4-4A7B-611E-80A97CA2BB1C}"/>
              </a:ext>
            </a:extLst>
          </p:cNvPr>
          <p:cNvSpPr/>
          <p:nvPr/>
        </p:nvSpPr>
        <p:spPr>
          <a:xfrm>
            <a:off x="2030774" y="3886968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513E69-E0FD-D1B5-F14A-595EB993588D}"/>
              </a:ext>
            </a:extLst>
          </p:cNvPr>
          <p:cNvSpPr txBox="1"/>
          <p:nvPr/>
        </p:nvSpPr>
        <p:spPr>
          <a:xfrm flipH="1">
            <a:off x="1166616" y="4143688"/>
            <a:ext cx="8930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Data Score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AC7F1F5-1F7D-D012-9373-619D0A10270B}"/>
              </a:ext>
            </a:extLst>
          </p:cNvPr>
          <p:cNvSpPr/>
          <p:nvPr/>
        </p:nvSpPr>
        <p:spPr>
          <a:xfrm>
            <a:off x="2030774" y="3758928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C3146EC-E9F3-92AB-B667-9466ACAAC080}"/>
              </a:ext>
            </a:extLst>
          </p:cNvPr>
          <p:cNvSpPr txBox="1"/>
          <p:nvPr/>
        </p:nvSpPr>
        <p:spPr>
          <a:xfrm flipH="1">
            <a:off x="253349" y="3566016"/>
            <a:ext cx="6170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Data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8C97F4-EACE-39CB-966A-45ACD59A9D72}"/>
              </a:ext>
            </a:extLst>
          </p:cNvPr>
          <p:cNvSpPr txBox="1"/>
          <p:nvPr/>
        </p:nvSpPr>
        <p:spPr>
          <a:xfrm flipH="1">
            <a:off x="253342" y="3951375"/>
            <a:ext cx="23227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3. We have the required quality of data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37E15B1-671B-F741-6946-82CC87EE074B}"/>
              </a:ext>
            </a:extLst>
          </p:cNvPr>
          <p:cNvSpPr/>
          <p:nvPr/>
        </p:nvSpPr>
        <p:spPr>
          <a:xfrm>
            <a:off x="1803862" y="4186043"/>
            <a:ext cx="327522" cy="1353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F1ABD00-FAF9-0FD4-AFF5-EB1DBCD4064A}"/>
              </a:ext>
            </a:extLst>
          </p:cNvPr>
          <p:cNvSpPr/>
          <p:nvPr/>
        </p:nvSpPr>
        <p:spPr>
          <a:xfrm>
            <a:off x="2406566" y="3602886"/>
            <a:ext cx="1965438" cy="7261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128ABC4-C807-0965-5D90-61C3008E9FFA}"/>
              </a:ext>
            </a:extLst>
          </p:cNvPr>
          <p:cNvSpPr txBox="1"/>
          <p:nvPr/>
        </p:nvSpPr>
        <p:spPr>
          <a:xfrm flipH="1">
            <a:off x="2372601" y="3694086"/>
            <a:ext cx="23227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1. We have resources to solve problem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49B42A4-7CCC-93C8-8A85-AD14E4DD3440}"/>
              </a:ext>
            </a:extLst>
          </p:cNvPr>
          <p:cNvSpPr/>
          <p:nvPr/>
        </p:nvSpPr>
        <p:spPr>
          <a:xfrm>
            <a:off x="4202494" y="4007266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C6B94B-ED74-BC8A-7270-E50986DD86DC}"/>
              </a:ext>
            </a:extLst>
          </p:cNvPr>
          <p:cNvSpPr txBox="1"/>
          <p:nvPr/>
        </p:nvSpPr>
        <p:spPr>
          <a:xfrm flipH="1">
            <a:off x="2372599" y="3823380"/>
            <a:ext cx="23227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2. Similar problem already solved by others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F1F508-2207-C134-A0A3-9818B179B18B}"/>
              </a:ext>
            </a:extLst>
          </p:cNvPr>
          <p:cNvSpPr/>
          <p:nvPr/>
        </p:nvSpPr>
        <p:spPr>
          <a:xfrm>
            <a:off x="4202494" y="3879226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08B02CB-70F4-E5D2-4A89-F075FA77416D}"/>
              </a:ext>
            </a:extLst>
          </p:cNvPr>
          <p:cNvSpPr txBox="1"/>
          <p:nvPr/>
        </p:nvSpPr>
        <p:spPr>
          <a:xfrm flipH="1">
            <a:off x="3166023" y="4137134"/>
            <a:ext cx="8930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Solution Score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6C89470-A0B7-4C13-C268-6ACB7A716C1F}"/>
              </a:ext>
            </a:extLst>
          </p:cNvPr>
          <p:cNvSpPr/>
          <p:nvPr/>
        </p:nvSpPr>
        <p:spPr>
          <a:xfrm>
            <a:off x="4202494" y="3751186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89A25D6-CB2C-06E0-0A71-B5DFD794879F}"/>
              </a:ext>
            </a:extLst>
          </p:cNvPr>
          <p:cNvSpPr txBox="1"/>
          <p:nvPr/>
        </p:nvSpPr>
        <p:spPr>
          <a:xfrm flipH="1">
            <a:off x="2372597" y="3943633"/>
            <a:ext cx="23227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3. Know techniques that could work for this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040F9FD-B6A7-E32D-313B-0E075B0B1D81}"/>
              </a:ext>
            </a:extLst>
          </p:cNvPr>
          <p:cNvSpPr/>
          <p:nvPr/>
        </p:nvSpPr>
        <p:spPr>
          <a:xfrm>
            <a:off x="3975582" y="4178301"/>
            <a:ext cx="327522" cy="1353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99840FE-B8BA-080F-6A61-91E9C768FF97}"/>
              </a:ext>
            </a:extLst>
          </p:cNvPr>
          <p:cNvSpPr txBox="1"/>
          <p:nvPr/>
        </p:nvSpPr>
        <p:spPr>
          <a:xfrm flipH="1">
            <a:off x="2378177" y="3569360"/>
            <a:ext cx="6170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BADA76C-7E2A-F6A5-039D-5BB8BD5521E5}"/>
              </a:ext>
            </a:extLst>
          </p:cNvPr>
          <p:cNvSpPr/>
          <p:nvPr/>
        </p:nvSpPr>
        <p:spPr>
          <a:xfrm>
            <a:off x="4512404" y="3610628"/>
            <a:ext cx="1965438" cy="7261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DA17FE-9B70-01FE-CB42-1EDA7D13395F}"/>
              </a:ext>
            </a:extLst>
          </p:cNvPr>
          <p:cNvSpPr txBox="1"/>
          <p:nvPr/>
        </p:nvSpPr>
        <p:spPr>
          <a:xfrm flipH="1">
            <a:off x="4515914" y="3701828"/>
            <a:ext cx="23227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1. No/few process need to be changed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6BAA5D4-7CC0-0D2F-A5C6-204121185D1B}"/>
              </a:ext>
            </a:extLst>
          </p:cNvPr>
          <p:cNvSpPr/>
          <p:nvPr/>
        </p:nvSpPr>
        <p:spPr>
          <a:xfrm>
            <a:off x="6255867" y="4015008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FBA541C-2347-128B-4E15-2F37D000684F}"/>
              </a:ext>
            </a:extLst>
          </p:cNvPr>
          <p:cNvSpPr txBox="1"/>
          <p:nvPr/>
        </p:nvSpPr>
        <p:spPr>
          <a:xfrm flipH="1">
            <a:off x="4515912" y="3823627"/>
            <a:ext cx="23227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2. No/few systems need to be adjusted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775B19C-F4F4-5036-D393-D924163C7822}"/>
              </a:ext>
            </a:extLst>
          </p:cNvPr>
          <p:cNvSpPr/>
          <p:nvPr/>
        </p:nvSpPr>
        <p:spPr>
          <a:xfrm>
            <a:off x="6255867" y="3886968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284EB1F-DC1B-B184-93D9-109FD000F3B4}"/>
              </a:ext>
            </a:extLst>
          </p:cNvPr>
          <p:cNvSpPr txBox="1"/>
          <p:nvPr/>
        </p:nvSpPr>
        <p:spPr>
          <a:xfrm flipH="1">
            <a:off x="4788232" y="4143048"/>
            <a:ext cx="1526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Process/Systems Score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A7E1DBF-48F2-C865-2B87-94371667EFAC}"/>
              </a:ext>
            </a:extLst>
          </p:cNvPr>
          <p:cNvSpPr/>
          <p:nvPr/>
        </p:nvSpPr>
        <p:spPr>
          <a:xfrm>
            <a:off x="6255867" y="3758928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6C4C09-FF91-6CFE-4143-F9C7DC4F9BA5}"/>
              </a:ext>
            </a:extLst>
          </p:cNvPr>
          <p:cNvSpPr txBox="1"/>
          <p:nvPr/>
        </p:nvSpPr>
        <p:spPr>
          <a:xfrm flipH="1">
            <a:off x="4506167" y="3580451"/>
            <a:ext cx="1171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Processes/Systems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F4097C-E5B8-1771-4150-534A7482F913}"/>
              </a:ext>
            </a:extLst>
          </p:cNvPr>
          <p:cNvSpPr txBox="1"/>
          <p:nvPr/>
        </p:nvSpPr>
        <p:spPr>
          <a:xfrm flipH="1">
            <a:off x="4515910" y="3951375"/>
            <a:ext cx="23227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3. No/few org changes need to be made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43B8693-3172-444D-79C3-DE1CC9BBD55D}"/>
              </a:ext>
            </a:extLst>
          </p:cNvPr>
          <p:cNvSpPr/>
          <p:nvPr/>
        </p:nvSpPr>
        <p:spPr>
          <a:xfrm>
            <a:off x="6028955" y="4186043"/>
            <a:ext cx="327522" cy="1353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7511C5A-30EE-463E-D953-191E218827B1}"/>
              </a:ext>
            </a:extLst>
          </p:cNvPr>
          <p:cNvSpPr/>
          <p:nvPr/>
        </p:nvSpPr>
        <p:spPr>
          <a:xfrm>
            <a:off x="6616669" y="3602886"/>
            <a:ext cx="1965438" cy="7261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A7CBED6-3A8F-FE23-FAB6-861768ED71AC}"/>
              </a:ext>
            </a:extLst>
          </p:cNvPr>
          <p:cNvSpPr txBox="1"/>
          <p:nvPr/>
        </p:nvSpPr>
        <p:spPr>
          <a:xfrm flipH="1">
            <a:off x="6582704" y="3694086"/>
            <a:ext cx="23227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1. Required tech know-how available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647A112-AD58-3C07-B01F-2727999D9943}"/>
              </a:ext>
            </a:extLst>
          </p:cNvPr>
          <p:cNvSpPr/>
          <p:nvPr/>
        </p:nvSpPr>
        <p:spPr>
          <a:xfrm>
            <a:off x="8360132" y="4007266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E266B7C-FB19-32C1-C54F-F46033432887}"/>
              </a:ext>
            </a:extLst>
          </p:cNvPr>
          <p:cNvSpPr txBox="1"/>
          <p:nvPr/>
        </p:nvSpPr>
        <p:spPr>
          <a:xfrm flipH="1">
            <a:off x="6582702" y="3823380"/>
            <a:ext cx="23227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2. Required domain know-how available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6861736-41FA-A81A-AD2B-1583F0A788B3}"/>
              </a:ext>
            </a:extLst>
          </p:cNvPr>
          <p:cNvSpPr/>
          <p:nvPr/>
        </p:nvSpPr>
        <p:spPr>
          <a:xfrm>
            <a:off x="8360132" y="3879226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F8F440C-BFF3-B1AC-4B65-148F705536C0}"/>
              </a:ext>
            </a:extLst>
          </p:cNvPr>
          <p:cNvSpPr txBox="1"/>
          <p:nvPr/>
        </p:nvSpPr>
        <p:spPr>
          <a:xfrm flipH="1">
            <a:off x="7166338" y="4137134"/>
            <a:ext cx="1166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Know-How  Score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A2D6A93-BB06-9413-4AE4-F6DC256E4F0E}"/>
              </a:ext>
            </a:extLst>
          </p:cNvPr>
          <p:cNvSpPr/>
          <p:nvPr/>
        </p:nvSpPr>
        <p:spPr>
          <a:xfrm>
            <a:off x="8360132" y="3751186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1974DA-35E0-4B78-E179-9673D1F6EB05}"/>
              </a:ext>
            </a:extLst>
          </p:cNvPr>
          <p:cNvSpPr txBox="1"/>
          <p:nvPr/>
        </p:nvSpPr>
        <p:spPr>
          <a:xfrm flipH="1">
            <a:off x="6582700" y="3943633"/>
            <a:ext cx="23227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50000"/>
                  </a:schemeClr>
                </a:solidFill>
              </a:rPr>
              <a:t>3. Required trainings can be done quickly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72FC47A-41A9-630A-EA2E-8A3CD820A1CA}"/>
              </a:ext>
            </a:extLst>
          </p:cNvPr>
          <p:cNvSpPr/>
          <p:nvPr/>
        </p:nvSpPr>
        <p:spPr>
          <a:xfrm>
            <a:off x="8133220" y="4178301"/>
            <a:ext cx="327522" cy="1353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B3029B8-E409-ED48-8AC3-AECD862DFEAE}"/>
              </a:ext>
            </a:extLst>
          </p:cNvPr>
          <p:cNvSpPr txBox="1"/>
          <p:nvPr/>
        </p:nvSpPr>
        <p:spPr>
          <a:xfrm flipH="1">
            <a:off x="6580784" y="3569360"/>
            <a:ext cx="1171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Know-How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EBC06F6-DF35-44EE-4B50-83EE304E0F21}"/>
              </a:ext>
            </a:extLst>
          </p:cNvPr>
          <p:cNvSpPr/>
          <p:nvPr/>
        </p:nvSpPr>
        <p:spPr>
          <a:xfrm>
            <a:off x="283343" y="4393745"/>
            <a:ext cx="6194499" cy="385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E0A2544-A63B-BEEE-7502-AA0726FD8A45}"/>
              </a:ext>
            </a:extLst>
          </p:cNvPr>
          <p:cNvSpPr txBox="1"/>
          <p:nvPr/>
        </p:nvSpPr>
        <p:spPr>
          <a:xfrm>
            <a:off x="216231" y="3417035"/>
            <a:ext cx="811173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Foe the following statements please insert a value between 5 (fully agree) and 0 (not agree at all). If you can’t judge the statements, please count 0 points.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FCD8101-0125-D921-1116-C96864AA5375}"/>
              </a:ext>
            </a:extLst>
          </p:cNvPr>
          <p:cNvSpPr txBox="1"/>
          <p:nvPr/>
        </p:nvSpPr>
        <p:spPr>
          <a:xfrm flipH="1">
            <a:off x="230856" y="4344142"/>
            <a:ext cx="33360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How long will the development of this use case take (until a verified PoC)?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645D856-4FFC-52B0-8994-9EA9A0ECF91C}"/>
              </a:ext>
            </a:extLst>
          </p:cNvPr>
          <p:cNvSpPr/>
          <p:nvPr/>
        </p:nvSpPr>
        <p:spPr>
          <a:xfrm>
            <a:off x="446635" y="4608891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A38AB0E-6AFD-6673-77CB-14F732F7E0D9}"/>
              </a:ext>
            </a:extLst>
          </p:cNvPr>
          <p:cNvSpPr txBox="1"/>
          <p:nvPr/>
        </p:nvSpPr>
        <p:spPr>
          <a:xfrm flipH="1">
            <a:off x="495127" y="4509876"/>
            <a:ext cx="73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&lt; 3 months</a:t>
            </a:r>
          </a:p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+ 5 points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6612856-7854-E752-D478-6E6084AFEED3}"/>
              </a:ext>
            </a:extLst>
          </p:cNvPr>
          <p:cNvSpPr/>
          <p:nvPr/>
        </p:nvSpPr>
        <p:spPr>
          <a:xfrm>
            <a:off x="1308232" y="4608891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3DC65F8-A77C-3CD3-AC44-D95A23C68470}"/>
              </a:ext>
            </a:extLst>
          </p:cNvPr>
          <p:cNvSpPr txBox="1"/>
          <p:nvPr/>
        </p:nvSpPr>
        <p:spPr>
          <a:xfrm flipH="1">
            <a:off x="1356724" y="4509876"/>
            <a:ext cx="73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4 - 6 months</a:t>
            </a:r>
          </a:p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+ 4 points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2F7E4AA0-12BE-42B3-1F2B-E2F14844E195}"/>
              </a:ext>
            </a:extLst>
          </p:cNvPr>
          <p:cNvSpPr/>
          <p:nvPr/>
        </p:nvSpPr>
        <p:spPr>
          <a:xfrm>
            <a:off x="2166733" y="4604677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5F7146-2006-E34E-BA41-52D4D9E5FBD4}"/>
              </a:ext>
            </a:extLst>
          </p:cNvPr>
          <p:cNvSpPr txBox="1"/>
          <p:nvPr/>
        </p:nvSpPr>
        <p:spPr>
          <a:xfrm flipH="1">
            <a:off x="2215225" y="4505662"/>
            <a:ext cx="73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7 - 9 months</a:t>
            </a:r>
          </a:p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+ 3 points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D23A851-D5E9-00F3-2510-FF01579E2863}"/>
              </a:ext>
            </a:extLst>
          </p:cNvPr>
          <p:cNvSpPr/>
          <p:nvPr/>
        </p:nvSpPr>
        <p:spPr>
          <a:xfrm>
            <a:off x="2954584" y="4605565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20CFD1D-8749-99FA-FCFF-0071550FC4BE}"/>
              </a:ext>
            </a:extLst>
          </p:cNvPr>
          <p:cNvSpPr txBox="1"/>
          <p:nvPr/>
        </p:nvSpPr>
        <p:spPr>
          <a:xfrm flipH="1">
            <a:off x="3003076" y="4506550"/>
            <a:ext cx="73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10 - 12 months</a:t>
            </a:r>
          </a:p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+ 2 points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19015843-D09C-9CCB-6BA4-DAFD100E56A5}"/>
              </a:ext>
            </a:extLst>
          </p:cNvPr>
          <p:cNvSpPr/>
          <p:nvPr/>
        </p:nvSpPr>
        <p:spPr>
          <a:xfrm>
            <a:off x="3842724" y="4591067"/>
            <a:ext cx="83126" cy="7897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992CAB3-836F-B1BF-5212-372EB2BDF802}"/>
              </a:ext>
            </a:extLst>
          </p:cNvPr>
          <p:cNvSpPr txBox="1"/>
          <p:nvPr/>
        </p:nvSpPr>
        <p:spPr>
          <a:xfrm flipH="1">
            <a:off x="3891216" y="4492052"/>
            <a:ext cx="73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&gt; 12 months</a:t>
            </a:r>
          </a:p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+ 1 point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6745635-B385-BBF0-7C5B-32644E0C616A}"/>
              </a:ext>
            </a:extLst>
          </p:cNvPr>
          <p:cNvSpPr txBox="1"/>
          <p:nvPr/>
        </p:nvSpPr>
        <p:spPr>
          <a:xfrm flipH="1">
            <a:off x="5213034" y="4485353"/>
            <a:ext cx="8930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Time Score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7946483-102C-C5C6-DE6C-0941E291CF77}"/>
              </a:ext>
            </a:extLst>
          </p:cNvPr>
          <p:cNvSpPr/>
          <p:nvPr/>
        </p:nvSpPr>
        <p:spPr>
          <a:xfrm>
            <a:off x="6022593" y="4526520"/>
            <a:ext cx="327522" cy="1353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7A2E53A-9D52-D177-306A-0AFA720FA905}"/>
              </a:ext>
            </a:extLst>
          </p:cNvPr>
          <p:cNvSpPr/>
          <p:nvPr/>
        </p:nvSpPr>
        <p:spPr>
          <a:xfrm>
            <a:off x="6617608" y="4397595"/>
            <a:ext cx="1960531" cy="3892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1A758AD-2B2E-4B68-F92B-28A8FD740107}"/>
              </a:ext>
            </a:extLst>
          </p:cNvPr>
          <p:cNvSpPr txBox="1"/>
          <p:nvPr/>
        </p:nvSpPr>
        <p:spPr>
          <a:xfrm flipH="1">
            <a:off x="6587096" y="4365569"/>
            <a:ext cx="1400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Overall Score</a:t>
            </a:r>
          </a:p>
          <a:p>
            <a:r>
              <a:rPr lang="en-US" sz="800" dirty="0">
                <a:solidFill>
                  <a:schemeClr val="bg1"/>
                </a:solidFill>
              </a:rPr>
              <a:t>Ease of Implementation</a:t>
            </a:r>
          </a:p>
          <a:p>
            <a:r>
              <a:rPr lang="en-US" sz="500" dirty="0">
                <a:solidFill>
                  <a:schemeClr val="bg1"/>
                </a:solidFill>
              </a:rPr>
              <a:t>Max 65 points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B9CF809-AD4A-1920-972B-B22F9FCE9B97}"/>
              </a:ext>
            </a:extLst>
          </p:cNvPr>
          <p:cNvSpPr/>
          <p:nvPr/>
        </p:nvSpPr>
        <p:spPr>
          <a:xfrm>
            <a:off x="8130694" y="4519976"/>
            <a:ext cx="327522" cy="1353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28A3E0-B322-D841-9604-FC851359F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09" y="280165"/>
            <a:ext cx="7897301" cy="461665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From POC to Operation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4F0ABB-2D95-4FCF-B2DC-4300D0DEE702}"/>
              </a:ext>
            </a:extLst>
          </p:cNvPr>
          <p:cNvGrpSpPr/>
          <p:nvPr/>
        </p:nvGrpSpPr>
        <p:grpSpPr>
          <a:xfrm>
            <a:off x="302180" y="763726"/>
            <a:ext cx="7897301" cy="4085981"/>
            <a:chOff x="424206" y="1049351"/>
            <a:chExt cx="7897301" cy="3821515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3F50CC7-ABB4-1BB6-855E-63C55A1C38D6}"/>
                </a:ext>
              </a:extLst>
            </p:cNvPr>
            <p:cNvSpPr/>
            <p:nvPr/>
          </p:nvSpPr>
          <p:spPr>
            <a:xfrm>
              <a:off x="4383463" y="1550675"/>
              <a:ext cx="1892427" cy="33201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CE164D-14BC-B21C-C7D2-5F482CECB7A3}"/>
                </a:ext>
              </a:extLst>
            </p:cNvPr>
            <p:cNvSpPr/>
            <p:nvPr/>
          </p:nvSpPr>
          <p:spPr>
            <a:xfrm>
              <a:off x="424207" y="1550675"/>
              <a:ext cx="1903034" cy="33201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ight Arrow 49">
              <a:extLst>
                <a:ext uri="{FF2B5EF4-FFF2-40B4-BE49-F238E27FC236}">
                  <a16:creationId xmlns:a16="http://schemas.microsoft.com/office/drawing/2014/main" id="{148684D0-9ADC-05EC-A965-ADFB2383D9A2}"/>
                </a:ext>
              </a:extLst>
            </p:cNvPr>
            <p:cNvSpPr/>
            <p:nvPr/>
          </p:nvSpPr>
          <p:spPr>
            <a:xfrm>
              <a:off x="6275890" y="1237752"/>
              <a:ext cx="2045617" cy="273935"/>
            </a:xfrm>
            <a:prstGeom prst="rightArrow">
              <a:avLst>
                <a:gd name="adj1" fmla="val 100000"/>
                <a:gd name="adj2" fmla="val 43333"/>
              </a:avLst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Operate</a:t>
              </a:r>
            </a:p>
          </p:txBody>
        </p:sp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80C8638C-4E01-A3C9-BB44-89EDCEB4FC85}"/>
                </a:ext>
              </a:extLst>
            </p:cNvPr>
            <p:cNvSpPr/>
            <p:nvPr/>
          </p:nvSpPr>
          <p:spPr>
            <a:xfrm>
              <a:off x="4193747" y="1243447"/>
              <a:ext cx="2225384" cy="266309"/>
            </a:xfrm>
            <a:prstGeom prst="rightArrow">
              <a:avLst>
                <a:gd name="adj1" fmla="val 100000"/>
                <a:gd name="adj2" fmla="val 43333"/>
              </a:avLst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45720" rIns="91440" bIns="45720" rtlCol="0" anchor="ctr"/>
            <a:lstStyle/>
            <a:p>
              <a:pPr>
                <a:defRPr/>
              </a:pPr>
              <a:r>
                <a:rPr lang="en-US" sz="900" b="1" dirty="0">
                  <a:cs typeface="Arial"/>
                </a:rPr>
                <a:t>PI Planning / Execution</a:t>
              </a:r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B1CD7838-3EA3-F254-943B-023F13627F70}"/>
                </a:ext>
              </a:extLst>
            </p:cNvPr>
            <p:cNvSpPr/>
            <p:nvPr/>
          </p:nvSpPr>
          <p:spPr>
            <a:xfrm>
              <a:off x="2327240" y="1243447"/>
              <a:ext cx="2045617" cy="266309"/>
            </a:xfrm>
            <a:prstGeom prst="rightArrow">
              <a:avLst>
                <a:gd name="adj1" fmla="val 100000"/>
                <a:gd name="adj2" fmla="val 43333"/>
              </a:avLst>
            </a:prstGeom>
            <a:solidFill>
              <a:srgbClr val="FFC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45720" rIns="91440" bIns="45720" rtlCol="0" anchor="ctr"/>
            <a:lstStyle/>
            <a:p>
              <a:pPr marL="0" marR="0" lvl="0" indent="0" algn="l" defTabSz="6858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Arial"/>
                  <a:cs typeface="Arial"/>
                </a:rPr>
                <a:t>MVP</a:t>
              </a:r>
              <a:endParaRPr lang="en-US" dirty="0">
                <a:ea typeface="+mn-ea"/>
              </a:endParaRPr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888CC35A-ED69-D177-6C00-1665ECA27355}"/>
                </a:ext>
              </a:extLst>
            </p:cNvPr>
            <p:cNvSpPr/>
            <p:nvPr/>
          </p:nvSpPr>
          <p:spPr>
            <a:xfrm>
              <a:off x="424206" y="1243447"/>
              <a:ext cx="2045617" cy="266309"/>
            </a:xfrm>
            <a:prstGeom prst="rightArrow">
              <a:avLst>
                <a:gd name="adj1" fmla="val 100000"/>
                <a:gd name="adj2" fmla="val 43333"/>
              </a:avLst>
            </a:prstGeom>
            <a:solidFill>
              <a:srgbClr val="00B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45720" rIns="91440" bIns="4572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solidFill>
                    <a:srgbClr val="FFFFFF"/>
                  </a:solidFill>
                  <a:latin typeface="Arial"/>
                  <a:cs typeface="Arial"/>
                </a:rPr>
                <a:t>POC/POV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A0791E-8C4C-DEB3-AC8D-D7B57FDED4A6}"/>
                </a:ext>
              </a:extLst>
            </p:cNvPr>
            <p:cNvSpPr txBox="1"/>
            <p:nvPr/>
          </p:nvSpPr>
          <p:spPr>
            <a:xfrm>
              <a:off x="451575" y="1841652"/>
              <a:ext cx="1913374" cy="1493971"/>
            </a:xfrm>
            <a:prstGeom prst="rect">
              <a:avLst/>
            </a:prstGeom>
            <a:noFill/>
          </p:spPr>
          <p:txBody>
            <a:bodyPr wrap="square" lIns="0" tIns="45720" rIns="0" bIns="45720" rtlCol="0" anchor="t">
              <a:spAutoFit/>
            </a:bodyPr>
            <a:lstStyle/>
            <a:p>
              <a:pPr marL="128270" marR="0" lvl="0" indent="-12827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800" dirty="0">
                  <a:solidFill>
                    <a:srgbClr val="0097D9"/>
                  </a:solidFill>
                  <a:latin typeface="Arial"/>
                  <a:cs typeface="Arial"/>
                </a:rPr>
                <a:t>POC/POV</a:t>
              </a:r>
              <a:endParaRPr lang="en-US" dirty="0">
                <a:ea typeface="+mn-ea"/>
              </a:endParaRPr>
            </a:p>
            <a:p>
              <a:pPr marL="344170" lvl="1" indent="-111125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Identify desired outcomes, personas, "Metric That Matters"</a:t>
              </a:r>
              <a:endParaRPr lang="en-US" dirty="0"/>
            </a:p>
            <a:p>
              <a:pPr marL="344170" lvl="1" indent="-111125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cs typeface="Arial"/>
                </a:rPr>
                <a:t>Data definition, data validation</a:t>
              </a:r>
            </a:p>
            <a:p>
              <a:pPr marL="344170" lvl="1" indent="-111125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cs typeface="Arial"/>
                </a:rPr>
                <a:t>Establish target architecture, technology environment</a:t>
              </a:r>
            </a:p>
            <a:p>
              <a:pPr marL="344170" lvl="1" indent="-111125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Establish AI governance/ governance link</a:t>
              </a:r>
              <a:endParaRPr lang="en-US" dirty="0"/>
            </a:p>
            <a:p>
              <a:pPr marL="344170" lvl="1" indent="-111125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Develop POC/POV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>
                <a:defRPr/>
              </a:pPr>
              <a:endParaRPr lang="en-US" sz="800" dirty="0">
                <a:solidFill>
                  <a:srgbClr val="002C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04E5B30-EC20-E5F2-298F-620A6ED4972A}"/>
                </a:ext>
              </a:extLst>
            </p:cNvPr>
            <p:cNvSpPr txBox="1"/>
            <p:nvPr/>
          </p:nvSpPr>
          <p:spPr>
            <a:xfrm>
              <a:off x="2350719" y="1841652"/>
              <a:ext cx="2069361" cy="1730012"/>
            </a:xfrm>
            <a:prstGeom prst="rect">
              <a:avLst/>
            </a:prstGeom>
            <a:noFill/>
          </p:spPr>
          <p:txBody>
            <a:bodyPr wrap="square" lIns="0" tIns="45720" rIns="0" bIns="45720" rtlCol="0" anchor="t">
              <a:spAutoFit/>
            </a:bodyPr>
            <a:lstStyle/>
            <a:p>
              <a:pPr marL="128270" marR="0" lvl="0" indent="-128270" algn="l" defTabSz="9144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800" dirty="0">
                  <a:solidFill>
                    <a:srgbClr val="0097D9"/>
                  </a:solidFill>
                  <a:latin typeface="Arial"/>
                  <a:cs typeface="Arial"/>
                </a:rPr>
                <a:t>MVP</a:t>
              </a:r>
              <a:endParaRPr lang="en-US" dirty="0">
                <a:ea typeface="+mn-ea"/>
              </a:endParaRPr>
            </a:p>
            <a:p>
              <a:pPr marL="344170" lvl="1" indent="-111125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Build on POC/POV exploration, learning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4170" lvl="1" indent="-111125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Define Executive Dashboard MVP groomed/prioritized backlog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4170" lvl="1" indent="-111125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Project schedule, team formation, Quality/Validation plan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4170" lvl="1" indent="-111125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Technology architecture</a:t>
              </a:r>
            </a:p>
            <a:p>
              <a:pPr marL="344170" lvl="1" indent="-111125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Governance</a:t>
              </a:r>
            </a:p>
            <a:p>
              <a:pPr marL="344170" lvl="1" indent="-111125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Develop MVP</a:t>
              </a:r>
            </a:p>
            <a:p>
              <a:pPr lvl="1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defRPr/>
              </a:pP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9FE0CC8-AAB1-B6B0-1194-106D8C3A56EE}"/>
                </a:ext>
              </a:extLst>
            </p:cNvPr>
            <p:cNvSpPr txBox="1"/>
            <p:nvPr/>
          </p:nvSpPr>
          <p:spPr>
            <a:xfrm>
              <a:off x="578677" y="1600192"/>
              <a:ext cx="1480009" cy="2169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C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Solution Components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36B925-5A58-0376-0EC9-CF7046257FF1}"/>
                </a:ext>
              </a:extLst>
            </p:cNvPr>
            <p:cNvSpPr txBox="1"/>
            <p:nvPr/>
          </p:nvSpPr>
          <p:spPr>
            <a:xfrm>
              <a:off x="4405884" y="1835152"/>
              <a:ext cx="1860723" cy="1266565"/>
            </a:xfrm>
            <a:prstGeom prst="rect">
              <a:avLst/>
            </a:prstGeom>
            <a:noFill/>
          </p:spPr>
          <p:txBody>
            <a:bodyPr wrap="square" lIns="0" tIns="45720" rIns="0" bIns="45720" rtlCol="0" anchor="t">
              <a:spAutoFit/>
            </a:bodyPr>
            <a:lstStyle/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97D9"/>
                  </a:solidFill>
                  <a:latin typeface="Arial"/>
                  <a:cs typeface="Arial"/>
                </a:rPr>
                <a:t>Program Increments</a:t>
              </a:r>
              <a:endParaRPr lang="en-US" dirty="0">
                <a:ea typeface="+mn-ea"/>
              </a:endParaRPr>
            </a:p>
            <a:p>
              <a:pPr marL="471170" lvl="1" indent="-128270" defTabSz="914400"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cs typeface="Arial"/>
                </a:rPr>
                <a:t>Additional data sets</a:t>
              </a:r>
            </a:p>
            <a:p>
              <a:pPr marL="471170" lvl="1" indent="-128270" defTabSz="914400"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Additional personas</a:t>
              </a:r>
              <a:endParaRPr lang="en-US" dirty="0"/>
            </a:p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Evaluate use case expansion</a:t>
              </a:r>
            </a:p>
            <a:p>
              <a:pPr marL="471170" lvl="1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Additional metrics</a:t>
              </a:r>
            </a:p>
            <a:p>
              <a:pPr marL="471170" lvl="1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Interpretations/suggestions</a:t>
              </a:r>
            </a:p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Model refinement, training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39D7BC0-EC36-D07A-FC7B-04F75DA8F3B1}"/>
                </a:ext>
              </a:extLst>
            </p:cNvPr>
            <p:cNvSpPr txBox="1"/>
            <p:nvPr/>
          </p:nvSpPr>
          <p:spPr>
            <a:xfrm>
              <a:off x="6298311" y="1841652"/>
              <a:ext cx="1778449" cy="1067944"/>
            </a:xfrm>
            <a:prstGeom prst="rect">
              <a:avLst/>
            </a:prstGeom>
            <a:noFill/>
          </p:spPr>
          <p:txBody>
            <a:bodyPr wrap="square" lIns="0" tIns="45720" rIns="0" bIns="45720" rtlCol="0" anchor="t">
              <a:spAutoFit/>
            </a:bodyPr>
            <a:lstStyle/>
            <a:p>
              <a:pPr marL="128270" marR="0" lvl="0" indent="-12827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800" dirty="0">
                  <a:solidFill>
                    <a:srgbClr val="0097D9"/>
                  </a:solidFill>
                  <a:latin typeface="Arial"/>
                  <a:cs typeface="Arial"/>
                </a:rPr>
                <a:t>Steady State</a:t>
              </a:r>
              <a:endParaRPr lang="en-US" dirty="0">
                <a:latin typeface="Arial"/>
                <a:cs typeface="Arial"/>
              </a:endParaRPr>
            </a:p>
            <a:p>
              <a:pPr marL="471170" lvl="1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C56"/>
                  </a:solidFill>
                  <a:effectLst/>
                  <a:uLnTx/>
                  <a:uFillTx/>
                  <a:latin typeface="Arial"/>
                  <a:cs typeface="Arial"/>
                </a:rPr>
                <a:t>Support &amp; Maintenance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128270" marR="0" lvl="0" indent="-12827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endParaRPr lang="en-US" sz="800" dirty="0">
                <a:solidFill>
                  <a:srgbClr val="002C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97D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8270" marR="0" lvl="0" indent="-12827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0C9429C-AD7C-8AEC-D344-E2AFB88A79C9}"/>
                </a:ext>
              </a:extLst>
            </p:cNvPr>
            <p:cNvSpPr txBox="1"/>
            <p:nvPr/>
          </p:nvSpPr>
          <p:spPr>
            <a:xfrm>
              <a:off x="578676" y="3127840"/>
              <a:ext cx="1480009" cy="21698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C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Outcomes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86E4761-B7A0-348E-374C-F138FC2466DD}"/>
                </a:ext>
              </a:extLst>
            </p:cNvPr>
            <p:cNvSpPr txBox="1"/>
            <p:nvPr/>
          </p:nvSpPr>
          <p:spPr>
            <a:xfrm>
              <a:off x="467916" y="3356824"/>
              <a:ext cx="1748563" cy="748425"/>
            </a:xfrm>
            <a:prstGeom prst="rect">
              <a:avLst/>
            </a:prstGeom>
            <a:noFill/>
          </p:spPr>
          <p:txBody>
            <a:bodyPr wrap="square" lIns="0" tIns="45720" rIns="0" bIns="45720" rtlCol="0" anchor="t">
              <a:spAutoFit/>
            </a:bodyPr>
            <a:lstStyle/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C56"/>
                  </a:solidFill>
                  <a:effectLst/>
                  <a:uLnTx/>
                  <a:uFillTx/>
                  <a:latin typeface="Arial"/>
                  <a:cs typeface="Arial"/>
                </a:rPr>
                <a:t>Cloud Foundations</a:t>
              </a: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 </a:t>
              </a:r>
              <a:endParaRPr lang="en-US" sz="800" dirty="0">
                <a:latin typeface="Arial"/>
                <a:cs typeface="Arial"/>
              </a:endParaRPr>
            </a:p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POC/POV feature set implemented – Data/Model, prompts, UI, validation criteria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128270" marR="0" lvl="0" indent="-12827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C56"/>
                  </a:solidFill>
                  <a:effectLst/>
                  <a:uLnTx/>
                  <a:uFillTx/>
                  <a:latin typeface="Arial"/>
                  <a:cs typeface="Arial"/>
                </a:rPr>
                <a:t>Measurement metrics identified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36220D3-44DC-9E37-0EE0-6F5C24BA8310}"/>
                </a:ext>
              </a:extLst>
            </p:cNvPr>
            <p:cNvSpPr txBox="1"/>
            <p:nvPr/>
          </p:nvSpPr>
          <p:spPr>
            <a:xfrm>
              <a:off x="467916" y="1049351"/>
              <a:ext cx="1480009" cy="20313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897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3A5899F-A4B1-12A4-49BF-0BFC53037294}"/>
                </a:ext>
              </a:extLst>
            </p:cNvPr>
            <p:cNvSpPr txBox="1"/>
            <p:nvPr/>
          </p:nvSpPr>
          <p:spPr>
            <a:xfrm>
              <a:off x="2370949" y="3333406"/>
              <a:ext cx="1792273" cy="1378829"/>
            </a:xfrm>
            <a:prstGeom prst="rect">
              <a:avLst/>
            </a:prstGeom>
            <a:noFill/>
          </p:spPr>
          <p:txBody>
            <a:bodyPr wrap="square" lIns="0" tIns="45720" rIns="0" bIns="45720" rtlCol="0" anchor="t">
              <a:spAutoFit/>
            </a:bodyPr>
            <a:lstStyle/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Working production software</a:t>
              </a:r>
              <a:endParaRPr lang="en-US" dirty="0">
                <a:ea typeface="+mn-ea"/>
              </a:endParaRPr>
            </a:p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C56"/>
                  </a:solidFill>
                  <a:effectLst/>
                  <a:uLnTx/>
                  <a:uFillTx/>
                  <a:latin typeface="Arial"/>
                  <a:cs typeface="Arial"/>
                </a:rPr>
                <a:t>Test plan and test cases</a:t>
              </a: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, security plan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128270" marR="0" lvl="0" indent="-12827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C56"/>
                  </a:solidFill>
                  <a:effectLst/>
                  <a:uLnTx/>
                  <a:uFillTx/>
                  <a:latin typeface="Arial"/>
                  <a:cs typeface="Arial"/>
                </a:rPr>
                <a:t>Support deployed features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User personas engaged, feedback mechanisms established for continuous learning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"Metric(s) That Matter" evaluation</a:t>
              </a:r>
              <a:endParaRPr lang="en-US" sz="800" dirty="0">
                <a:solidFill>
                  <a:srgbClr val="002C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endParaRPr lang="en-US" sz="800" dirty="0">
                <a:solidFill>
                  <a:srgbClr val="002C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491953F-594B-C2D7-8DA9-A40112CEADE4}"/>
                </a:ext>
              </a:extLst>
            </p:cNvPr>
            <p:cNvSpPr txBox="1"/>
            <p:nvPr/>
          </p:nvSpPr>
          <p:spPr>
            <a:xfrm>
              <a:off x="6341906" y="3333340"/>
              <a:ext cx="1350394" cy="716761"/>
            </a:xfrm>
            <a:prstGeom prst="rect">
              <a:avLst/>
            </a:prstGeom>
            <a:noFill/>
          </p:spPr>
          <p:txBody>
            <a:bodyPr wrap="square" lIns="0" tIns="45720" rIns="0" bIns="45720" rtlCol="0" anchor="t">
              <a:spAutoFit/>
            </a:bodyPr>
            <a:lstStyle/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Metrics tracking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8270" indent="-128270" defTabSz="914400">
                <a:lnSpc>
                  <a:spcPct val="90000"/>
                </a:lnSpc>
                <a:spcBef>
                  <a:spcPts val="600"/>
                </a:spcBef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rgbClr val="002C56"/>
                  </a:solidFill>
                  <a:latin typeface="Arial"/>
                  <a:cs typeface="Arial"/>
                </a:rPr>
                <a:t>Model refinement</a:t>
              </a:r>
            </a:p>
            <a:p>
              <a:pPr marL="128270" marR="0" lvl="0" indent="-12827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C56"/>
                  </a:solidFill>
                  <a:effectLst/>
                  <a:uLnTx/>
                  <a:uFillTx/>
                  <a:latin typeface="Arial"/>
                  <a:cs typeface="Arial"/>
                </a:rPr>
                <a:t>Fix defects</a:t>
              </a: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128270" marR="0" lvl="0" indent="-12827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8971D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endParaRPr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D43AC1-6C16-F993-F6D7-9F83B467F44D}"/>
              </a:ext>
            </a:extLst>
          </p:cNvPr>
          <p:cNvSpPr txBox="1"/>
          <p:nvPr/>
        </p:nvSpPr>
        <p:spPr>
          <a:xfrm>
            <a:off x="4298054" y="3202041"/>
            <a:ext cx="1724190" cy="689420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marL="128270" indent="-128270" defTabSz="914400">
              <a:lnSpc>
                <a:spcPct val="90000"/>
              </a:lnSpc>
              <a:spcBef>
                <a:spcPts val="600"/>
              </a:spcBef>
              <a:buClr>
                <a:srgbClr val="F8971D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srgbClr val="002C56"/>
                </a:solidFill>
                <a:latin typeface="Arial"/>
                <a:cs typeface="Arial"/>
              </a:rPr>
              <a:t>Refined models</a:t>
            </a:r>
          </a:p>
          <a:p>
            <a:pPr marL="128270" indent="-128270" defTabSz="914400">
              <a:lnSpc>
                <a:spcPct val="90000"/>
              </a:lnSpc>
              <a:spcBef>
                <a:spcPts val="600"/>
              </a:spcBef>
              <a:buClr>
                <a:srgbClr val="F8971D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cs typeface="Arial"/>
              </a:rPr>
              <a:t>New metrics, business insights</a:t>
            </a:r>
          </a:p>
          <a:p>
            <a:pPr marL="128270" indent="-128270" defTabSz="914400">
              <a:lnSpc>
                <a:spcPct val="90000"/>
              </a:lnSpc>
              <a:spcBef>
                <a:spcPts val="600"/>
              </a:spcBef>
              <a:buClr>
                <a:srgbClr val="F8971D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800" dirty="0">
                <a:cs typeface="Arial"/>
              </a:rPr>
              <a:t>Increased interactivity, prompt intelligence/chaining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C066C8-9C7C-B830-F83C-D0BFF6AD490D}"/>
              </a:ext>
            </a:extLst>
          </p:cNvPr>
          <p:cNvCxnSpPr/>
          <p:nvPr/>
        </p:nvCxnSpPr>
        <p:spPr>
          <a:xfrm>
            <a:off x="325925" y="1590498"/>
            <a:ext cx="789730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8AC89D-FB93-EB91-4C09-125AB524757C}"/>
              </a:ext>
            </a:extLst>
          </p:cNvPr>
          <p:cNvCxnSpPr/>
          <p:nvPr/>
        </p:nvCxnSpPr>
        <p:spPr>
          <a:xfrm>
            <a:off x="349403" y="3195949"/>
            <a:ext cx="789730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DA38E48-1EE0-C964-486F-230C275BBC88}"/>
              </a:ext>
            </a:extLst>
          </p:cNvPr>
          <p:cNvSpPr txBox="1"/>
          <p:nvPr/>
        </p:nvSpPr>
        <p:spPr>
          <a:xfrm>
            <a:off x="473547" y="4288970"/>
            <a:ext cx="1480009" cy="2169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8971D"/>
              </a:buClr>
              <a:buSzPct val="100000"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2C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FA5604-D804-6FBF-BB68-F6322355A31A}"/>
              </a:ext>
            </a:extLst>
          </p:cNvPr>
          <p:cNvCxnSpPr/>
          <p:nvPr/>
        </p:nvCxnSpPr>
        <p:spPr>
          <a:xfrm>
            <a:off x="302180" y="4477774"/>
            <a:ext cx="789730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72EF10-E160-9555-2F79-CB6FA0E17D13}"/>
              </a:ext>
            </a:extLst>
          </p:cNvPr>
          <p:cNvSpPr txBox="1"/>
          <p:nvPr/>
        </p:nvSpPr>
        <p:spPr>
          <a:xfrm>
            <a:off x="302180" y="4513720"/>
            <a:ext cx="1792273" cy="215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2C56"/>
                </a:solidFill>
                <a:latin typeface="Arial"/>
                <a:cs typeface="Arial"/>
              </a:rPr>
              <a:t>Exploration, learning</a:t>
            </a:r>
            <a:endParaRPr lang="en-US" sz="800" dirty="0">
              <a:solidFill>
                <a:srgbClr val="002C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5A46A2-8C28-129A-ABB6-02905DE774C7}"/>
              </a:ext>
            </a:extLst>
          </p:cNvPr>
          <p:cNvSpPr txBox="1"/>
          <p:nvPr/>
        </p:nvSpPr>
        <p:spPr>
          <a:xfrm>
            <a:off x="2178027" y="4478860"/>
            <a:ext cx="198011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2C56"/>
                </a:solidFill>
                <a:latin typeface="Arial"/>
                <a:cs typeface="Arial"/>
              </a:rPr>
              <a:t>Improved business data quality</a:t>
            </a:r>
            <a:endParaRPr lang="en-US" sz="800" dirty="0">
              <a:solidFill>
                <a:srgbClr val="002C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2C56"/>
                </a:solidFill>
                <a:latin typeface="Arial"/>
                <a:cs typeface="Arial"/>
              </a:rPr>
              <a:t>Improved decision-making 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6ED5EE-9E3B-C069-68CD-ABEDF651CEAB}"/>
              </a:ext>
            </a:extLst>
          </p:cNvPr>
          <p:cNvSpPr txBox="1"/>
          <p:nvPr/>
        </p:nvSpPr>
        <p:spPr>
          <a:xfrm>
            <a:off x="4224160" y="4450467"/>
            <a:ext cx="198011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2C56"/>
                </a:solidFill>
                <a:latin typeface="Arial"/>
                <a:cs typeface="Arial"/>
              </a:rPr>
              <a:t>Increase value to business based on realization or expansion of metrics that matter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241E36-7D4E-5595-A123-608158A40B0A}"/>
              </a:ext>
            </a:extLst>
          </p:cNvPr>
          <p:cNvSpPr txBox="1"/>
          <p:nvPr/>
        </p:nvSpPr>
        <p:spPr>
          <a:xfrm>
            <a:off x="6140927" y="4450467"/>
            <a:ext cx="214212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cs typeface="Arial"/>
              </a:rPr>
              <a:t>Process optimization, competitive advantage, productivity gains</a:t>
            </a:r>
          </a:p>
        </p:txBody>
      </p:sp>
    </p:spTree>
    <p:extLst>
      <p:ext uri="{BB962C8B-B14F-4D97-AF65-F5344CB8AC3E}">
        <p14:creationId xmlns:p14="http://schemas.microsoft.com/office/powerpoint/2010/main" val="23903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1297088-147B-81ED-8834-FD28DC23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46" y="-628983"/>
            <a:ext cx="4655765" cy="2194560"/>
          </a:xfr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2400" b="0" dirty="0">
                <a:latin typeface="+mn-lt"/>
              </a:rPr>
              <a:t>The terms matter…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D7CFF-44FB-6FD2-38CB-D32CCCBE0E84}"/>
              </a:ext>
            </a:extLst>
          </p:cNvPr>
          <p:cNvSpPr/>
          <p:nvPr/>
        </p:nvSpPr>
        <p:spPr>
          <a:xfrm>
            <a:off x="6640497" y="0"/>
            <a:ext cx="2503503" cy="187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9173DDA-1736-F809-458D-FE64986E3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40298"/>
              </p:ext>
            </p:extLst>
          </p:nvPr>
        </p:nvGraphicFramePr>
        <p:xfrm>
          <a:off x="317346" y="936594"/>
          <a:ext cx="8256638" cy="2645142"/>
        </p:xfrm>
        <a:graphic>
          <a:graphicData uri="http://schemas.openxmlformats.org/drawingml/2006/table">
            <a:tbl>
              <a:tblPr firstRow="1" bandRow="1"/>
              <a:tblGrid>
                <a:gridCol w="1215189">
                  <a:extLst>
                    <a:ext uri="{9D8B030D-6E8A-4147-A177-3AD203B41FA5}">
                      <a16:colId xmlns:a16="http://schemas.microsoft.com/office/drawing/2014/main" val="688336330"/>
                    </a:ext>
                  </a:extLst>
                </a:gridCol>
                <a:gridCol w="7041449">
                  <a:extLst>
                    <a:ext uri="{9D8B030D-6E8A-4147-A177-3AD203B41FA5}">
                      <a16:colId xmlns:a16="http://schemas.microsoft.com/office/drawing/2014/main" val="371642820"/>
                    </a:ext>
                  </a:extLst>
                </a:gridCol>
              </a:tblGrid>
              <a:tr h="23254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950" dirty="0"/>
                        <a:t>Term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5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950" dirty="0"/>
                        <a:t>Definition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685516"/>
                  </a:ext>
                </a:extLst>
              </a:tr>
              <a:tr h="74004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95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POC 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95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Delivers a </a:t>
                      </a:r>
                      <a:r>
                        <a:rPr lang="en-US" sz="950" b="0" i="0" u="sng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conceptual primitive</a:t>
                      </a:r>
                      <a:r>
                        <a:rPr lang="en-US" sz="95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that validates an idea or the feasibility of a concept. No production data or usage, and generally delivered in a short number of weeks.</a:t>
                      </a:r>
                      <a:endParaRPr lang="en-US" sz="95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41342"/>
                  </a:ext>
                </a:extLst>
              </a:tr>
              <a:tr h="53349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95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POV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95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Proof of Value delivers a learning/exploration element that also ties to proving that an idea is going to contribute business value.</a:t>
                      </a:r>
                      <a:r>
                        <a:rPr lang="en-US" sz="95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Typically delivered in weeks and carries one or more “Metrics that Matter” which are tied to the desired business value/outcome expectation. A POV does not typically use production data and is not used in production.</a:t>
                      </a:r>
                      <a:endParaRPr lang="en-US" sz="95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61135"/>
                  </a:ext>
                </a:extLst>
              </a:tr>
              <a:tr h="113538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95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MVP 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95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 MVP, or Minimum Viable Product, is an initial set of capabilities delivered for a given product, based on a well-defined backlog of prioritized features. An MVP does use production data and and is used in a live environment, though usage may be constrained as a means to contain initial risk and cost.</a:t>
                      </a:r>
                      <a:endParaRPr lang="en-US" sz="95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83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2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CE04-DA35-D745-94FF-525CEF72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DA7C201F-753C-1B34-81AB-1387DF723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87" y="2362954"/>
            <a:ext cx="1546728" cy="16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8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53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D457-0E0F-4A4D-A830-1D0A47CF3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3" y="757251"/>
            <a:ext cx="7296295" cy="443333"/>
          </a:xfrm>
        </p:spPr>
        <p:txBody>
          <a:bodyPr/>
          <a:lstStyle/>
          <a:p>
            <a:r>
              <a:rPr lang="en-US" sz="2400" dirty="0"/>
              <a:t>AI: Revolution vs. Evolution</a:t>
            </a:r>
          </a:p>
        </p:txBody>
      </p:sp>
      <p:pic>
        <p:nvPicPr>
          <p:cNvPr id="14" name="Picture 13" descr="Men drawing charts on glass wall in office">
            <a:extLst>
              <a:ext uri="{FF2B5EF4-FFF2-40B4-BE49-F238E27FC236}">
                <a16:creationId xmlns:a16="http://schemas.microsoft.com/office/drawing/2014/main" id="{0E30148D-B2ED-4223-BF30-3F43F07A40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23589" y="1462086"/>
            <a:ext cx="3961715" cy="2643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C9C97C-6008-4540-B00B-AB0E5ED3F6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86" y="181184"/>
            <a:ext cx="1628653" cy="4287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33AEF-94BF-3822-2B3F-6279CE5B6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273" y="1545134"/>
            <a:ext cx="4104718" cy="32616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Cloud computing market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$587B (2023)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$676B (2024 projected)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$2.3T (2032 projected)</a:t>
            </a:r>
          </a:p>
          <a:p>
            <a:endParaRPr lang="en-US" sz="85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4752E-E660-923A-75CA-F9ABB48CFE3D}"/>
              </a:ext>
            </a:extLst>
          </p:cNvPr>
          <p:cNvSpPr txBox="1"/>
          <p:nvPr/>
        </p:nvSpPr>
        <p:spPr>
          <a:xfrm>
            <a:off x="410849" y="4648954"/>
            <a:ext cx="26854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Source: Fortune Intelligence</a:t>
            </a:r>
          </a:p>
        </p:txBody>
      </p:sp>
    </p:spTree>
    <p:extLst>
      <p:ext uri="{BB962C8B-B14F-4D97-AF65-F5344CB8AC3E}">
        <p14:creationId xmlns:p14="http://schemas.microsoft.com/office/powerpoint/2010/main" val="1763099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905275-2C3F-C740-B4C6-2E4A2060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3" y="270638"/>
            <a:ext cx="8134349" cy="424732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Enterprises are realizing significant value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C10E04E-9C25-9885-FC12-98E648B449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363" y="1157282"/>
            <a:ext cx="8457807" cy="286232"/>
          </a:xfrm>
        </p:spPr>
        <p:txBody>
          <a:bodyPr/>
          <a:lstStyle/>
          <a:p>
            <a:r>
              <a:rPr lang="en-US" sz="1400" dirty="0"/>
              <a:t>Top Generative AI powered use cases</a:t>
            </a:r>
          </a:p>
        </p:txBody>
      </p:sp>
      <p:sp>
        <p:nvSpPr>
          <p:cNvPr id="49" name="Google Shape;3442;p312">
            <a:extLst>
              <a:ext uri="{FF2B5EF4-FFF2-40B4-BE49-F238E27FC236}">
                <a16:creationId xmlns:a16="http://schemas.microsoft.com/office/drawing/2014/main" id="{C6D164EC-BCC9-99F7-69BB-F9A453C2EF87}"/>
              </a:ext>
            </a:extLst>
          </p:cNvPr>
          <p:cNvSpPr/>
          <p:nvPr/>
        </p:nvSpPr>
        <p:spPr>
          <a:xfrm>
            <a:off x="433601" y="1465059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accent6"/>
                </a:solidFill>
                <a:ea typeface="Google Sans"/>
                <a:cs typeface="Google Sans"/>
                <a:sym typeface="Google Sans"/>
              </a:rPr>
              <a:t>Public Website Navigation</a:t>
            </a:r>
            <a:endParaRPr sz="900" b="1" dirty="0">
              <a:solidFill>
                <a:schemeClr val="accent6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Effectively find information from a website via multi-</a:t>
            </a:r>
            <a:br>
              <a:rPr lang="en" sz="900" dirty="0">
                <a:ea typeface="Google Sans"/>
                <a:cs typeface="Google Sans"/>
                <a:sym typeface="Google Sans"/>
              </a:rPr>
            </a:br>
            <a:r>
              <a:rPr lang="en" sz="900" dirty="0">
                <a:ea typeface="Google Sans"/>
                <a:cs typeface="Google Sans"/>
                <a:sym typeface="Google Sans"/>
              </a:rPr>
              <a:t>modal inputs and conversational queries</a:t>
            </a: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50" name="Google Shape;3443;p312">
            <a:extLst>
              <a:ext uri="{FF2B5EF4-FFF2-40B4-BE49-F238E27FC236}">
                <a16:creationId xmlns:a16="http://schemas.microsoft.com/office/drawing/2014/main" id="{2E99E522-19C6-5B55-023E-CEA4F255B292}"/>
              </a:ext>
            </a:extLst>
          </p:cNvPr>
          <p:cNvSpPr/>
          <p:nvPr/>
        </p:nvSpPr>
        <p:spPr>
          <a:xfrm>
            <a:off x="1774950" y="1468168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0070C0"/>
                </a:solidFill>
                <a:ea typeface="Google Sans"/>
                <a:cs typeface="Google Sans"/>
                <a:sym typeface="Google Sans"/>
              </a:rPr>
              <a:t>Product /</a:t>
            </a:r>
            <a:br>
              <a:rPr lang="en" sz="900" b="1" dirty="0">
                <a:solidFill>
                  <a:srgbClr val="0070C0"/>
                </a:solidFill>
                <a:ea typeface="Google Sans"/>
                <a:cs typeface="Google Sans"/>
                <a:sym typeface="Google Sans"/>
              </a:rPr>
            </a:br>
            <a:r>
              <a:rPr lang="en" sz="900" b="1" dirty="0">
                <a:solidFill>
                  <a:srgbClr val="0070C0"/>
                </a:solidFill>
                <a:ea typeface="Google Sans"/>
                <a:cs typeface="Google Sans"/>
                <a:sym typeface="Google Sans"/>
              </a:rPr>
              <a:t>Content Catalog Discovery</a:t>
            </a:r>
            <a:endParaRPr sz="900" b="1" dirty="0">
              <a:solidFill>
                <a:srgbClr val="0070C0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Effectively find the most relevant Products / Content listings from a inventory catalog</a:t>
            </a: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51" name="Google Shape;3444;p312">
            <a:extLst>
              <a:ext uri="{FF2B5EF4-FFF2-40B4-BE49-F238E27FC236}">
                <a16:creationId xmlns:a16="http://schemas.microsoft.com/office/drawing/2014/main" id="{A4DD732A-2438-9F53-F801-4A730DDF9B4D}"/>
              </a:ext>
            </a:extLst>
          </p:cNvPr>
          <p:cNvSpPr/>
          <p:nvPr/>
        </p:nvSpPr>
        <p:spPr>
          <a:xfrm>
            <a:off x="3127663" y="1465059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accent6"/>
                </a:solidFill>
                <a:ea typeface="Google Sans"/>
                <a:cs typeface="Google Sans"/>
                <a:sym typeface="Google Sans"/>
              </a:rPr>
              <a:t>Intra-Knowledge Q&amp;A </a:t>
            </a:r>
            <a:endParaRPr sz="900" b="1" dirty="0">
              <a:solidFill>
                <a:schemeClr val="accent6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Conversationally query questions for answers from internal knowledge sources</a:t>
            </a: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52" name="Google Shape;3445;p312">
            <a:extLst>
              <a:ext uri="{FF2B5EF4-FFF2-40B4-BE49-F238E27FC236}">
                <a16:creationId xmlns:a16="http://schemas.microsoft.com/office/drawing/2014/main" id="{6C71E243-4C77-6DDE-709C-51515C468C15}"/>
              </a:ext>
            </a:extLst>
          </p:cNvPr>
          <p:cNvSpPr/>
          <p:nvPr/>
        </p:nvSpPr>
        <p:spPr>
          <a:xfrm>
            <a:off x="4484954" y="1438854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0070C0"/>
                </a:solidFill>
                <a:ea typeface="Google Sans"/>
                <a:cs typeface="Google Sans"/>
                <a:sym typeface="Google Sans"/>
              </a:rPr>
              <a:t>Business Process Automation</a:t>
            </a:r>
            <a:endParaRPr sz="900" b="1" dirty="0">
              <a:solidFill>
                <a:srgbClr val="0070C0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Automating the information retrieval and recommendation step of a recurring business process</a:t>
            </a: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53" name="Google Shape;3446;p312">
            <a:extLst>
              <a:ext uri="{FF2B5EF4-FFF2-40B4-BE49-F238E27FC236}">
                <a16:creationId xmlns:a16="http://schemas.microsoft.com/office/drawing/2014/main" id="{0C8245C7-5191-0DCC-9BB8-5E5970D1747C}"/>
              </a:ext>
            </a:extLst>
          </p:cNvPr>
          <p:cNvSpPr/>
          <p:nvPr/>
        </p:nvSpPr>
        <p:spPr>
          <a:xfrm>
            <a:off x="5854413" y="1432192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FF9100"/>
                </a:solidFill>
                <a:ea typeface="Google Sans"/>
                <a:cs typeface="Google Sans"/>
                <a:sym typeface="Google Sans"/>
              </a:rPr>
              <a:t>Regulatory Compliance </a:t>
            </a:r>
            <a:endParaRPr sz="900" b="1" dirty="0">
              <a:solidFill>
                <a:srgbClr val="FF9100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Interpret regulatory policy / documents to identify potential violations relative to operating procedures</a:t>
            </a: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54" name="Google Shape;3447;p312">
            <a:extLst>
              <a:ext uri="{FF2B5EF4-FFF2-40B4-BE49-F238E27FC236}">
                <a16:creationId xmlns:a16="http://schemas.microsoft.com/office/drawing/2014/main" id="{E61C1009-B39E-C4F8-D629-39B28981C00F}"/>
              </a:ext>
            </a:extLst>
          </p:cNvPr>
          <p:cNvSpPr/>
          <p:nvPr/>
        </p:nvSpPr>
        <p:spPr>
          <a:xfrm>
            <a:off x="7223870" y="1438854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00B050"/>
                </a:solidFill>
                <a:ea typeface="Google Sans"/>
                <a:cs typeface="Google Sans"/>
                <a:sym typeface="Google Sans"/>
              </a:rPr>
              <a:t>Documentation Generation</a:t>
            </a:r>
            <a:endParaRPr sz="900" b="1" dirty="0">
              <a:solidFill>
                <a:srgbClr val="00B050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Write new documentation based on summarization of other documents &amp; software code</a:t>
            </a:r>
            <a:endParaRPr sz="900" b="1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55" name="Google Shape;3448;p312">
            <a:extLst>
              <a:ext uri="{FF2B5EF4-FFF2-40B4-BE49-F238E27FC236}">
                <a16:creationId xmlns:a16="http://schemas.microsoft.com/office/drawing/2014/main" id="{D391AD90-0F8D-A05D-A2B2-85DD5D9DF54B}"/>
              </a:ext>
            </a:extLst>
          </p:cNvPr>
          <p:cNvSpPr/>
          <p:nvPr/>
        </p:nvSpPr>
        <p:spPr>
          <a:xfrm>
            <a:off x="439181" y="2952028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C00000"/>
                </a:solidFill>
                <a:ea typeface="Google Sans"/>
                <a:cs typeface="Google Sans"/>
                <a:sym typeface="Google Sans"/>
              </a:rPr>
              <a:t>Customer Service Automation</a:t>
            </a:r>
            <a:endParaRPr sz="900" b="1" dirty="0">
              <a:solidFill>
                <a:srgbClr val="C00000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Effectively service customers requests for information and service provisioning</a:t>
            </a: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56" name="Google Shape;3449;p312">
            <a:extLst>
              <a:ext uri="{FF2B5EF4-FFF2-40B4-BE49-F238E27FC236}">
                <a16:creationId xmlns:a16="http://schemas.microsoft.com/office/drawing/2014/main" id="{70473C89-3479-6474-8E9E-E2B0E261C64D}"/>
              </a:ext>
            </a:extLst>
          </p:cNvPr>
          <p:cNvSpPr/>
          <p:nvPr/>
        </p:nvSpPr>
        <p:spPr>
          <a:xfrm>
            <a:off x="1781475" y="2952028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0070C0"/>
                </a:solidFill>
                <a:ea typeface="Google Sans"/>
                <a:cs typeface="Google Sans"/>
                <a:sym typeface="Google Sans"/>
              </a:rPr>
              <a:t>Product / Content Recommendation</a:t>
            </a:r>
            <a:endParaRPr sz="900" b="1" dirty="0">
              <a:solidFill>
                <a:srgbClr val="0070C0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Recommend personalized Product / Content / Next Best Action from a catalog</a:t>
            </a:r>
            <a:endParaRPr sz="900" dirty="0"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57" name="Google Shape;3450;p312">
            <a:extLst>
              <a:ext uri="{FF2B5EF4-FFF2-40B4-BE49-F238E27FC236}">
                <a16:creationId xmlns:a16="http://schemas.microsoft.com/office/drawing/2014/main" id="{3FEA916C-B6BB-2FAA-5CAD-2DC0308C939C}"/>
              </a:ext>
            </a:extLst>
          </p:cNvPr>
          <p:cNvSpPr/>
          <p:nvPr/>
        </p:nvSpPr>
        <p:spPr>
          <a:xfrm>
            <a:off x="3127662" y="2934953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FF0000"/>
                </a:solidFill>
                <a:ea typeface="Google Sans"/>
                <a:cs typeface="Google Sans"/>
                <a:sym typeface="Google Sans"/>
              </a:rPr>
              <a:t>Document Search &amp; Synthesis</a:t>
            </a:r>
            <a:endParaRPr sz="900" b="1" dirty="0">
              <a:solidFill>
                <a:srgbClr val="FF0000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Effectively find the most relevant documents and summarize their contents</a:t>
            </a: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58" name="Google Shape;3451;p312">
            <a:extLst>
              <a:ext uri="{FF2B5EF4-FFF2-40B4-BE49-F238E27FC236}">
                <a16:creationId xmlns:a16="http://schemas.microsoft.com/office/drawing/2014/main" id="{AC380E60-E25F-E68C-B686-EA8B7E76ED9A}"/>
              </a:ext>
            </a:extLst>
          </p:cNvPr>
          <p:cNvSpPr/>
          <p:nvPr/>
        </p:nvSpPr>
        <p:spPr>
          <a:xfrm>
            <a:off x="4484954" y="2908748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00B050"/>
                </a:solidFill>
                <a:ea typeface="Google Sans"/>
                <a:cs typeface="Google Sans"/>
                <a:sym typeface="Google Sans"/>
              </a:rPr>
              <a:t>Creative Assistance</a:t>
            </a:r>
            <a:endParaRPr sz="900" b="1" dirty="0">
              <a:solidFill>
                <a:srgbClr val="00B050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Empower creative teams to create bespoke images and creative content for campaigns and editorial content</a:t>
            </a: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59" name="Google Shape;3452;p312">
            <a:extLst>
              <a:ext uri="{FF2B5EF4-FFF2-40B4-BE49-F238E27FC236}">
                <a16:creationId xmlns:a16="http://schemas.microsoft.com/office/drawing/2014/main" id="{24DE1CFF-672B-3CDD-42A0-E3590475232C}"/>
              </a:ext>
            </a:extLst>
          </p:cNvPr>
          <p:cNvSpPr/>
          <p:nvPr/>
        </p:nvSpPr>
        <p:spPr>
          <a:xfrm>
            <a:off x="5854412" y="2902086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0070C0"/>
                </a:solidFill>
                <a:ea typeface="Google Sans"/>
                <a:cs typeface="Google Sans"/>
                <a:sym typeface="Google Sans"/>
              </a:rPr>
              <a:t>Research Acceleration</a:t>
            </a:r>
            <a:endParaRPr sz="900" b="1" dirty="0">
              <a:solidFill>
                <a:srgbClr val="0070C0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Find complex subject domain information across many disparate sources and synthesis the findings</a:t>
            </a: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60" name="Google Shape;3453;p312">
            <a:extLst>
              <a:ext uri="{FF2B5EF4-FFF2-40B4-BE49-F238E27FC236}">
                <a16:creationId xmlns:a16="http://schemas.microsoft.com/office/drawing/2014/main" id="{4351C740-0FAE-0E98-B16E-60FA219AAED4}"/>
              </a:ext>
            </a:extLst>
          </p:cNvPr>
          <p:cNvSpPr/>
          <p:nvPr/>
        </p:nvSpPr>
        <p:spPr>
          <a:xfrm>
            <a:off x="7223870" y="2908748"/>
            <a:ext cx="1288200" cy="1398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FF0000"/>
                </a:solidFill>
                <a:ea typeface="Google Sans"/>
                <a:cs typeface="Google Sans"/>
                <a:sym typeface="Google Sans"/>
              </a:rPr>
              <a:t>Developer Efficiency</a:t>
            </a:r>
            <a:endParaRPr sz="900" b="1" dirty="0">
              <a:solidFill>
                <a:srgbClr val="FF0000"/>
              </a:solidFill>
              <a:ea typeface="Google Sans"/>
              <a:cs typeface="Google Sans"/>
              <a:sym typeface="Google San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 dirty="0">
                <a:ea typeface="Google Sans"/>
                <a:cs typeface="Google Sans"/>
                <a:sym typeface="Google Sans"/>
              </a:rPr>
              <a:t>Complete and augment code to make your engineering team more efficient and effective</a:t>
            </a:r>
            <a:endParaRPr sz="900" dirty="0">
              <a:ea typeface="Google Sans"/>
              <a:cs typeface="Google Sans"/>
              <a:sym typeface="Google Sans"/>
            </a:endParaRPr>
          </a:p>
        </p:txBody>
      </p:sp>
      <p:sp>
        <p:nvSpPr>
          <p:cNvPr id="61" name="Google Shape;3454;p312">
            <a:extLst>
              <a:ext uri="{FF2B5EF4-FFF2-40B4-BE49-F238E27FC236}">
                <a16:creationId xmlns:a16="http://schemas.microsoft.com/office/drawing/2014/main" id="{A40B0ADF-9E11-4742-C4D1-15B5F3BCB7A5}"/>
              </a:ext>
            </a:extLst>
          </p:cNvPr>
          <p:cNvSpPr/>
          <p:nvPr/>
        </p:nvSpPr>
        <p:spPr>
          <a:xfrm>
            <a:off x="403081" y="4531066"/>
            <a:ext cx="2676300" cy="2418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bg1"/>
                </a:solidFill>
                <a:ea typeface="Google Sans"/>
                <a:cs typeface="Google Sans"/>
                <a:sym typeface="Google Sans"/>
              </a:rPr>
              <a:t>Complex data, intuitively accessible</a:t>
            </a:r>
            <a:endParaRPr sz="900" b="1" dirty="0">
              <a:solidFill>
                <a:schemeClr val="bg1"/>
              </a:solidFill>
              <a:ea typeface="Google Sans"/>
              <a:cs typeface="Google Sans"/>
              <a:sym typeface="Google Sans"/>
            </a:endParaRPr>
          </a:p>
        </p:txBody>
      </p:sp>
      <p:sp>
        <p:nvSpPr>
          <p:cNvPr id="62" name="Google Shape;3455;p312">
            <a:extLst>
              <a:ext uri="{FF2B5EF4-FFF2-40B4-BE49-F238E27FC236}">
                <a16:creationId xmlns:a16="http://schemas.microsoft.com/office/drawing/2014/main" id="{67106F69-5954-A30C-B3C2-C91770865099}"/>
              </a:ext>
            </a:extLst>
          </p:cNvPr>
          <p:cNvSpPr/>
          <p:nvPr/>
        </p:nvSpPr>
        <p:spPr>
          <a:xfrm>
            <a:off x="3179731" y="4531066"/>
            <a:ext cx="2676300" cy="241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bg1"/>
                </a:solidFill>
                <a:ea typeface="Google Sans"/>
                <a:cs typeface="Google Sans"/>
                <a:sym typeface="Google Sans"/>
              </a:rPr>
              <a:t>Online interactions made conversational</a:t>
            </a:r>
            <a:endParaRPr sz="900" b="1" dirty="0">
              <a:solidFill>
                <a:schemeClr val="bg1"/>
              </a:solidFill>
              <a:ea typeface="Google Sans"/>
              <a:cs typeface="Google Sans"/>
              <a:sym typeface="Google Sans"/>
            </a:endParaRPr>
          </a:p>
        </p:txBody>
      </p:sp>
      <p:sp>
        <p:nvSpPr>
          <p:cNvPr id="63" name="Google Shape;3456;p312">
            <a:extLst>
              <a:ext uri="{FF2B5EF4-FFF2-40B4-BE49-F238E27FC236}">
                <a16:creationId xmlns:a16="http://schemas.microsoft.com/office/drawing/2014/main" id="{76A11AB9-961E-EA2A-C1DB-D1C7357F6A9A}"/>
              </a:ext>
            </a:extLst>
          </p:cNvPr>
          <p:cNvSpPr/>
          <p:nvPr/>
        </p:nvSpPr>
        <p:spPr>
          <a:xfrm>
            <a:off x="5932084" y="4531066"/>
            <a:ext cx="2676300" cy="2418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bg1"/>
                </a:solidFill>
                <a:ea typeface="Google Sans"/>
                <a:cs typeface="Google Sans"/>
                <a:sym typeface="Google Sans"/>
              </a:rPr>
              <a:t>Content generation at the click of a button</a:t>
            </a:r>
            <a:endParaRPr sz="900" b="1" dirty="0">
              <a:solidFill>
                <a:schemeClr val="bg1"/>
              </a:solidFill>
              <a:ea typeface="Google Sans"/>
              <a:cs typeface="Google Sans"/>
              <a:sym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14285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D1847B8-07DB-A0D3-23C0-657458082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Top Concerns</a:t>
            </a:r>
          </a:p>
        </p:txBody>
      </p:sp>
      <p:pic>
        <p:nvPicPr>
          <p:cNvPr id="3" name="Picture Placeholder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A02E747-D3F4-A6FE-3E60-1466D167C65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816" r="25816"/>
          <a:stretch>
            <a:fillRect/>
          </a:stretch>
        </p:blipFill>
        <p:spPr>
          <a:xfrm>
            <a:off x="4702854" y="-1"/>
            <a:ext cx="4441146" cy="5143501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3611C8-5AE6-EBC1-84D5-8C18E571DF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9489" y="960067"/>
            <a:ext cx="4322135" cy="3937857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Going from ”a lot of ideas” to delivering real business value</a:t>
            </a:r>
          </a:p>
          <a:p>
            <a:r>
              <a:rPr lang="en-US" sz="1200" dirty="0"/>
              <a:t>Data Posture</a:t>
            </a:r>
          </a:p>
          <a:p>
            <a:r>
              <a:rPr lang="en-US" sz="1200" dirty="0"/>
              <a:t>Managing AI risk and compliance</a:t>
            </a:r>
          </a:p>
          <a:p>
            <a:r>
              <a:rPr lang="en-US" sz="1200" dirty="0"/>
              <a:t>Ensuring responsible AI</a:t>
            </a:r>
          </a:p>
          <a:p>
            <a:r>
              <a:rPr lang="en-US" sz="1200" dirty="0"/>
              <a:t>Transparency and accountability</a:t>
            </a:r>
          </a:p>
          <a:p>
            <a:r>
              <a:rPr lang="en-US" sz="1200" dirty="0"/>
              <a:t>Organizational skill</a:t>
            </a:r>
          </a:p>
          <a:p>
            <a:r>
              <a:rPr lang="en-US" sz="1200" dirty="0"/>
              <a:t>Change Management</a:t>
            </a:r>
          </a:p>
          <a:p>
            <a:r>
              <a:rPr lang="en-US" sz="1200" dirty="0"/>
              <a:t>Sustainability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2F9B86F-13B6-0207-DB83-0B25D218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08" y="356560"/>
            <a:ext cx="5382523" cy="510789"/>
          </a:xfrm>
        </p:spPr>
        <p:txBody>
          <a:bodyPr/>
          <a:lstStyle/>
          <a:p>
            <a:r>
              <a:rPr lang="en-US" sz="2000" dirty="0"/>
              <a:t>AI governance adoption</a:t>
            </a:r>
          </a:p>
        </p:txBody>
      </p:sp>
      <p:pic>
        <p:nvPicPr>
          <p:cNvPr id="15" name="Picture 14" descr="A blue and grey colored diagram&#10;&#10;Description automatically generated with medium confidence">
            <a:extLst>
              <a:ext uri="{FF2B5EF4-FFF2-40B4-BE49-F238E27FC236}">
                <a16:creationId xmlns:a16="http://schemas.microsoft.com/office/drawing/2014/main" id="{41847881-E9AB-45C8-CE88-4C945F3C6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08" y="1144162"/>
            <a:ext cx="7772400" cy="36427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D284D4-9846-A598-A500-F2964DD9D1D1}"/>
              </a:ext>
            </a:extLst>
          </p:cNvPr>
          <p:cNvSpPr txBox="1"/>
          <p:nvPr/>
        </p:nvSpPr>
        <p:spPr>
          <a:xfrm>
            <a:off x="5993631" y="4660191"/>
            <a:ext cx="2353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Gartner, 2023</a:t>
            </a:r>
          </a:p>
        </p:txBody>
      </p:sp>
    </p:spTree>
    <p:extLst>
      <p:ext uri="{BB962C8B-B14F-4D97-AF65-F5344CB8AC3E}">
        <p14:creationId xmlns:p14="http://schemas.microsoft.com/office/powerpoint/2010/main" val="345155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2F9B86F-13B6-0207-DB83-0B25D218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08" y="356560"/>
            <a:ext cx="5382523" cy="510789"/>
          </a:xfrm>
        </p:spPr>
        <p:txBody>
          <a:bodyPr/>
          <a:lstStyle/>
          <a:p>
            <a:r>
              <a:rPr lang="en-US" sz="2000" dirty="0"/>
              <a:t>AI governance adoption challenges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284D4-9846-A598-A500-F2964DD9D1D1}"/>
              </a:ext>
            </a:extLst>
          </p:cNvPr>
          <p:cNvSpPr txBox="1"/>
          <p:nvPr/>
        </p:nvSpPr>
        <p:spPr>
          <a:xfrm>
            <a:off x="5993631" y="4660191"/>
            <a:ext cx="2353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Gartner, 2023</a:t>
            </a:r>
          </a:p>
        </p:txBody>
      </p:sp>
      <p:pic>
        <p:nvPicPr>
          <p:cNvPr id="3" name="Picture 2" descr="A blue and white diagram with text&#10;&#10;Description automatically generated with medium confidence">
            <a:extLst>
              <a:ext uri="{FF2B5EF4-FFF2-40B4-BE49-F238E27FC236}">
                <a16:creationId xmlns:a16="http://schemas.microsoft.com/office/drawing/2014/main" id="{4E05C2C3-6D99-440A-014C-58E9386EA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48" y="1405576"/>
            <a:ext cx="7772400" cy="32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5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F4FD-BF6B-903F-3069-0A81E7DA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78" y="211924"/>
            <a:ext cx="4813957" cy="510789"/>
          </a:xfrm>
        </p:spPr>
        <p:txBody>
          <a:bodyPr/>
          <a:lstStyle/>
          <a:p>
            <a:r>
              <a:rPr lang="en-US" sz="2000" dirty="0"/>
              <a:t>AI Governance best practices (so far)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2E464-A1E1-FAF1-0B84-F3672BFF0C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336" y="1027568"/>
            <a:ext cx="5392881" cy="3648613"/>
          </a:xfrm>
        </p:spPr>
        <p:txBody>
          <a:bodyPr/>
          <a:lstStyle/>
          <a:p>
            <a:pPr marL="342900" indent="-34290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Establish an AI Council</a:t>
            </a:r>
          </a:p>
          <a:p>
            <a:pPr marL="480060" lvl="3" indent="-342900"/>
            <a:r>
              <a:rPr lang="en-US" dirty="0"/>
              <a:t>Involve the appropriate functions (legal, infosec, risk management, technology, etc)</a:t>
            </a:r>
          </a:p>
          <a:p>
            <a:pPr marL="480060" lvl="3" indent="-342900"/>
            <a:r>
              <a:rPr lang="en-US" dirty="0"/>
              <a:t>Understand the differences between your internal AI efforts and external/GTM efforts and govern each appropriately</a:t>
            </a:r>
          </a:p>
          <a:p>
            <a:pPr marL="480060" lvl="3" indent="-342900"/>
            <a:r>
              <a:rPr lang="en-US" dirty="0"/>
              <a:t>Balance process rigor with learning; expect things to change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</a:rPr>
              <a:t>Implement the right processes</a:t>
            </a:r>
          </a:p>
          <a:p>
            <a:pPr marL="480060" lvl="2" indent="-342900"/>
            <a:r>
              <a:rPr lang="en-US" dirty="0"/>
              <a:t>Common use case definition that includes: description, intended use(s), unintended use(s), personas, technology stack, dependencies, budget/ROI, build vs buy, Metrics that Matter</a:t>
            </a:r>
          </a:p>
          <a:p>
            <a:pPr marL="480060" lvl="2" indent="-342900"/>
            <a:r>
              <a:rPr lang="en-US" dirty="0"/>
              <a:t>Common use case intake and life cycle process that is well understood and transparent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</a:rPr>
              <a:t>Measure and manage </a:t>
            </a:r>
            <a:endParaRPr lang="en-US" sz="2000" dirty="0"/>
          </a:p>
          <a:p>
            <a:pPr marL="480060" lvl="2" indent="-342900"/>
            <a:r>
              <a:rPr lang="en-US" dirty="0"/>
              <a:t>Evaluate and implement appropriate supporting technologies (e.g. Holistic AI, Fairly AI, PureML, etc)</a:t>
            </a:r>
          </a:p>
          <a:p>
            <a:pPr marL="480060" lvl="2" indent="-342900"/>
            <a:r>
              <a:rPr lang="en-US" dirty="0"/>
              <a:t>Metrics based on ROI, business value delivered, risk, etc.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</a:rPr>
              <a:t>Support</a:t>
            </a:r>
            <a:endParaRPr lang="en-US" sz="2000" dirty="0"/>
          </a:p>
          <a:p>
            <a:pPr marL="480060" lvl="2" indent="-342900"/>
            <a:r>
              <a:rPr lang="en-US" dirty="0"/>
              <a:t>Publish policies and guidance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marL="342900" lvl="1" indent="-342900"/>
            <a:endParaRPr lang="en-US" dirty="0"/>
          </a:p>
          <a:p>
            <a:pPr marL="342900" lvl="1" indent="-342900"/>
            <a:endParaRPr lang="en-US" dirty="0"/>
          </a:p>
        </p:txBody>
      </p:sp>
      <p:pic>
        <p:nvPicPr>
          <p:cNvPr id="8" name="Picture Placeholder 7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28C4B7B4-AB95-2D8F-46B6-1C76B9823C8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353" b="9353"/>
          <a:stretch>
            <a:fillRect/>
          </a:stretch>
        </p:blipFill>
        <p:spPr>
          <a:xfrm rot="5400000">
            <a:off x="4986338" y="1008063"/>
            <a:ext cx="5165725" cy="3149600"/>
          </a:xfrm>
        </p:spPr>
      </p:pic>
    </p:spTree>
    <p:extLst>
      <p:ext uri="{BB962C8B-B14F-4D97-AF65-F5344CB8AC3E}">
        <p14:creationId xmlns:p14="http://schemas.microsoft.com/office/powerpoint/2010/main" val="1180097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F4FD-BF6B-903F-3069-0A81E7DA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78" y="211924"/>
            <a:ext cx="4904491" cy="510789"/>
          </a:xfrm>
        </p:spPr>
        <p:txBody>
          <a:bodyPr/>
          <a:lstStyle/>
          <a:p>
            <a:r>
              <a:rPr lang="en-US" sz="2000" dirty="0"/>
              <a:t>AI Governance best practices (so far)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2E464-A1E1-FAF1-0B84-F3672BFF0C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336" y="1027568"/>
            <a:ext cx="5392881" cy="3648613"/>
          </a:xfrm>
        </p:spPr>
        <p:txBody>
          <a:bodyPr/>
          <a:lstStyle/>
          <a:p>
            <a:pPr marL="342900" indent="-34290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Focus on economic viability at scale when making core technology choices</a:t>
            </a:r>
          </a:p>
          <a:p>
            <a:pPr lvl="4" algn="ctr"/>
            <a:r>
              <a:rPr lang="en-US" sz="1100" dirty="0">
                <a:solidFill>
                  <a:srgbClr val="202124"/>
                </a:solidFill>
              </a:rPr>
              <a:t>Building and running generative AI applications can become very expensive</a:t>
            </a:r>
          </a:p>
          <a:p>
            <a:pPr lvl="2"/>
            <a:endParaRPr lang="en-US" sz="1100" dirty="0">
              <a:solidFill>
                <a:srgbClr val="202124"/>
              </a:solidFill>
            </a:endParaRPr>
          </a:p>
          <a:p>
            <a:pPr marL="342900" indent="-34290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Look ahead to solve the day-two operational equation</a:t>
            </a:r>
          </a:p>
          <a:p>
            <a:pPr lvl="2" algn="ctr"/>
            <a:r>
              <a:rPr lang="en-US" sz="1100" dirty="0">
                <a:solidFill>
                  <a:srgbClr val="202124"/>
                </a:solidFill>
              </a:rPr>
              <a:t>No technology can scale unless you solve day-two operational challenges</a:t>
            </a:r>
          </a:p>
          <a:p>
            <a:pPr lvl="2"/>
            <a:endParaRPr lang="en-US" sz="1100" dirty="0">
              <a:solidFill>
                <a:srgbClr val="202124"/>
              </a:solidFill>
            </a:endParaRPr>
          </a:p>
          <a:p>
            <a:pPr marL="342900" indent="-34290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Invest early in closing talent gaps</a:t>
            </a:r>
          </a:p>
          <a:p>
            <a:pPr lvl="2" algn="ctr"/>
            <a:r>
              <a:rPr lang="en-US" sz="1100" dirty="0">
                <a:solidFill>
                  <a:srgbClr val="202124"/>
                </a:solidFill>
              </a:rPr>
              <a:t>Invest in up-skilling your current workforce and hiring to close the talent gap</a:t>
            </a:r>
          </a:p>
          <a:p>
            <a:pPr marL="288925" lvl="4" indent="152400">
              <a:tabLst>
                <a:tab pos="284163" algn="l"/>
                <a:tab pos="395288" algn="l"/>
                <a:tab pos="795338" algn="l"/>
              </a:tabLst>
            </a:pPr>
            <a:r>
              <a:rPr lang="en-US" sz="1100" dirty="0">
                <a:solidFill>
                  <a:srgbClr val="202124"/>
                </a:solidFill>
              </a:rPr>
              <a:t>Role/Persona based training, training frameworks</a:t>
            </a:r>
            <a:br>
              <a:rPr lang="en-US" sz="1850" dirty="0">
                <a:solidFill>
                  <a:srgbClr val="202124"/>
                </a:solidFill>
              </a:rPr>
            </a:br>
            <a:r>
              <a:rPr lang="en-US" sz="1850" dirty="0">
                <a:solidFill>
                  <a:srgbClr val="202124"/>
                </a:solidFill>
              </a:rPr>
              <a:t> </a:t>
            </a:r>
          </a:p>
          <a:p>
            <a:pPr marL="342900" indent="-34290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100" b="1" dirty="0"/>
              <a:t>Assess feasibility and impact before investing for scale, and be clear about “Buy vs Build”</a:t>
            </a:r>
          </a:p>
          <a:p>
            <a:pPr marL="308610" lvl="2" indent="-171450"/>
            <a:r>
              <a:rPr lang="en-US" sz="1100" dirty="0">
                <a:solidFill>
                  <a:srgbClr val="202124"/>
                </a:solidFill>
              </a:rPr>
              <a:t>  Gen AI is rife with hype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marL="342900" lvl="1" indent="-342900"/>
            <a:endParaRPr lang="en-US" dirty="0"/>
          </a:p>
          <a:p>
            <a:pPr marL="342900" lvl="1" indent="-342900"/>
            <a:endParaRPr lang="en-US" dirty="0"/>
          </a:p>
        </p:txBody>
      </p:sp>
      <p:pic>
        <p:nvPicPr>
          <p:cNvPr id="22" name="Picture Placeholder 21" descr="A diagram of a company's role&#10;&#10;Description automatically generated">
            <a:extLst>
              <a:ext uri="{FF2B5EF4-FFF2-40B4-BE49-F238E27FC236}">
                <a16:creationId xmlns:a16="http://schemas.microsoft.com/office/drawing/2014/main" id="{69E6F2DD-D33D-04FD-5407-73E485E4D1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3261" r="33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7670726"/>
      </p:ext>
    </p:extLst>
  </p:cSld>
  <p:clrMapOvr>
    <a:masterClrMapping/>
  </p:clrMapOvr>
</p:sld>
</file>

<file path=ppt/theme/theme1.xml><?xml version="1.0" encoding="utf-8"?>
<a:theme xmlns:a="http://schemas.openxmlformats.org/drawingml/2006/main" name="TEKsystems">
  <a:themeElements>
    <a:clrScheme name="TEK">
      <a:dk1>
        <a:srgbClr val="021A32"/>
      </a:dk1>
      <a:lt1>
        <a:srgbClr val="FFFFFF"/>
      </a:lt1>
      <a:dk2>
        <a:srgbClr val="666666"/>
      </a:dk2>
      <a:lt2>
        <a:srgbClr val="E7E6E6"/>
      </a:lt2>
      <a:accent1>
        <a:srgbClr val="0095D3"/>
      </a:accent1>
      <a:accent2>
        <a:srgbClr val="F8971D"/>
      </a:accent2>
      <a:accent3>
        <a:srgbClr val="999999"/>
      </a:accent3>
      <a:accent4>
        <a:srgbClr val="C1D82F"/>
      </a:accent4>
      <a:accent5>
        <a:srgbClr val="A3D7F3"/>
      </a:accent5>
      <a:accent6>
        <a:srgbClr val="8DC63F"/>
      </a:accent6>
      <a:hlink>
        <a:srgbClr val="007AA9"/>
      </a:hlink>
      <a:folHlink>
        <a:srgbClr val="DF7D1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Ksystems" id="{338B3578-E651-C943-B83E-D9C02B7A6758}" vid="{01CFFC50-3FCC-F945-99E8-270C8A3FFA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462D7D771464EA77D86CF3473FD19" ma:contentTypeVersion="13" ma:contentTypeDescription="Create a new document." ma:contentTypeScope="" ma:versionID="f85fb4acdb78b935b12d70c8ce6350e3">
  <xsd:schema xmlns:xsd="http://www.w3.org/2001/XMLSchema" xmlns:xs="http://www.w3.org/2001/XMLSchema" xmlns:p="http://schemas.microsoft.com/office/2006/metadata/properties" xmlns:ns3="3547e61a-4ba7-4b2d-8c8d-d02d95f8abd2" xmlns:ns4="c5b3b849-ad77-4c30-8cd0-a62bfd2af65b" targetNamespace="http://schemas.microsoft.com/office/2006/metadata/properties" ma:root="true" ma:fieldsID="3b56bc607ca1efd21f4bd97fd9a23d33" ns3:_="" ns4:_="">
    <xsd:import namespace="3547e61a-4ba7-4b2d-8c8d-d02d95f8abd2"/>
    <xsd:import namespace="c5b3b849-ad77-4c30-8cd0-a62bfd2af65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7e61a-4ba7-4b2d-8c8d-d02d95f8ab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b3b849-ad77-4c30-8cd0-a62bfd2af65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1DE9A6-FEA8-4C19-A0C9-B8FEA5E7241E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c5b3b849-ad77-4c30-8cd0-a62bfd2af65b"/>
    <ds:schemaRef ds:uri="http://purl.org/dc/elements/1.1/"/>
    <ds:schemaRef ds:uri="http://schemas.microsoft.com/office/2006/metadata/properties"/>
    <ds:schemaRef ds:uri="3547e61a-4ba7-4b2d-8c8d-d02d95f8ab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B9C9546-AC67-4D39-95FE-EF6065ACAD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8AA259-3DF7-4228-8623-4D460CC30E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47e61a-4ba7-4b2d-8c8d-d02d95f8abd2"/>
    <ds:schemaRef ds:uri="c5b3b849-ad77-4c30-8cd0-a62bfd2af6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18570</TotalTime>
  <Words>1275</Words>
  <Application>Microsoft Office PowerPoint</Application>
  <PresentationFormat>On-screen Show (16:9)</PresentationFormat>
  <Paragraphs>205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Google Sans</vt:lpstr>
      <vt:lpstr>Wingdings</vt:lpstr>
      <vt:lpstr>TEKsystems</vt:lpstr>
      <vt:lpstr>Scott Hornung TEKsystems Global Services</vt:lpstr>
      <vt:lpstr>PowerPoint Presentation</vt:lpstr>
      <vt:lpstr>AI: Revolution vs. Evolution</vt:lpstr>
      <vt:lpstr>Enterprises are realizing significant value</vt:lpstr>
      <vt:lpstr>Top Concerns</vt:lpstr>
      <vt:lpstr>AI governance adoption</vt:lpstr>
      <vt:lpstr>AI governance adoption challenges</vt:lpstr>
      <vt:lpstr>AI Governance best practices (so far)</vt:lpstr>
      <vt:lpstr>AI Governance best practices (so far)</vt:lpstr>
      <vt:lpstr>PowerPoint Presentation</vt:lpstr>
      <vt:lpstr>From POC to Operation</vt:lpstr>
      <vt:lpstr>The terms matter…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Telecommunications</dc:title>
  <dc:creator>Fazenbaker, Michelle</dc:creator>
  <cp:lastModifiedBy>Smith, Scott</cp:lastModifiedBy>
  <cp:revision>451</cp:revision>
  <dcterms:created xsi:type="dcterms:W3CDTF">2020-06-23T17:08:11Z</dcterms:created>
  <dcterms:modified xsi:type="dcterms:W3CDTF">2024-04-08T12:17:35Z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0x010100844462D7D771464EA77D86CF3473FD19</vt:lpwstr>
  </property>
  <property fmtid="{D5CDD505-2E9C-101B-9397-08002B2CF9AE}" pid="3" name="_dlc_DocIdItemGuid">
    <vt:lpwstr>d238c9ac-f246-4a52-946c-5cdd695d75c2</vt:lpwstr>
  </property>
  <property fmtid="{D5CDD505-2E9C-101B-9397-08002B2CF9AE}" pid="4" name="PracticeEngagement">
    <vt:lpwstr>279;#Network and Data Center (NDS)|0c1f5d08-3dfd-4b8f-b477-3834ca043505</vt:lpwstr>
  </property>
  <property fmtid="{D5CDD505-2E9C-101B-9397-08002B2CF9AE}" pid="5" name="CollateralType">
    <vt:lpwstr>24;#Capabilities Presentations|1927ee4c-affb-46c4-951b-33c120feaaf4</vt:lpwstr>
  </property>
  <property fmtid="{D5CDD505-2E9C-101B-9397-08002B2CF9AE}" pid="6" name="ServiceType">
    <vt:lpwstr>537;#NDS- Telco Geospatial Engineering and Drafting (GIS / CADD)|d2b4607a-acef-4380-84ca-f4d0db91d644;#538;#NDS- Telco Inside Plant (ISP)|1dd3bf53-750a-4c99-a019-f1c8cb22868a;#540;#NDS- Telco Outside Plant (OSP)|3b4a8026-cd73-4d9b-babe-0c01e5fdd651;#539;#</vt:lpwstr>
  </property>
</Properties>
</file>