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8" r:id="rId6"/>
    <p:sldMasterId id="2147483702" r:id="rId7"/>
  </p:sldMasterIdLst>
  <p:notesMasterIdLst>
    <p:notesMasterId r:id="rId38"/>
  </p:notesMasterIdLst>
  <p:sldIdLst>
    <p:sldId id="790" r:id="rId8"/>
    <p:sldId id="732" r:id="rId9"/>
    <p:sldId id="770" r:id="rId10"/>
    <p:sldId id="771" r:id="rId11"/>
    <p:sldId id="772" r:id="rId12"/>
    <p:sldId id="774" r:id="rId13"/>
    <p:sldId id="775" r:id="rId14"/>
    <p:sldId id="773" r:id="rId15"/>
    <p:sldId id="724" r:id="rId16"/>
    <p:sldId id="769" r:id="rId17"/>
    <p:sldId id="803" r:id="rId18"/>
    <p:sldId id="813" r:id="rId19"/>
    <p:sldId id="820" r:id="rId20"/>
    <p:sldId id="815" r:id="rId21"/>
    <p:sldId id="816" r:id="rId22"/>
    <p:sldId id="809" r:id="rId23"/>
    <p:sldId id="804" r:id="rId24"/>
    <p:sldId id="806" r:id="rId25"/>
    <p:sldId id="814" r:id="rId26"/>
    <p:sldId id="807" r:id="rId27"/>
    <p:sldId id="822" r:id="rId28"/>
    <p:sldId id="808" r:id="rId29"/>
    <p:sldId id="823" r:id="rId30"/>
    <p:sldId id="817" r:id="rId31"/>
    <p:sldId id="802" r:id="rId32"/>
    <p:sldId id="832" r:id="rId33"/>
    <p:sldId id="830" r:id="rId34"/>
    <p:sldId id="828" r:id="rId35"/>
    <p:sldId id="829" r:id="rId36"/>
    <p:sldId id="294"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53" autoAdjust="0"/>
    <p:restoredTop sz="94660"/>
  </p:normalViewPr>
  <p:slideViewPr>
    <p:cSldViewPr snapToGrid="0">
      <p:cViewPr varScale="1">
        <p:scale>
          <a:sx n="70" d="100"/>
          <a:sy n="70" d="100"/>
        </p:scale>
        <p:origin x="192" y="6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552"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E2F77-83D8-4CF9-B272-F86DF4A3637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2120EAAC-D5C0-4F90-8D0A-3630E79584CB}">
      <dgm:prSet/>
      <dgm:spPr/>
      <dgm:t>
        <a:bodyPr/>
        <a:lstStyle/>
        <a:p>
          <a:r>
            <a:rPr lang="en-US" b="0" i="0"/>
            <a:t>7 time increase in executives believing it is urgent to  integrate AI across their business operations</a:t>
          </a:r>
          <a:endParaRPr lang="en-US"/>
        </a:p>
      </dgm:t>
    </dgm:pt>
    <dgm:pt modelId="{F1E199E5-74A9-474C-AFB4-6EDB5E6DC13C}" type="parTrans" cxnId="{60F6FE28-56F7-4A99-A281-F439A1799915}">
      <dgm:prSet/>
      <dgm:spPr/>
      <dgm:t>
        <a:bodyPr/>
        <a:lstStyle/>
        <a:p>
          <a:endParaRPr lang="en-US"/>
        </a:p>
      </dgm:t>
    </dgm:pt>
    <dgm:pt modelId="{CA6FD17A-0A68-452A-8843-D0DB7395C89F}" type="sibTrans" cxnId="{60F6FE28-56F7-4A99-A281-F439A1799915}">
      <dgm:prSet/>
      <dgm:spPr/>
      <dgm:t>
        <a:bodyPr/>
        <a:lstStyle/>
        <a:p>
          <a:endParaRPr lang="en-US"/>
        </a:p>
      </dgm:t>
    </dgm:pt>
    <dgm:pt modelId="{2F64DBED-7358-4537-AE15-68CDF1EA40C9}">
      <dgm:prSet/>
      <dgm:spPr/>
      <dgm:t>
        <a:bodyPr/>
        <a:lstStyle/>
        <a:p>
          <a:r>
            <a:rPr lang="en-US" b="0" i="0" dirty="0"/>
            <a:t>Proportion of executives aiming to incorporate the new tech within the next 18 months rose from 5% to 35%</a:t>
          </a:r>
          <a:endParaRPr lang="en-US" dirty="0"/>
        </a:p>
      </dgm:t>
    </dgm:pt>
    <dgm:pt modelId="{87FEC6C9-0E92-494D-8517-B0D6172F6CEB}" type="parTrans" cxnId="{0965EC85-B4FC-4023-82F5-B6B51B2D1AAE}">
      <dgm:prSet/>
      <dgm:spPr/>
      <dgm:t>
        <a:bodyPr/>
        <a:lstStyle/>
        <a:p>
          <a:endParaRPr lang="en-US"/>
        </a:p>
      </dgm:t>
    </dgm:pt>
    <dgm:pt modelId="{1187EEFF-37B6-46C5-91D9-8DA2C1764F0D}" type="sibTrans" cxnId="{0965EC85-B4FC-4023-82F5-B6B51B2D1AAE}">
      <dgm:prSet/>
      <dgm:spPr/>
      <dgm:t>
        <a:bodyPr/>
        <a:lstStyle/>
        <a:p>
          <a:endParaRPr lang="en-US"/>
        </a:p>
      </dgm:t>
    </dgm:pt>
    <dgm:pt modelId="{CEE529B1-79D0-424A-ADAB-1FB70544D3DB}" type="pres">
      <dgm:prSet presAssocID="{F10E2F77-83D8-4CF9-B272-F86DF4A3637F}" presName="hierChild1" presStyleCnt="0">
        <dgm:presLayoutVars>
          <dgm:chPref val="1"/>
          <dgm:dir/>
          <dgm:animOne val="branch"/>
          <dgm:animLvl val="lvl"/>
          <dgm:resizeHandles/>
        </dgm:presLayoutVars>
      </dgm:prSet>
      <dgm:spPr/>
    </dgm:pt>
    <dgm:pt modelId="{C7D493AC-754B-4211-9AF9-E6D34EF988FE}" type="pres">
      <dgm:prSet presAssocID="{2120EAAC-D5C0-4F90-8D0A-3630E79584CB}" presName="hierRoot1" presStyleCnt="0"/>
      <dgm:spPr/>
    </dgm:pt>
    <dgm:pt modelId="{DDFC06A5-D421-48C3-A7ED-90DDAB490C00}" type="pres">
      <dgm:prSet presAssocID="{2120EAAC-D5C0-4F90-8D0A-3630E79584CB}" presName="composite" presStyleCnt="0"/>
      <dgm:spPr/>
    </dgm:pt>
    <dgm:pt modelId="{335461B7-FD7B-4F02-B8A1-782539AA6EF7}" type="pres">
      <dgm:prSet presAssocID="{2120EAAC-D5C0-4F90-8D0A-3630E79584CB}" presName="background" presStyleLbl="node0" presStyleIdx="0" presStyleCnt="2"/>
      <dgm:spPr/>
    </dgm:pt>
    <dgm:pt modelId="{D6922F2E-EF19-4A24-9C32-95D02B97EDCA}" type="pres">
      <dgm:prSet presAssocID="{2120EAAC-D5C0-4F90-8D0A-3630E79584CB}" presName="text" presStyleLbl="fgAcc0" presStyleIdx="0" presStyleCnt="2">
        <dgm:presLayoutVars>
          <dgm:chPref val="3"/>
        </dgm:presLayoutVars>
      </dgm:prSet>
      <dgm:spPr/>
    </dgm:pt>
    <dgm:pt modelId="{00EE480F-6E59-4F5D-BD1F-86B6203A7472}" type="pres">
      <dgm:prSet presAssocID="{2120EAAC-D5C0-4F90-8D0A-3630E79584CB}" presName="hierChild2" presStyleCnt="0"/>
      <dgm:spPr/>
    </dgm:pt>
    <dgm:pt modelId="{32C560A6-44AE-474C-8C64-7582AEB77DEE}" type="pres">
      <dgm:prSet presAssocID="{2F64DBED-7358-4537-AE15-68CDF1EA40C9}" presName="hierRoot1" presStyleCnt="0"/>
      <dgm:spPr/>
    </dgm:pt>
    <dgm:pt modelId="{8563FAD1-E7E1-4C3C-A339-FC6C949DA5C4}" type="pres">
      <dgm:prSet presAssocID="{2F64DBED-7358-4537-AE15-68CDF1EA40C9}" presName="composite" presStyleCnt="0"/>
      <dgm:spPr/>
    </dgm:pt>
    <dgm:pt modelId="{7620C17C-77F4-4204-84BC-A78737352364}" type="pres">
      <dgm:prSet presAssocID="{2F64DBED-7358-4537-AE15-68CDF1EA40C9}" presName="background" presStyleLbl="node0" presStyleIdx="1" presStyleCnt="2"/>
      <dgm:spPr/>
    </dgm:pt>
    <dgm:pt modelId="{13F78399-A4C7-4C42-820E-F1977B2C5754}" type="pres">
      <dgm:prSet presAssocID="{2F64DBED-7358-4537-AE15-68CDF1EA40C9}" presName="text" presStyleLbl="fgAcc0" presStyleIdx="1" presStyleCnt="2">
        <dgm:presLayoutVars>
          <dgm:chPref val="3"/>
        </dgm:presLayoutVars>
      </dgm:prSet>
      <dgm:spPr/>
    </dgm:pt>
    <dgm:pt modelId="{9AC7D514-0424-4C09-A5D1-2C250C5F0432}" type="pres">
      <dgm:prSet presAssocID="{2F64DBED-7358-4537-AE15-68CDF1EA40C9}" presName="hierChild2" presStyleCnt="0"/>
      <dgm:spPr/>
    </dgm:pt>
  </dgm:ptLst>
  <dgm:cxnLst>
    <dgm:cxn modelId="{60F6FE28-56F7-4A99-A281-F439A1799915}" srcId="{F10E2F77-83D8-4CF9-B272-F86DF4A3637F}" destId="{2120EAAC-D5C0-4F90-8D0A-3630E79584CB}" srcOrd="0" destOrd="0" parTransId="{F1E199E5-74A9-474C-AFB4-6EDB5E6DC13C}" sibTransId="{CA6FD17A-0A68-452A-8843-D0DB7395C89F}"/>
    <dgm:cxn modelId="{5056F338-8776-47A1-94D0-44BE641AED24}" type="presOf" srcId="{2F64DBED-7358-4537-AE15-68CDF1EA40C9}" destId="{13F78399-A4C7-4C42-820E-F1977B2C5754}" srcOrd="0" destOrd="0" presId="urn:microsoft.com/office/officeart/2005/8/layout/hierarchy1"/>
    <dgm:cxn modelId="{8B168D82-412A-4713-A0AA-05C413B760B4}" type="presOf" srcId="{F10E2F77-83D8-4CF9-B272-F86DF4A3637F}" destId="{CEE529B1-79D0-424A-ADAB-1FB70544D3DB}" srcOrd="0" destOrd="0" presId="urn:microsoft.com/office/officeart/2005/8/layout/hierarchy1"/>
    <dgm:cxn modelId="{0965EC85-B4FC-4023-82F5-B6B51B2D1AAE}" srcId="{F10E2F77-83D8-4CF9-B272-F86DF4A3637F}" destId="{2F64DBED-7358-4537-AE15-68CDF1EA40C9}" srcOrd="1" destOrd="0" parTransId="{87FEC6C9-0E92-494D-8517-B0D6172F6CEB}" sibTransId="{1187EEFF-37B6-46C5-91D9-8DA2C1764F0D}"/>
    <dgm:cxn modelId="{7FA66FDC-236A-4A34-9707-8A64ED995003}" type="presOf" srcId="{2120EAAC-D5C0-4F90-8D0A-3630E79584CB}" destId="{D6922F2E-EF19-4A24-9C32-95D02B97EDCA}" srcOrd="0" destOrd="0" presId="urn:microsoft.com/office/officeart/2005/8/layout/hierarchy1"/>
    <dgm:cxn modelId="{231E0813-CEAB-49E6-A279-B3C84CFDF3C1}" type="presParOf" srcId="{CEE529B1-79D0-424A-ADAB-1FB70544D3DB}" destId="{C7D493AC-754B-4211-9AF9-E6D34EF988FE}" srcOrd="0" destOrd="0" presId="urn:microsoft.com/office/officeart/2005/8/layout/hierarchy1"/>
    <dgm:cxn modelId="{98607B31-4F04-4CB0-873E-EC947B4B0A5A}" type="presParOf" srcId="{C7D493AC-754B-4211-9AF9-E6D34EF988FE}" destId="{DDFC06A5-D421-48C3-A7ED-90DDAB490C00}" srcOrd="0" destOrd="0" presId="urn:microsoft.com/office/officeart/2005/8/layout/hierarchy1"/>
    <dgm:cxn modelId="{3A27B49B-3E6F-402A-B95B-20FCD6E9F4A6}" type="presParOf" srcId="{DDFC06A5-D421-48C3-A7ED-90DDAB490C00}" destId="{335461B7-FD7B-4F02-B8A1-782539AA6EF7}" srcOrd="0" destOrd="0" presId="urn:microsoft.com/office/officeart/2005/8/layout/hierarchy1"/>
    <dgm:cxn modelId="{640A4942-D291-48A5-9C29-5C151094AB10}" type="presParOf" srcId="{DDFC06A5-D421-48C3-A7ED-90DDAB490C00}" destId="{D6922F2E-EF19-4A24-9C32-95D02B97EDCA}" srcOrd="1" destOrd="0" presId="urn:microsoft.com/office/officeart/2005/8/layout/hierarchy1"/>
    <dgm:cxn modelId="{F3C240A9-C68D-4B39-AF32-E4F3A666B1EB}" type="presParOf" srcId="{C7D493AC-754B-4211-9AF9-E6D34EF988FE}" destId="{00EE480F-6E59-4F5D-BD1F-86B6203A7472}" srcOrd="1" destOrd="0" presId="urn:microsoft.com/office/officeart/2005/8/layout/hierarchy1"/>
    <dgm:cxn modelId="{CDCF6179-FF69-4ECB-AAC1-5101378E7AE0}" type="presParOf" srcId="{CEE529B1-79D0-424A-ADAB-1FB70544D3DB}" destId="{32C560A6-44AE-474C-8C64-7582AEB77DEE}" srcOrd="1" destOrd="0" presId="urn:microsoft.com/office/officeart/2005/8/layout/hierarchy1"/>
    <dgm:cxn modelId="{983F1159-AE25-4EE5-AD14-1195B8BE429E}" type="presParOf" srcId="{32C560A6-44AE-474C-8C64-7582AEB77DEE}" destId="{8563FAD1-E7E1-4C3C-A339-FC6C949DA5C4}" srcOrd="0" destOrd="0" presId="urn:microsoft.com/office/officeart/2005/8/layout/hierarchy1"/>
    <dgm:cxn modelId="{4CE93E91-FFFA-4B1F-B327-054C21C09347}" type="presParOf" srcId="{8563FAD1-E7E1-4C3C-A339-FC6C949DA5C4}" destId="{7620C17C-77F4-4204-84BC-A78737352364}" srcOrd="0" destOrd="0" presId="urn:microsoft.com/office/officeart/2005/8/layout/hierarchy1"/>
    <dgm:cxn modelId="{241F4EA7-3FAB-4DE4-B0EE-7E27B5386558}" type="presParOf" srcId="{8563FAD1-E7E1-4C3C-A339-FC6C949DA5C4}" destId="{13F78399-A4C7-4C42-820E-F1977B2C5754}" srcOrd="1" destOrd="0" presId="urn:microsoft.com/office/officeart/2005/8/layout/hierarchy1"/>
    <dgm:cxn modelId="{571E45A8-1445-4558-997D-EF7CEE4C91E3}" type="presParOf" srcId="{32C560A6-44AE-474C-8C64-7582AEB77DEE}" destId="{9AC7D514-0424-4C09-A5D1-2C250C5F043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05171-5E9C-464D-AE24-6F5B4D9CC84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204C3A-CBEA-4B0C-9D30-82343D85E7A5}">
      <dgm:prSet custT="1"/>
      <dgm:spPr/>
      <dgm:t>
        <a:bodyPr/>
        <a:lstStyle/>
        <a:p>
          <a:pPr>
            <a:defRPr cap="all"/>
          </a:pPr>
          <a:r>
            <a:rPr lang="en-US" sz="2000" b="0" i="0" dirty="0"/>
            <a:t>49% of Gen Z are excited to use AI tools to enhance their work and organization </a:t>
          </a:r>
          <a:endParaRPr lang="en-US" sz="2000" dirty="0"/>
        </a:p>
      </dgm:t>
    </dgm:pt>
    <dgm:pt modelId="{B2C1EFB5-7FF2-4C03-BA40-778CF5330154}" type="parTrans" cxnId="{9097E823-19C3-4AA5-BD54-0780E458B069}">
      <dgm:prSet/>
      <dgm:spPr/>
      <dgm:t>
        <a:bodyPr/>
        <a:lstStyle/>
        <a:p>
          <a:endParaRPr lang="en-US"/>
        </a:p>
      </dgm:t>
    </dgm:pt>
    <dgm:pt modelId="{889A4D30-413C-4B23-ACC8-223707B1FB0D}" type="sibTrans" cxnId="{9097E823-19C3-4AA5-BD54-0780E458B069}">
      <dgm:prSet/>
      <dgm:spPr/>
      <dgm:t>
        <a:bodyPr/>
        <a:lstStyle/>
        <a:p>
          <a:endParaRPr lang="en-US"/>
        </a:p>
      </dgm:t>
    </dgm:pt>
    <dgm:pt modelId="{E3A7A194-7C9E-42AD-93DB-18528E0BA747}">
      <dgm:prSet custT="1"/>
      <dgm:spPr/>
      <dgm:t>
        <a:bodyPr/>
        <a:lstStyle/>
        <a:p>
          <a:pPr>
            <a:defRPr cap="all"/>
          </a:pPr>
          <a:r>
            <a:rPr lang="en-US" sz="2000" dirty="0"/>
            <a:t>43% of M</a:t>
          </a:r>
          <a:r>
            <a:rPr lang="en-US" sz="2000" b="0" i="0" dirty="0"/>
            <a:t>illennials are excited to use AI tools to enhance their work and organization </a:t>
          </a:r>
          <a:endParaRPr lang="en-US" sz="2000" dirty="0"/>
        </a:p>
      </dgm:t>
    </dgm:pt>
    <dgm:pt modelId="{CFE9B023-4DCF-43E4-BF2E-823AB6D7B1CA}" type="parTrans" cxnId="{A5D6A8EA-AA36-423A-B74B-5E0DA2DA02C8}">
      <dgm:prSet/>
      <dgm:spPr/>
      <dgm:t>
        <a:bodyPr/>
        <a:lstStyle/>
        <a:p>
          <a:endParaRPr lang="en-US"/>
        </a:p>
      </dgm:t>
    </dgm:pt>
    <dgm:pt modelId="{4B3A4889-E069-40F7-BE36-0AB4E7E329C1}" type="sibTrans" cxnId="{A5D6A8EA-AA36-423A-B74B-5E0DA2DA02C8}">
      <dgm:prSet/>
      <dgm:spPr/>
      <dgm:t>
        <a:bodyPr/>
        <a:lstStyle/>
        <a:p>
          <a:endParaRPr lang="en-US"/>
        </a:p>
      </dgm:t>
    </dgm:pt>
    <dgm:pt modelId="{C10879C6-293A-4868-9092-EC553376D7BC}">
      <dgm:prSet custT="1"/>
      <dgm:spPr/>
      <dgm:t>
        <a:bodyPr/>
        <a:lstStyle/>
        <a:p>
          <a:pPr>
            <a:defRPr cap="all"/>
          </a:pPr>
          <a:r>
            <a:rPr lang="en-US" sz="2000" b="0" i="0" dirty="0"/>
            <a:t>26% of Baby Boomers and Gen X combined are excited to use AI tools to enhance their work and organization </a:t>
          </a:r>
          <a:endParaRPr lang="en-US" sz="2000" dirty="0"/>
        </a:p>
      </dgm:t>
    </dgm:pt>
    <dgm:pt modelId="{AEB8D989-07A5-4C41-BC36-1E961F1CCE1F}" type="parTrans" cxnId="{1F3982D6-31D8-4644-B01D-B971B0B3FF6F}">
      <dgm:prSet/>
      <dgm:spPr/>
      <dgm:t>
        <a:bodyPr/>
        <a:lstStyle/>
        <a:p>
          <a:endParaRPr lang="en-US"/>
        </a:p>
      </dgm:t>
    </dgm:pt>
    <dgm:pt modelId="{97F3F652-40B2-4EE1-9AC0-E71CEA37565D}" type="sibTrans" cxnId="{1F3982D6-31D8-4644-B01D-B971B0B3FF6F}">
      <dgm:prSet/>
      <dgm:spPr/>
      <dgm:t>
        <a:bodyPr/>
        <a:lstStyle/>
        <a:p>
          <a:endParaRPr lang="en-US"/>
        </a:p>
      </dgm:t>
    </dgm:pt>
    <dgm:pt modelId="{0DE5F973-179C-4487-8356-B22174D657EE}" type="pres">
      <dgm:prSet presAssocID="{A6505171-5E9C-464D-AE24-6F5B4D9CC84E}" presName="root" presStyleCnt="0">
        <dgm:presLayoutVars>
          <dgm:dir/>
          <dgm:resizeHandles val="exact"/>
        </dgm:presLayoutVars>
      </dgm:prSet>
      <dgm:spPr/>
    </dgm:pt>
    <dgm:pt modelId="{317B6B96-85A6-4892-8FD1-2AE1B70D7599}" type="pres">
      <dgm:prSet presAssocID="{3D204C3A-CBEA-4B0C-9D30-82343D85E7A5}" presName="compNode" presStyleCnt="0"/>
      <dgm:spPr/>
    </dgm:pt>
    <dgm:pt modelId="{73B01475-7826-47F5-89AD-EEE067A03FBF}" type="pres">
      <dgm:prSet presAssocID="{3D204C3A-CBEA-4B0C-9D30-82343D85E7A5}" presName="iconBgRect" presStyleLbl="bgShp" presStyleIdx="0" presStyleCnt="3"/>
      <dgm:spPr>
        <a:prstGeom prst="round2DiagRect">
          <a:avLst>
            <a:gd name="adj1" fmla="val 29727"/>
            <a:gd name="adj2" fmla="val 0"/>
          </a:avLst>
        </a:prstGeom>
      </dgm:spPr>
    </dgm:pt>
    <dgm:pt modelId="{5709D9C0-67D5-44DA-9CDB-1F8E75BD8094}" type="pres">
      <dgm:prSet presAssocID="{3D204C3A-CBEA-4B0C-9D30-82343D85E7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5C5AE729-AE76-40BD-8F72-CD71F1C4235E}" type="pres">
      <dgm:prSet presAssocID="{3D204C3A-CBEA-4B0C-9D30-82343D85E7A5}" presName="spaceRect" presStyleCnt="0"/>
      <dgm:spPr/>
    </dgm:pt>
    <dgm:pt modelId="{DA5E530A-B623-4B86-8B51-91702575095B}" type="pres">
      <dgm:prSet presAssocID="{3D204C3A-CBEA-4B0C-9D30-82343D85E7A5}" presName="textRect" presStyleLbl="revTx" presStyleIdx="0" presStyleCnt="3">
        <dgm:presLayoutVars>
          <dgm:chMax val="1"/>
          <dgm:chPref val="1"/>
        </dgm:presLayoutVars>
      </dgm:prSet>
      <dgm:spPr/>
    </dgm:pt>
    <dgm:pt modelId="{39B68AE7-BC1E-4481-ABF1-C06B7FDF4B0C}" type="pres">
      <dgm:prSet presAssocID="{889A4D30-413C-4B23-ACC8-223707B1FB0D}" presName="sibTrans" presStyleCnt="0"/>
      <dgm:spPr/>
    </dgm:pt>
    <dgm:pt modelId="{5B656286-3658-4C82-AF50-A439FA1EED15}" type="pres">
      <dgm:prSet presAssocID="{E3A7A194-7C9E-42AD-93DB-18528E0BA747}" presName="compNode" presStyleCnt="0"/>
      <dgm:spPr/>
    </dgm:pt>
    <dgm:pt modelId="{64C44E2E-4B7E-41A0-8590-69D9BC29104D}" type="pres">
      <dgm:prSet presAssocID="{E3A7A194-7C9E-42AD-93DB-18528E0BA747}" presName="iconBgRect" presStyleLbl="bgShp" presStyleIdx="1" presStyleCnt="3"/>
      <dgm:spPr>
        <a:prstGeom prst="round2DiagRect">
          <a:avLst>
            <a:gd name="adj1" fmla="val 29727"/>
            <a:gd name="adj2" fmla="val 0"/>
          </a:avLst>
        </a:prstGeom>
      </dgm:spPr>
    </dgm:pt>
    <dgm:pt modelId="{E5013A74-B8AD-4641-8B19-B38B65138BE0}" type="pres">
      <dgm:prSet presAssocID="{E3A7A194-7C9E-42AD-93DB-18528E0BA7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011FDF00-4C06-4411-A4C8-4CA4140702CB}" type="pres">
      <dgm:prSet presAssocID="{E3A7A194-7C9E-42AD-93DB-18528E0BA747}" presName="spaceRect" presStyleCnt="0"/>
      <dgm:spPr/>
    </dgm:pt>
    <dgm:pt modelId="{CB1BEE15-CE0D-4329-A7D9-1F9C0900623D}" type="pres">
      <dgm:prSet presAssocID="{E3A7A194-7C9E-42AD-93DB-18528E0BA747}" presName="textRect" presStyleLbl="revTx" presStyleIdx="1" presStyleCnt="3">
        <dgm:presLayoutVars>
          <dgm:chMax val="1"/>
          <dgm:chPref val="1"/>
        </dgm:presLayoutVars>
      </dgm:prSet>
      <dgm:spPr/>
    </dgm:pt>
    <dgm:pt modelId="{3462C6F8-F25B-47BD-8343-EAE4E60C2235}" type="pres">
      <dgm:prSet presAssocID="{4B3A4889-E069-40F7-BE36-0AB4E7E329C1}" presName="sibTrans" presStyleCnt="0"/>
      <dgm:spPr/>
    </dgm:pt>
    <dgm:pt modelId="{4C9B0533-CD16-4302-94B7-FF6DA6BA1B35}" type="pres">
      <dgm:prSet presAssocID="{C10879C6-293A-4868-9092-EC553376D7BC}" presName="compNode" presStyleCnt="0"/>
      <dgm:spPr/>
    </dgm:pt>
    <dgm:pt modelId="{8CAF7AB4-4477-43EE-A634-30ED08FAB6FB}" type="pres">
      <dgm:prSet presAssocID="{C10879C6-293A-4868-9092-EC553376D7BC}" presName="iconBgRect" presStyleLbl="bgShp" presStyleIdx="2" presStyleCnt="3"/>
      <dgm:spPr>
        <a:prstGeom prst="round2DiagRect">
          <a:avLst>
            <a:gd name="adj1" fmla="val 29727"/>
            <a:gd name="adj2" fmla="val 0"/>
          </a:avLst>
        </a:prstGeom>
      </dgm:spPr>
    </dgm:pt>
    <dgm:pt modelId="{2503A499-E5BF-4355-97F7-DE8A257647C4}" type="pres">
      <dgm:prSet presAssocID="{C10879C6-293A-4868-9092-EC553376D7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bot"/>
        </a:ext>
      </dgm:extLst>
    </dgm:pt>
    <dgm:pt modelId="{2D115CC0-D65A-4B40-9D76-BF7A220F49AA}" type="pres">
      <dgm:prSet presAssocID="{C10879C6-293A-4868-9092-EC553376D7BC}" presName="spaceRect" presStyleCnt="0"/>
      <dgm:spPr/>
    </dgm:pt>
    <dgm:pt modelId="{091F66C5-D2CB-4A1C-AF1C-92689FC79D02}" type="pres">
      <dgm:prSet presAssocID="{C10879C6-293A-4868-9092-EC553376D7BC}" presName="textRect" presStyleLbl="revTx" presStyleIdx="2" presStyleCnt="3">
        <dgm:presLayoutVars>
          <dgm:chMax val="1"/>
          <dgm:chPref val="1"/>
        </dgm:presLayoutVars>
      </dgm:prSet>
      <dgm:spPr/>
    </dgm:pt>
  </dgm:ptLst>
  <dgm:cxnLst>
    <dgm:cxn modelId="{887CAD0D-AACB-4394-A495-AAEA0000B5B2}" type="presOf" srcId="{3D204C3A-CBEA-4B0C-9D30-82343D85E7A5}" destId="{DA5E530A-B623-4B86-8B51-91702575095B}" srcOrd="0" destOrd="0" presId="urn:microsoft.com/office/officeart/2018/5/layout/IconLeafLabelList"/>
    <dgm:cxn modelId="{9097E823-19C3-4AA5-BD54-0780E458B069}" srcId="{A6505171-5E9C-464D-AE24-6F5B4D9CC84E}" destId="{3D204C3A-CBEA-4B0C-9D30-82343D85E7A5}" srcOrd="0" destOrd="0" parTransId="{B2C1EFB5-7FF2-4C03-BA40-778CF5330154}" sibTransId="{889A4D30-413C-4B23-ACC8-223707B1FB0D}"/>
    <dgm:cxn modelId="{6CADCB6E-3CE6-4C61-9530-78211382A395}" type="presOf" srcId="{A6505171-5E9C-464D-AE24-6F5B4D9CC84E}" destId="{0DE5F973-179C-4487-8356-B22174D657EE}" srcOrd="0" destOrd="0" presId="urn:microsoft.com/office/officeart/2018/5/layout/IconLeafLabelList"/>
    <dgm:cxn modelId="{DEDC0F99-0A8A-4700-8487-B85140934FFB}" type="presOf" srcId="{E3A7A194-7C9E-42AD-93DB-18528E0BA747}" destId="{CB1BEE15-CE0D-4329-A7D9-1F9C0900623D}" srcOrd="0" destOrd="0" presId="urn:microsoft.com/office/officeart/2018/5/layout/IconLeafLabelList"/>
    <dgm:cxn modelId="{1F3982D6-31D8-4644-B01D-B971B0B3FF6F}" srcId="{A6505171-5E9C-464D-AE24-6F5B4D9CC84E}" destId="{C10879C6-293A-4868-9092-EC553376D7BC}" srcOrd="2" destOrd="0" parTransId="{AEB8D989-07A5-4C41-BC36-1E961F1CCE1F}" sibTransId="{97F3F652-40B2-4EE1-9AC0-E71CEA37565D}"/>
    <dgm:cxn modelId="{A5D6A8EA-AA36-423A-B74B-5E0DA2DA02C8}" srcId="{A6505171-5E9C-464D-AE24-6F5B4D9CC84E}" destId="{E3A7A194-7C9E-42AD-93DB-18528E0BA747}" srcOrd="1" destOrd="0" parTransId="{CFE9B023-4DCF-43E4-BF2E-823AB6D7B1CA}" sibTransId="{4B3A4889-E069-40F7-BE36-0AB4E7E329C1}"/>
    <dgm:cxn modelId="{934895F8-FCC7-479C-99BF-6D968C62A1CA}" type="presOf" srcId="{C10879C6-293A-4868-9092-EC553376D7BC}" destId="{091F66C5-D2CB-4A1C-AF1C-92689FC79D02}" srcOrd="0" destOrd="0" presId="urn:microsoft.com/office/officeart/2018/5/layout/IconLeafLabelList"/>
    <dgm:cxn modelId="{2C11EF41-61A5-4DC3-A412-6B0175C7A23D}" type="presParOf" srcId="{0DE5F973-179C-4487-8356-B22174D657EE}" destId="{317B6B96-85A6-4892-8FD1-2AE1B70D7599}" srcOrd="0" destOrd="0" presId="urn:microsoft.com/office/officeart/2018/5/layout/IconLeafLabelList"/>
    <dgm:cxn modelId="{EFE1C8CA-2913-47A2-AAF7-D4F03152AD2C}" type="presParOf" srcId="{317B6B96-85A6-4892-8FD1-2AE1B70D7599}" destId="{73B01475-7826-47F5-89AD-EEE067A03FBF}" srcOrd="0" destOrd="0" presId="urn:microsoft.com/office/officeart/2018/5/layout/IconLeafLabelList"/>
    <dgm:cxn modelId="{442D5DB0-B4DA-4248-9B82-6BFB46885C26}" type="presParOf" srcId="{317B6B96-85A6-4892-8FD1-2AE1B70D7599}" destId="{5709D9C0-67D5-44DA-9CDB-1F8E75BD8094}" srcOrd="1" destOrd="0" presId="urn:microsoft.com/office/officeart/2018/5/layout/IconLeafLabelList"/>
    <dgm:cxn modelId="{D3214B71-4D3A-42EF-99AE-B11E8533890D}" type="presParOf" srcId="{317B6B96-85A6-4892-8FD1-2AE1B70D7599}" destId="{5C5AE729-AE76-40BD-8F72-CD71F1C4235E}" srcOrd="2" destOrd="0" presId="urn:microsoft.com/office/officeart/2018/5/layout/IconLeafLabelList"/>
    <dgm:cxn modelId="{3000E172-770B-4628-A2F4-87FB00B4D7A6}" type="presParOf" srcId="{317B6B96-85A6-4892-8FD1-2AE1B70D7599}" destId="{DA5E530A-B623-4B86-8B51-91702575095B}" srcOrd="3" destOrd="0" presId="urn:microsoft.com/office/officeart/2018/5/layout/IconLeafLabelList"/>
    <dgm:cxn modelId="{B0B73FE8-E2B7-4564-B6B5-D6515FBAE51D}" type="presParOf" srcId="{0DE5F973-179C-4487-8356-B22174D657EE}" destId="{39B68AE7-BC1E-4481-ABF1-C06B7FDF4B0C}" srcOrd="1" destOrd="0" presId="urn:microsoft.com/office/officeart/2018/5/layout/IconLeafLabelList"/>
    <dgm:cxn modelId="{F6AEEFCE-A6D0-45DB-997E-B2BE61F4F0ED}" type="presParOf" srcId="{0DE5F973-179C-4487-8356-B22174D657EE}" destId="{5B656286-3658-4C82-AF50-A439FA1EED15}" srcOrd="2" destOrd="0" presId="urn:microsoft.com/office/officeart/2018/5/layout/IconLeafLabelList"/>
    <dgm:cxn modelId="{6AE4CC36-053D-44B4-9662-90C5D15A650F}" type="presParOf" srcId="{5B656286-3658-4C82-AF50-A439FA1EED15}" destId="{64C44E2E-4B7E-41A0-8590-69D9BC29104D}" srcOrd="0" destOrd="0" presId="urn:microsoft.com/office/officeart/2018/5/layout/IconLeafLabelList"/>
    <dgm:cxn modelId="{E5A60CA6-445A-4A3A-BA83-3205F9BF6F32}" type="presParOf" srcId="{5B656286-3658-4C82-AF50-A439FA1EED15}" destId="{E5013A74-B8AD-4641-8B19-B38B65138BE0}" srcOrd="1" destOrd="0" presId="urn:microsoft.com/office/officeart/2018/5/layout/IconLeafLabelList"/>
    <dgm:cxn modelId="{F7B4CDE5-7702-4658-B83F-274A20776FFB}" type="presParOf" srcId="{5B656286-3658-4C82-AF50-A439FA1EED15}" destId="{011FDF00-4C06-4411-A4C8-4CA4140702CB}" srcOrd="2" destOrd="0" presId="urn:microsoft.com/office/officeart/2018/5/layout/IconLeafLabelList"/>
    <dgm:cxn modelId="{4AD29AEC-3AAA-4D01-8591-5C55E8D2A3ED}" type="presParOf" srcId="{5B656286-3658-4C82-AF50-A439FA1EED15}" destId="{CB1BEE15-CE0D-4329-A7D9-1F9C0900623D}" srcOrd="3" destOrd="0" presId="urn:microsoft.com/office/officeart/2018/5/layout/IconLeafLabelList"/>
    <dgm:cxn modelId="{1F35D923-7835-4FE1-94A4-8E8C4B5BD31E}" type="presParOf" srcId="{0DE5F973-179C-4487-8356-B22174D657EE}" destId="{3462C6F8-F25B-47BD-8343-EAE4E60C2235}" srcOrd="3" destOrd="0" presId="urn:microsoft.com/office/officeart/2018/5/layout/IconLeafLabelList"/>
    <dgm:cxn modelId="{9215E58C-484C-47FF-A55F-46D8076935EB}" type="presParOf" srcId="{0DE5F973-179C-4487-8356-B22174D657EE}" destId="{4C9B0533-CD16-4302-94B7-FF6DA6BA1B35}" srcOrd="4" destOrd="0" presId="urn:microsoft.com/office/officeart/2018/5/layout/IconLeafLabelList"/>
    <dgm:cxn modelId="{CE6D91F1-1714-4A90-8B9A-B400A1A95265}" type="presParOf" srcId="{4C9B0533-CD16-4302-94B7-FF6DA6BA1B35}" destId="{8CAF7AB4-4477-43EE-A634-30ED08FAB6FB}" srcOrd="0" destOrd="0" presId="urn:microsoft.com/office/officeart/2018/5/layout/IconLeafLabelList"/>
    <dgm:cxn modelId="{77C97EE1-A2CC-4CCE-AB2B-9D8708A0C7D2}" type="presParOf" srcId="{4C9B0533-CD16-4302-94B7-FF6DA6BA1B35}" destId="{2503A499-E5BF-4355-97F7-DE8A257647C4}" srcOrd="1" destOrd="0" presId="urn:microsoft.com/office/officeart/2018/5/layout/IconLeafLabelList"/>
    <dgm:cxn modelId="{956230D1-3279-4AA5-B7E1-4B3629D374C2}" type="presParOf" srcId="{4C9B0533-CD16-4302-94B7-FF6DA6BA1B35}" destId="{2D115CC0-D65A-4B40-9D76-BF7A220F49AA}" srcOrd="2" destOrd="0" presId="urn:microsoft.com/office/officeart/2018/5/layout/IconLeafLabelList"/>
    <dgm:cxn modelId="{56E358F3-85BC-474A-900E-B0365E883744}" type="presParOf" srcId="{4C9B0533-CD16-4302-94B7-FF6DA6BA1B35}" destId="{091F66C5-D2CB-4A1C-AF1C-92689FC79D0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461B7-FD7B-4F02-B8A1-782539AA6EF7}">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22F2E-EF19-4A24-9C32-95D02B97EDCA}">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0" i="0" kern="1200"/>
            <a:t>7 time increase in executives believing it is urgent to  integrate AI across their business operations</a:t>
          </a:r>
          <a:endParaRPr lang="en-US" sz="3100" kern="1200"/>
        </a:p>
      </dsp:txBody>
      <dsp:txXfrm>
        <a:off x="696297" y="538547"/>
        <a:ext cx="4171627" cy="2590157"/>
      </dsp:txXfrm>
    </dsp:sp>
    <dsp:sp modelId="{7620C17C-77F4-4204-84BC-A78737352364}">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F78399-A4C7-4C42-820E-F1977B2C5754}">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0" i="0" kern="1200" dirty="0"/>
            <a:t>Proportion of executives aiming to incorporate the new tech within the next 18 months rose from 5% to 35%</a:t>
          </a:r>
          <a:endParaRPr lang="en-US" sz="3100" kern="1200" dirty="0"/>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01475-7826-47F5-89AD-EEE067A03FBF}">
      <dsp:nvSpPr>
        <dsp:cNvPr id="0" name=""/>
        <dsp:cNvSpPr/>
      </dsp:nvSpPr>
      <dsp:spPr>
        <a:xfrm>
          <a:off x="620567" y="250760"/>
          <a:ext cx="1852875" cy="185287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9D9C0-67D5-44DA-9CDB-1F8E75BD8094}">
      <dsp:nvSpPr>
        <dsp:cNvPr id="0" name=""/>
        <dsp:cNvSpPr/>
      </dsp:nvSpPr>
      <dsp:spPr>
        <a:xfrm>
          <a:off x="1015443" y="645635"/>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5E530A-B623-4B86-8B51-91702575095B}">
      <dsp:nvSpPr>
        <dsp:cNvPr id="0" name=""/>
        <dsp:cNvSpPr/>
      </dsp:nvSpPr>
      <dsp:spPr>
        <a:xfrm>
          <a:off x="28255" y="2680760"/>
          <a:ext cx="3037500" cy="14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0" i="0" kern="1200" dirty="0"/>
            <a:t>49% of Gen Z are excited to use AI tools to enhance their work and organization </a:t>
          </a:r>
          <a:endParaRPr lang="en-US" sz="2000" kern="1200" dirty="0"/>
        </a:p>
      </dsp:txBody>
      <dsp:txXfrm>
        <a:off x="28255" y="2680760"/>
        <a:ext cx="3037500" cy="1402734"/>
      </dsp:txXfrm>
    </dsp:sp>
    <dsp:sp modelId="{64C44E2E-4B7E-41A0-8590-69D9BC29104D}">
      <dsp:nvSpPr>
        <dsp:cNvPr id="0" name=""/>
        <dsp:cNvSpPr/>
      </dsp:nvSpPr>
      <dsp:spPr>
        <a:xfrm>
          <a:off x="4189630" y="250760"/>
          <a:ext cx="1852875" cy="185287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13A74-B8AD-4641-8B19-B38B65138BE0}">
      <dsp:nvSpPr>
        <dsp:cNvPr id="0" name=""/>
        <dsp:cNvSpPr/>
      </dsp:nvSpPr>
      <dsp:spPr>
        <a:xfrm>
          <a:off x="4584505" y="645635"/>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1BEE15-CE0D-4329-A7D9-1F9C0900623D}">
      <dsp:nvSpPr>
        <dsp:cNvPr id="0" name=""/>
        <dsp:cNvSpPr/>
      </dsp:nvSpPr>
      <dsp:spPr>
        <a:xfrm>
          <a:off x="3597318" y="2680760"/>
          <a:ext cx="3037500" cy="14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43% of M</a:t>
          </a:r>
          <a:r>
            <a:rPr lang="en-US" sz="2000" b="0" i="0" kern="1200" dirty="0"/>
            <a:t>illennials are excited to use AI tools to enhance their work and organization </a:t>
          </a:r>
          <a:endParaRPr lang="en-US" sz="2000" kern="1200" dirty="0"/>
        </a:p>
      </dsp:txBody>
      <dsp:txXfrm>
        <a:off x="3597318" y="2680760"/>
        <a:ext cx="3037500" cy="1402734"/>
      </dsp:txXfrm>
    </dsp:sp>
    <dsp:sp modelId="{8CAF7AB4-4477-43EE-A634-30ED08FAB6FB}">
      <dsp:nvSpPr>
        <dsp:cNvPr id="0" name=""/>
        <dsp:cNvSpPr/>
      </dsp:nvSpPr>
      <dsp:spPr>
        <a:xfrm>
          <a:off x="7758693" y="250760"/>
          <a:ext cx="1852875" cy="185287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03A499-E5BF-4355-97F7-DE8A257647C4}">
      <dsp:nvSpPr>
        <dsp:cNvPr id="0" name=""/>
        <dsp:cNvSpPr/>
      </dsp:nvSpPr>
      <dsp:spPr>
        <a:xfrm>
          <a:off x="8153568" y="645635"/>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1F66C5-D2CB-4A1C-AF1C-92689FC79D02}">
      <dsp:nvSpPr>
        <dsp:cNvPr id="0" name=""/>
        <dsp:cNvSpPr/>
      </dsp:nvSpPr>
      <dsp:spPr>
        <a:xfrm>
          <a:off x="7166380" y="2680760"/>
          <a:ext cx="3037500" cy="140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0" i="0" kern="1200" dirty="0"/>
            <a:t>26% of Baby Boomers and Gen X combined are excited to use AI tools to enhance their work and organization </a:t>
          </a:r>
          <a:endParaRPr lang="en-US" sz="2000" kern="1200" dirty="0"/>
        </a:p>
      </dsp:txBody>
      <dsp:txXfrm>
        <a:off x="7166380" y="2680760"/>
        <a:ext cx="3037500" cy="14027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C9E9B3C-51F9-43E6-A4D5-0C8FEB265013}" type="datetimeFigureOut">
              <a:rPr lang="en-US" smtClean="0"/>
              <a:t>9/17/2024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6C42FF2-A896-4210-BCA1-39A8FAD1C991}" type="slidenum">
              <a:rPr lang="en-US" smtClean="0"/>
              <a:t>‹#›</a:t>
            </a:fld>
            <a:endParaRPr lang="en-US"/>
          </a:p>
        </p:txBody>
      </p:sp>
    </p:spTree>
    <p:extLst>
      <p:ext uri="{BB962C8B-B14F-4D97-AF65-F5344CB8AC3E}">
        <p14:creationId xmlns:p14="http://schemas.microsoft.com/office/powerpoint/2010/main" val="211323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the reference that these are large, well funded companies, and it is not to suggest that this is a plug and play, but to offer ideas that spark some inspiration about </a:t>
            </a:r>
            <a:r>
              <a:rPr lang="en-US" dirty="0" err="1"/>
              <a:t>wht</a:t>
            </a:r>
            <a:r>
              <a:rPr lang="en-US" dirty="0"/>
              <a:t> might work within your organization </a:t>
            </a:r>
          </a:p>
          <a:p>
            <a:endParaRPr lang="en-US" dirty="0"/>
          </a:p>
        </p:txBody>
      </p:sp>
      <p:sp>
        <p:nvSpPr>
          <p:cNvPr id="4" name="Slide Number Placeholder 3"/>
          <p:cNvSpPr>
            <a:spLocks noGrp="1"/>
          </p:cNvSpPr>
          <p:nvPr>
            <p:ph type="sldNum" sz="quarter" idx="5"/>
          </p:nvPr>
        </p:nvSpPr>
        <p:spPr/>
        <p:txBody>
          <a:bodyPr/>
          <a:lstStyle/>
          <a:p>
            <a:fld id="{D6C42FF2-A896-4210-BCA1-39A8FAD1C991}" type="slidenum">
              <a:rPr lang="en-US" smtClean="0"/>
              <a:t>18</a:t>
            </a:fld>
            <a:endParaRPr lang="en-US"/>
          </a:p>
        </p:txBody>
      </p:sp>
    </p:spTree>
    <p:extLst>
      <p:ext uri="{BB962C8B-B14F-4D97-AF65-F5344CB8AC3E}">
        <p14:creationId xmlns:p14="http://schemas.microsoft.com/office/powerpoint/2010/main" val="292168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CFFC9-1EDA-41C6-8E94-AA084A96A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131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7C4941-CFC3-42DD-8938-7C9ACAA624C4}" type="slidenum">
              <a:rPr lang="en-US" smtClean="0"/>
              <a:t>30</a:t>
            </a:fld>
            <a:endParaRPr lang="en-US"/>
          </a:p>
        </p:txBody>
      </p:sp>
    </p:spTree>
    <p:extLst>
      <p:ext uri="{BB962C8B-B14F-4D97-AF65-F5344CB8AC3E}">
        <p14:creationId xmlns:p14="http://schemas.microsoft.com/office/powerpoint/2010/main" val="2752598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1568" y="2407297"/>
            <a:ext cx="9144000" cy="1998403"/>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721568" y="4590661"/>
            <a:ext cx="8161175" cy="139492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18835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588479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540984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C0D086-9861-4C76-8B27-C0C5E8D3453D}"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3557747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0D086-9861-4C76-8B27-C0C5E8D3453D}"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36195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C0D086-9861-4C76-8B27-C0C5E8D3453D}"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1153759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C0D086-9861-4C76-8B27-C0C5E8D3453D}"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2813151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C0D086-9861-4C76-8B27-C0C5E8D3453D}" type="datetimeFigureOut">
              <a:rPr lang="en-US" smtClean="0"/>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4016249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C0D086-9861-4C76-8B27-C0C5E8D3453D}" type="datetimeFigureOut">
              <a:rPr lang="en-US" smtClean="0"/>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2386184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0D086-9861-4C76-8B27-C0C5E8D3453D}" type="datetimeFigureOut">
              <a:rPr lang="en-US" smtClean="0"/>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483697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C0D086-9861-4C76-8B27-C0C5E8D3453D}"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1681409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4230889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C0D086-9861-4C76-8B27-C0C5E8D3453D}"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362828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0D086-9861-4C76-8B27-C0C5E8D3453D}"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3412725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0D086-9861-4C76-8B27-C0C5E8D3453D}"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CDB70-EC57-4C1B-A83B-21F012D330E4}" type="slidenum">
              <a:rPr lang="en-US" smtClean="0"/>
              <a:t>‹#›</a:t>
            </a:fld>
            <a:endParaRPr lang="en-US"/>
          </a:p>
        </p:txBody>
      </p:sp>
    </p:spTree>
    <p:extLst>
      <p:ext uri="{BB962C8B-B14F-4D97-AF65-F5344CB8AC3E}">
        <p14:creationId xmlns:p14="http://schemas.microsoft.com/office/powerpoint/2010/main" val="1526753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1568" y="2407297"/>
            <a:ext cx="9144000" cy="1998403"/>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721568" y="4590661"/>
            <a:ext cx="8161175" cy="139492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19518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082818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538220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981989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726296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221100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74793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2716640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2251553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089278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29239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555836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1568" y="2407297"/>
            <a:ext cx="9144000" cy="1998403"/>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721568" y="4590661"/>
            <a:ext cx="8161175" cy="139492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5152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4280575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2646569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173285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900253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53323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384099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2484629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788624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677985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401045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836067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44550" y="889000"/>
            <a:ext cx="10502900" cy="50736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33846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823930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93336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1517723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56379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3F3E46-547F-49BA-A554-992B8A402CF2}" type="datetimeFigureOut">
              <a:rPr lang="en-US" smtClean="0"/>
              <a:t>9/17/2024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1638D9-47F1-4139-B9EC-3FF468CCC070}" type="slidenum">
              <a:rPr lang="en-US" smtClean="0"/>
              <a:t>‹#›</a:t>
            </a:fld>
            <a:endParaRPr lang="en-US"/>
          </a:p>
        </p:txBody>
      </p:sp>
    </p:spTree>
    <p:extLst>
      <p:ext uri="{BB962C8B-B14F-4D97-AF65-F5344CB8AC3E}">
        <p14:creationId xmlns:p14="http://schemas.microsoft.com/office/powerpoint/2010/main" val="309508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573" y="578498"/>
            <a:ext cx="9854680" cy="11868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07573" y="1940768"/>
            <a:ext cx="10515600" cy="42361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8492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C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D086-9861-4C76-8B27-C0C5E8D3453D}" type="datetimeFigureOut">
              <a:rPr lang="en-US" smtClean="0"/>
              <a:t>9/17/2024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CDB70-EC57-4C1B-A83B-21F012D330E4}" type="slidenum">
              <a:rPr lang="en-US" smtClean="0"/>
              <a:t>‹#›</a:t>
            </a:fld>
            <a:endParaRPr lang="en-US"/>
          </a:p>
        </p:txBody>
      </p:sp>
    </p:spTree>
    <p:extLst>
      <p:ext uri="{BB962C8B-B14F-4D97-AF65-F5344CB8AC3E}">
        <p14:creationId xmlns:p14="http://schemas.microsoft.com/office/powerpoint/2010/main" val="1858028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573" y="578498"/>
            <a:ext cx="9854680" cy="11868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07573" y="1940768"/>
            <a:ext cx="10515600" cy="42361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75824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C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573" y="578498"/>
            <a:ext cx="9854680" cy="11868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07573" y="1940768"/>
            <a:ext cx="10515600" cy="42361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467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C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424" y="2651982"/>
            <a:ext cx="10328870" cy="1218880"/>
          </a:xfrm>
        </p:spPr>
        <p:txBody>
          <a:bodyPr>
            <a:normAutofit/>
          </a:bodyPr>
          <a:lstStyle/>
          <a:p>
            <a:r>
              <a:rPr lang="en-US" sz="3600" dirty="0">
                <a:solidFill>
                  <a:srgbClr val="000000"/>
                </a:solidFill>
                <a:effectLst/>
                <a:latin typeface="+mn-lt"/>
                <a:ea typeface="Times New Roman" panose="02020603050405020304" pitchFamily="18" charset="0"/>
                <a:cs typeface="Calibri" panose="020F0502020204030204" pitchFamily="34" charset="0"/>
              </a:rPr>
              <a:t>Continuous Improvements for this Strange New World</a:t>
            </a:r>
            <a:endParaRPr lang="en-US" sz="8000" dirty="0">
              <a:latin typeface="+mn-lt"/>
            </a:endParaRPr>
          </a:p>
        </p:txBody>
      </p:sp>
      <p:sp>
        <p:nvSpPr>
          <p:cNvPr id="3" name="Subtitle 2"/>
          <p:cNvSpPr>
            <a:spLocks noGrp="1"/>
          </p:cNvSpPr>
          <p:nvPr>
            <p:ph type="subTitle" idx="1"/>
          </p:nvPr>
        </p:nvSpPr>
        <p:spPr>
          <a:xfrm>
            <a:off x="803864" y="4672957"/>
            <a:ext cx="8161175" cy="1394926"/>
          </a:xfrm>
        </p:spPr>
        <p:txBody>
          <a:bodyPr>
            <a:normAutofit/>
          </a:bodyPr>
          <a:lstStyle/>
          <a:p>
            <a:r>
              <a:rPr lang="en-US" dirty="0"/>
              <a:t>September 19, 2024</a:t>
            </a:r>
          </a:p>
          <a:p>
            <a:r>
              <a:rPr lang="en-US" dirty="0"/>
              <a:t>Erin Moran, Executive Director</a:t>
            </a:r>
          </a:p>
          <a:p>
            <a:r>
              <a:rPr lang="en-US" dirty="0"/>
              <a:t>emoran@towson.edu </a:t>
            </a:r>
          </a:p>
        </p:txBody>
      </p:sp>
    </p:spTree>
    <p:extLst>
      <p:ext uri="{BB962C8B-B14F-4D97-AF65-F5344CB8AC3E}">
        <p14:creationId xmlns:p14="http://schemas.microsoft.com/office/powerpoint/2010/main" val="2473138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229" y="222554"/>
            <a:ext cx="9038771" cy="6025847"/>
          </a:xfrm>
          <a:prstGeom prst="rect">
            <a:avLst/>
          </a:prstGeom>
        </p:spPr>
      </p:pic>
      <p:sp>
        <p:nvSpPr>
          <p:cNvPr id="2" name="Title 1"/>
          <p:cNvSpPr>
            <a:spLocks noGrp="1"/>
          </p:cNvSpPr>
          <p:nvPr>
            <p:ph type="title"/>
          </p:nvPr>
        </p:nvSpPr>
        <p:spPr>
          <a:xfrm>
            <a:off x="157844" y="2601686"/>
            <a:ext cx="3373007" cy="1205291"/>
          </a:xfrm>
        </p:spPr>
        <p:txBody>
          <a:bodyPr>
            <a:noAutofit/>
          </a:bodyPr>
          <a:lstStyle/>
          <a:p>
            <a:pPr algn="l"/>
            <a:r>
              <a:rPr lang="en-US" sz="3600" dirty="0">
                <a:solidFill>
                  <a:schemeClr val="bg1"/>
                </a:solidFill>
              </a:rPr>
              <a:t>The world is changing with accelerating speed, increasing the </a:t>
            </a:r>
            <a:r>
              <a:rPr lang="en-US" sz="3600" b="1" dirty="0">
                <a:solidFill>
                  <a:schemeClr val="bg1"/>
                </a:solidFill>
              </a:rPr>
              <a:t>V</a:t>
            </a:r>
            <a:r>
              <a:rPr lang="en-US" sz="3600" dirty="0">
                <a:solidFill>
                  <a:schemeClr val="bg1"/>
                </a:solidFill>
              </a:rPr>
              <a:t>olatility, </a:t>
            </a:r>
            <a:r>
              <a:rPr lang="en-US" sz="3600" b="1" dirty="0">
                <a:solidFill>
                  <a:schemeClr val="bg1"/>
                </a:solidFill>
              </a:rPr>
              <a:t>U</a:t>
            </a:r>
            <a:r>
              <a:rPr lang="en-US" sz="3600" dirty="0">
                <a:solidFill>
                  <a:schemeClr val="bg1"/>
                </a:solidFill>
              </a:rPr>
              <a:t>ncertainty, </a:t>
            </a:r>
            <a:r>
              <a:rPr lang="en-US" sz="3600" b="1" dirty="0">
                <a:solidFill>
                  <a:schemeClr val="bg1"/>
                </a:solidFill>
              </a:rPr>
              <a:t>C</a:t>
            </a:r>
            <a:r>
              <a:rPr lang="en-US" sz="3600" dirty="0">
                <a:solidFill>
                  <a:schemeClr val="bg1"/>
                </a:solidFill>
              </a:rPr>
              <a:t>omplexity and </a:t>
            </a:r>
            <a:r>
              <a:rPr lang="en-US" sz="3600" b="1" dirty="0">
                <a:solidFill>
                  <a:schemeClr val="bg1"/>
                </a:solidFill>
              </a:rPr>
              <a:t>A</a:t>
            </a:r>
            <a:r>
              <a:rPr lang="en-US" sz="3600" dirty="0">
                <a:solidFill>
                  <a:schemeClr val="bg1"/>
                </a:solidFill>
              </a:rPr>
              <a:t>mbiguity for leaders.</a:t>
            </a:r>
          </a:p>
        </p:txBody>
      </p:sp>
    </p:spTree>
    <p:extLst>
      <p:ext uri="{BB962C8B-B14F-4D97-AF65-F5344CB8AC3E}">
        <p14:creationId xmlns:p14="http://schemas.microsoft.com/office/powerpoint/2010/main" val="621904023"/>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4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text&#10;&#10;Description automatically generated">
            <a:extLst>
              <a:ext uri="{FF2B5EF4-FFF2-40B4-BE49-F238E27FC236}">
                <a16:creationId xmlns:a16="http://schemas.microsoft.com/office/drawing/2014/main" id="{D21E57E7-1BA4-4690-46F1-342F1F3826A9}"/>
              </a:ext>
            </a:extLst>
          </p:cNvPr>
          <p:cNvPicPr>
            <a:picLocks noChangeAspect="1"/>
          </p:cNvPicPr>
          <p:nvPr/>
        </p:nvPicPr>
        <p:blipFill>
          <a:blip r:embed="rId2"/>
          <a:stretch>
            <a:fillRect/>
          </a:stretch>
        </p:blipFill>
        <p:spPr>
          <a:xfrm>
            <a:off x="643467" y="2093130"/>
            <a:ext cx="10905066" cy="2671740"/>
          </a:xfrm>
          <a:prstGeom prst="rect">
            <a:avLst/>
          </a:prstGeom>
        </p:spPr>
      </p:pic>
    </p:spTree>
    <p:extLst>
      <p:ext uri="{BB962C8B-B14F-4D97-AF65-F5344CB8AC3E}">
        <p14:creationId xmlns:p14="http://schemas.microsoft.com/office/powerpoint/2010/main" val="326002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AE768-49CA-0792-368C-B290E5E395E7}"/>
              </a:ext>
            </a:extLst>
          </p:cNvPr>
          <p:cNvSpPr>
            <a:spLocks noGrp="1"/>
          </p:cNvSpPr>
          <p:nvPr>
            <p:ph type="title"/>
          </p:nvPr>
        </p:nvSpPr>
        <p:spPr>
          <a:xfrm>
            <a:off x="1043631" y="809898"/>
            <a:ext cx="10173010" cy="1554480"/>
          </a:xfrm>
        </p:spPr>
        <p:txBody>
          <a:bodyPr anchor="ctr">
            <a:normAutofit/>
          </a:bodyPr>
          <a:lstStyle/>
          <a:p>
            <a:r>
              <a:rPr lang="en-US" sz="4800" b="0" i="0" dirty="0">
                <a:effectLst/>
                <a:latin typeface="+mn-lt"/>
              </a:rPr>
              <a:t>Compared to September of 2023: </a:t>
            </a:r>
            <a:br>
              <a:rPr lang="en-US" sz="4800" b="0" i="0" dirty="0">
                <a:effectLst/>
                <a:latin typeface="Georgia" panose="02040502050405020303" pitchFamily="18" charset="0"/>
              </a:rPr>
            </a:br>
            <a:endParaRPr lang="en-US" sz="48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CE484B5-E85F-2123-3D38-1DFC09D4450D}"/>
              </a:ext>
            </a:extLst>
          </p:cNvPr>
          <p:cNvGraphicFramePr>
            <a:graphicFrameLocks noGrp="1"/>
          </p:cNvGraphicFramePr>
          <p:nvPr>
            <p:ph idx="1"/>
            <p:extLst>
              <p:ext uri="{D42A27DB-BD31-4B8C-83A1-F6EECF244321}">
                <p14:modId xmlns:p14="http://schemas.microsoft.com/office/powerpoint/2010/main" val="43330287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550F41F-27DB-6883-C020-9D462029DF70}"/>
              </a:ext>
            </a:extLst>
          </p:cNvPr>
          <p:cNvSpPr txBox="1"/>
          <p:nvPr/>
        </p:nvSpPr>
        <p:spPr>
          <a:xfrm>
            <a:off x="8188157" y="6458978"/>
            <a:ext cx="2948628" cy="369332"/>
          </a:xfrm>
          <a:prstGeom prst="rect">
            <a:avLst/>
          </a:prstGeom>
          <a:noFill/>
        </p:spPr>
        <p:txBody>
          <a:bodyPr wrap="none" rtlCol="0">
            <a:spAutoFit/>
          </a:bodyPr>
          <a:lstStyle/>
          <a:p>
            <a:r>
              <a:rPr lang="en-US" dirty="0"/>
              <a:t>Source:  Slack Research Study</a:t>
            </a:r>
          </a:p>
        </p:txBody>
      </p:sp>
    </p:spTree>
    <p:extLst>
      <p:ext uri="{BB962C8B-B14F-4D97-AF65-F5344CB8AC3E}">
        <p14:creationId xmlns:p14="http://schemas.microsoft.com/office/powerpoint/2010/main" val="162291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8FF59D7-80BB-1D03-AD95-DBF0BDCFA819}"/>
              </a:ext>
            </a:extLst>
          </p:cNvPr>
          <p:cNvSpPr txBox="1">
            <a:spLocks/>
          </p:cNvSpPr>
          <p:nvPr/>
        </p:nvSpPr>
        <p:spPr>
          <a:xfrm>
            <a:off x="168034" y="1703960"/>
            <a:ext cx="3701743" cy="2396359"/>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90000"/>
              </a:lnSpc>
              <a:spcAft>
                <a:spcPts val="600"/>
              </a:spcAft>
            </a:pPr>
            <a:r>
              <a:rPr lang="en-US" kern="1200" dirty="0">
                <a:solidFill>
                  <a:srgbClr val="FFFFFF"/>
                </a:solidFill>
                <a:latin typeface="+mj-lt"/>
                <a:ea typeface="+mj-ea"/>
                <a:cs typeface="+mj-cs"/>
              </a:rPr>
              <a:t>In Comparison: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Employee Utilization</a:t>
            </a:r>
          </a:p>
        </p:txBody>
      </p:sp>
      <p:grpSp>
        <p:nvGrpSpPr>
          <p:cNvPr id="6" name="Group 5">
            <a:extLst>
              <a:ext uri="{FF2B5EF4-FFF2-40B4-BE49-F238E27FC236}">
                <a16:creationId xmlns:a16="http://schemas.microsoft.com/office/drawing/2014/main" id="{42FC8C27-EFE0-DAC5-3F50-FBFECDDE382C}"/>
              </a:ext>
            </a:extLst>
          </p:cNvPr>
          <p:cNvGrpSpPr/>
          <p:nvPr/>
        </p:nvGrpSpPr>
        <p:grpSpPr>
          <a:xfrm>
            <a:off x="5815584" y="438912"/>
            <a:ext cx="4420883" cy="5765448"/>
            <a:chOff x="3786187" y="147637"/>
            <a:chExt cx="4619625" cy="5857875"/>
          </a:xfrm>
        </p:grpSpPr>
        <p:pic>
          <p:nvPicPr>
            <p:cNvPr id="3" name="Picture 2">
              <a:extLst>
                <a:ext uri="{FF2B5EF4-FFF2-40B4-BE49-F238E27FC236}">
                  <a16:creationId xmlns:a16="http://schemas.microsoft.com/office/drawing/2014/main" id="{6261BB93-D948-1003-E9AC-F0E5DED37A8E}"/>
                </a:ext>
              </a:extLst>
            </p:cNvPr>
            <p:cNvPicPr>
              <a:picLocks noChangeAspect="1"/>
            </p:cNvPicPr>
            <p:nvPr/>
          </p:nvPicPr>
          <p:blipFill>
            <a:blip r:embed="rId2"/>
            <a:stretch>
              <a:fillRect/>
            </a:stretch>
          </p:blipFill>
          <p:spPr>
            <a:xfrm>
              <a:off x="3786187" y="852487"/>
              <a:ext cx="4619625" cy="5153025"/>
            </a:xfrm>
            <a:prstGeom prst="rect">
              <a:avLst/>
            </a:prstGeom>
          </p:spPr>
        </p:pic>
        <p:pic>
          <p:nvPicPr>
            <p:cNvPr id="5" name="Picture 4">
              <a:extLst>
                <a:ext uri="{FF2B5EF4-FFF2-40B4-BE49-F238E27FC236}">
                  <a16:creationId xmlns:a16="http://schemas.microsoft.com/office/drawing/2014/main" id="{2F51674D-1790-D883-594D-AE64253F7613}"/>
                </a:ext>
              </a:extLst>
            </p:cNvPr>
            <p:cNvPicPr>
              <a:picLocks noChangeAspect="1"/>
            </p:cNvPicPr>
            <p:nvPr/>
          </p:nvPicPr>
          <p:blipFill>
            <a:blip r:embed="rId3"/>
            <a:stretch>
              <a:fillRect/>
            </a:stretch>
          </p:blipFill>
          <p:spPr>
            <a:xfrm>
              <a:off x="4165282" y="147637"/>
              <a:ext cx="4057650" cy="704850"/>
            </a:xfrm>
            <a:prstGeom prst="rect">
              <a:avLst/>
            </a:prstGeom>
          </p:spPr>
        </p:pic>
      </p:grpSp>
      <p:sp>
        <p:nvSpPr>
          <p:cNvPr id="12" name="TextBox 11">
            <a:extLst>
              <a:ext uri="{FF2B5EF4-FFF2-40B4-BE49-F238E27FC236}">
                <a16:creationId xmlns:a16="http://schemas.microsoft.com/office/drawing/2014/main" id="{D577CB49-8F33-11F1-5EC7-8A522753480B}"/>
              </a:ext>
            </a:extLst>
          </p:cNvPr>
          <p:cNvSpPr txBox="1"/>
          <p:nvPr/>
        </p:nvSpPr>
        <p:spPr>
          <a:xfrm>
            <a:off x="9126941" y="6488663"/>
            <a:ext cx="2968698" cy="369332"/>
          </a:xfrm>
          <a:prstGeom prst="rect">
            <a:avLst/>
          </a:prstGeom>
          <a:noFill/>
        </p:spPr>
        <p:txBody>
          <a:bodyPr wrap="none" rtlCol="0">
            <a:spAutoFit/>
          </a:bodyPr>
          <a:lstStyle/>
          <a:p>
            <a:r>
              <a:rPr lang="en-US" dirty="0"/>
              <a:t>Source:  Pew Research Center</a:t>
            </a:r>
          </a:p>
        </p:txBody>
      </p:sp>
    </p:spTree>
    <p:extLst>
      <p:ext uri="{BB962C8B-B14F-4D97-AF65-F5344CB8AC3E}">
        <p14:creationId xmlns:p14="http://schemas.microsoft.com/office/powerpoint/2010/main" val="1747700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66BA12-7BAE-9837-243B-69429BC7E738}"/>
              </a:ext>
            </a:extLst>
          </p:cNvPr>
          <p:cNvSpPr>
            <a:spLocks noGrp="1"/>
          </p:cNvSpPr>
          <p:nvPr>
            <p:ph type="title"/>
          </p:nvPr>
        </p:nvSpPr>
        <p:spPr>
          <a:xfrm>
            <a:off x="377190" y="330739"/>
            <a:ext cx="5271547" cy="1624520"/>
          </a:xfrm>
        </p:spPr>
        <p:txBody>
          <a:bodyPr anchor="ctr">
            <a:normAutofit/>
          </a:bodyPr>
          <a:lstStyle/>
          <a:p>
            <a:r>
              <a:rPr lang="en-US" dirty="0">
                <a:latin typeface="+mn-lt"/>
              </a:rPr>
              <a:t>In Comparison:  </a:t>
            </a:r>
            <a:br>
              <a:rPr lang="en-US" dirty="0">
                <a:latin typeface="+mn-lt"/>
              </a:rPr>
            </a:br>
            <a:r>
              <a:rPr lang="en-US" dirty="0">
                <a:latin typeface="+mn-lt"/>
              </a:rPr>
              <a:t>How Employees Feel</a:t>
            </a:r>
          </a:p>
        </p:txBody>
      </p:sp>
      <p:sp>
        <p:nvSpPr>
          <p:cNvPr id="3" name="Content Placeholder 2">
            <a:extLst>
              <a:ext uri="{FF2B5EF4-FFF2-40B4-BE49-F238E27FC236}">
                <a16:creationId xmlns:a16="http://schemas.microsoft.com/office/drawing/2014/main" id="{887D133C-C49E-C4A0-5364-03D4DF08A54D}"/>
              </a:ext>
            </a:extLst>
          </p:cNvPr>
          <p:cNvSpPr>
            <a:spLocks noGrp="1"/>
          </p:cNvSpPr>
          <p:nvPr>
            <p:ph idx="1"/>
          </p:nvPr>
        </p:nvSpPr>
        <p:spPr>
          <a:xfrm>
            <a:off x="377190" y="2324913"/>
            <a:ext cx="5383530" cy="3984448"/>
          </a:xfrm>
        </p:spPr>
        <p:txBody>
          <a:bodyPr anchor="ctr">
            <a:normAutofit/>
          </a:bodyPr>
          <a:lstStyle/>
          <a:p>
            <a:r>
              <a:rPr lang="en-US" sz="2600" b="0" i="0" dirty="0">
                <a:effectLst/>
              </a:rPr>
              <a:t>77% of employees using AI say it has added to their workload </a:t>
            </a:r>
          </a:p>
          <a:p>
            <a:r>
              <a:rPr lang="en-US" sz="2600" b="0" i="0" dirty="0">
                <a:effectLst/>
              </a:rPr>
              <a:t>47% of employees using AI say they don’t know how to achieve the expected productivity gains their employers expect</a:t>
            </a:r>
          </a:p>
          <a:p>
            <a:r>
              <a:rPr lang="en-US" sz="2600" b="0" i="0" dirty="0">
                <a:effectLst/>
              </a:rPr>
              <a:t>40% feel their company is asking too much of them when it comes to AI</a:t>
            </a:r>
            <a:endParaRPr lang="en-US" sz="2600" dirty="0"/>
          </a:p>
        </p:txBody>
      </p:sp>
      <p:pic>
        <p:nvPicPr>
          <p:cNvPr id="5" name="Picture 4">
            <a:extLst>
              <a:ext uri="{FF2B5EF4-FFF2-40B4-BE49-F238E27FC236}">
                <a16:creationId xmlns:a16="http://schemas.microsoft.com/office/drawing/2014/main" id="{0CA5EE8C-8E52-9D82-9867-6D3883078692}"/>
              </a:ext>
            </a:extLst>
          </p:cNvPr>
          <p:cNvPicPr>
            <a:picLocks noChangeAspect="1"/>
          </p:cNvPicPr>
          <p:nvPr/>
        </p:nvPicPr>
        <p:blipFill>
          <a:blip r:embed="rId2"/>
          <a:srcRect l="37087" r="12857"/>
          <a:stretch/>
        </p:blipFill>
        <p:spPr>
          <a:xfrm>
            <a:off x="6096000" y="1"/>
            <a:ext cx="6102825" cy="6858000"/>
          </a:xfrm>
          <a:prstGeom prst="rect">
            <a:avLst/>
          </a:prstGeom>
        </p:spPr>
      </p:pic>
      <p:sp>
        <p:nvSpPr>
          <p:cNvPr id="4" name="TextBox 3">
            <a:extLst>
              <a:ext uri="{FF2B5EF4-FFF2-40B4-BE49-F238E27FC236}">
                <a16:creationId xmlns:a16="http://schemas.microsoft.com/office/drawing/2014/main" id="{8A2F5DB1-B6EB-0974-8C8F-DC388A63C4C8}"/>
              </a:ext>
            </a:extLst>
          </p:cNvPr>
          <p:cNvSpPr txBox="1"/>
          <p:nvPr/>
        </p:nvSpPr>
        <p:spPr>
          <a:xfrm>
            <a:off x="8213598" y="6391657"/>
            <a:ext cx="6094476" cy="369332"/>
          </a:xfrm>
          <a:prstGeom prst="rect">
            <a:avLst/>
          </a:prstGeom>
          <a:noFill/>
        </p:spPr>
        <p:txBody>
          <a:bodyPr wrap="square">
            <a:spAutoFit/>
          </a:bodyPr>
          <a:lstStyle/>
          <a:p>
            <a:r>
              <a:rPr lang="en-US" b="0" i="0" dirty="0">
                <a:solidFill>
                  <a:srgbClr val="333333"/>
                </a:solidFill>
                <a:effectLst/>
              </a:rPr>
              <a:t>Source:  The Upwork Research Institute</a:t>
            </a:r>
            <a:endParaRPr lang="en-US" dirty="0"/>
          </a:p>
        </p:txBody>
      </p:sp>
    </p:spTree>
    <p:extLst>
      <p:ext uri="{BB962C8B-B14F-4D97-AF65-F5344CB8AC3E}">
        <p14:creationId xmlns:p14="http://schemas.microsoft.com/office/powerpoint/2010/main" val="1397824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B3A177-3788-E9AC-EA3C-E6442725E5A1}"/>
              </a:ext>
            </a:extLst>
          </p:cNvPr>
          <p:cNvPicPr>
            <a:picLocks noChangeAspect="1"/>
          </p:cNvPicPr>
          <p:nvPr/>
        </p:nvPicPr>
        <p:blipFill>
          <a:blip r:embed="rId2"/>
          <a:srcRect l="1572" t="1115" r="22174" b="-2"/>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3CECC9-BDEB-D8A6-F6CC-7CE33CDD9634}"/>
              </a:ext>
            </a:extLst>
          </p:cNvPr>
          <p:cNvSpPr>
            <a:spLocks noGrp="1"/>
          </p:cNvSpPr>
          <p:nvPr>
            <p:ph type="title"/>
          </p:nvPr>
        </p:nvSpPr>
        <p:spPr>
          <a:xfrm>
            <a:off x="371094" y="1028700"/>
            <a:ext cx="5286756" cy="1257300"/>
          </a:xfrm>
        </p:spPr>
        <p:txBody>
          <a:bodyPr anchor="b">
            <a:normAutofit/>
          </a:bodyPr>
          <a:lstStyle/>
          <a:p>
            <a:r>
              <a:rPr lang="en-US" dirty="0">
                <a:solidFill>
                  <a:schemeClr val="bg1"/>
                </a:solidFill>
                <a:latin typeface="+mn-lt"/>
              </a:rPr>
              <a:t>Concerns &amp; Obstacles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0F67B28-8C85-DFED-B456-4D04FE7A3AFE}"/>
              </a:ext>
            </a:extLst>
          </p:cNvPr>
          <p:cNvSpPr>
            <a:spLocks noGrp="1"/>
          </p:cNvSpPr>
          <p:nvPr>
            <p:ph idx="1"/>
          </p:nvPr>
        </p:nvSpPr>
        <p:spPr>
          <a:xfrm>
            <a:off x="371094" y="2718053"/>
            <a:ext cx="5286756" cy="4251959"/>
          </a:xfrm>
        </p:spPr>
        <p:txBody>
          <a:bodyPr anchor="t">
            <a:normAutofit/>
          </a:bodyPr>
          <a:lstStyle/>
          <a:p>
            <a:r>
              <a:rPr lang="en-US" sz="2600" b="0" i="0" dirty="0">
                <a:solidFill>
                  <a:schemeClr val="bg1"/>
                </a:solidFill>
                <a:effectLst/>
                <a:latin typeface="Gilroy-SemiBold"/>
              </a:rPr>
              <a:t>Lack of skill</a:t>
            </a:r>
          </a:p>
          <a:p>
            <a:r>
              <a:rPr lang="en-US" sz="2600" dirty="0">
                <a:solidFill>
                  <a:schemeClr val="bg1"/>
                </a:solidFill>
                <a:latin typeface="Gilroy-SemiBold"/>
              </a:rPr>
              <a:t>Fear of being monitored</a:t>
            </a:r>
          </a:p>
          <a:p>
            <a:r>
              <a:rPr lang="en-US" sz="2600" dirty="0">
                <a:solidFill>
                  <a:schemeClr val="bg1"/>
                </a:solidFill>
                <a:latin typeface="Gilroy-SemiBold"/>
              </a:rPr>
              <a:t>Mistrust of quality and accuracy</a:t>
            </a:r>
          </a:p>
          <a:p>
            <a:r>
              <a:rPr lang="en-US" sz="2600" b="0" i="0" dirty="0">
                <a:solidFill>
                  <a:schemeClr val="bg1"/>
                </a:solidFill>
                <a:effectLst/>
                <a:latin typeface="Gilroy-SemiBold"/>
              </a:rPr>
              <a:t>Spread</a:t>
            </a:r>
            <a:r>
              <a:rPr lang="en-US" sz="2600" dirty="0">
                <a:solidFill>
                  <a:schemeClr val="bg1"/>
                </a:solidFill>
                <a:latin typeface="Gilroy-SemiBold"/>
              </a:rPr>
              <a:t>ing misinformation</a:t>
            </a:r>
          </a:p>
          <a:p>
            <a:r>
              <a:rPr lang="en-US" sz="2600" dirty="0">
                <a:solidFill>
                  <a:schemeClr val="bg1"/>
                </a:solidFill>
                <a:latin typeface="Gilroy-SemiBold"/>
              </a:rPr>
              <a:t>Ethical concerns</a:t>
            </a:r>
          </a:p>
          <a:p>
            <a:r>
              <a:rPr lang="en-US" sz="2600" b="0" i="0" dirty="0">
                <a:solidFill>
                  <a:schemeClr val="bg1"/>
                </a:solidFill>
                <a:effectLst/>
                <a:latin typeface="Gilroy-SemiBold"/>
              </a:rPr>
              <a:t>Potential to be replaced</a:t>
            </a:r>
          </a:p>
          <a:p>
            <a:r>
              <a:rPr lang="en-US" sz="2600" dirty="0">
                <a:solidFill>
                  <a:schemeClr val="bg1"/>
                </a:solidFill>
                <a:latin typeface="Gilroy-SemiBold"/>
              </a:rPr>
              <a:t>Lack of trust in leadership</a:t>
            </a:r>
          </a:p>
          <a:p>
            <a:endParaRPr lang="en-US" sz="1700" dirty="0">
              <a:solidFill>
                <a:schemeClr val="bg1"/>
              </a:solidFill>
            </a:endParaRPr>
          </a:p>
        </p:txBody>
      </p:sp>
    </p:spTree>
    <p:extLst>
      <p:ext uri="{BB962C8B-B14F-4D97-AF65-F5344CB8AC3E}">
        <p14:creationId xmlns:p14="http://schemas.microsoft.com/office/powerpoint/2010/main" val="2079049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7A8E96-75EA-5012-789D-17CEA425F523}"/>
              </a:ext>
            </a:extLst>
          </p:cNvPr>
          <p:cNvPicPr>
            <a:picLocks noChangeAspect="1"/>
          </p:cNvPicPr>
          <p:nvPr/>
        </p:nvPicPr>
        <p:blipFill>
          <a:blip r:embed="rId2"/>
          <a:stretch>
            <a:fillRect/>
          </a:stretch>
        </p:blipFill>
        <p:spPr>
          <a:xfrm>
            <a:off x="643467" y="839046"/>
            <a:ext cx="10905066" cy="5179907"/>
          </a:xfrm>
          <a:prstGeom prst="rect">
            <a:avLst/>
          </a:prstGeom>
        </p:spPr>
      </p:pic>
      <p:sp>
        <p:nvSpPr>
          <p:cNvPr id="4" name="TextBox 3">
            <a:extLst>
              <a:ext uri="{FF2B5EF4-FFF2-40B4-BE49-F238E27FC236}">
                <a16:creationId xmlns:a16="http://schemas.microsoft.com/office/drawing/2014/main" id="{0AE7060F-7E0F-FD2D-0E95-9034E55FC08C}"/>
              </a:ext>
            </a:extLst>
          </p:cNvPr>
          <p:cNvSpPr txBox="1"/>
          <p:nvPr/>
        </p:nvSpPr>
        <p:spPr>
          <a:xfrm>
            <a:off x="8076748" y="6367594"/>
            <a:ext cx="3638240" cy="369332"/>
          </a:xfrm>
          <a:prstGeom prst="rect">
            <a:avLst/>
          </a:prstGeom>
          <a:noFill/>
        </p:spPr>
        <p:txBody>
          <a:bodyPr wrap="none" rtlCol="0">
            <a:spAutoFit/>
          </a:bodyPr>
          <a:lstStyle/>
          <a:p>
            <a:r>
              <a:rPr lang="en-US" dirty="0"/>
              <a:t>Source:  Aberdeen Strategy Research</a:t>
            </a:r>
          </a:p>
        </p:txBody>
      </p:sp>
    </p:spTree>
    <p:extLst>
      <p:ext uri="{BB962C8B-B14F-4D97-AF65-F5344CB8AC3E}">
        <p14:creationId xmlns:p14="http://schemas.microsoft.com/office/powerpoint/2010/main" val="1162328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F0E6E9-8CA5-77AF-A797-4586EDD8A9E0}"/>
              </a:ext>
            </a:extLst>
          </p:cNvPr>
          <p:cNvSpPr>
            <a:spLocks noGrp="1"/>
          </p:cNvSpPr>
          <p:nvPr>
            <p:ph type="title"/>
          </p:nvPr>
        </p:nvSpPr>
        <p:spPr>
          <a:xfrm>
            <a:off x="1115568" y="509521"/>
            <a:ext cx="10232136" cy="1014984"/>
          </a:xfrm>
        </p:spPr>
        <p:txBody>
          <a:bodyPr>
            <a:normAutofit/>
          </a:bodyPr>
          <a:lstStyle/>
          <a:p>
            <a:r>
              <a:rPr lang="en-US" sz="4800" dirty="0"/>
              <a:t>Enthusiasm Varies By Generation</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80112744-2C1C-709C-EFE8-675A5FD8A528}"/>
              </a:ext>
            </a:extLst>
          </p:cNvPr>
          <p:cNvGraphicFramePr>
            <a:graphicFrameLocks noGrp="1"/>
          </p:cNvGraphicFramePr>
          <p:nvPr>
            <p:ph idx="1"/>
            <p:extLst>
              <p:ext uri="{D42A27DB-BD31-4B8C-83A1-F6EECF244321}">
                <p14:modId xmlns:p14="http://schemas.microsoft.com/office/powerpoint/2010/main" val="1860910783"/>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6EDB79E-7BE0-0B4B-7D3F-BDCF0ACB82D2}"/>
              </a:ext>
            </a:extLst>
          </p:cNvPr>
          <p:cNvSpPr txBox="1"/>
          <p:nvPr/>
        </p:nvSpPr>
        <p:spPr>
          <a:xfrm>
            <a:off x="8119872" y="6340849"/>
            <a:ext cx="3463192" cy="369332"/>
          </a:xfrm>
          <a:prstGeom prst="rect">
            <a:avLst/>
          </a:prstGeom>
          <a:noFill/>
        </p:spPr>
        <p:txBody>
          <a:bodyPr wrap="none" rtlCol="0">
            <a:spAutoFit/>
          </a:bodyPr>
          <a:lstStyle/>
          <a:p>
            <a:r>
              <a:rPr lang="en-US" dirty="0"/>
              <a:t>Source:  Great Place to Work Study</a:t>
            </a:r>
          </a:p>
        </p:txBody>
      </p:sp>
    </p:spTree>
    <p:extLst>
      <p:ext uri="{BB962C8B-B14F-4D97-AF65-F5344CB8AC3E}">
        <p14:creationId xmlns:p14="http://schemas.microsoft.com/office/powerpoint/2010/main" val="2677035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2EE63-1148-8E36-5F77-1758A51D8943}"/>
              </a:ext>
            </a:extLst>
          </p:cNvPr>
          <p:cNvSpPr>
            <a:spLocks noGrp="1"/>
          </p:cNvSpPr>
          <p:nvPr>
            <p:ph type="title"/>
          </p:nvPr>
        </p:nvSpPr>
        <p:spPr>
          <a:xfrm>
            <a:off x="581843" y="350806"/>
            <a:ext cx="9854680" cy="1186834"/>
          </a:xfrm>
        </p:spPr>
        <p:txBody>
          <a:bodyPr/>
          <a:lstStyle/>
          <a:p>
            <a:r>
              <a:rPr lang="en-US" dirty="0">
                <a:latin typeface="+mn-lt"/>
              </a:rPr>
              <a:t>Best Practices AI:</a:t>
            </a:r>
          </a:p>
        </p:txBody>
      </p:sp>
      <p:sp>
        <p:nvSpPr>
          <p:cNvPr id="3" name="Content Placeholder 2">
            <a:extLst>
              <a:ext uri="{FF2B5EF4-FFF2-40B4-BE49-F238E27FC236}">
                <a16:creationId xmlns:a16="http://schemas.microsoft.com/office/drawing/2014/main" id="{7D3F9057-0241-EDC9-8651-C909B88D2A7B}"/>
              </a:ext>
            </a:extLst>
          </p:cNvPr>
          <p:cNvSpPr>
            <a:spLocks noGrp="1"/>
          </p:cNvSpPr>
          <p:nvPr>
            <p:ph idx="1"/>
          </p:nvPr>
        </p:nvSpPr>
        <p:spPr>
          <a:xfrm>
            <a:off x="581843" y="1620728"/>
            <a:ext cx="8344987" cy="4236196"/>
          </a:xfrm>
        </p:spPr>
        <p:txBody>
          <a:bodyPr>
            <a:normAutofit/>
          </a:bodyPr>
          <a:lstStyle/>
          <a:p>
            <a:pPr algn="l">
              <a:buFont typeface="Wingdings" panose="05000000000000000000" pitchFamily="2" charset="2"/>
              <a:buChar char="Ø"/>
            </a:pPr>
            <a:r>
              <a:rPr lang="en-US" b="1" i="0" dirty="0">
                <a:solidFill>
                  <a:srgbClr val="11131C"/>
                </a:solidFill>
                <a:effectLst/>
              </a:rPr>
              <a:t>Solicit employee input</a:t>
            </a:r>
          </a:p>
          <a:p>
            <a:pPr lvl="1">
              <a:buFont typeface="Arial" panose="020B0604020202020204" pitchFamily="34" charset="0"/>
              <a:buChar char="•"/>
            </a:pPr>
            <a:r>
              <a:rPr lang="en-US" dirty="0">
                <a:solidFill>
                  <a:srgbClr val="11131C"/>
                </a:solidFill>
              </a:rPr>
              <a:t>Solicited input from employees around Firefly,  its </a:t>
            </a:r>
            <a:r>
              <a:rPr lang="en-US" b="0" i="0" dirty="0">
                <a:solidFill>
                  <a:srgbClr val="11131C"/>
                </a:solidFill>
                <a:effectLst/>
              </a:rPr>
              <a:t>generative AI tool, prior to beta launch</a:t>
            </a:r>
          </a:p>
          <a:p>
            <a:pPr lvl="1">
              <a:buFont typeface="Arial" panose="020B0604020202020204" pitchFamily="34" charset="0"/>
              <a:buChar char="•"/>
            </a:pPr>
            <a:r>
              <a:rPr lang="en-US" b="0" i="0" dirty="0">
                <a:solidFill>
                  <a:srgbClr val="11131C"/>
                </a:solidFill>
                <a:effectLst/>
              </a:rPr>
              <a:t>Held a voluntary company meeting addressing the ethical considerations, which attracted thousands of attendees</a:t>
            </a:r>
          </a:p>
          <a:p>
            <a:pPr lvl="1">
              <a:buFont typeface="Arial" panose="020B0604020202020204" pitchFamily="34" charset="0"/>
              <a:buChar char="•"/>
            </a:pPr>
            <a:r>
              <a:rPr lang="en-US" b="0" i="0" dirty="0">
                <a:solidFill>
                  <a:srgbClr val="11131C"/>
                </a:solidFill>
                <a:effectLst/>
              </a:rPr>
              <a:t>Cofounded the Content Authenticity Initiative—essentially a “nutrition label” for digital content </a:t>
            </a:r>
          </a:p>
          <a:p>
            <a:pPr lvl="1">
              <a:buFont typeface="Arial" panose="020B0604020202020204" pitchFamily="34" charset="0"/>
              <a:buChar char="•"/>
            </a:pPr>
            <a:r>
              <a:rPr lang="en-US" b="0" i="0" dirty="0">
                <a:solidFill>
                  <a:srgbClr val="11131C"/>
                </a:solidFill>
                <a:effectLst/>
              </a:rPr>
              <a:t>Established AI Ethics Principles and AI Ethics Committee and Review Board made up of employees from diverse professional backgrounds and life experiences for accountability </a:t>
            </a:r>
          </a:p>
          <a:p>
            <a:pPr algn="l"/>
            <a:endParaRPr lang="en-US" b="0" i="0" dirty="0">
              <a:solidFill>
                <a:srgbClr val="11131C"/>
              </a:solidFill>
              <a:effectLst/>
              <a:latin typeface="Gilroy-Regular"/>
            </a:endParaRPr>
          </a:p>
          <a:p>
            <a:endParaRPr lang="en-US" dirty="0"/>
          </a:p>
        </p:txBody>
      </p:sp>
      <p:pic>
        <p:nvPicPr>
          <p:cNvPr id="7" name="Picture 6">
            <a:extLst>
              <a:ext uri="{FF2B5EF4-FFF2-40B4-BE49-F238E27FC236}">
                <a16:creationId xmlns:a16="http://schemas.microsoft.com/office/drawing/2014/main" id="{0A6CC704-DFBD-A9E1-FCA1-DC3FE4770293}"/>
              </a:ext>
            </a:extLst>
          </p:cNvPr>
          <p:cNvPicPr>
            <a:picLocks noChangeAspect="1"/>
          </p:cNvPicPr>
          <p:nvPr/>
        </p:nvPicPr>
        <p:blipFill>
          <a:blip r:embed="rId3"/>
          <a:stretch>
            <a:fillRect/>
          </a:stretch>
        </p:blipFill>
        <p:spPr>
          <a:xfrm>
            <a:off x="9326880" y="2208447"/>
            <a:ext cx="1892372" cy="2378555"/>
          </a:xfrm>
          <a:prstGeom prst="rect">
            <a:avLst/>
          </a:prstGeom>
        </p:spPr>
      </p:pic>
      <p:sp>
        <p:nvSpPr>
          <p:cNvPr id="8" name="TextBox 7">
            <a:extLst>
              <a:ext uri="{FF2B5EF4-FFF2-40B4-BE49-F238E27FC236}">
                <a16:creationId xmlns:a16="http://schemas.microsoft.com/office/drawing/2014/main" id="{C1767111-4652-55E8-1078-DF313E21931A}"/>
              </a:ext>
            </a:extLst>
          </p:cNvPr>
          <p:cNvSpPr txBox="1"/>
          <p:nvPr/>
        </p:nvSpPr>
        <p:spPr>
          <a:xfrm>
            <a:off x="7303770" y="42176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68503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7EC302-77C5-E3A8-DCEE-1BECBB8F2B8E}"/>
              </a:ext>
            </a:extLst>
          </p:cNvPr>
          <p:cNvPicPr>
            <a:picLocks noChangeAspect="1"/>
          </p:cNvPicPr>
          <p:nvPr/>
        </p:nvPicPr>
        <p:blipFill>
          <a:blip r:embed="rId2"/>
          <a:srcRect b="350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341CC59-2931-3465-EB3D-E709F7E6B612}"/>
              </a:ext>
            </a:extLst>
          </p:cNvPr>
          <p:cNvSpPr>
            <a:spLocks noGrp="1"/>
          </p:cNvSpPr>
          <p:nvPr>
            <p:ph idx="1"/>
          </p:nvPr>
        </p:nvSpPr>
        <p:spPr>
          <a:xfrm>
            <a:off x="7760970" y="697230"/>
            <a:ext cx="4000500" cy="5840730"/>
          </a:xfrm>
        </p:spPr>
        <p:txBody>
          <a:bodyPr>
            <a:normAutofit/>
          </a:bodyPr>
          <a:lstStyle/>
          <a:p>
            <a:pPr marL="0" indent="0" algn="ctr">
              <a:buNone/>
            </a:pPr>
            <a:r>
              <a:rPr lang="en-US" sz="3000" b="0" i="0" dirty="0">
                <a:effectLst/>
                <a:latin typeface="Roboto"/>
              </a:rPr>
              <a:t>“</a:t>
            </a:r>
            <a:r>
              <a:rPr lang="en-US" sz="3000" b="0" i="1" dirty="0">
                <a:effectLst/>
                <a:latin typeface="Roboto"/>
              </a:rPr>
              <a:t>Our highly differentiated approach to AI and innovative product delivery are attracting an expanding universe of customers and providing more value to existing users</a:t>
            </a:r>
            <a:r>
              <a:rPr lang="en-US" sz="3000" b="0" i="0" dirty="0">
                <a:effectLst/>
                <a:latin typeface="Roboto"/>
              </a:rPr>
              <a:t>” </a:t>
            </a:r>
          </a:p>
          <a:p>
            <a:pPr marL="0" indent="0" algn="ctr">
              <a:buNone/>
            </a:pPr>
            <a:r>
              <a:rPr lang="en-US" sz="3000" b="0" i="0" dirty="0">
                <a:effectLst/>
                <a:latin typeface="Roboto"/>
              </a:rPr>
              <a:t>CEO </a:t>
            </a:r>
            <a:r>
              <a:rPr lang="en-US" sz="3000" b="1" i="0" dirty="0">
                <a:effectLst/>
                <a:latin typeface="Roboto"/>
              </a:rPr>
              <a:t>Shantanu Narayen</a:t>
            </a:r>
            <a:r>
              <a:rPr lang="en-US" sz="3000" b="0" i="0" dirty="0">
                <a:effectLst/>
                <a:latin typeface="Roboto"/>
              </a:rPr>
              <a:t> said in a June 13 press release</a:t>
            </a:r>
            <a:endParaRPr lang="en-US" sz="2000" dirty="0"/>
          </a:p>
        </p:txBody>
      </p:sp>
    </p:spTree>
    <p:extLst>
      <p:ext uri="{BB962C8B-B14F-4D97-AF65-F5344CB8AC3E}">
        <p14:creationId xmlns:p14="http://schemas.microsoft.com/office/powerpoint/2010/main" val="2799934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F3305B4D-9BD4-96BA-D28C-DE3B3E3847F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79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B2569F8-DE7E-8114-4813-7D2BEF5684E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The Broader Context</a:t>
            </a:r>
          </a:p>
        </p:txBody>
      </p:sp>
      <p:cxnSp>
        <p:nvCxnSpPr>
          <p:cNvPr id="1038" name="Straight Connector 10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6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2EE63-1148-8E36-5F77-1758A51D8943}"/>
              </a:ext>
            </a:extLst>
          </p:cNvPr>
          <p:cNvSpPr>
            <a:spLocks noGrp="1"/>
          </p:cNvSpPr>
          <p:nvPr>
            <p:ph type="title"/>
          </p:nvPr>
        </p:nvSpPr>
        <p:spPr/>
        <p:txBody>
          <a:bodyPr/>
          <a:lstStyle/>
          <a:p>
            <a:r>
              <a:rPr lang="en-US" dirty="0">
                <a:latin typeface="+mn-lt"/>
              </a:rPr>
              <a:t>Best Practices AI:</a:t>
            </a:r>
            <a:endParaRPr lang="en-US" dirty="0"/>
          </a:p>
        </p:txBody>
      </p:sp>
      <p:sp>
        <p:nvSpPr>
          <p:cNvPr id="3" name="Content Placeholder 2">
            <a:extLst>
              <a:ext uri="{FF2B5EF4-FFF2-40B4-BE49-F238E27FC236}">
                <a16:creationId xmlns:a16="http://schemas.microsoft.com/office/drawing/2014/main" id="{7D3F9057-0241-EDC9-8651-C909B88D2A7B}"/>
              </a:ext>
            </a:extLst>
          </p:cNvPr>
          <p:cNvSpPr>
            <a:spLocks noGrp="1"/>
          </p:cNvSpPr>
          <p:nvPr>
            <p:ph idx="1"/>
          </p:nvPr>
        </p:nvSpPr>
        <p:spPr>
          <a:xfrm>
            <a:off x="707573" y="1940768"/>
            <a:ext cx="7192843" cy="4236196"/>
          </a:xfrm>
        </p:spPr>
        <p:txBody>
          <a:bodyPr>
            <a:normAutofit/>
          </a:bodyPr>
          <a:lstStyle/>
          <a:p>
            <a:pPr algn="l"/>
            <a:r>
              <a:rPr lang="en-US" b="1" i="0" dirty="0">
                <a:solidFill>
                  <a:srgbClr val="11131C"/>
                </a:solidFill>
                <a:effectLst/>
                <a:latin typeface="Gilroy-SemiBold"/>
              </a:rPr>
              <a:t>Create AI learning modules</a:t>
            </a:r>
          </a:p>
          <a:p>
            <a:pPr lvl="1">
              <a:buFont typeface="Arial" panose="020B0604020202020204" pitchFamily="34" charset="0"/>
              <a:buChar char="•"/>
            </a:pPr>
            <a:r>
              <a:rPr lang="en-US" b="0" i="0" dirty="0">
                <a:solidFill>
                  <a:srgbClr val="11131C"/>
                </a:solidFill>
                <a:effectLst/>
                <a:latin typeface="Gilroy-Regular"/>
              </a:rPr>
              <a:t>PwC developed a live trivia game, “</a:t>
            </a:r>
            <a:r>
              <a:rPr lang="en-US" b="0" i="0" dirty="0" err="1">
                <a:solidFill>
                  <a:srgbClr val="11131C"/>
                </a:solidFill>
                <a:effectLst/>
                <a:latin typeface="Gilroy-Regular"/>
              </a:rPr>
              <a:t>PowerUp</a:t>
            </a:r>
            <a:r>
              <a:rPr lang="en-US" b="0" i="0" dirty="0">
                <a:solidFill>
                  <a:srgbClr val="11131C"/>
                </a:solidFill>
                <a:effectLst/>
                <a:latin typeface="Gilroy-Regular"/>
              </a:rPr>
              <a:t>,” that quizzes employees on firm strategy and content from its AI curriculum, with players earning prizes</a:t>
            </a:r>
          </a:p>
          <a:p>
            <a:pPr lvl="1">
              <a:buFont typeface="Arial" panose="020B0604020202020204" pitchFamily="34" charset="0"/>
              <a:buChar char="•"/>
            </a:pPr>
            <a:endParaRPr lang="en-US" b="0" i="0" dirty="0">
              <a:solidFill>
                <a:srgbClr val="11131C"/>
              </a:solidFill>
              <a:effectLst/>
              <a:latin typeface="Gilroy-Regular"/>
            </a:endParaRPr>
          </a:p>
          <a:p>
            <a:pPr lvl="1">
              <a:buFont typeface="Arial" panose="020B0604020202020204" pitchFamily="34" charset="0"/>
              <a:buChar char="•"/>
            </a:pPr>
            <a:r>
              <a:rPr lang="en-US" b="0" i="0" dirty="0">
                <a:solidFill>
                  <a:srgbClr val="11131C"/>
                </a:solidFill>
                <a:effectLst/>
                <a:latin typeface="Gilroy-Regular"/>
              </a:rPr>
              <a:t>Intuit created </a:t>
            </a:r>
            <a:r>
              <a:rPr lang="en-US" b="0" i="0" dirty="0" err="1">
                <a:solidFill>
                  <a:srgbClr val="11131C"/>
                </a:solidFill>
                <a:effectLst/>
                <a:latin typeface="Gilroy-Regular"/>
              </a:rPr>
              <a:t>GenStudio</a:t>
            </a:r>
            <a:r>
              <a:rPr lang="en-US" b="0" i="0" dirty="0">
                <a:solidFill>
                  <a:srgbClr val="11131C"/>
                </a:solidFill>
                <a:effectLst/>
                <a:latin typeface="Gilroy-Regular"/>
              </a:rPr>
              <a:t>, a custom, internal-only development platform where employees could use gen AI through various large language models to experiment and refine their experience </a:t>
            </a:r>
          </a:p>
          <a:p>
            <a:endParaRPr lang="en-US" dirty="0"/>
          </a:p>
        </p:txBody>
      </p:sp>
      <p:pic>
        <p:nvPicPr>
          <p:cNvPr id="5" name="Picture 4">
            <a:extLst>
              <a:ext uri="{FF2B5EF4-FFF2-40B4-BE49-F238E27FC236}">
                <a16:creationId xmlns:a16="http://schemas.microsoft.com/office/drawing/2014/main" id="{BA6BA95D-E78E-C2A1-9773-56296D24CF09}"/>
              </a:ext>
            </a:extLst>
          </p:cNvPr>
          <p:cNvPicPr>
            <a:picLocks noChangeAspect="1"/>
          </p:cNvPicPr>
          <p:nvPr/>
        </p:nvPicPr>
        <p:blipFill>
          <a:blip r:embed="rId2"/>
          <a:stretch>
            <a:fillRect/>
          </a:stretch>
        </p:blipFill>
        <p:spPr>
          <a:xfrm>
            <a:off x="8705088" y="1860042"/>
            <a:ext cx="1676400" cy="1181100"/>
          </a:xfrm>
          <a:prstGeom prst="rect">
            <a:avLst/>
          </a:prstGeom>
        </p:spPr>
      </p:pic>
      <p:pic>
        <p:nvPicPr>
          <p:cNvPr id="7" name="Picture 6">
            <a:extLst>
              <a:ext uri="{FF2B5EF4-FFF2-40B4-BE49-F238E27FC236}">
                <a16:creationId xmlns:a16="http://schemas.microsoft.com/office/drawing/2014/main" id="{FAD2A37B-32F9-EC6E-0887-76B15D5CB82B}"/>
              </a:ext>
            </a:extLst>
          </p:cNvPr>
          <p:cNvPicPr>
            <a:picLocks noChangeAspect="1"/>
          </p:cNvPicPr>
          <p:nvPr/>
        </p:nvPicPr>
        <p:blipFill>
          <a:blip r:embed="rId3"/>
          <a:stretch>
            <a:fillRect/>
          </a:stretch>
        </p:blipFill>
        <p:spPr>
          <a:xfrm>
            <a:off x="8929668" y="3972877"/>
            <a:ext cx="1590675" cy="695325"/>
          </a:xfrm>
          <a:prstGeom prst="rect">
            <a:avLst/>
          </a:prstGeom>
        </p:spPr>
      </p:pic>
    </p:spTree>
    <p:extLst>
      <p:ext uri="{BB962C8B-B14F-4D97-AF65-F5344CB8AC3E}">
        <p14:creationId xmlns:p14="http://schemas.microsoft.com/office/powerpoint/2010/main" val="331694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5E7C56-E4A8-D81A-6660-497C302F78E4}"/>
              </a:ext>
            </a:extLst>
          </p:cNvPr>
          <p:cNvPicPr>
            <a:picLocks noChangeAspect="1"/>
          </p:cNvPicPr>
          <p:nvPr/>
        </p:nvPicPr>
        <p:blipFill>
          <a:blip r:embed="rId2"/>
          <a:srcRect r="7921"/>
          <a:stretch/>
        </p:blipFill>
        <p:spPr>
          <a:xfrm>
            <a:off x="6421035" y="643467"/>
            <a:ext cx="5129784" cy="5571066"/>
          </a:xfrm>
          <a:prstGeom prst="rect">
            <a:avLst/>
          </a:prstGeom>
        </p:spPr>
      </p:pic>
      <p:sp>
        <p:nvSpPr>
          <p:cNvPr id="15" name="Rectangle 1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9F2C83-7878-80CF-9DFD-DDD11CC96D06}"/>
              </a:ext>
            </a:extLst>
          </p:cNvPr>
          <p:cNvPicPr>
            <a:picLocks noChangeAspect="1"/>
          </p:cNvPicPr>
          <p:nvPr/>
        </p:nvPicPr>
        <p:blipFill>
          <a:blip r:embed="rId3"/>
          <a:srcRect r="14416" b="-2"/>
          <a:stretch/>
        </p:blipFill>
        <p:spPr>
          <a:xfrm>
            <a:off x="641180" y="643467"/>
            <a:ext cx="5129784" cy="5571066"/>
          </a:xfrm>
          <a:prstGeom prst="rect">
            <a:avLst/>
          </a:prstGeom>
        </p:spPr>
      </p:pic>
      <p:pic>
        <p:nvPicPr>
          <p:cNvPr id="8" name="Picture 7">
            <a:extLst>
              <a:ext uri="{FF2B5EF4-FFF2-40B4-BE49-F238E27FC236}">
                <a16:creationId xmlns:a16="http://schemas.microsoft.com/office/drawing/2014/main" id="{EC76A69F-87BB-DFCB-0940-FABAFF53A9E9}"/>
              </a:ext>
            </a:extLst>
          </p:cNvPr>
          <p:cNvPicPr>
            <a:picLocks noChangeAspect="1"/>
          </p:cNvPicPr>
          <p:nvPr/>
        </p:nvPicPr>
        <p:blipFill>
          <a:blip r:embed="rId4"/>
          <a:stretch>
            <a:fillRect/>
          </a:stretch>
        </p:blipFill>
        <p:spPr>
          <a:xfrm>
            <a:off x="4132696" y="5115137"/>
            <a:ext cx="1676400" cy="1181100"/>
          </a:xfrm>
          <a:prstGeom prst="rect">
            <a:avLst/>
          </a:prstGeom>
        </p:spPr>
      </p:pic>
      <p:pic>
        <p:nvPicPr>
          <p:cNvPr id="9" name="Picture 8">
            <a:extLst>
              <a:ext uri="{FF2B5EF4-FFF2-40B4-BE49-F238E27FC236}">
                <a16:creationId xmlns:a16="http://schemas.microsoft.com/office/drawing/2014/main" id="{CEBEFBBB-9105-305E-7CB1-0E804A35043C}"/>
              </a:ext>
            </a:extLst>
          </p:cNvPr>
          <p:cNvPicPr>
            <a:picLocks noChangeAspect="1"/>
          </p:cNvPicPr>
          <p:nvPr/>
        </p:nvPicPr>
        <p:blipFill>
          <a:blip r:embed="rId5"/>
          <a:stretch>
            <a:fillRect/>
          </a:stretch>
        </p:blipFill>
        <p:spPr>
          <a:xfrm>
            <a:off x="9883881" y="5574983"/>
            <a:ext cx="1590675" cy="695325"/>
          </a:xfrm>
          <a:prstGeom prst="rect">
            <a:avLst/>
          </a:prstGeom>
        </p:spPr>
      </p:pic>
    </p:spTree>
    <p:extLst>
      <p:ext uri="{BB962C8B-B14F-4D97-AF65-F5344CB8AC3E}">
        <p14:creationId xmlns:p14="http://schemas.microsoft.com/office/powerpoint/2010/main" val="916103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7232-7A2E-1A6B-87E4-C6CD97DE5167}"/>
              </a:ext>
            </a:extLst>
          </p:cNvPr>
          <p:cNvSpPr>
            <a:spLocks noGrp="1"/>
          </p:cNvSpPr>
          <p:nvPr>
            <p:ph type="title"/>
          </p:nvPr>
        </p:nvSpPr>
        <p:spPr/>
        <p:txBody>
          <a:bodyPr/>
          <a:lstStyle/>
          <a:p>
            <a:r>
              <a:rPr lang="en-US" dirty="0">
                <a:latin typeface="+mn-lt"/>
              </a:rPr>
              <a:t>Best Practices AI:</a:t>
            </a:r>
            <a:endParaRPr lang="en-US" dirty="0"/>
          </a:p>
        </p:txBody>
      </p:sp>
      <p:sp>
        <p:nvSpPr>
          <p:cNvPr id="3" name="Content Placeholder 2">
            <a:extLst>
              <a:ext uri="{FF2B5EF4-FFF2-40B4-BE49-F238E27FC236}">
                <a16:creationId xmlns:a16="http://schemas.microsoft.com/office/drawing/2014/main" id="{1C8720A2-F1FF-B8B1-2788-4401262AD622}"/>
              </a:ext>
            </a:extLst>
          </p:cNvPr>
          <p:cNvSpPr>
            <a:spLocks noGrp="1"/>
          </p:cNvSpPr>
          <p:nvPr>
            <p:ph idx="1"/>
          </p:nvPr>
        </p:nvSpPr>
        <p:spPr>
          <a:xfrm>
            <a:off x="707573" y="1940768"/>
            <a:ext cx="6744787" cy="4236196"/>
          </a:xfrm>
        </p:spPr>
        <p:txBody>
          <a:bodyPr>
            <a:normAutofit/>
          </a:bodyPr>
          <a:lstStyle/>
          <a:p>
            <a:pPr algn="l"/>
            <a:r>
              <a:rPr lang="en-US" b="1" i="0" dirty="0">
                <a:solidFill>
                  <a:srgbClr val="11131C"/>
                </a:solidFill>
                <a:effectLst/>
              </a:rPr>
              <a:t>Offer AI-assisted learning and development</a:t>
            </a:r>
          </a:p>
          <a:p>
            <a:pPr lvl="1">
              <a:buFont typeface="Arial" panose="020B0604020202020204" pitchFamily="34" charset="0"/>
              <a:buChar char="•"/>
            </a:pPr>
            <a:r>
              <a:rPr lang="en-US" b="0" i="0" dirty="0">
                <a:solidFill>
                  <a:srgbClr val="11131C"/>
                </a:solidFill>
                <a:effectLst/>
              </a:rPr>
              <a:t>Hilton has invested in “</a:t>
            </a:r>
            <a:r>
              <a:rPr lang="en-US" b="0" i="0" dirty="0" err="1">
                <a:solidFill>
                  <a:srgbClr val="11131C"/>
                </a:solidFill>
                <a:effectLst/>
              </a:rPr>
              <a:t>MentorcliQ</a:t>
            </a:r>
            <a:r>
              <a:rPr lang="en-US" b="0" i="0" dirty="0">
                <a:solidFill>
                  <a:srgbClr val="11131C"/>
                </a:solidFill>
                <a:effectLst/>
              </a:rPr>
              <a:t>,” an employee mentoring platform that uses an algorithm to help pair employees with mentors and mentees within the organization to promote development and networking opportunities</a:t>
            </a:r>
            <a:endParaRPr lang="en-US" dirty="0"/>
          </a:p>
        </p:txBody>
      </p:sp>
      <p:pic>
        <p:nvPicPr>
          <p:cNvPr id="5" name="Picture 4">
            <a:extLst>
              <a:ext uri="{FF2B5EF4-FFF2-40B4-BE49-F238E27FC236}">
                <a16:creationId xmlns:a16="http://schemas.microsoft.com/office/drawing/2014/main" id="{67A8D516-D4A1-58B4-15D0-B16914C34654}"/>
              </a:ext>
            </a:extLst>
          </p:cNvPr>
          <p:cNvPicPr>
            <a:picLocks noChangeAspect="1"/>
          </p:cNvPicPr>
          <p:nvPr/>
        </p:nvPicPr>
        <p:blipFill>
          <a:blip r:embed="rId2"/>
          <a:stretch>
            <a:fillRect/>
          </a:stretch>
        </p:blipFill>
        <p:spPr>
          <a:xfrm>
            <a:off x="8373427" y="2614136"/>
            <a:ext cx="2052710" cy="1629727"/>
          </a:xfrm>
          <a:prstGeom prst="rect">
            <a:avLst/>
          </a:prstGeom>
        </p:spPr>
      </p:pic>
    </p:spTree>
    <p:extLst>
      <p:ext uri="{BB962C8B-B14F-4D97-AF65-F5344CB8AC3E}">
        <p14:creationId xmlns:p14="http://schemas.microsoft.com/office/powerpoint/2010/main" val="570832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54A11C-6CBC-9768-3B23-F947C4DC2EB7}"/>
              </a:ext>
            </a:extLst>
          </p:cNvPr>
          <p:cNvPicPr>
            <a:picLocks noChangeAspect="1"/>
          </p:cNvPicPr>
          <p:nvPr/>
        </p:nvPicPr>
        <p:blipFill>
          <a:blip r:embed="rId2"/>
          <a:stretch>
            <a:fillRect/>
          </a:stretch>
        </p:blipFill>
        <p:spPr>
          <a:xfrm>
            <a:off x="765416" y="457200"/>
            <a:ext cx="10661168" cy="5943600"/>
          </a:xfrm>
          <a:prstGeom prst="rect">
            <a:avLst/>
          </a:prstGeom>
        </p:spPr>
      </p:pic>
      <p:pic>
        <p:nvPicPr>
          <p:cNvPr id="4" name="Picture 3">
            <a:extLst>
              <a:ext uri="{FF2B5EF4-FFF2-40B4-BE49-F238E27FC236}">
                <a16:creationId xmlns:a16="http://schemas.microsoft.com/office/drawing/2014/main" id="{11213B8A-F55F-BAFD-2962-DCDA7F024157}"/>
              </a:ext>
            </a:extLst>
          </p:cNvPr>
          <p:cNvPicPr>
            <a:picLocks noChangeAspect="1"/>
          </p:cNvPicPr>
          <p:nvPr/>
        </p:nvPicPr>
        <p:blipFill>
          <a:blip r:embed="rId3"/>
          <a:stretch>
            <a:fillRect/>
          </a:stretch>
        </p:blipFill>
        <p:spPr>
          <a:xfrm>
            <a:off x="9112170" y="739616"/>
            <a:ext cx="2052710" cy="1629727"/>
          </a:xfrm>
          <a:prstGeom prst="rect">
            <a:avLst/>
          </a:prstGeom>
        </p:spPr>
      </p:pic>
    </p:spTree>
    <p:extLst>
      <p:ext uri="{BB962C8B-B14F-4D97-AF65-F5344CB8AC3E}">
        <p14:creationId xmlns:p14="http://schemas.microsoft.com/office/powerpoint/2010/main" val="3242454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2694A8-10F1-0BF4-869D-84D912F9C110}"/>
              </a:ext>
            </a:extLst>
          </p:cNvPr>
          <p:cNvPicPr>
            <a:picLocks noChangeAspect="1"/>
          </p:cNvPicPr>
          <p:nvPr/>
        </p:nvPicPr>
        <p:blipFill>
          <a:blip r:embed="rId2"/>
          <a:srcRect r="8352"/>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59860FDC-D7F4-7FA1-E8C4-79F4B468749C}"/>
              </a:ext>
            </a:extLst>
          </p:cNvPr>
          <p:cNvSpPr txBox="1">
            <a:spLocks/>
          </p:cNvSpPr>
          <p:nvPr/>
        </p:nvSpPr>
        <p:spPr>
          <a:xfrm>
            <a:off x="7531610" y="365125"/>
            <a:ext cx="4149850"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Best Practices AI</a:t>
            </a:r>
            <a:r>
              <a:rPr lang="en-US" sz="4000" dirty="0"/>
              <a:t>:</a:t>
            </a:r>
          </a:p>
        </p:txBody>
      </p:sp>
      <p:sp>
        <p:nvSpPr>
          <p:cNvPr id="3" name="Content Placeholder 2">
            <a:extLst>
              <a:ext uri="{FF2B5EF4-FFF2-40B4-BE49-F238E27FC236}">
                <a16:creationId xmlns:a16="http://schemas.microsoft.com/office/drawing/2014/main" id="{26FB16A5-F288-1817-A8D9-0FD420B04AEB}"/>
              </a:ext>
            </a:extLst>
          </p:cNvPr>
          <p:cNvSpPr>
            <a:spLocks noGrp="1"/>
          </p:cNvSpPr>
          <p:nvPr>
            <p:ph idx="1"/>
          </p:nvPr>
        </p:nvSpPr>
        <p:spPr>
          <a:xfrm>
            <a:off x="7531610" y="1954530"/>
            <a:ext cx="4264150" cy="4274820"/>
          </a:xfrm>
        </p:spPr>
        <p:txBody>
          <a:bodyPr vert="horz" lIns="91440" tIns="45720" rIns="91440" bIns="45720" rtlCol="0">
            <a:normAutofit lnSpcReduction="10000"/>
          </a:bodyPr>
          <a:lstStyle/>
          <a:p>
            <a:pPr>
              <a:spcBef>
                <a:spcPts val="0"/>
              </a:spcBef>
              <a:spcAft>
                <a:spcPts val="600"/>
              </a:spcAft>
              <a:buFont typeface="Arial" panose="020B0604020202020204" pitchFamily="34" charset="0"/>
              <a:buChar char="•"/>
            </a:pPr>
            <a:r>
              <a:rPr lang="en-US" sz="2400" b="1" i="0" dirty="0">
                <a:effectLst/>
              </a:rPr>
              <a:t>Bring in outside experts to help your workforce with AI projects</a:t>
            </a:r>
          </a:p>
          <a:p>
            <a:pPr lvl="1">
              <a:spcBef>
                <a:spcPts val="0"/>
              </a:spcBef>
              <a:spcAft>
                <a:spcPts val="600"/>
              </a:spcAft>
              <a:buFont typeface="Arial" panose="020B0604020202020204" pitchFamily="34" charset="0"/>
              <a:buChar char="•"/>
            </a:pPr>
            <a:r>
              <a:rPr lang="en-US" b="0" i="0" dirty="0">
                <a:effectLst/>
              </a:rPr>
              <a:t>48% of global C-suite leaders are using freelancers to jumpstart a delayed AI project </a:t>
            </a:r>
          </a:p>
          <a:p>
            <a:pPr lvl="1">
              <a:spcBef>
                <a:spcPts val="0"/>
              </a:spcBef>
              <a:spcAft>
                <a:spcPts val="600"/>
              </a:spcAft>
              <a:buFont typeface="Arial" panose="020B0604020202020204" pitchFamily="34" charset="0"/>
              <a:buChar char="•"/>
            </a:pPr>
            <a:r>
              <a:rPr lang="en-US" b="0" i="0" dirty="0">
                <a:effectLst/>
              </a:rPr>
              <a:t>39% said using freelancers has doubled their innovation outcomes</a:t>
            </a:r>
          </a:p>
          <a:p>
            <a:pPr lvl="1">
              <a:spcBef>
                <a:spcPts val="0"/>
              </a:spcBef>
              <a:spcAft>
                <a:spcPts val="600"/>
              </a:spcAft>
              <a:buFont typeface="Arial" panose="020B0604020202020204" pitchFamily="34" charset="0"/>
              <a:buChar char="•"/>
            </a:pPr>
            <a:r>
              <a:rPr lang="en-US" b="0" i="0" dirty="0">
                <a:effectLst/>
              </a:rPr>
              <a:t>48% of freelancers report being "somewhat" or "highly" skilled at using AI</a:t>
            </a:r>
            <a:endParaRPr lang="en-US" dirty="0"/>
          </a:p>
        </p:txBody>
      </p:sp>
      <p:sp>
        <p:nvSpPr>
          <p:cNvPr id="7" name="TextBox 6">
            <a:extLst>
              <a:ext uri="{FF2B5EF4-FFF2-40B4-BE49-F238E27FC236}">
                <a16:creationId xmlns:a16="http://schemas.microsoft.com/office/drawing/2014/main" id="{FA9FC86A-3C52-633B-0420-B68BAF330372}"/>
              </a:ext>
            </a:extLst>
          </p:cNvPr>
          <p:cNvSpPr txBox="1"/>
          <p:nvPr/>
        </p:nvSpPr>
        <p:spPr>
          <a:xfrm>
            <a:off x="8320363" y="6359009"/>
            <a:ext cx="3871637" cy="369332"/>
          </a:xfrm>
          <a:prstGeom prst="rect">
            <a:avLst/>
          </a:prstGeom>
          <a:noFill/>
        </p:spPr>
        <p:txBody>
          <a:bodyPr wrap="none" rtlCol="0">
            <a:spAutoFit/>
          </a:bodyPr>
          <a:lstStyle/>
          <a:p>
            <a:r>
              <a:rPr lang="en-US" dirty="0"/>
              <a:t>Source:  The Upwork Research Institute</a:t>
            </a:r>
          </a:p>
        </p:txBody>
      </p:sp>
    </p:spTree>
    <p:extLst>
      <p:ext uri="{BB962C8B-B14F-4D97-AF65-F5344CB8AC3E}">
        <p14:creationId xmlns:p14="http://schemas.microsoft.com/office/powerpoint/2010/main" val="3437530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5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DBA92C-FAA9-A83F-67DE-88648D4961D5}"/>
              </a:ext>
            </a:extLst>
          </p:cNvPr>
          <p:cNvPicPr>
            <a:picLocks noChangeAspect="1"/>
          </p:cNvPicPr>
          <p:nvPr/>
        </p:nvPicPr>
        <p:blipFill>
          <a:blip r:embed="rId2"/>
          <a:stretch>
            <a:fillRect/>
          </a:stretch>
        </p:blipFill>
        <p:spPr>
          <a:xfrm>
            <a:off x="2344440" y="643467"/>
            <a:ext cx="7503119" cy="5571066"/>
          </a:xfrm>
          <a:prstGeom prst="rect">
            <a:avLst/>
          </a:prstGeom>
        </p:spPr>
      </p:pic>
    </p:spTree>
    <p:extLst>
      <p:ext uri="{BB962C8B-B14F-4D97-AF65-F5344CB8AC3E}">
        <p14:creationId xmlns:p14="http://schemas.microsoft.com/office/powerpoint/2010/main" val="409386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3C6329-081A-EA82-DD81-F30739E984FE}"/>
              </a:ext>
            </a:extLst>
          </p:cNvPr>
          <p:cNvPicPr>
            <a:picLocks noChangeAspect="1"/>
          </p:cNvPicPr>
          <p:nvPr/>
        </p:nvPicPr>
        <p:blipFill>
          <a:blip r:embed="rId2"/>
          <a:stretch>
            <a:fillRect/>
          </a:stretch>
        </p:blipFill>
        <p:spPr>
          <a:xfrm>
            <a:off x="4062222" y="4497062"/>
            <a:ext cx="3867150" cy="2571750"/>
          </a:xfrm>
          <a:prstGeom prst="rect">
            <a:avLst/>
          </a:prstGeom>
        </p:spPr>
      </p:pic>
      <p:pic>
        <p:nvPicPr>
          <p:cNvPr id="10" name="Picture 9">
            <a:extLst>
              <a:ext uri="{FF2B5EF4-FFF2-40B4-BE49-F238E27FC236}">
                <a16:creationId xmlns:a16="http://schemas.microsoft.com/office/drawing/2014/main" id="{A1F4C50F-27E7-D78E-BFEB-619B367AEBBB}"/>
              </a:ext>
            </a:extLst>
          </p:cNvPr>
          <p:cNvPicPr>
            <a:picLocks noChangeAspect="1"/>
          </p:cNvPicPr>
          <p:nvPr/>
        </p:nvPicPr>
        <p:blipFill>
          <a:blip r:embed="rId3"/>
          <a:stretch>
            <a:fillRect/>
          </a:stretch>
        </p:blipFill>
        <p:spPr>
          <a:xfrm>
            <a:off x="155067" y="125575"/>
            <a:ext cx="2981325" cy="5095875"/>
          </a:xfrm>
          <a:prstGeom prst="rect">
            <a:avLst/>
          </a:prstGeom>
        </p:spPr>
      </p:pic>
      <p:sp>
        <p:nvSpPr>
          <p:cNvPr id="5" name="TextBox 4">
            <a:extLst>
              <a:ext uri="{FF2B5EF4-FFF2-40B4-BE49-F238E27FC236}">
                <a16:creationId xmlns:a16="http://schemas.microsoft.com/office/drawing/2014/main" id="{6B2BFDB8-B83C-0853-0940-CE651CD6D564}"/>
              </a:ext>
            </a:extLst>
          </p:cNvPr>
          <p:cNvSpPr txBox="1"/>
          <p:nvPr/>
        </p:nvSpPr>
        <p:spPr>
          <a:xfrm>
            <a:off x="3397758" y="4332470"/>
            <a:ext cx="6727698" cy="523220"/>
          </a:xfrm>
          <a:prstGeom prst="rect">
            <a:avLst/>
          </a:prstGeom>
          <a:noFill/>
        </p:spPr>
        <p:txBody>
          <a:bodyPr wrap="square">
            <a:spAutoFit/>
          </a:bodyPr>
          <a:lstStyle/>
          <a:p>
            <a:r>
              <a:rPr lang="en-US" sz="2800" dirty="0">
                <a:solidFill>
                  <a:schemeClr val="tx1"/>
                </a:solidFill>
              </a:rPr>
              <a:t>Anticipate and be prepared for the bumps</a:t>
            </a:r>
          </a:p>
        </p:txBody>
      </p:sp>
      <p:sp>
        <p:nvSpPr>
          <p:cNvPr id="8" name="TextBox 7">
            <a:extLst>
              <a:ext uri="{FF2B5EF4-FFF2-40B4-BE49-F238E27FC236}">
                <a16:creationId xmlns:a16="http://schemas.microsoft.com/office/drawing/2014/main" id="{EFFC8D80-373D-445E-52EC-8AFCE51FD960}"/>
              </a:ext>
            </a:extLst>
          </p:cNvPr>
          <p:cNvSpPr txBox="1"/>
          <p:nvPr/>
        </p:nvSpPr>
        <p:spPr>
          <a:xfrm>
            <a:off x="3397758" y="1610564"/>
            <a:ext cx="8794242" cy="954107"/>
          </a:xfrm>
          <a:prstGeom prst="rect">
            <a:avLst/>
          </a:prstGeom>
          <a:noFill/>
        </p:spPr>
        <p:txBody>
          <a:bodyPr wrap="square">
            <a:spAutoFit/>
          </a:bodyPr>
          <a:lstStyle/>
          <a:p>
            <a:r>
              <a:rPr lang="en-US" sz="2800" dirty="0">
                <a:solidFill>
                  <a:schemeClr val="tx1"/>
                </a:solidFill>
              </a:rPr>
              <a:t>Ensure active forums of listening are available &amp; respond</a:t>
            </a:r>
          </a:p>
          <a:p>
            <a:r>
              <a:rPr lang="en-US" sz="2800" dirty="0"/>
              <a:t>Empathize with the fear</a:t>
            </a:r>
            <a:endParaRPr lang="en-US" sz="2800" dirty="0">
              <a:solidFill>
                <a:schemeClr val="tx1"/>
              </a:solidFill>
            </a:endParaRPr>
          </a:p>
        </p:txBody>
      </p:sp>
      <p:sp>
        <p:nvSpPr>
          <p:cNvPr id="11" name="TextBox 10">
            <a:extLst>
              <a:ext uri="{FF2B5EF4-FFF2-40B4-BE49-F238E27FC236}">
                <a16:creationId xmlns:a16="http://schemas.microsoft.com/office/drawing/2014/main" id="{64B14839-DB5E-5657-26F6-17786DC6542A}"/>
              </a:ext>
            </a:extLst>
          </p:cNvPr>
          <p:cNvSpPr txBox="1"/>
          <p:nvPr/>
        </p:nvSpPr>
        <p:spPr>
          <a:xfrm>
            <a:off x="3397758" y="2863452"/>
            <a:ext cx="7438644" cy="954107"/>
          </a:xfrm>
          <a:prstGeom prst="rect">
            <a:avLst/>
          </a:prstGeom>
          <a:noFill/>
        </p:spPr>
        <p:txBody>
          <a:bodyPr wrap="square">
            <a:spAutoFit/>
          </a:bodyPr>
          <a:lstStyle/>
          <a:p>
            <a:r>
              <a:rPr lang="en-US" sz="2800" dirty="0">
                <a:solidFill>
                  <a:schemeClr val="tx1"/>
                </a:solidFill>
              </a:rPr>
              <a:t>Define, communicate and reinforce the “WIIFM?” to all stakeholders</a:t>
            </a:r>
          </a:p>
        </p:txBody>
      </p:sp>
      <p:sp>
        <p:nvSpPr>
          <p:cNvPr id="12" name="TextBox 11">
            <a:extLst>
              <a:ext uri="{FF2B5EF4-FFF2-40B4-BE49-F238E27FC236}">
                <a16:creationId xmlns:a16="http://schemas.microsoft.com/office/drawing/2014/main" id="{978E1190-A55C-80BF-267A-430AC76871F4}"/>
              </a:ext>
            </a:extLst>
          </p:cNvPr>
          <p:cNvSpPr txBox="1"/>
          <p:nvPr/>
        </p:nvSpPr>
        <p:spPr>
          <a:xfrm>
            <a:off x="3397758" y="320817"/>
            <a:ext cx="8794242" cy="954107"/>
          </a:xfrm>
          <a:prstGeom prst="rect">
            <a:avLst/>
          </a:prstGeom>
          <a:noFill/>
        </p:spPr>
        <p:txBody>
          <a:bodyPr wrap="square">
            <a:spAutoFit/>
          </a:bodyPr>
          <a:lstStyle/>
          <a:p>
            <a:r>
              <a:rPr lang="en-US" sz="2800" dirty="0">
                <a:solidFill>
                  <a:schemeClr val="tx1"/>
                </a:solidFill>
              </a:rPr>
              <a:t>Articulate the big “why” behind the “what”</a:t>
            </a:r>
          </a:p>
          <a:p>
            <a:r>
              <a:rPr lang="en-US" sz="2800" dirty="0"/>
              <a:t>Communicate, Communicate, Communicate</a:t>
            </a:r>
            <a:endParaRPr lang="en-US" sz="2800" dirty="0">
              <a:solidFill>
                <a:schemeClr val="tx1"/>
              </a:solidFill>
            </a:endParaRPr>
          </a:p>
        </p:txBody>
      </p:sp>
    </p:spTree>
    <p:extLst>
      <p:ext uri="{BB962C8B-B14F-4D97-AF65-F5344CB8AC3E}">
        <p14:creationId xmlns:p14="http://schemas.microsoft.com/office/powerpoint/2010/main" val="112914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D055EF-4F4F-AC98-8B3F-9C557966FA58}"/>
              </a:ext>
            </a:extLst>
          </p:cNvPr>
          <p:cNvSpPr txBox="1"/>
          <p:nvPr/>
        </p:nvSpPr>
        <p:spPr>
          <a:xfrm>
            <a:off x="135175" y="2960716"/>
            <a:ext cx="5842919" cy="238760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Proxima Nova Extrabold"/>
                <a:ea typeface="+mn-ea"/>
                <a:cs typeface="+mn-cs"/>
                <a:sym typeface="Helvetica Light"/>
              </a:rPr>
              <a:t>The Power of Trust: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Proxima Nova Extrabold"/>
                <a:ea typeface="+mn-ea"/>
                <a:cs typeface="+mn-cs"/>
                <a:sym typeface="Helvetica Light"/>
              </a:rPr>
              <a:t>The Trust Index© </a:t>
            </a:r>
          </a:p>
        </p:txBody>
      </p:sp>
      <p:pic>
        <p:nvPicPr>
          <p:cNvPr id="6" name="Picture 5">
            <a:extLst>
              <a:ext uri="{FF2B5EF4-FFF2-40B4-BE49-F238E27FC236}">
                <a16:creationId xmlns:a16="http://schemas.microsoft.com/office/drawing/2014/main" id="{D6060093-3778-C170-815A-7B3845E2821F}"/>
              </a:ext>
            </a:extLst>
          </p:cNvPr>
          <p:cNvPicPr>
            <a:picLocks noChangeAspect="1"/>
          </p:cNvPicPr>
          <p:nvPr/>
        </p:nvPicPr>
        <p:blipFill>
          <a:blip r:embed="rId3"/>
          <a:stretch>
            <a:fillRect/>
          </a:stretch>
        </p:blipFill>
        <p:spPr>
          <a:xfrm>
            <a:off x="6096000" y="1012023"/>
            <a:ext cx="5424797" cy="5465791"/>
          </a:xfrm>
          <a:prstGeom prst="rect">
            <a:avLst/>
          </a:prstGeom>
        </p:spPr>
      </p:pic>
    </p:spTree>
    <p:extLst>
      <p:ext uri="{BB962C8B-B14F-4D97-AF65-F5344CB8AC3E}">
        <p14:creationId xmlns:p14="http://schemas.microsoft.com/office/powerpoint/2010/main" val="56062907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895C4D-FB63-8546-B83E-9F0FABB45F3C}"/>
              </a:ext>
            </a:extLst>
          </p:cNvPr>
          <p:cNvPicPr>
            <a:picLocks noChangeAspect="1"/>
          </p:cNvPicPr>
          <p:nvPr/>
        </p:nvPicPr>
        <p:blipFill>
          <a:blip r:embed="rId2"/>
          <a:stretch>
            <a:fillRect/>
          </a:stretch>
        </p:blipFill>
        <p:spPr>
          <a:xfrm>
            <a:off x="578069" y="1388128"/>
            <a:ext cx="10920249" cy="5223207"/>
          </a:xfrm>
          <a:prstGeom prst="rect">
            <a:avLst/>
          </a:prstGeom>
        </p:spPr>
      </p:pic>
      <p:sp>
        <p:nvSpPr>
          <p:cNvPr id="4" name="Title 1">
            <a:extLst>
              <a:ext uri="{FF2B5EF4-FFF2-40B4-BE49-F238E27FC236}">
                <a16:creationId xmlns:a16="http://schemas.microsoft.com/office/drawing/2014/main" id="{23A58FD8-FCF8-2E13-B57B-67DDD6B5C7EA}"/>
              </a:ext>
            </a:extLst>
          </p:cNvPr>
          <p:cNvSpPr txBox="1">
            <a:spLocks/>
          </p:cNvSpPr>
          <p:nvPr/>
        </p:nvSpPr>
        <p:spPr>
          <a:xfrm>
            <a:off x="844207" y="578158"/>
            <a:ext cx="9854680" cy="11868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rPr>
              <a:t>Trust Fuels Performance</a:t>
            </a:r>
          </a:p>
        </p:txBody>
      </p:sp>
    </p:spTree>
    <p:extLst>
      <p:ext uri="{BB962C8B-B14F-4D97-AF65-F5344CB8AC3E}">
        <p14:creationId xmlns:p14="http://schemas.microsoft.com/office/powerpoint/2010/main" val="3760086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6BC9-A633-76F6-4C31-7A8CAD07C2C0}"/>
              </a:ext>
            </a:extLst>
          </p:cNvPr>
          <p:cNvSpPr>
            <a:spLocks noGrp="1"/>
          </p:cNvSpPr>
          <p:nvPr>
            <p:ph type="title"/>
          </p:nvPr>
        </p:nvSpPr>
        <p:spPr/>
        <p:txBody>
          <a:bodyPr/>
          <a:lstStyle/>
          <a:p>
            <a:r>
              <a:rPr lang="en-US" b="1" dirty="0">
                <a:latin typeface="+mn-lt"/>
              </a:rPr>
              <a:t>Cultivating Trust</a:t>
            </a:r>
          </a:p>
        </p:txBody>
      </p:sp>
      <p:sp>
        <p:nvSpPr>
          <p:cNvPr id="3" name="Content Placeholder 2">
            <a:extLst>
              <a:ext uri="{FF2B5EF4-FFF2-40B4-BE49-F238E27FC236}">
                <a16:creationId xmlns:a16="http://schemas.microsoft.com/office/drawing/2014/main" id="{001DF2F7-85A8-FDC9-00AF-1E14F765497E}"/>
              </a:ext>
            </a:extLst>
          </p:cNvPr>
          <p:cNvSpPr>
            <a:spLocks noGrp="1"/>
          </p:cNvSpPr>
          <p:nvPr>
            <p:ph idx="1"/>
          </p:nvPr>
        </p:nvSpPr>
        <p:spPr/>
        <p:txBody>
          <a:bodyPr>
            <a:normAutofit/>
          </a:bodyPr>
          <a:lstStyle/>
          <a:p>
            <a:r>
              <a:rPr lang="en-US" dirty="0"/>
              <a:t>Invite feedback from direct reports </a:t>
            </a:r>
          </a:p>
          <a:p>
            <a:r>
              <a:rPr lang="en-US" dirty="0"/>
              <a:t>Recognize that there is no such thing as a “trust neutral interaction”</a:t>
            </a:r>
          </a:p>
          <a:p>
            <a:r>
              <a:rPr lang="en-US" dirty="0"/>
              <a:t>When you make a mistake, own up to it</a:t>
            </a:r>
          </a:p>
          <a:p>
            <a:r>
              <a:rPr lang="en-US" dirty="0"/>
              <a:t>You’ve got to give trust to get trust</a:t>
            </a:r>
          </a:p>
          <a:p>
            <a:r>
              <a:rPr lang="en-US" dirty="0"/>
              <a:t>Reflect on potential mix-messages and align your behaviors to your words</a:t>
            </a:r>
          </a:p>
        </p:txBody>
      </p:sp>
    </p:spTree>
    <p:extLst>
      <p:ext uri="{BB962C8B-B14F-4D97-AF65-F5344CB8AC3E}">
        <p14:creationId xmlns:p14="http://schemas.microsoft.com/office/powerpoint/2010/main" val="45120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4E0DD0B-FC8C-43BE-AA9F-42C376EF727F}"/>
              </a:ext>
            </a:extLst>
          </p:cNvPr>
          <p:cNvPicPr>
            <a:picLocks noChangeAspect="1"/>
          </p:cNvPicPr>
          <p:nvPr/>
        </p:nvPicPr>
        <p:blipFill rotWithShape="1">
          <a:blip r:embed="rId2">
            <a:alphaModFix amt="50000"/>
          </a:blip>
          <a:srcRect l="22222" r="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02901CC5-8A50-4EA0-A3C4-1ACF106A3CA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nSpc>
                <a:spcPct val="90000"/>
              </a:lnSpc>
            </a:pPr>
            <a:r>
              <a:rPr lang="en-US" sz="4800" dirty="0">
                <a:solidFill>
                  <a:srgbClr val="FFFFFF"/>
                </a:solidFill>
              </a:rPr>
              <a:t>Intensifying Natural Disasters</a:t>
            </a:r>
          </a:p>
        </p:txBody>
      </p:sp>
    </p:spTree>
    <p:extLst>
      <p:ext uri="{BB962C8B-B14F-4D97-AF65-F5344CB8AC3E}">
        <p14:creationId xmlns:p14="http://schemas.microsoft.com/office/powerpoint/2010/main" val="189052661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7773" y="2262914"/>
            <a:ext cx="10995511" cy="1862520"/>
          </a:xfrm>
        </p:spPr>
        <p:txBody>
          <a:bodyPr>
            <a:normAutofit/>
          </a:bodyPr>
          <a:lstStyle/>
          <a:p>
            <a:r>
              <a:rPr lang="en-US" sz="5400" dirty="0">
                <a:ea typeface="Calibri" panose="020F0502020204030204" pitchFamily="34" charset="0"/>
              </a:rPr>
              <a:t>Thank You &amp; Questions</a:t>
            </a:r>
            <a:endParaRPr lang="en-US" sz="5400" dirty="0">
              <a:solidFill>
                <a:srgbClr val="3B3B39"/>
              </a:solidFill>
            </a:endParaRPr>
          </a:p>
        </p:txBody>
      </p:sp>
      <p:sp>
        <p:nvSpPr>
          <p:cNvPr id="4" name="Content Placeholder 2">
            <a:extLst>
              <a:ext uri="{FF2B5EF4-FFF2-40B4-BE49-F238E27FC236}">
                <a16:creationId xmlns:a16="http://schemas.microsoft.com/office/drawing/2014/main" id="{6729FD5F-522B-408A-AC12-B98DAE1EC799}"/>
              </a:ext>
            </a:extLst>
          </p:cNvPr>
          <p:cNvSpPr txBox="1">
            <a:spLocks/>
          </p:cNvSpPr>
          <p:nvPr/>
        </p:nvSpPr>
        <p:spPr>
          <a:xfrm>
            <a:off x="657773" y="4529470"/>
            <a:ext cx="9319265" cy="10407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tx1"/>
                </a:solidFill>
                <a:latin typeface="Calibri" panose="020F0502020204030204" pitchFamily="34" charset="0"/>
                <a:ea typeface="Calibri" panose="020F0502020204030204" pitchFamily="34" charset="0"/>
              </a:rPr>
              <a:t>Erin Moran, Executive Director</a:t>
            </a:r>
          </a:p>
          <a:p>
            <a:pPr algn="l"/>
            <a:r>
              <a:rPr lang="en-US" sz="3200" dirty="0">
                <a:solidFill>
                  <a:schemeClr val="tx1"/>
                </a:solidFill>
                <a:latin typeface="Calibri" panose="020F0502020204030204" pitchFamily="34" charset="0"/>
                <a:ea typeface="Calibri" panose="020F0502020204030204" pitchFamily="34" charset="0"/>
              </a:rPr>
              <a:t>emoran@towson.edu </a:t>
            </a:r>
          </a:p>
        </p:txBody>
      </p:sp>
    </p:spTree>
    <p:extLst>
      <p:ext uri="{BB962C8B-B14F-4D97-AF65-F5344CB8AC3E}">
        <p14:creationId xmlns:p14="http://schemas.microsoft.com/office/powerpoint/2010/main" val="197276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group of people holding signs&#10;&#10;Description automatically generated with medium confidence">
            <a:extLst>
              <a:ext uri="{FF2B5EF4-FFF2-40B4-BE49-F238E27FC236}">
                <a16:creationId xmlns:a16="http://schemas.microsoft.com/office/drawing/2014/main" id="{D1E965B8-E573-4348-948F-0E0830B5055D}"/>
              </a:ext>
            </a:extLst>
          </p:cNvPr>
          <p:cNvPicPr>
            <a:picLocks noChangeAspect="1"/>
          </p:cNvPicPr>
          <p:nvPr/>
        </p:nvPicPr>
        <p:blipFill rotWithShape="1">
          <a:blip r:embed="rId2"/>
          <a:srcRect r="-1" b="1622"/>
          <a:stretch/>
        </p:blipFill>
        <p:spPr>
          <a:xfrm>
            <a:off x="-3" y="-8371"/>
            <a:ext cx="8115287" cy="4470815"/>
          </a:xfrm>
          <a:prstGeom prst="rect">
            <a:avLst/>
          </a:prstGeom>
        </p:spPr>
      </p:pic>
      <p:pic>
        <p:nvPicPr>
          <p:cNvPr id="6" name="Picture 5" descr="A crowd of people holding signs&#10;&#10;Description automatically generated">
            <a:extLst>
              <a:ext uri="{FF2B5EF4-FFF2-40B4-BE49-F238E27FC236}">
                <a16:creationId xmlns:a16="http://schemas.microsoft.com/office/drawing/2014/main" id="{7A58B9CD-27F4-4279-9AC6-0C05351245A5}"/>
              </a:ext>
            </a:extLst>
          </p:cNvPr>
          <p:cNvPicPr>
            <a:picLocks noChangeAspect="1"/>
          </p:cNvPicPr>
          <p:nvPr/>
        </p:nvPicPr>
        <p:blipFill rotWithShape="1">
          <a:blip r:embed="rId3"/>
          <a:srcRect l="31797" r="17139"/>
          <a:stretch/>
        </p:blipFill>
        <p:spPr>
          <a:xfrm>
            <a:off x="8115292" y="-8371"/>
            <a:ext cx="4076700" cy="4470815"/>
          </a:xfrm>
          <a:prstGeom prst="rect">
            <a:avLst/>
          </a:prstGeom>
        </p:spPr>
      </p:pic>
      <p:sp>
        <p:nvSpPr>
          <p:cNvPr id="15" name="Rectangle 14">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36D9EB2-BC85-44B2-B175-4E0EF4EFE72E}"/>
              </a:ext>
            </a:extLst>
          </p:cNvPr>
          <p:cNvSpPr>
            <a:spLocks noGrp="1"/>
          </p:cNvSpPr>
          <p:nvPr>
            <p:ph type="title"/>
          </p:nvPr>
        </p:nvSpPr>
        <p:spPr>
          <a:xfrm>
            <a:off x="695739" y="4768553"/>
            <a:ext cx="6867289" cy="1115412"/>
          </a:xfrm>
        </p:spPr>
        <p:txBody>
          <a:bodyPr vert="horz" lIns="91440" tIns="45720" rIns="91440" bIns="45720" rtlCol="0" anchor="b">
            <a:normAutofit/>
          </a:bodyPr>
          <a:lstStyle/>
          <a:p>
            <a:pPr algn="l">
              <a:lnSpc>
                <a:spcPct val="90000"/>
              </a:lnSpc>
            </a:pPr>
            <a:r>
              <a:rPr lang="en-US" sz="4000" kern="1200" dirty="0">
                <a:solidFill>
                  <a:srgbClr val="FFFFFF"/>
                </a:solidFill>
                <a:latin typeface="+mj-lt"/>
                <a:ea typeface="+mj-ea"/>
                <a:cs typeface="+mj-cs"/>
              </a:rPr>
              <a:t>Impactful Societal Movements</a:t>
            </a:r>
          </a:p>
        </p:txBody>
      </p:sp>
      <p:pic>
        <p:nvPicPr>
          <p:cNvPr id="8" name="Picture 7" descr="A large crowd of people holding a sign&#10;&#10;Description automatically generated with low confidence">
            <a:extLst>
              <a:ext uri="{FF2B5EF4-FFF2-40B4-BE49-F238E27FC236}">
                <a16:creationId xmlns:a16="http://schemas.microsoft.com/office/drawing/2014/main" id="{1C4AC330-26C3-4168-B08A-7A07BB5E86ED}"/>
              </a:ext>
            </a:extLst>
          </p:cNvPr>
          <p:cNvPicPr>
            <a:picLocks noChangeAspect="1"/>
          </p:cNvPicPr>
          <p:nvPr/>
        </p:nvPicPr>
        <p:blipFill rotWithShape="1">
          <a:blip r:embed="rId4"/>
          <a:srcRect l="1485" r="3866" b="-1"/>
          <a:stretch/>
        </p:blipFill>
        <p:spPr>
          <a:xfrm>
            <a:off x="8115292" y="4454317"/>
            <a:ext cx="4076700" cy="2412053"/>
          </a:xfrm>
          <a:prstGeom prst="rect">
            <a:avLst/>
          </a:prstGeom>
        </p:spPr>
      </p:pic>
    </p:spTree>
    <p:extLst>
      <p:ext uri="{BB962C8B-B14F-4D97-AF65-F5344CB8AC3E}">
        <p14:creationId xmlns:p14="http://schemas.microsoft.com/office/powerpoint/2010/main" val="111562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8609AE-6683-4282-A3FE-BCBA3399A66E}"/>
              </a:ext>
            </a:extLst>
          </p:cNvPr>
          <p:cNvPicPr>
            <a:picLocks noChangeAspect="1"/>
          </p:cNvPicPr>
          <p:nvPr/>
        </p:nvPicPr>
        <p:blipFill rotWithShape="1">
          <a:blip r:embed="rId2"/>
          <a:srcRect r="9777"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EDA182D-E69C-46F2-A52F-176B4330AA79}"/>
              </a:ext>
            </a:extLst>
          </p:cNvPr>
          <p:cNvSpPr>
            <a:spLocks noGrp="1"/>
          </p:cNvSpPr>
          <p:nvPr>
            <p:ph type="title"/>
          </p:nvPr>
        </p:nvSpPr>
        <p:spPr>
          <a:xfrm>
            <a:off x="567418" y="5513183"/>
            <a:ext cx="11210925" cy="744836"/>
          </a:xfrm>
        </p:spPr>
        <p:txBody>
          <a:bodyPr>
            <a:normAutofit fontScale="90000"/>
          </a:bodyPr>
          <a:lstStyle/>
          <a:p>
            <a:pPr>
              <a:lnSpc>
                <a:spcPct val="90000"/>
              </a:lnSpc>
            </a:pPr>
            <a:r>
              <a:rPr lang="en-US" dirty="0">
                <a:solidFill>
                  <a:schemeClr val="tx1">
                    <a:lumMod val="85000"/>
                    <a:lumOff val="15000"/>
                  </a:schemeClr>
                </a:solidFill>
              </a:rPr>
              <a:t>Global Health Crises </a:t>
            </a:r>
            <a:br>
              <a:rPr lang="en-US" sz="2300" dirty="0">
                <a:solidFill>
                  <a:schemeClr val="tx1">
                    <a:lumMod val="85000"/>
                    <a:lumOff val="15000"/>
                  </a:schemeClr>
                </a:solidFill>
              </a:rPr>
            </a:br>
            <a:endParaRPr lang="en-US" sz="23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4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D5CAF18-A001-4F56-BA36-29D685F00AB0}"/>
              </a:ext>
            </a:extLst>
          </p:cNvPr>
          <p:cNvSpPr>
            <a:spLocks noGrp="1"/>
          </p:cNvSpPr>
          <p:nvPr>
            <p:ph type="title"/>
          </p:nvPr>
        </p:nvSpPr>
        <p:spPr>
          <a:xfrm>
            <a:off x="412541" y="5172368"/>
            <a:ext cx="6716578" cy="992068"/>
          </a:xfrm>
        </p:spPr>
        <p:txBody>
          <a:bodyPr vert="horz" lIns="91440" tIns="45720" rIns="91440" bIns="45720" rtlCol="0" anchor="b">
            <a:normAutofit/>
          </a:bodyPr>
          <a:lstStyle/>
          <a:p>
            <a:pPr algn="l">
              <a:lnSpc>
                <a:spcPct val="90000"/>
              </a:lnSpc>
            </a:pPr>
            <a:r>
              <a:rPr lang="en-US" sz="4000" kern="1200" dirty="0">
                <a:solidFill>
                  <a:schemeClr val="tx1"/>
                </a:solidFill>
                <a:latin typeface="+mj-lt"/>
                <a:ea typeface="+mj-ea"/>
                <a:cs typeface="+mj-cs"/>
              </a:rPr>
              <a:t>Speed of Communication</a:t>
            </a:r>
          </a:p>
        </p:txBody>
      </p:sp>
      <p:pic>
        <p:nvPicPr>
          <p:cNvPr id="4" name="Picture 3">
            <a:extLst>
              <a:ext uri="{FF2B5EF4-FFF2-40B4-BE49-F238E27FC236}">
                <a16:creationId xmlns:a16="http://schemas.microsoft.com/office/drawing/2014/main" id="{73641937-1CBB-4049-81DE-E67BC4486794}"/>
              </a:ext>
            </a:extLst>
          </p:cNvPr>
          <p:cNvPicPr>
            <a:picLocks noChangeAspect="1"/>
          </p:cNvPicPr>
          <p:nvPr/>
        </p:nvPicPr>
        <p:blipFill rotWithShape="1">
          <a:blip r:embed="rId2"/>
          <a:srcRect l="17467" r="17782" b="2"/>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6" name="Picture 5">
            <a:extLst>
              <a:ext uri="{FF2B5EF4-FFF2-40B4-BE49-F238E27FC236}">
                <a16:creationId xmlns:a16="http://schemas.microsoft.com/office/drawing/2014/main" id="{5F4AB861-9082-47FB-9A87-D71860BE0EB5}"/>
              </a:ext>
            </a:extLst>
          </p:cNvPr>
          <p:cNvPicPr>
            <a:picLocks noChangeAspect="1"/>
          </p:cNvPicPr>
          <p:nvPr/>
        </p:nvPicPr>
        <p:blipFill rotWithShape="1">
          <a:blip r:embed="rId3"/>
          <a:srcRect l="11798" r="24231" b="-2"/>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86620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15975-51E9-D03C-56EA-0EA8582E3522}"/>
              </a:ext>
            </a:extLst>
          </p:cNvPr>
          <p:cNvPicPr>
            <a:picLocks noChangeAspect="1"/>
          </p:cNvPicPr>
          <p:nvPr/>
        </p:nvPicPr>
        <p:blipFill rotWithShape="1">
          <a:blip r:embed="rId2">
            <a:alphaModFix/>
          </a:blip>
          <a:srcRect l="4133" r="1586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8F3ED9F-1B36-C849-32C4-18BB56B3D72C}"/>
              </a:ext>
            </a:extLst>
          </p:cNvPr>
          <p:cNvSpPr txBox="1">
            <a:spLocks/>
          </p:cNvSpPr>
          <p:nvPr/>
        </p:nvSpPr>
        <p:spPr>
          <a:xfrm>
            <a:off x="969264" y="5154168"/>
            <a:ext cx="6973204" cy="12618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100" dirty="0">
                <a:solidFill>
                  <a:schemeClr val="tx1">
                    <a:lumMod val="85000"/>
                    <a:lumOff val="15000"/>
                  </a:schemeClr>
                </a:solidFill>
              </a:rPr>
              <a:t>5 Generations in the Workforce</a:t>
            </a:r>
          </a:p>
        </p:txBody>
      </p:sp>
      <p:cxnSp>
        <p:nvCxnSpPr>
          <p:cNvPr id="11"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99871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6C8D-BCB7-46A5-BA4A-E3D7002F6E28}"/>
              </a:ext>
            </a:extLst>
          </p:cNvPr>
          <p:cNvSpPr>
            <a:spLocks noGrp="1"/>
          </p:cNvSpPr>
          <p:nvPr>
            <p:ph type="title"/>
          </p:nvPr>
        </p:nvSpPr>
        <p:spPr>
          <a:xfrm>
            <a:off x="185058" y="4526580"/>
            <a:ext cx="10923638" cy="1317643"/>
          </a:xfrm>
        </p:spPr>
        <p:txBody>
          <a:bodyPr vert="horz" lIns="91440" tIns="45720" rIns="91440" bIns="45720" rtlCol="0" anchor="b">
            <a:noAutofit/>
          </a:bodyPr>
          <a:lstStyle/>
          <a:p>
            <a:pPr algn="l">
              <a:lnSpc>
                <a:spcPct val="90000"/>
              </a:lnSpc>
            </a:pPr>
            <a:r>
              <a:rPr lang="en-US" sz="4000" kern="1200" dirty="0">
                <a:solidFill>
                  <a:schemeClr val="tx1"/>
                </a:solidFill>
                <a:latin typeface="+mj-lt"/>
                <a:ea typeface="+mj-ea"/>
                <a:cs typeface="+mj-cs"/>
              </a:rPr>
              <a:t>Speed of Technological Advancements</a:t>
            </a:r>
          </a:p>
        </p:txBody>
      </p:sp>
      <p:pic>
        <p:nvPicPr>
          <p:cNvPr id="6" name="Picture 5">
            <a:extLst>
              <a:ext uri="{FF2B5EF4-FFF2-40B4-BE49-F238E27FC236}">
                <a16:creationId xmlns:a16="http://schemas.microsoft.com/office/drawing/2014/main" id="{A183F9A2-4C8D-4975-AB28-2F7310181A7D}"/>
              </a:ext>
            </a:extLst>
          </p:cNvPr>
          <p:cNvPicPr>
            <a:picLocks noChangeAspect="1"/>
          </p:cNvPicPr>
          <p:nvPr/>
        </p:nvPicPr>
        <p:blipFill rotWithShape="1">
          <a:blip r:embed="rId2"/>
          <a:srcRect l="21499" r="20132" b="3"/>
          <a:stretch/>
        </p:blipFill>
        <p:spPr>
          <a:xfrm>
            <a:off x="20" y="10"/>
            <a:ext cx="4059916" cy="4242806"/>
          </a:xfrm>
          <a:prstGeom prst="rect">
            <a:avLst/>
          </a:prstGeom>
        </p:spPr>
      </p:pic>
      <p:pic>
        <p:nvPicPr>
          <p:cNvPr id="8" name="Picture 7">
            <a:extLst>
              <a:ext uri="{FF2B5EF4-FFF2-40B4-BE49-F238E27FC236}">
                <a16:creationId xmlns:a16="http://schemas.microsoft.com/office/drawing/2014/main" id="{BDA121C7-F51A-4403-9E59-091F6DABF945}"/>
              </a:ext>
            </a:extLst>
          </p:cNvPr>
          <p:cNvPicPr>
            <a:picLocks noChangeAspect="1"/>
          </p:cNvPicPr>
          <p:nvPr/>
        </p:nvPicPr>
        <p:blipFill rotWithShape="1">
          <a:blip r:embed="rId3"/>
          <a:srcRect l="24138" r="19844" b="2"/>
          <a:stretch/>
        </p:blipFill>
        <p:spPr>
          <a:xfrm>
            <a:off x="4090482" y="-1"/>
            <a:ext cx="4062918" cy="4242816"/>
          </a:xfrm>
          <a:prstGeom prst="rect">
            <a:avLst/>
          </a:prstGeom>
        </p:spPr>
      </p:pic>
      <p:pic>
        <p:nvPicPr>
          <p:cNvPr id="4" name="Picture 3">
            <a:extLst>
              <a:ext uri="{FF2B5EF4-FFF2-40B4-BE49-F238E27FC236}">
                <a16:creationId xmlns:a16="http://schemas.microsoft.com/office/drawing/2014/main" id="{63AA5E36-9E0F-48E1-BBCA-6065797D0CAB}"/>
              </a:ext>
            </a:extLst>
          </p:cNvPr>
          <p:cNvPicPr>
            <a:picLocks noChangeAspect="1"/>
          </p:cNvPicPr>
          <p:nvPr/>
        </p:nvPicPr>
        <p:blipFill rotWithShape="1">
          <a:blip r:embed="rId4"/>
          <a:srcRect l="22073" r="17883" b="2"/>
          <a:stretch/>
        </p:blipFill>
        <p:spPr>
          <a:xfrm>
            <a:off x="8132064" y="10"/>
            <a:ext cx="4059936" cy="4242806"/>
          </a:xfrm>
          <a:prstGeom prst="rect">
            <a:avLst/>
          </a:prstGeom>
        </p:spPr>
      </p:pic>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22114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F78EDD-DAB9-8FAF-3B74-48066A537F8D}"/>
              </a:ext>
            </a:extLst>
          </p:cNvPr>
          <p:cNvPicPr>
            <a:picLocks noChangeAspect="1"/>
          </p:cNvPicPr>
          <p:nvPr/>
        </p:nvPicPr>
        <p:blipFill rotWithShape="1">
          <a:blip r:embed="rId2"/>
          <a:srcRect l="26288" r="15712" b="1"/>
          <a:stretch/>
        </p:blipFill>
        <p:spPr>
          <a:xfrm>
            <a:off x="20" y="10"/>
            <a:ext cx="6095980" cy="6857990"/>
          </a:xfrm>
          <a:prstGeom prst="rect">
            <a:avLst/>
          </a:prstGeom>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Content Placeholder 2">
            <a:extLst>
              <a:ext uri="{FF2B5EF4-FFF2-40B4-BE49-F238E27FC236}">
                <a16:creationId xmlns:a16="http://schemas.microsoft.com/office/drawing/2014/main" id="{23DDE535-4D5B-3E88-D031-FE3EF1FEFE46}"/>
              </a:ext>
            </a:extLst>
          </p:cNvPr>
          <p:cNvSpPr>
            <a:spLocks noGrp="1"/>
          </p:cNvSpPr>
          <p:nvPr>
            <p:ph idx="1"/>
          </p:nvPr>
        </p:nvSpPr>
        <p:spPr>
          <a:xfrm>
            <a:off x="6664856" y="1371600"/>
            <a:ext cx="5147405" cy="5348158"/>
          </a:xfrm>
        </p:spPr>
        <p:txBody>
          <a:bodyPr anchor="t">
            <a:normAutofit/>
          </a:bodyPr>
          <a:lstStyle/>
          <a:p>
            <a:pPr marL="0" indent="0">
              <a:lnSpc>
                <a:spcPct val="90000"/>
              </a:lnSpc>
              <a:buNone/>
            </a:pPr>
            <a:r>
              <a:rPr lang="en-US" sz="2800" b="0" i="1" dirty="0">
                <a:effectLst/>
                <a:latin typeface="Akkurat"/>
              </a:rPr>
              <a:t>“The Fourth Industrial Revolution represents a fundamental change in the way we live, work and relate to one another. These advances are merging the physical, digital and biological worlds in ways that create both huge promise and potential peril.”</a:t>
            </a:r>
          </a:p>
          <a:p>
            <a:pPr marL="0" indent="0">
              <a:lnSpc>
                <a:spcPct val="90000"/>
              </a:lnSpc>
              <a:buNone/>
            </a:pPr>
            <a:endParaRPr lang="en-US" sz="2800" i="1" dirty="0">
              <a:latin typeface="Akkurat"/>
            </a:endParaRPr>
          </a:p>
          <a:p>
            <a:pPr marL="0" indent="0" algn="r">
              <a:lnSpc>
                <a:spcPct val="90000"/>
              </a:lnSpc>
              <a:buNone/>
            </a:pPr>
            <a:r>
              <a:rPr lang="en-US" sz="2800" dirty="0">
                <a:latin typeface="Akkurat"/>
              </a:rPr>
              <a:t>	- World Economic Forum</a:t>
            </a:r>
            <a:endParaRPr lang="en-US" sz="2800" dirty="0"/>
          </a:p>
        </p:txBody>
      </p:sp>
    </p:spTree>
    <p:extLst>
      <p:ext uri="{BB962C8B-B14F-4D97-AF65-F5344CB8AC3E}">
        <p14:creationId xmlns:p14="http://schemas.microsoft.com/office/powerpoint/2010/main" val="1847242649"/>
      </p:ext>
    </p:extLst>
  </p:cSld>
  <p:clrMapOvr>
    <a:masterClrMapping/>
  </p:clrMapOvr>
  <mc:AlternateContent xmlns:mc="http://schemas.openxmlformats.org/markup-compatibility/2006" xmlns:p14="http://schemas.microsoft.com/office/powerpoint/2010/main">
    <mc:Choice Requires="p14">
      <p:transition spd="slow" p14:dur="20000" advClick="0" advTm="20000"/>
    </mc:Choice>
    <mc:Fallback xmlns="">
      <p:transition spd="slow" advClick="0" advTm="2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2855DBE85BA943BE490803D1B79B0B" ma:contentTypeVersion="16" ma:contentTypeDescription="Create a new document." ma:contentTypeScope="" ma:versionID="32735e7f25fd412ca0f2f7b5cd2d102a">
  <xsd:schema xmlns:xsd="http://www.w3.org/2001/XMLSchema" xmlns:xs="http://www.w3.org/2001/XMLSchema" xmlns:p="http://schemas.microsoft.com/office/2006/metadata/properties" xmlns:ns1="http://schemas.microsoft.com/sharepoint/v3" xmlns:ns3="1f55dcdb-e471-434c-9829-e42a9f9272f0" xmlns:ns4="326aed5f-66d5-4ad0-929d-55a6f3e4060d" targetNamespace="http://schemas.microsoft.com/office/2006/metadata/properties" ma:root="true" ma:fieldsID="b561f031f8ac3c140799100837fd2b3d" ns1:_="" ns3:_="" ns4:_="">
    <xsd:import namespace="http://schemas.microsoft.com/sharepoint/v3"/>
    <xsd:import namespace="1f55dcdb-e471-434c-9829-e42a9f9272f0"/>
    <xsd:import namespace="326aed5f-66d5-4ad0-929d-55a6f3e4060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55dcdb-e471-434c-9829-e42a9f9272f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6aed5f-66d5-4ad0-929d-55a6f3e4060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F363D2-11DC-4DEB-81CB-AEBEB2408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55dcdb-e471-434c-9829-e42a9f9272f0"/>
    <ds:schemaRef ds:uri="326aed5f-66d5-4ad0-929d-55a6f3e406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842FF1-FFFE-487F-AEAF-35F3381DFDFC}">
  <ds:schemaRefs>
    <ds:schemaRef ds:uri="http://schemas.microsoft.com/office/2006/documentManagement/types"/>
    <ds:schemaRef ds:uri="326aed5f-66d5-4ad0-929d-55a6f3e4060d"/>
    <ds:schemaRef ds:uri="http://schemas.microsoft.com/office/infopath/2007/PartnerControls"/>
    <ds:schemaRef ds:uri="http://purl.org/dc/elements/1.1/"/>
    <ds:schemaRef ds:uri="http://purl.org/dc/terms/"/>
    <ds:schemaRef ds:uri="http://purl.org/dc/dcmitype/"/>
    <ds:schemaRef ds:uri="1f55dcdb-e471-434c-9829-e42a9f9272f0"/>
    <ds:schemaRef ds:uri="http://schemas.openxmlformats.org/package/2006/metadata/core-properties"/>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2705EF7-8D73-4866-9C3F-FB17B0F054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99840</TotalTime>
  <Words>782</Words>
  <Application>Microsoft Office PowerPoint</Application>
  <PresentationFormat>Widescreen</PresentationFormat>
  <Paragraphs>84</Paragraphs>
  <Slides>30</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Akkurat</vt:lpstr>
      <vt:lpstr>Arial</vt:lpstr>
      <vt:lpstr>Calibri</vt:lpstr>
      <vt:lpstr>Calibri Light</vt:lpstr>
      <vt:lpstr>Georgia</vt:lpstr>
      <vt:lpstr>Gilroy-Regular</vt:lpstr>
      <vt:lpstr>Gilroy-SemiBold</vt:lpstr>
      <vt:lpstr>Proxima Nova Extrabold</vt:lpstr>
      <vt:lpstr>Roboto</vt:lpstr>
      <vt:lpstr>Wingdings</vt:lpstr>
      <vt:lpstr>Office Theme</vt:lpstr>
      <vt:lpstr>1_Office Theme</vt:lpstr>
      <vt:lpstr>3_Office Theme</vt:lpstr>
      <vt:lpstr>4_Office Theme</vt:lpstr>
      <vt:lpstr>Continuous Improvements for this Strange New World</vt:lpstr>
      <vt:lpstr>The Broader Context</vt:lpstr>
      <vt:lpstr>Intensifying Natural Disasters</vt:lpstr>
      <vt:lpstr>Impactful Societal Movements</vt:lpstr>
      <vt:lpstr>Global Health Crises  </vt:lpstr>
      <vt:lpstr>Speed of Communication</vt:lpstr>
      <vt:lpstr>PowerPoint Presentation</vt:lpstr>
      <vt:lpstr>Speed of Technological Advancements</vt:lpstr>
      <vt:lpstr>PowerPoint Presentation</vt:lpstr>
      <vt:lpstr>The world is changing with accelerating speed, increasing the Volatility, Uncertainty, Complexity and Ambiguity for leaders.</vt:lpstr>
      <vt:lpstr>PowerPoint Presentation</vt:lpstr>
      <vt:lpstr>Compared to September of 2023:  </vt:lpstr>
      <vt:lpstr>PowerPoint Presentation</vt:lpstr>
      <vt:lpstr>In Comparison:   How Employees Feel</vt:lpstr>
      <vt:lpstr>Concerns &amp; Obstacles</vt:lpstr>
      <vt:lpstr>PowerPoint Presentation</vt:lpstr>
      <vt:lpstr>Enthusiasm Varies By Generation</vt:lpstr>
      <vt:lpstr>Best Practices AI:</vt:lpstr>
      <vt:lpstr>PowerPoint Presentation</vt:lpstr>
      <vt:lpstr>Best Practices AI:</vt:lpstr>
      <vt:lpstr>PowerPoint Presentation</vt:lpstr>
      <vt:lpstr>Best Practices AI:</vt:lpstr>
      <vt:lpstr>PowerPoint Presentation</vt:lpstr>
      <vt:lpstr>PowerPoint Presentation</vt:lpstr>
      <vt:lpstr>PowerPoint Presentation</vt:lpstr>
      <vt:lpstr>PowerPoint Presentation</vt:lpstr>
      <vt:lpstr>PowerPoint Presentation</vt:lpstr>
      <vt:lpstr>PowerPoint Presentation</vt:lpstr>
      <vt:lpstr>Cultivating Trust</vt:lpstr>
      <vt:lpstr>Thank You &amp; Questions</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Cregan, Cassidy A.</dc:creator>
  <cp:lastModifiedBy>Moran, Erin</cp:lastModifiedBy>
  <cp:revision>40</cp:revision>
  <cp:lastPrinted>2023-02-17T15:27:50Z</cp:lastPrinted>
  <dcterms:created xsi:type="dcterms:W3CDTF">2021-09-23T19:41:29Z</dcterms:created>
  <dcterms:modified xsi:type="dcterms:W3CDTF">2024-09-17T16:30:04Z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0x0101004A2855DBE85BA943BE490803D1B79B0B</vt:lpwstr>
  </property>
</Properties>
</file>