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8" r:id="rId3"/>
    <p:sldId id="261" r:id="rId4"/>
    <p:sldId id="266" r:id="rId5"/>
    <p:sldId id="262" r:id="rId6"/>
    <p:sldId id="263" r:id="rId7"/>
    <p:sldId id="265" r:id="rId8"/>
    <p:sldId id="264"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00"/>
    <p:restoredTop sz="94650"/>
  </p:normalViewPr>
  <p:slideViewPr>
    <p:cSldViewPr snapToGrid="0" snapToObjects="1">
      <p:cViewPr varScale="1">
        <p:scale>
          <a:sx n="101" d="100"/>
          <a:sy n="101" d="100"/>
        </p:scale>
        <p:origin x="13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715D9C2-FE19-4AED-91DE-2214D9620D8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44630A3-58FA-45F0-AC38-014091DC2F7F}">
      <dgm:prSet custT="1"/>
      <dgm:spPr/>
      <dgm:t>
        <a:bodyPr/>
        <a:lstStyle/>
        <a:p>
          <a:pPr>
            <a:lnSpc>
              <a:spcPct val="100000"/>
            </a:lnSpc>
          </a:pPr>
          <a:r>
            <a:rPr lang="en-US" sz="4400" dirty="0"/>
            <a:t>What are   we seeing?</a:t>
          </a:r>
        </a:p>
      </dgm:t>
    </dgm:pt>
    <dgm:pt modelId="{45573E83-9C74-4DDE-A38D-49EEC3DFD1F9}" type="parTrans" cxnId="{2E8D718C-28C3-4FEF-BA86-D31A0F5EE809}">
      <dgm:prSet/>
      <dgm:spPr/>
      <dgm:t>
        <a:bodyPr/>
        <a:lstStyle/>
        <a:p>
          <a:endParaRPr lang="en-US"/>
        </a:p>
      </dgm:t>
    </dgm:pt>
    <dgm:pt modelId="{0E9D4260-DDC1-4B0A-9578-E87F5FCD7254}" type="sibTrans" cxnId="{2E8D718C-28C3-4FEF-BA86-D31A0F5EE809}">
      <dgm:prSet/>
      <dgm:spPr/>
      <dgm:t>
        <a:bodyPr/>
        <a:lstStyle/>
        <a:p>
          <a:pPr>
            <a:lnSpc>
              <a:spcPct val="100000"/>
            </a:lnSpc>
          </a:pPr>
          <a:endParaRPr lang="en-US"/>
        </a:p>
      </dgm:t>
    </dgm:pt>
    <dgm:pt modelId="{F42B2F2A-4306-4F6B-A113-0C28C2101123}">
      <dgm:prSet custT="1"/>
      <dgm:spPr/>
      <dgm:t>
        <a:bodyPr/>
        <a:lstStyle/>
        <a:p>
          <a:pPr>
            <a:lnSpc>
              <a:spcPct val="100000"/>
            </a:lnSpc>
          </a:pPr>
          <a:r>
            <a:rPr lang="en-US" sz="4400" dirty="0"/>
            <a:t>What are next steps?</a:t>
          </a:r>
        </a:p>
      </dgm:t>
    </dgm:pt>
    <dgm:pt modelId="{7798E564-A460-4802-8A29-6CFA257056A7}" type="parTrans" cxnId="{40C15EC9-50C1-4082-84FC-2C0396DABBE8}">
      <dgm:prSet/>
      <dgm:spPr/>
      <dgm:t>
        <a:bodyPr/>
        <a:lstStyle/>
        <a:p>
          <a:endParaRPr lang="en-US"/>
        </a:p>
      </dgm:t>
    </dgm:pt>
    <dgm:pt modelId="{A4D773E8-5E88-430E-9DD3-8525216FF280}" type="sibTrans" cxnId="{40C15EC9-50C1-4082-84FC-2C0396DABBE8}">
      <dgm:prSet/>
      <dgm:spPr/>
      <dgm:t>
        <a:bodyPr/>
        <a:lstStyle/>
        <a:p>
          <a:endParaRPr lang="en-US"/>
        </a:p>
      </dgm:t>
    </dgm:pt>
    <dgm:pt modelId="{C7317EA2-891D-4FCA-AF52-43FE4C024CCB}" type="pres">
      <dgm:prSet presAssocID="{F715D9C2-FE19-4AED-91DE-2214D9620D83}" presName="root" presStyleCnt="0">
        <dgm:presLayoutVars>
          <dgm:dir/>
          <dgm:resizeHandles val="exact"/>
        </dgm:presLayoutVars>
      </dgm:prSet>
      <dgm:spPr/>
    </dgm:pt>
    <dgm:pt modelId="{778D8CA5-5125-4D47-B14E-C02BA8D858AB}" type="pres">
      <dgm:prSet presAssocID="{F715D9C2-FE19-4AED-91DE-2214D9620D83}" presName="container" presStyleCnt="0">
        <dgm:presLayoutVars>
          <dgm:dir/>
          <dgm:resizeHandles val="exact"/>
        </dgm:presLayoutVars>
      </dgm:prSet>
      <dgm:spPr/>
    </dgm:pt>
    <dgm:pt modelId="{BF84338F-9A9A-4141-A9CD-6620FC32EB03}" type="pres">
      <dgm:prSet presAssocID="{F44630A3-58FA-45F0-AC38-014091DC2F7F}" presName="compNode" presStyleCnt="0"/>
      <dgm:spPr/>
    </dgm:pt>
    <dgm:pt modelId="{29C4F986-614B-43E1-A5AA-63F3E3D6FE94}" type="pres">
      <dgm:prSet presAssocID="{F44630A3-58FA-45F0-AC38-014091DC2F7F}" presName="iconBgRect" presStyleLbl="bgShp" presStyleIdx="0" presStyleCnt="2"/>
      <dgm:spPr>
        <a:solidFill>
          <a:schemeClr val="accent1"/>
        </a:solidFill>
      </dgm:spPr>
    </dgm:pt>
    <dgm:pt modelId="{0E44CECA-45DF-4C37-817D-43F16954D849}" type="pres">
      <dgm:prSet presAssocID="{F44630A3-58FA-45F0-AC38-014091DC2F7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lasses with solid fill"/>
        </a:ext>
      </dgm:extLst>
    </dgm:pt>
    <dgm:pt modelId="{DF626A9A-F307-416A-866B-57D9A86A0B47}" type="pres">
      <dgm:prSet presAssocID="{F44630A3-58FA-45F0-AC38-014091DC2F7F}" presName="spaceRect" presStyleCnt="0"/>
      <dgm:spPr/>
    </dgm:pt>
    <dgm:pt modelId="{8910EAC3-1EDA-4E8B-A175-74CFB9E8CFCD}" type="pres">
      <dgm:prSet presAssocID="{F44630A3-58FA-45F0-AC38-014091DC2F7F}" presName="textRect" presStyleLbl="revTx" presStyleIdx="0" presStyleCnt="2">
        <dgm:presLayoutVars>
          <dgm:chMax val="1"/>
          <dgm:chPref val="1"/>
        </dgm:presLayoutVars>
      </dgm:prSet>
      <dgm:spPr/>
    </dgm:pt>
    <dgm:pt modelId="{953B1917-815B-4A46-956F-7925176D0549}" type="pres">
      <dgm:prSet presAssocID="{0E9D4260-DDC1-4B0A-9578-E87F5FCD7254}" presName="sibTrans" presStyleLbl="sibTrans2D1" presStyleIdx="0" presStyleCnt="0"/>
      <dgm:spPr/>
    </dgm:pt>
    <dgm:pt modelId="{A31ADC5E-1AFF-47E4-8844-885238F9C2A4}" type="pres">
      <dgm:prSet presAssocID="{F42B2F2A-4306-4F6B-A113-0C28C2101123}" presName="compNode" presStyleCnt="0"/>
      <dgm:spPr/>
    </dgm:pt>
    <dgm:pt modelId="{11526CB3-2345-4D31-A5AE-B86748E1D134}" type="pres">
      <dgm:prSet presAssocID="{F42B2F2A-4306-4F6B-A113-0C28C2101123}" presName="iconBgRect" presStyleLbl="bgShp" presStyleIdx="1" presStyleCnt="2"/>
      <dgm:spPr/>
    </dgm:pt>
    <dgm:pt modelId="{D03B5AF4-800B-470A-A80F-CBC7731E3839}" type="pres">
      <dgm:prSet presAssocID="{F42B2F2A-4306-4F6B-A113-0C28C2101123}" presName="iconRect" presStyleLbl="node1" presStyleIdx="1" presStyleCnt="2"/>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otprints"/>
        </a:ext>
      </dgm:extLst>
    </dgm:pt>
    <dgm:pt modelId="{22A8B627-373D-417F-99EA-B4CA12B56828}" type="pres">
      <dgm:prSet presAssocID="{F42B2F2A-4306-4F6B-A113-0C28C2101123}" presName="spaceRect" presStyleCnt="0"/>
      <dgm:spPr/>
    </dgm:pt>
    <dgm:pt modelId="{D24BFDD7-6CEC-4335-B9F5-98FD193E816A}" type="pres">
      <dgm:prSet presAssocID="{F42B2F2A-4306-4F6B-A113-0C28C2101123}" presName="textRect" presStyleLbl="revTx" presStyleIdx="1" presStyleCnt="2">
        <dgm:presLayoutVars>
          <dgm:chMax val="1"/>
          <dgm:chPref val="1"/>
        </dgm:presLayoutVars>
      </dgm:prSet>
      <dgm:spPr/>
    </dgm:pt>
  </dgm:ptLst>
  <dgm:cxnLst>
    <dgm:cxn modelId="{DAB70D25-2A83-4215-BC3F-73375DF5EA43}" type="presOf" srcId="{F715D9C2-FE19-4AED-91DE-2214D9620D83}" destId="{C7317EA2-891D-4FCA-AF52-43FE4C024CCB}" srcOrd="0" destOrd="0" presId="urn:microsoft.com/office/officeart/2018/2/layout/IconCircleList"/>
    <dgm:cxn modelId="{2E8D718C-28C3-4FEF-BA86-D31A0F5EE809}" srcId="{F715D9C2-FE19-4AED-91DE-2214D9620D83}" destId="{F44630A3-58FA-45F0-AC38-014091DC2F7F}" srcOrd="0" destOrd="0" parTransId="{45573E83-9C74-4DDE-A38D-49EEC3DFD1F9}" sibTransId="{0E9D4260-DDC1-4B0A-9578-E87F5FCD7254}"/>
    <dgm:cxn modelId="{FC841EAD-11F3-4FC4-9966-01E9998B917C}" type="presOf" srcId="{F42B2F2A-4306-4F6B-A113-0C28C2101123}" destId="{D24BFDD7-6CEC-4335-B9F5-98FD193E816A}" srcOrd="0" destOrd="0" presId="urn:microsoft.com/office/officeart/2018/2/layout/IconCircleList"/>
    <dgm:cxn modelId="{40C15EC9-50C1-4082-84FC-2C0396DABBE8}" srcId="{F715D9C2-FE19-4AED-91DE-2214D9620D83}" destId="{F42B2F2A-4306-4F6B-A113-0C28C2101123}" srcOrd="1" destOrd="0" parTransId="{7798E564-A460-4802-8A29-6CFA257056A7}" sibTransId="{A4D773E8-5E88-430E-9DD3-8525216FF280}"/>
    <dgm:cxn modelId="{3EA22BD7-B087-43E6-8053-6CA64AAA3021}" type="presOf" srcId="{0E9D4260-DDC1-4B0A-9578-E87F5FCD7254}" destId="{953B1917-815B-4A46-956F-7925176D0549}" srcOrd="0" destOrd="0" presId="urn:microsoft.com/office/officeart/2018/2/layout/IconCircleList"/>
    <dgm:cxn modelId="{FECB45E7-956D-464A-BDF6-D31F1EEC7C24}" type="presOf" srcId="{F44630A3-58FA-45F0-AC38-014091DC2F7F}" destId="{8910EAC3-1EDA-4E8B-A175-74CFB9E8CFCD}" srcOrd="0" destOrd="0" presId="urn:microsoft.com/office/officeart/2018/2/layout/IconCircleList"/>
    <dgm:cxn modelId="{EB2057A3-B5A3-47EB-9618-5F7DAC808696}" type="presParOf" srcId="{C7317EA2-891D-4FCA-AF52-43FE4C024CCB}" destId="{778D8CA5-5125-4D47-B14E-C02BA8D858AB}" srcOrd="0" destOrd="0" presId="urn:microsoft.com/office/officeart/2018/2/layout/IconCircleList"/>
    <dgm:cxn modelId="{211CC895-18D1-4CCA-9D33-6653AA938A9F}" type="presParOf" srcId="{778D8CA5-5125-4D47-B14E-C02BA8D858AB}" destId="{BF84338F-9A9A-4141-A9CD-6620FC32EB03}" srcOrd="0" destOrd="0" presId="urn:microsoft.com/office/officeart/2018/2/layout/IconCircleList"/>
    <dgm:cxn modelId="{58B775DE-533B-47CE-B6F4-3D912A78A8D3}" type="presParOf" srcId="{BF84338F-9A9A-4141-A9CD-6620FC32EB03}" destId="{29C4F986-614B-43E1-A5AA-63F3E3D6FE94}" srcOrd="0" destOrd="0" presId="urn:microsoft.com/office/officeart/2018/2/layout/IconCircleList"/>
    <dgm:cxn modelId="{DDDD5380-1912-448D-838D-C08F07AB0FDC}" type="presParOf" srcId="{BF84338F-9A9A-4141-A9CD-6620FC32EB03}" destId="{0E44CECA-45DF-4C37-817D-43F16954D849}" srcOrd="1" destOrd="0" presId="urn:microsoft.com/office/officeart/2018/2/layout/IconCircleList"/>
    <dgm:cxn modelId="{517E6F53-FBAF-4262-B283-C14E240AC21F}" type="presParOf" srcId="{BF84338F-9A9A-4141-A9CD-6620FC32EB03}" destId="{DF626A9A-F307-416A-866B-57D9A86A0B47}" srcOrd="2" destOrd="0" presId="urn:microsoft.com/office/officeart/2018/2/layout/IconCircleList"/>
    <dgm:cxn modelId="{3B46C9E9-34F2-41FF-8394-3E087E46E281}" type="presParOf" srcId="{BF84338F-9A9A-4141-A9CD-6620FC32EB03}" destId="{8910EAC3-1EDA-4E8B-A175-74CFB9E8CFCD}" srcOrd="3" destOrd="0" presId="urn:microsoft.com/office/officeart/2018/2/layout/IconCircleList"/>
    <dgm:cxn modelId="{4365A904-E032-41BC-9795-715B1DDECF8C}" type="presParOf" srcId="{778D8CA5-5125-4D47-B14E-C02BA8D858AB}" destId="{953B1917-815B-4A46-956F-7925176D0549}" srcOrd="1" destOrd="0" presId="urn:microsoft.com/office/officeart/2018/2/layout/IconCircleList"/>
    <dgm:cxn modelId="{E4CEE757-7BD5-4E2A-AE8C-0B1BFDAA8E45}" type="presParOf" srcId="{778D8CA5-5125-4D47-B14E-C02BA8D858AB}" destId="{A31ADC5E-1AFF-47E4-8844-885238F9C2A4}" srcOrd="2" destOrd="0" presId="urn:microsoft.com/office/officeart/2018/2/layout/IconCircleList"/>
    <dgm:cxn modelId="{4B82C058-9E22-44B6-9D65-DD73A085DB81}" type="presParOf" srcId="{A31ADC5E-1AFF-47E4-8844-885238F9C2A4}" destId="{11526CB3-2345-4D31-A5AE-B86748E1D134}" srcOrd="0" destOrd="0" presId="urn:microsoft.com/office/officeart/2018/2/layout/IconCircleList"/>
    <dgm:cxn modelId="{2CD372A5-D96E-452A-BB44-C5EC19CF0A46}" type="presParOf" srcId="{A31ADC5E-1AFF-47E4-8844-885238F9C2A4}" destId="{D03B5AF4-800B-470A-A80F-CBC7731E3839}" srcOrd="1" destOrd="0" presId="urn:microsoft.com/office/officeart/2018/2/layout/IconCircleList"/>
    <dgm:cxn modelId="{D5DBFC0E-9A4B-451E-9669-AC781D1EEFCB}" type="presParOf" srcId="{A31ADC5E-1AFF-47E4-8844-885238F9C2A4}" destId="{22A8B627-373D-417F-99EA-B4CA12B56828}" srcOrd="2" destOrd="0" presId="urn:microsoft.com/office/officeart/2018/2/layout/IconCircleList"/>
    <dgm:cxn modelId="{B9BC97BD-758C-49F4-A8F4-F9CEC36AFABC}" type="presParOf" srcId="{A31ADC5E-1AFF-47E4-8844-885238F9C2A4}" destId="{D24BFDD7-6CEC-4335-B9F5-98FD193E816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0C89C-F083-4C64-9643-F8F13B4A1CD7}"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2A1660F1-0FB6-4C14-903E-0E56BA0BC4E7}">
      <dgm:prSet/>
      <dgm:spPr/>
      <dgm:t>
        <a:bodyPr/>
        <a:lstStyle/>
        <a:p>
          <a:pPr>
            <a:lnSpc>
              <a:spcPct val="100000"/>
            </a:lnSpc>
          </a:pPr>
          <a:r>
            <a:rPr lang="en-US"/>
            <a:t>Students are using generative AI</a:t>
          </a:r>
        </a:p>
      </dgm:t>
    </dgm:pt>
    <dgm:pt modelId="{226D0350-2B1F-40D8-B1CD-0A9D4856566B}" type="parTrans" cxnId="{9AA8D31F-B19B-4354-BADB-73216BEBDFD2}">
      <dgm:prSet/>
      <dgm:spPr/>
      <dgm:t>
        <a:bodyPr/>
        <a:lstStyle/>
        <a:p>
          <a:endParaRPr lang="en-US"/>
        </a:p>
      </dgm:t>
    </dgm:pt>
    <dgm:pt modelId="{E04CB52B-0A24-4E1C-9452-05C3CA5B95E0}" type="sibTrans" cxnId="{9AA8D31F-B19B-4354-BADB-73216BEBDFD2}">
      <dgm:prSet/>
      <dgm:spPr/>
      <dgm:t>
        <a:bodyPr/>
        <a:lstStyle/>
        <a:p>
          <a:endParaRPr lang="en-US"/>
        </a:p>
      </dgm:t>
    </dgm:pt>
    <dgm:pt modelId="{118AB1C1-5B03-4877-AAE7-2C0079951760}">
      <dgm:prSet/>
      <dgm:spPr/>
      <dgm:t>
        <a:bodyPr/>
        <a:lstStyle/>
        <a:p>
          <a:pPr>
            <a:lnSpc>
              <a:spcPct val="100000"/>
            </a:lnSpc>
          </a:pPr>
          <a:r>
            <a:rPr lang="en-US" dirty="0"/>
            <a:t>Students often have limited AI literacy</a:t>
          </a:r>
        </a:p>
      </dgm:t>
    </dgm:pt>
    <dgm:pt modelId="{809C25F8-966A-4EF0-B8CE-37AFE9E841CB}" type="parTrans" cxnId="{70C67A84-9B9D-4EE0-996E-FE8D3189D28B}">
      <dgm:prSet/>
      <dgm:spPr/>
      <dgm:t>
        <a:bodyPr/>
        <a:lstStyle/>
        <a:p>
          <a:endParaRPr lang="en-US"/>
        </a:p>
      </dgm:t>
    </dgm:pt>
    <dgm:pt modelId="{336A0702-4909-4051-AED5-4894EA85035C}" type="sibTrans" cxnId="{70C67A84-9B9D-4EE0-996E-FE8D3189D28B}">
      <dgm:prSet/>
      <dgm:spPr/>
      <dgm:t>
        <a:bodyPr/>
        <a:lstStyle/>
        <a:p>
          <a:endParaRPr lang="en-US"/>
        </a:p>
      </dgm:t>
    </dgm:pt>
    <dgm:pt modelId="{64B1718B-0561-4D65-8207-54FF6E13EFD9}">
      <dgm:prSet custT="1"/>
      <dgm:spPr/>
      <dgm:t>
        <a:bodyPr/>
        <a:lstStyle/>
        <a:p>
          <a:pPr>
            <a:lnSpc>
              <a:spcPct val="100000"/>
            </a:lnSpc>
          </a:pPr>
          <a:r>
            <a:rPr lang="en-US" sz="1500" dirty="0"/>
            <a:t>Evaluate what it does well</a:t>
          </a:r>
        </a:p>
      </dgm:t>
    </dgm:pt>
    <dgm:pt modelId="{19367152-5606-4077-AA07-DAE203770BAC}" type="parTrans" cxnId="{EC698B29-CE35-4896-B73E-7A6198410A02}">
      <dgm:prSet/>
      <dgm:spPr/>
      <dgm:t>
        <a:bodyPr/>
        <a:lstStyle/>
        <a:p>
          <a:endParaRPr lang="en-US"/>
        </a:p>
      </dgm:t>
    </dgm:pt>
    <dgm:pt modelId="{90DB38AD-D721-4D94-B542-1299D58B092C}" type="sibTrans" cxnId="{EC698B29-CE35-4896-B73E-7A6198410A02}">
      <dgm:prSet/>
      <dgm:spPr/>
      <dgm:t>
        <a:bodyPr/>
        <a:lstStyle/>
        <a:p>
          <a:endParaRPr lang="en-US"/>
        </a:p>
      </dgm:t>
    </dgm:pt>
    <dgm:pt modelId="{D5369DC1-829E-47BE-AC6B-E59D9C169BCB}">
      <dgm:prSet custT="1"/>
      <dgm:spPr/>
      <dgm:t>
        <a:bodyPr/>
        <a:lstStyle/>
        <a:p>
          <a:pPr>
            <a:lnSpc>
              <a:spcPct val="100000"/>
            </a:lnSpc>
          </a:pPr>
          <a:r>
            <a:rPr lang="en-US" sz="1500" dirty="0"/>
            <a:t>Understand its limitations</a:t>
          </a:r>
        </a:p>
      </dgm:t>
    </dgm:pt>
    <dgm:pt modelId="{1F863F4F-96DF-4994-ABBE-DFCC11BDD55A}" type="parTrans" cxnId="{14BBCECC-6509-4863-822F-73CE500D93B1}">
      <dgm:prSet/>
      <dgm:spPr/>
      <dgm:t>
        <a:bodyPr/>
        <a:lstStyle/>
        <a:p>
          <a:endParaRPr lang="en-US"/>
        </a:p>
      </dgm:t>
    </dgm:pt>
    <dgm:pt modelId="{1772C995-745E-41E9-A8F8-D3C95EE3CCDB}" type="sibTrans" cxnId="{14BBCECC-6509-4863-822F-73CE500D93B1}">
      <dgm:prSet/>
      <dgm:spPr/>
      <dgm:t>
        <a:bodyPr/>
        <a:lstStyle/>
        <a:p>
          <a:endParaRPr lang="en-US"/>
        </a:p>
      </dgm:t>
    </dgm:pt>
    <dgm:pt modelId="{3FB4329B-59C0-4EDD-A232-B7868D01572D}">
      <dgm:prSet custT="1"/>
      <dgm:spPr/>
      <dgm:t>
        <a:bodyPr/>
        <a:lstStyle/>
        <a:p>
          <a:pPr>
            <a:lnSpc>
              <a:spcPct val="100000"/>
            </a:lnSpc>
          </a:pPr>
          <a:r>
            <a:rPr lang="en-US" sz="1500" dirty="0"/>
            <a:t>Critically analyze outcomes</a:t>
          </a:r>
        </a:p>
      </dgm:t>
    </dgm:pt>
    <dgm:pt modelId="{CAF114FE-7E76-407B-B60E-7D3D3F82CB61}" type="parTrans" cxnId="{9F6FA206-E958-4D6C-BDDB-30A1B3EA6F8E}">
      <dgm:prSet/>
      <dgm:spPr/>
      <dgm:t>
        <a:bodyPr/>
        <a:lstStyle/>
        <a:p>
          <a:endParaRPr lang="en-US"/>
        </a:p>
      </dgm:t>
    </dgm:pt>
    <dgm:pt modelId="{A6F07BAD-2AC0-4964-8D06-2CB0F6505AFD}" type="sibTrans" cxnId="{9F6FA206-E958-4D6C-BDDB-30A1B3EA6F8E}">
      <dgm:prSet/>
      <dgm:spPr/>
      <dgm:t>
        <a:bodyPr/>
        <a:lstStyle/>
        <a:p>
          <a:endParaRPr lang="en-US"/>
        </a:p>
      </dgm:t>
    </dgm:pt>
    <dgm:pt modelId="{6408A96D-96BE-43A3-90C4-188D9440A112}">
      <dgm:prSet custT="1"/>
      <dgm:spPr/>
      <dgm:t>
        <a:bodyPr/>
        <a:lstStyle/>
        <a:p>
          <a:pPr>
            <a:lnSpc>
              <a:spcPct val="100000"/>
            </a:lnSpc>
          </a:pPr>
          <a:r>
            <a:rPr lang="en-US" sz="1500" dirty="0"/>
            <a:t>Decide what to do with that information</a:t>
          </a:r>
        </a:p>
      </dgm:t>
    </dgm:pt>
    <dgm:pt modelId="{E41FE153-D203-4DA0-9EA5-AF1C1D3D75F0}" type="parTrans" cxnId="{2FD5B5F5-C9B1-4E4C-8666-0E81E724788E}">
      <dgm:prSet/>
      <dgm:spPr/>
      <dgm:t>
        <a:bodyPr/>
        <a:lstStyle/>
        <a:p>
          <a:endParaRPr lang="en-US"/>
        </a:p>
      </dgm:t>
    </dgm:pt>
    <dgm:pt modelId="{2690E568-974A-40EF-9451-5159A3164CA1}" type="sibTrans" cxnId="{2FD5B5F5-C9B1-4E4C-8666-0E81E724788E}">
      <dgm:prSet/>
      <dgm:spPr/>
      <dgm:t>
        <a:bodyPr/>
        <a:lstStyle/>
        <a:p>
          <a:endParaRPr lang="en-US"/>
        </a:p>
      </dgm:t>
    </dgm:pt>
    <dgm:pt modelId="{256D3764-DDD5-4197-A4D3-F92B55A862AC}">
      <dgm:prSet/>
      <dgm:spPr/>
      <dgm:t>
        <a:bodyPr/>
        <a:lstStyle/>
        <a:p>
          <a:pPr>
            <a:lnSpc>
              <a:spcPct val="100000"/>
            </a:lnSpc>
          </a:pPr>
          <a:r>
            <a:rPr lang="en-US"/>
            <a:t>AI has created gray areas around academic integrity</a:t>
          </a:r>
        </a:p>
      </dgm:t>
    </dgm:pt>
    <dgm:pt modelId="{2A3761D5-891C-4EC5-A2BF-3A45524C0461}" type="parTrans" cxnId="{33E9FB60-6EFA-453C-BC25-7170F9E875C1}">
      <dgm:prSet/>
      <dgm:spPr/>
      <dgm:t>
        <a:bodyPr/>
        <a:lstStyle/>
        <a:p>
          <a:endParaRPr lang="en-US"/>
        </a:p>
      </dgm:t>
    </dgm:pt>
    <dgm:pt modelId="{4D6FA1E5-BB27-4C56-82AF-1B75F2C23B62}" type="sibTrans" cxnId="{33E9FB60-6EFA-453C-BC25-7170F9E875C1}">
      <dgm:prSet/>
      <dgm:spPr/>
      <dgm:t>
        <a:bodyPr/>
        <a:lstStyle/>
        <a:p>
          <a:endParaRPr lang="en-US"/>
        </a:p>
      </dgm:t>
    </dgm:pt>
    <dgm:pt modelId="{6B8A9E1B-5CCD-4A7C-8B28-70E060A3E1A2}">
      <dgm:prSet custT="1"/>
      <dgm:spPr/>
      <dgm:t>
        <a:bodyPr/>
        <a:lstStyle/>
        <a:p>
          <a:pPr>
            <a:lnSpc>
              <a:spcPct val="100000"/>
            </a:lnSpc>
          </a:pPr>
          <a:r>
            <a:rPr lang="en-US" sz="1500" dirty="0"/>
            <a:t>Parameters for use</a:t>
          </a:r>
        </a:p>
      </dgm:t>
    </dgm:pt>
    <dgm:pt modelId="{F0F7DF1F-19DA-4F13-9F8A-A4FA37EF453D}" type="parTrans" cxnId="{8780B76B-B9A0-49E7-BC0E-C46D5D22F1A6}">
      <dgm:prSet/>
      <dgm:spPr/>
      <dgm:t>
        <a:bodyPr/>
        <a:lstStyle/>
        <a:p>
          <a:endParaRPr lang="en-US"/>
        </a:p>
      </dgm:t>
    </dgm:pt>
    <dgm:pt modelId="{2BB7876F-FF00-484F-9341-830776004087}" type="sibTrans" cxnId="{8780B76B-B9A0-49E7-BC0E-C46D5D22F1A6}">
      <dgm:prSet/>
      <dgm:spPr/>
      <dgm:t>
        <a:bodyPr/>
        <a:lstStyle/>
        <a:p>
          <a:endParaRPr lang="en-US"/>
        </a:p>
      </dgm:t>
    </dgm:pt>
    <dgm:pt modelId="{E6DA11D5-E80C-4AC9-B548-FACBD736CE3B}">
      <dgm:prSet custT="1"/>
      <dgm:spPr/>
      <dgm:t>
        <a:bodyPr/>
        <a:lstStyle/>
        <a:p>
          <a:pPr>
            <a:lnSpc>
              <a:spcPct val="100000"/>
            </a:lnSpc>
          </a:pPr>
          <a:r>
            <a:rPr lang="en-US" sz="1500" dirty="0"/>
            <a:t>AI detection</a:t>
          </a:r>
        </a:p>
        <a:p>
          <a:pPr>
            <a:lnSpc>
              <a:spcPct val="100000"/>
            </a:lnSpc>
          </a:pPr>
          <a:r>
            <a:rPr lang="en-US" sz="1500" dirty="0"/>
            <a:t>Ethical use</a:t>
          </a:r>
        </a:p>
      </dgm:t>
    </dgm:pt>
    <dgm:pt modelId="{8D82AEDB-E70F-4757-BDCC-5875E33AE6DD}" type="parTrans" cxnId="{54EC3905-85EF-4B63-904D-A06B35A55BBC}">
      <dgm:prSet/>
      <dgm:spPr/>
      <dgm:t>
        <a:bodyPr/>
        <a:lstStyle/>
        <a:p>
          <a:endParaRPr lang="en-US"/>
        </a:p>
      </dgm:t>
    </dgm:pt>
    <dgm:pt modelId="{394DBBF6-BBEF-42EB-B3A8-34716A6E3912}" type="sibTrans" cxnId="{54EC3905-85EF-4B63-904D-A06B35A55BBC}">
      <dgm:prSet/>
      <dgm:spPr/>
      <dgm:t>
        <a:bodyPr/>
        <a:lstStyle/>
        <a:p>
          <a:endParaRPr lang="en-US"/>
        </a:p>
      </dgm:t>
    </dgm:pt>
    <dgm:pt modelId="{0910CC47-6C40-4C6E-A362-7CBA8FB3EEE9}" type="pres">
      <dgm:prSet presAssocID="{CAF0C89C-F083-4C64-9643-F8F13B4A1CD7}" presName="root" presStyleCnt="0">
        <dgm:presLayoutVars>
          <dgm:dir/>
          <dgm:resizeHandles val="exact"/>
        </dgm:presLayoutVars>
      </dgm:prSet>
      <dgm:spPr/>
    </dgm:pt>
    <dgm:pt modelId="{B4C2767A-89DF-427E-A93F-D78A35573004}" type="pres">
      <dgm:prSet presAssocID="{2A1660F1-0FB6-4C14-903E-0E56BA0BC4E7}" presName="compNode" presStyleCnt="0"/>
      <dgm:spPr/>
    </dgm:pt>
    <dgm:pt modelId="{D8F1AAC7-0319-47AD-BAFD-81685EFB8025}" type="pres">
      <dgm:prSet presAssocID="{2A1660F1-0FB6-4C14-903E-0E56BA0BC4E7}" presName="bgRect" presStyleLbl="bgShp" presStyleIdx="0" presStyleCnt="3"/>
      <dgm:spPr/>
    </dgm:pt>
    <dgm:pt modelId="{F7EF5FC5-E88E-44FF-95A8-CC728820E06E}" type="pres">
      <dgm:prSet presAssocID="{2A1660F1-0FB6-4C14-903E-0E56BA0BC4E7}" presName="iconRect" presStyleLbl="node1" presStyleIdx="0" presStyleCnt="3"/>
      <dgm:spPr>
        <a:blipFill>
          <a:blip xmlns:r="http://schemas.openxmlformats.org/officeDocument/2006/relationships" r:embed="rId1">
            <a:duotone>
              <a:prstClr val="black"/>
              <a:schemeClr val="accent3">
                <a:tint val="45000"/>
                <a:satMod val="400000"/>
              </a:schemeClr>
            </a:duotone>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ud Computing with solid fill"/>
        </a:ext>
      </dgm:extLst>
    </dgm:pt>
    <dgm:pt modelId="{25F494D9-14F8-4E89-B69D-F4ABC96EDEFC}" type="pres">
      <dgm:prSet presAssocID="{2A1660F1-0FB6-4C14-903E-0E56BA0BC4E7}" presName="spaceRect" presStyleCnt="0"/>
      <dgm:spPr/>
    </dgm:pt>
    <dgm:pt modelId="{69E7B1C9-C44C-49D4-82C2-1DD719F72BA1}" type="pres">
      <dgm:prSet presAssocID="{2A1660F1-0FB6-4C14-903E-0E56BA0BC4E7}" presName="parTx" presStyleLbl="revTx" presStyleIdx="0" presStyleCnt="5">
        <dgm:presLayoutVars>
          <dgm:chMax val="0"/>
          <dgm:chPref val="0"/>
        </dgm:presLayoutVars>
      </dgm:prSet>
      <dgm:spPr/>
    </dgm:pt>
    <dgm:pt modelId="{85318CEC-E460-437A-837E-8E1CCD171010}" type="pres">
      <dgm:prSet presAssocID="{E04CB52B-0A24-4E1C-9452-05C3CA5B95E0}" presName="sibTrans" presStyleCnt="0"/>
      <dgm:spPr/>
    </dgm:pt>
    <dgm:pt modelId="{114A5C49-51E3-4455-811A-17C2D50E17E1}" type="pres">
      <dgm:prSet presAssocID="{118AB1C1-5B03-4877-AAE7-2C0079951760}" presName="compNode" presStyleCnt="0"/>
      <dgm:spPr/>
    </dgm:pt>
    <dgm:pt modelId="{2619ED4B-CCC4-4E63-A34C-67D5A48C3C08}" type="pres">
      <dgm:prSet presAssocID="{118AB1C1-5B03-4877-AAE7-2C0079951760}" presName="bgRect" presStyleLbl="bgShp" presStyleIdx="1" presStyleCnt="3"/>
      <dgm:spPr/>
    </dgm:pt>
    <dgm:pt modelId="{439058B0-2E88-41E1-BA7D-EBB7BC75611B}" type="pres">
      <dgm:prSet presAssocID="{118AB1C1-5B03-4877-AAE7-2C007995176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with solid fill"/>
        </a:ext>
      </dgm:extLst>
    </dgm:pt>
    <dgm:pt modelId="{8C5C3609-7D58-4C4D-9AF8-18B1257BDB20}" type="pres">
      <dgm:prSet presAssocID="{118AB1C1-5B03-4877-AAE7-2C0079951760}" presName="spaceRect" presStyleCnt="0"/>
      <dgm:spPr/>
    </dgm:pt>
    <dgm:pt modelId="{662E2944-8D21-433F-A630-86F9C6F2C272}" type="pres">
      <dgm:prSet presAssocID="{118AB1C1-5B03-4877-AAE7-2C0079951760}" presName="parTx" presStyleLbl="revTx" presStyleIdx="1" presStyleCnt="5">
        <dgm:presLayoutVars>
          <dgm:chMax val="0"/>
          <dgm:chPref val="0"/>
        </dgm:presLayoutVars>
      </dgm:prSet>
      <dgm:spPr/>
    </dgm:pt>
    <dgm:pt modelId="{DDE59B56-4A0E-4451-885D-732C07C4EF17}" type="pres">
      <dgm:prSet presAssocID="{118AB1C1-5B03-4877-AAE7-2C0079951760}" presName="desTx" presStyleLbl="revTx" presStyleIdx="2" presStyleCnt="5">
        <dgm:presLayoutVars/>
      </dgm:prSet>
      <dgm:spPr/>
    </dgm:pt>
    <dgm:pt modelId="{F3FA3102-1ADF-447B-8580-4216692307A4}" type="pres">
      <dgm:prSet presAssocID="{336A0702-4909-4051-AED5-4894EA85035C}" presName="sibTrans" presStyleCnt="0"/>
      <dgm:spPr/>
    </dgm:pt>
    <dgm:pt modelId="{36D2F125-58FF-4BFF-BA08-0C1B3472BF75}" type="pres">
      <dgm:prSet presAssocID="{256D3764-DDD5-4197-A4D3-F92B55A862AC}" presName="compNode" presStyleCnt="0"/>
      <dgm:spPr/>
    </dgm:pt>
    <dgm:pt modelId="{8358E19D-8739-4AF0-BB14-BD4BD2F4FA23}" type="pres">
      <dgm:prSet presAssocID="{256D3764-DDD5-4197-A4D3-F92B55A862AC}" presName="bgRect" presStyleLbl="bgShp" presStyleIdx="2" presStyleCnt="3"/>
      <dgm:spPr/>
    </dgm:pt>
    <dgm:pt modelId="{2F743D64-5CEE-4463-9167-19737C72FF05}" type="pres">
      <dgm:prSet presAssocID="{256D3764-DDD5-4197-A4D3-F92B55A862A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eights Uneven with solid fill"/>
        </a:ext>
      </dgm:extLst>
    </dgm:pt>
    <dgm:pt modelId="{E372A4E0-3E4A-485C-BF32-A8A34DAE5798}" type="pres">
      <dgm:prSet presAssocID="{256D3764-DDD5-4197-A4D3-F92B55A862AC}" presName="spaceRect" presStyleCnt="0"/>
      <dgm:spPr/>
    </dgm:pt>
    <dgm:pt modelId="{3E0D9B49-E8CC-4C8C-92F7-FBF82924EAE1}" type="pres">
      <dgm:prSet presAssocID="{256D3764-DDD5-4197-A4D3-F92B55A862AC}" presName="parTx" presStyleLbl="revTx" presStyleIdx="3" presStyleCnt="5">
        <dgm:presLayoutVars>
          <dgm:chMax val="0"/>
          <dgm:chPref val="0"/>
        </dgm:presLayoutVars>
      </dgm:prSet>
      <dgm:spPr/>
    </dgm:pt>
    <dgm:pt modelId="{5CCDC95D-97EB-4B48-A466-98543B339467}" type="pres">
      <dgm:prSet presAssocID="{256D3764-DDD5-4197-A4D3-F92B55A862AC}" presName="desTx" presStyleLbl="revTx" presStyleIdx="4" presStyleCnt="5">
        <dgm:presLayoutVars/>
      </dgm:prSet>
      <dgm:spPr/>
    </dgm:pt>
  </dgm:ptLst>
  <dgm:cxnLst>
    <dgm:cxn modelId="{54EC3905-85EF-4B63-904D-A06B35A55BBC}" srcId="{256D3764-DDD5-4197-A4D3-F92B55A862AC}" destId="{E6DA11D5-E80C-4AC9-B548-FACBD736CE3B}" srcOrd="1" destOrd="0" parTransId="{8D82AEDB-E70F-4757-BDCC-5875E33AE6DD}" sibTransId="{394DBBF6-BBEF-42EB-B3A8-34716A6E3912}"/>
    <dgm:cxn modelId="{9F6FA206-E958-4D6C-BDDB-30A1B3EA6F8E}" srcId="{118AB1C1-5B03-4877-AAE7-2C0079951760}" destId="{3FB4329B-59C0-4EDD-A232-B7868D01572D}" srcOrd="2" destOrd="0" parTransId="{CAF114FE-7E76-407B-B60E-7D3D3F82CB61}" sibTransId="{A6F07BAD-2AC0-4964-8D06-2CB0F6505AFD}"/>
    <dgm:cxn modelId="{35906808-6B74-44B1-ACB3-E89C8EC9CD39}" type="presOf" srcId="{D5369DC1-829E-47BE-AC6B-E59D9C169BCB}" destId="{DDE59B56-4A0E-4451-885D-732C07C4EF17}" srcOrd="0" destOrd="1" presId="urn:microsoft.com/office/officeart/2018/2/layout/IconVerticalSolidList"/>
    <dgm:cxn modelId="{9AA8D31F-B19B-4354-BADB-73216BEBDFD2}" srcId="{CAF0C89C-F083-4C64-9643-F8F13B4A1CD7}" destId="{2A1660F1-0FB6-4C14-903E-0E56BA0BC4E7}" srcOrd="0" destOrd="0" parTransId="{226D0350-2B1F-40D8-B1CD-0A9D4856566B}" sibTransId="{E04CB52B-0A24-4E1C-9452-05C3CA5B95E0}"/>
    <dgm:cxn modelId="{0BC20B23-4E9D-4909-B015-1436C976D56B}" type="presOf" srcId="{E6DA11D5-E80C-4AC9-B548-FACBD736CE3B}" destId="{5CCDC95D-97EB-4B48-A466-98543B339467}" srcOrd="0" destOrd="1" presId="urn:microsoft.com/office/officeart/2018/2/layout/IconVerticalSolidList"/>
    <dgm:cxn modelId="{EC698B29-CE35-4896-B73E-7A6198410A02}" srcId="{118AB1C1-5B03-4877-AAE7-2C0079951760}" destId="{64B1718B-0561-4D65-8207-54FF6E13EFD9}" srcOrd="0" destOrd="0" parTransId="{19367152-5606-4077-AA07-DAE203770BAC}" sibTransId="{90DB38AD-D721-4D94-B542-1299D58B092C}"/>
    <dgm:cxn modelId="{AF371536-0462-4308-AEF1-E73520C8AF02}" type="presOf" srcId="{6408A96D-96BE-43A3-90C4-188D9440A112}" destId="{DDE59B56-4A0E-4451-885D-732C07C4EF17}" srcOrd="0" destOrd="3" presId="urn:microsoft.com/office/officeart/2018/2/layout/IconVerticalSolidList"/>
    <dgm:cxn modelId="{33E9FB60-6EFA-453C-BC25-7170F9E875C1}" srcId="{CAF0C89C-F083-4C64-9643-F8F13B4A1CD7}" destId="{256D3764-DDD5-4197-A4D3-F92B55A862AC}" srcOrd="2" destOrd="0" parTransId="{2A3761D5-891C-4EC5-A2BF-3A45524C0461}" sibTransId="{4D6FA1E5-BB27-4C56-82AF-1B75F2C23B62}"/>
    <dgm:cxn modelId="{8780B76B-B9A0-49E7-BC0E-C46D5D22F1A6}" srcId="{256D3764-DDD5-4197-A4D3-F92B55A862AC}" destId="{6B8A9E1B-5CCD-4A7C-8B28-70E060A3E1A2}" srcOrd="0" destOrd="0" parTransId="{F0F7DF1F-19DA-4F13-9F8A-A4FA37EF453D}" sibTransId="{2BB7876F-FF00-484F-9341-830776004087}"/>
    <dgm:cxn modelId="{D5FEF36C-DE67-4E37-8085-B9F15E8C8BB7}" type="presOf" srcId="{64B1718B-0561-4D65-8207-54FF6E13EFD9}" destId="{DDE59B56-4A0E-4451-885D-732C07C4EF17}" srcOrd="0" destOrd="0" presId="urn:microsoft.com/office/officeart/2018/2/layout/IconVerticalSolidList"/>
    <dgm:cxn modelId="{3D24F874-F987-4661-9C29-AC8D66B4A370}" type="presOf" srcId="{3FB4329B-59C0-4EDD-A232-B7868D01572D}" destId="{DDE59B56-4A0E-4451-885D-732C07C4EF17}" srcOrd="0" destOrd="2" presId="urn:microsoft.com/office/officeart/2018/2/layout/IconVerticalSolidList"/>
    <dgm:cxn modelId="{35502782-2589-4DC6-9A00-E56CE5098DE3}" type="presOf" srcId="{256D3764-DDD5-4197-A4D3-F92B55A862AC}" destId="{3E0D9B49-E8CC-4C8C-92F7-FBF82924EAE1}" srcOrd="0" destOrd="0" presId="urn:microsoft.com/office/officeart/2018/2/layout/IconVerticalSolidList"/>
    <dgm:cxn modelId="{70C67A84-9B9D-4EE0-996E-FE8D3189D28B}" srcId="{CAF0C89C-F083-4C64-9643-F8F13B4A1CD7}" destId="{118AB1C1-5B03-4877-AAE7-2C0079951760}" srcOrd="1" destOrd="0" parTransId="{809C25F8-966A-4EF0-B8CE-37AFE9E841CB}" sibTransId="{336A0702-4909-4051-AED5-4894EA85035C}"/>
    <dgm:cxn modelId="{B1FA8F9B-041B-4AC0-B750-6AEAB26D2782}" type="presOf" srcId="{2A1660F1-0FB6-4C14-903E-0E56BA0BC4E7}" destId="{69E7B1C9-C44C-49D4-82C2-1DD719F72BA1}" srcOrd="0" destOrd="0" presId="urn:microsoft.com/office/officeart/2018/2/layout/IconVerticalSolidList"/>
    <dgm:cxn modelId="{2ADE5CA1-1909-4A4F-ADDB-126A34150DEF}" type="presOf" srcId="{6B8A9E1B-5CCD-4A7C-8B28-70E060A3E1A2}" destId="{5CCDC95D-97EB-4B48-A466-98543B339467}" srcOrd="0" destOrd="0" presId="urn:microsoft.com/office/officeart/2018/2/layout/IconVerticalSolidList"/>
    <dgm:cxn modelId="{14BBCECC-6509-4863-822F-73CE500D93B1}" srcId="{118AB1C1-5B03-4877-AAE7-2C0079951760}" destId="{D5369DC1-829E-47BE-AC6B-E59D9C169BCB}" srcOrd="1" destOrd="0" parTransId="{1F863F4F-96DF-4994-ABBE-DFCC11BDD55A}" sibTransId="{1772C995-745E-41E9-A8F8-D3C95EE3CCDB}"/>
    <dgm:cxn modelId="{1FC338EB-DB89-4A7B-B08C-5E5F0061B57E}" type="presOf" srcId="{118AB1C1-5B03-4877-AAE7-2C0079951760}" destId="{662E2944-8D21-433F-A630-86F9C6F2C272}" srcOrd="0" destOrd="0" presId="urn:microsoft.com/office/officeart/2018/2/layout/IconVerticalSolidList"/>
    <dgm:cxn modelId="{E2E45DF3-2E0F-4B9F-9262-AFE2147DCD79}" type="presOf" srcId="{CAF0C89C-F083-4C64-9643-F8F13B4A1CD7}" destId="{0910CC47-6C40-4C6E-A362-7CBA8FB3EEE9}" srcOrd="0" destOrd="0" presId="urn:microsoft.com/office/officeart/2018/2/layout/IconVerticalSolidList"/>
    <dgm:cxn modelId="{2FD5B5F5-C9B1-4E4C-8666-0E81E724788E}" srcId="{118AB1C1-5B03-4877-AAE7-2C0079951760}" destId="{6408A96D-96BE-43A3-90C4-188D9440A112}" srcOrd="3" destOrd="0" parTransId="{E41FE153-D203-4DA0-9EA5-AF1C1D3D75F0}" sibTransId="{2690E568-974A-40EF-9451-5159A3164CA1}"/>
    <dgm:cxn modelId="{52103E0E-CE2D-4EB9-BB72-7C6A1A943868}" type="presParOf" srcId="{0910CC47-6C40-4C6E-A362-7CBA8FB3EEE9}" destId="{B4C2767A-89DF-427E-A93F-D78A35573004}" srcOrd="0" destOrd="0" presId="urn:microsoft.com/office/officeart/2018/2/layout/IconVerticalSolidList"/>
    <dgm:cxn modelId="{C49DED2C-A56C-4448-A4F0-792430BC6242}" type="presParOf" srcId="{B4C2767A-89DF-427E-A93F-D78A35573004}" destId="{D8F1AAC7-0319-47AD-BAFD-81685EFB8025}" srcOrd="0" destOrd="0" presId="urn:microsoft.com/office/officeart/2018/2/layout/IconVerticalSolidList"/>
    <dgm:cxn modelId="{411446D2-B754-4443-AD5E-2C48604F5D3B}" type="presParOf" srcId="{B4C2767A-89DF-427E-A93F-D78A35573004}" destId="{F7EF5FC5-E88E-44FF-95A8-CC728820E06E}" srcOrd="1" destOrd="0" presId="urn:microsoft.com/office/officeart/2018/2/layout/IconVerticalSolidList"/>
    <dgm:cxn modelId="{3DC78B18-8DC7-49EF-8DEF-59E2758D185A}" type="presParOf" srcId="{B4C2767A-89DF-427E-A93F-D78A35573004}" destId="{25F494D9-14F8-4E89-B69D-F4ABC96EDEFC}" srcOrd="2" destOrd="0" presId="urn:microsoft.com/office/officeart/2018/2/layout/IconVerticalSolidList"/>
    <dgm:cxn modelId="{F3AEA0F8-B80F-4D4C-94A9-382A7257F913}" type="presParOf" srcId="{B4C2767A-89DF-427E-A93F-D78A35573004}" destId="{69E7B1C9-C44C-49D4-82C2-1DD719F72BA1}" srcOrd="3" destOrd="0" presId="urn:microsoft.com/office/officeart/2018/2/layout/IconVerticalSolidList"/>
    <dgm:cxn modelId="{EF5122F8-9A50-4C99-BA92-0FE24E8D650F}" type="presParOf" srcId="{0910CC47-6C40-4C6E-A362-7CBA8FB3EEE9}" destId="{85318CEC-E460-437A-837E-8E1CCD171010}" srcOrd="1" destOrd="0" presId="urn:microsoft.com/office/officeart/2018/2/layout/IconVerticalSolidList"/>
    <dgm:cxn modelId="{2A608D5C-25A2-4D32-A8BE-BCF3C2473A4E}" type="presParOf" srcId="{0910CC47-6C40-4C6E-A362-7CBA8FB3EEE9}" destId="{114A5C49-51E3-4455-811A-17C2D50E17E1}" srcOrd="2" destOrd="0" presId="urn:microsoft.com/office/officeart/2018/2/layout/IconVerticalSolidList"/>
    <dgm:cxn modelId="{1C36B854-DA1F-4142-B9DE-690AD8F5F865}" type="presParOf" srcId="{114A5C49-51E3-4455-811A-17C2D50E17E1}" destId="{2619ED4B-CCC4-4E63-A34C-67D5A48C3C08}" srcOrd="0" destOrd="0" presId="urn:microsoft.com/office/officeart/2018/2/layout/IconVerticalSolidList"/>
    <dgm:cxn modelId="{86B8F61D-70A9-4E12-B03C-952712489B30}" type="presParOf" srcId="{114A5C49-51E3-4455-811A-17C2D50E17E1}" destId="{439058B0-2E88-41E1-BA7D-EBB7BC75611B}" srcOrd="1" destOrd="0" presId="urn:microsoft.com/office/officeart/2018/2/layout/IconVerticalSolidList"/>
    <dgm:cxn modelId="{88B99FE5-2956-42AE-8BBB-E06C395620EE}" type="presParOf" srcId="{114A5C49-51E3-4455-811A-17C2D50E17E1}" destId="{8C5C3609-7D58-4C4D-9AF8-18B1257BDB20}" srcOrd="2" destOrd="0" presId="urn:microsoft.com/office/officeart/2018/2/layout/IconVerticalSolidList"/>
    <dgm:cxn modelId="{1E53E114-157D-42F8-8872-69360C37B187}" type="presParOf" srcId="{114A5C49-51E3-4455-811A-17C2D50E17E1}" destId="{662E2944-8D21-433F-A630-86F9C6F2C272}" srcOrd="3" destOrd="0" presId="urn:microsoft.com/office/officeart/2018/2/layout/IconVerticalSolidList"/>
    <dgm:cxn modelId="{DE660FFA-C953-4A2B-877D-D57054B166C6}" type="presParOf" srcId="{114A5C49-51E3-4455-811A-17C2D50E17E1}" destId="{DDE59B56-4A0E-4451-885D-732C07C4EF17}" srcOrd="4" destOrd="0" presId="urn:microsoft.com/office/officeart/2018/2/layout/IconVerticalSolidList"/>
    <dgm:cxn modelId="{E3E92A31-9802-4431-B7A6-5ED7B5AD1746}" type="presParOf" srcId="{0910CC47-6C40-4C6E-A362-7CBA8FB3EEE9}" destId="{F3FA3102-1ADF-447B-8580-4216692307A4}" srcOrd="3" destOrd="0" presId="urn:microsoft.com/office/officeart/2018/2/layout/IconVerticalSolidList"/>
    <dgm:cxn modelId="{4B1CEE73-D6BF-474E-BADA-1228DD801F8D}" type="presParOf" srcId="{0910CC47-6C40-4C6E-A362-7CBA8FB3EEE9}" destId="{36D2F125-58FF-4BFF-BA08-0C1B3472BF75}" srcOrd="4" destOrd="0" presId="urn:microsoft.com/office/officeart/2018/2/layout/IconVerticalSolidList"/>
    <dgm:cxn modelId="{DBF71B77-FD33-4E0B-A42F-19C6E3F5E8DB}" type="presParOf" srcId="{36D2F125-58FF-4BFF-BA08-0C1B3472BF75}" destId="{8358E19D-8739-4AF0-BB14-BD4BD2F4FA23}" srcOrd="0" destOrd="0" presId="urn:microsoft.com/office/officeart/2018/2/layout/IconVerticalSolidList"/>
    <dgm:cxn modelId="{53D3E786-E2AA-49B2-8AC1-AF2856F77D83}" type="presParOf" srcId="{36D2F125-58FF-4BFF-BA08-0C1B3472BF75}" destId="{2F743D64-5CEE-4463-9167-19737C72FF05}" srcOrd="1" destOrd="0" presId="urn:microsoft.com/office/officeart/2018/2/layout/IconVerticalSolidList"/>
    <dgm:cxn modelId="{2A3BA8B9-E9B0-402D-B3BD-964D9C34035E}" type="presParOf" srcId="{36D2F125-58FF-4BFF-BA08-0C1B3472BF75}" destId="{E372A4E0-3E4A-485C-BF32-A8A34DAE5798}" srcOrd="2" destOrd="0" presId="urn:microsoft.com/office/officeart/2018/2/layout/IconVerticalSolidList"/>
    <dgm:cxn modelId="{83682E0A-4B2F-4F49-B82C-F06EBAB97A3F}" type="presParOf" srcId="{36D2F125-58FF-4BFF-BA08-0C1B3472BF75}" destId="{3E0D9B49-E8CC-4C8C-92F7-FBF82924EAE1}" srcOrd="3" destOrd="0" presId="urn:microsoft.com/office/officeart/2018/2/layout/IconVerticalSolidList"/>
    <dgm:cxn modelId="{476E7CB1-AA5C-4B95-88E8-2AFD8C2B62AD}" type="presParOf" srcId="{36D2F125-58FF-4BFF-BA08-0C1B3472BF75}" destId="{5CCDC95D-97EB-4B48-A466-98543B33946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12174-A255-4526-A0A3-628569CC9B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15D4B1-0E0F-4EFB-9F7B-204FB04B93D2}">
      <dgm:prSet/>
      <dgm:spPr/>
      <dgm:t>
        <a:bodyPr/>
        <a:lstStyle/>
        <a:p>
          <a:r>
            <a:rPr lang="en-US" dirty="0">
              <a:solidFill>
                <a:schemeClr val="tx1">
                  <a:lumMod val="75000"/>
                  <a:lumOff val="25000"/>
                </a:schemeClr>
              </a:solidFill>
            </a:rPr>
            <a:t>Most classrooms/jobs are changing (or need to change) because AI exists</a:t>
          </a:r>
        </a:p>
      </dgm:t>
    </dgm:pt>
    <dgm:pt modelId="{125DE6BA-A20F-4D5E-8059-03C895266795}" type="parTrans" cxnId="{676CE46B-99B7-4AB0-8620-5404A72A6E6A}">
      <dgm:prSet/>
      <dgm:spPr/>
      <dgm:t>
        <a:bodyPr/>
        <a:lstStyle/>
        <a:p>
          <a:endParaRPr lang="en-US"/>
        </a:p>
      </dgm:t>
    </dgm:pt>
    <dgm:pt modelId="{39EFF598-8800-46FA-939D-7F77A18D4CC4}" type="sibTrans" cxnId="{676CE46B-99B7-4AB0-8620-5404A72A6E6A}">
      <dgm:prSet/>
      <dgm:spPr/>
      <dgm:t>
        <a:bodyPr/>
        <a:lstStyle/>
        <a:p>
          <a:endParaRPr lang="en-US"/>
        </a:p>
      </dgm:t>
    </dgm:pt>
    <dgm:pt modelId="{10CBFF85-C9EC-4B4D-9EEA-C5856CB293F2}">
      <dgm:prSet/>
      <dgm:spPr/>
      <dgm:t>
        <a:bodyPr/>
        <a:lstStyle/>
        <a:p>
          <a:r>
            <a:rPr lang="en-US"/>
            <a:t>Higher ed is a place to foster AI literacy in preparation for the job market</a:t>
          </a:r>
        </a:p>
      </dgm:t>
    </dgm:pt>
    <dgm:pt modelId="{D8E246EA-09F5-4BA9-A807-53E34012C157}" type="parTrans" cxnId="{F8809B13-A058-48DF-9BF8-54F3CC7FAC4E}">
      <dgm:prSet/>
      <dgm:spPr/>
      <dgm:t>
        <a:bodyPr/>
        <a:lstStyle/>
        <a:p>
          <a:endParaRPr lang="en-US"/>
        </a:p>
      </dgm:t>
    </dgm:pt>
    <dgm:pt modelId="{C2429D87-41F2-4C73-B988-2CE6F6E006A7}" type="sibTrans" cxnId="{F8809B13-A058-48DF-9BF8-54F3CC7FAC4E}">
      <dgm:prSet/>
      <dgm:spPr/>
      <dgm:t>
        <a:bodyPr/>
        <a:lstStyle/>
        <a:p>
          <a:endParaRPr lang="en-US"/>
        </a:p>
      </dgm:t>
    </dgm:pt>
    <dgm:pt modelId="{0A653121-F05C-4E79-9CB4-F962172D693D}">
      <dgm:prSet/>
      <dgm:spPr/>
      <dgm:t>
        <a:bodyPr/>
        <a:lstStyle/>
        <a:p>
          <a:r>
            <a:rPr lang="en-US" dirty="0">
              <a:solidFill>
                <a:schemeClr val="tx1">
                  <a:lumMod val="75000"/>
                  <a:lumOff val="25000"/>
                </a:schemeClr>
              </a:solidFill>
            </a:rPr>
            <a:t>It is time to reimagine learning outcomes and how we assess them </a:t>
          </a:r>
        </a:p>
      </dgm:t>
    </dgm:pt>
    <dgm:pt modelId="{2DDB3CB8-8095-4969-BAAA-8AD73063620B}" type="parTrans" cxnId="{D1E348BD-933F-48CF-A5B8-0CA366FBD34C}">
      <dgm:prSet/>
      <dgm:spPr/>
      <dgm:t>
        <a:bodyPr/>
        <a:lstStyle/>
        <a:p>
          <a:endParaRPr lang="en-US"/>
        </a:p>
      </dgm:t>
    </dgm:pt>
    <dgm:pt modelId="{EE59C2D2-BA92-4AEB-8DFF-340107CF66A4}" type="sibTrans" cxnId="{D1E348BD-933F-48CF-A5B8-0CA366FBD34C}">
      <dgm:prSet/>
      <dgm:spPr/>
      <dgm:t>
        <a:bodyPr/>
        <a:lstStyle/>
        <a:p>
          <a:endParaRPr lang="en-US"/>
        </a:p>
      </dgm:t>
    </dgm:pt>
    <dgm:pt modelId="{8B7A5974-116C-4786-AAB8-682ACFC24021}">
      <dgm:prSet/>
      <dgm:spPr/>
      <dgm:t>
        <a:bodyPr/>
        <a:lstStyle/>
        <a:p>
          <a:r>
            <a:rPr lang="en-US" dirty="0">
              <a:solidFill>
                <a:schemeClr val="tx1">
                  <a:lumMod val="85000"/>
                  <a:lumOff val="15000"/>
                </a:schemeClr>
              </a:solidFill>
            </a:rPr>
            <a:t>It will be necessary to expand definitions of digital and information literacies and to support faculty and students in meeting those new expectations</a:t>
          </a:r>
        </a:p>
      </dgm:t>
    </dgm:pt>
    <dgm:pt modelId="{A3AD8251-89A0-4078-9915-8612BF16A925}" type="parTrans" cxnId="{DDD1E760-E29E-4199-AE24-F00537A329AE}">
      <dgm:prSet/>
      <dgm:spPr/>
      <dgm:t>
        <a:bodyPr/>
        <a:lstStyle/>
        <a:p>
          <a:endParaRPr lang="en-US"/>
        </a:p>
      </dgm:t>
    </dgm:pt>
    <dgm:pt modelId="{F1AD992A-0CEA-4D2D-9668-441BA2597D48}" type="sibTrans" cxnId="{DDD1E760-E29E-4199-AE24-F00537A329AE}">
      <dgm:prSet/>
      <dgm:spPr/>
      <dgm:t>
        <a:bodyPr/>
        <a:lstStyle/>
        <a:p>
          <a:endParaRPr lang="en-US"/>
        </a:p>
      </dgm:t>
    </dgm:pt>
    <dgm:pt modelId="{C833AB27-A303-44C6-B32A-F87648F9490C}" type="pres">
      <dgm:prSet presAssocID="{C7A12174-A255-4526-A0A3-628569CC9B95}" presName="root" presStyleCnt="0">
        <dgm:presLayoutVars>
          <dgm:dir/>
          <dgm:resizeHandles val="exact"/>
        </dgm:presLayoutVars>
      </dgm:prSet>
      <dgm:spPr/>
    </dgm:pt>
    <dgm:pt modelId="{3D9C27C0-9018-4317-B408-8F2CDB0DB5C8}" type="pres">
      <dgm:prSet presAssocID="{2915D4B1-0E0F-4EFB-9F7B-204FB04B93D2}" presName="compNode" presStyleCnt="0"/>
      <dgm:spPr/>
    </dgm:pt>
    <dgm:pt modelId="{03A654DA-41BA-44D3-8D83-776D057E8A77}" type="pres">
      <dgm:prSet presAssocID="{2915D4B1-0E0F-4EFB-9F7B-204FB04B93D2}" presName="bgRect" presStyleLbl="bgShp" presStyleIdx="0" presStyleCnt="4"/>
      <dgm:spPr/>
    </dgm:pt>
    <dgm:pt modelId="{641D6422-FFE0-4D7A-B6B3-0E1F865E1CD7}" type="pres">
      <dgm:prSet presAssocID="{2915D4B1-0E0F-4EFB-9F7B-204FB04B93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5D77B684-4943-4D70-B4B1-179DB89D585D}" type="pres">
      <dgm:prSet presAssocID="{2915D4B1-0E0F-4EFB-9F7B-204FB04B93D2}" presName="spaceRect" presStyleCnt="0"/>
      <dgm:spPr/>
    </dgm:pt>
    <dgm:pt modelId="{085D71EB-A440-470D-938F-5445C0AEF9C4}" type="pres">
      <dgm:prSet presAssocID="{2915D4B1-0E0F-4EFB-9F7B-204FB04B93D2}" presName="parTx" presStyleLbl="revTx" presStyleIdx="0" presStyleCnt="4">
        <dgm:presLayoutVars>
          <dgm:chMax val="0"/>
          <dgm:chPref val="0"/>
        </dgm:presLayoutVars>
      </dgm:prSet>
      <dgm:spPr/>
    </dgm:pt>
    <dgm:pt modelId="{D24ED62A-CAB6-470B-BEA5-A1642512518B}" type="pres">
      <dgm:prSet presAssocID="{39EFF598-8800-46FA-939D-7F77A18D4CC4}" presName="sibTrans" presStyleCnt="0"/>
      <dgm:spPr/>
    </dgm:pt>
    <dgm:pt modelId="{A4D03FAF-0869-4749-BF89-401B099F9C8A}" type="pres">
      <dgm:prSet presAssocID="{10CBFF85-C9EC-4B4D-9EEA-C5856CB293F2}" presName="compNode" presStyleCnt="0"/>
      <dgm:spPr/>
    </dgm:pt>
    <dgm:pt modelId="{E9FE57BE-92EF-4234-8023-AB480506186D}" type="pres">
      <dgm:prSet presAssocID="{10CBFF85-C9EC-4B4D-9EEA-C5856CB293F2}" presName="bgRect" presStyleLbl="bgShp" presStyleIdx="1" presStyleCnt="4"/>
      <dgm:spPr/>
    </dgm:pt>
    <dgm:pt modelId="{C4186DF3-5F00-4E00-B229-16F085A77548}" type="pres">
      <dgm:prSet presAssocID="{10CBFF85-C9EC-4B4D-9EEA-C5856CB293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5DB33F4-2B76-49D1-9401-89BDD86A56F7}" type="pres">
      <dgm:prSet presAssocID="{10CBFF85-C9EC-4B4D-9EEA-C5856CB293F2}" presName="spaceRect" presStyleCnt="0"/>
      <dgm:spPr/>
    </dgm:pt>
    <dgm:pt modelId="{F0CD1E40-8926-4F5C-93A6-B89AF79F5593}" type="pres">
      <dgm:prSet presAssocID="{10CBFF85-C9EC-4B4D-9EEA-C5856CB293F2}" presName="parTx" presStyleLbl="revTx" presStyleIdx="1" presStyleCnt="4">
        <dgm:presLayoutVars>
          <dgm:chMax val="0"/>
          <dgm:chPref val="0"/>
        </dgm:presLayoutVars>
      </dgm:prSet>
      <dgm:spPr/>
    </dgm:pt>
    <dgm:pt modelId="{755D9AFE-812A-409A-9BC6-26C10C8F0D8E}" type="pres">
      <dgm:prSet presAssocID="{C2429D87-41F2-4C73-B988-2CE6F6E006A7}" presName="sibTrans" presStyleCnt="0"/>
      <dgm:spPr/>
    </dgm:pt>
    <dgm:pt modelId="{7167CEF9-53F6-429C-B451-FF6E15C2D7EA}" type="pres">
      <dgm:prSet presAssocID="{0A653121-F05C-4E79-9CB4-F962172D693D}" presName="compNode" presStyleCnt="0"/>
      <dgm:spPr/>
    </dgm:pt>
    <dgm:pt modelId="{A5C11D49-F65E-4722-8E97-7720033F5590}" type="pres">
      <dgm:prSet presAssocID="{0A653121-F05C-4E79-9CB4-F962172D693D}" presName="bgRect" presStyleLbl="bgShp" presStyleIdx="2" presStyleCnt="4"/>
      <dgm:spPr/>
    </dgm:pt>
    <dgm:pt modelId="{92C318EE-F0DB-45A3-83C6-17C10C0D9523}" type="pres">
      <dgm:prSet presAssocID="{0A653121-F05C-4E79-9CB4-F962172D69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D239937-0C1C-445A-9E1D-81A1B486E48B}" type="pres">
      <dgm:prSet presAssocID="{0A653121-F05C-4E79-9CB4-F962172D693D}" presName="spaceRect" presStyleCnt="0"/>
      <dgm:spPr/>
    </dgm:pt>
    <dgm:pt modelId="{D5214ABE-2687-4C6F-BAA6-48F247FC7179}" type="pres">
      <dgm:prSet presAssocID="{0A653121-F05C-4E79-9CB4-F962172D693D}" presName="parTx" presStyleLbl="revTx" presStyleIdx="2" presStyleCnt="4">
        <dgm:presLayoutVars>
          <dgm:chMax val="0"/>
          <dgm:chPref val="0"/>
        </dgm:presLayoutVars>
      </dgm:prSet>
      <dgm:spPr/>
    </dgm:pt>
    <dgm:pt modelId="{20F1D6EC-2D9E-4B12-B952-56C7C36C76F4}" type="pres">
      <dgm:prSet presAssocID="{EE59C2D2-BA92-4AEB-8DFF-340107CF66A4}" presName="sibTrans" presStyleCnt="0"/>
      <dgm:spPr/>
    </dgm:pt>
    <dgm:pt modelId="{966FBA46-8E89-4843-9D85-9F3F2C4F72D8}" type="pres">
      <dgm:prSet presAssocID="{8B7A5974-116C-4786-AAB8-682ACFC24021}" presName="compNode" presStyleCnt="0"/>
      <dgm:spPr/>
    </dgm:pt>
    <dgm:pt modelId="{A5D872D8-9E55-49FA-B4D5-9859B01AFEE6}" type="pres">
      <dgm:prSet presAssocID="{8B7A5974-116C-4786-AAB8-682ACFC24021}" presName="bgRect" presStyleLbl="bgShp" presStyleIdx="3" presStyleCnt="4"/>
      <dgm:spPr/>
    </dgm:pt>
    <dgm:pt modelId="{1EF34192-BD40-47E5-97A0-62FBD6080AB0}" type="pres">
      <dgm:prSet presAssocID="{8B7A5974-116C-4786-AAB8-682ACFC240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8DA36754-0A27-49EE-B244-097CC869E0A6}" type="pres">
      <dgm:prSet presAssocID="{8B7A5974-116C-4786-AAB8-682ACFC24021}" presName="spaceRect" presStyleCnt="0"/>
      <dgm:spPr/>
    </dgm:pt>
    <dgm:pt modelId="{5E84C9C8-AD76-49B6-BC3A-330ECF37346F}" type="pres">
      <dgm:prSet presAssocID="{8B7A5974-116C-4786-AAB8-682ACFC24021}" presName="parTx" presStyleLbl="revTx" presStyleIdx="3" presStyleCnt="4">
        <dgm:presLayoutVars>
          <dgm:chMax val="0"/>
          <dgm:chPref val="0"/>
        </dgm:presLayoutVars>
      </dgm:prSet>
      <dgm:spPr/>
    </dgm:pt>
  </dgm:ptLst>
  <dgm:cxnLst>
    <dgm:cxn modelId="{F8809B13-A058-48DF-9BF8-54F3CC7FAC4E}" srcId="{C7A12174-A255-4526-A0A3-628569CC9B95}" destId="{10CBFF85-C9EC-4B4D-9EEA-C5856CB293F2}" srcOrd="1" destOrd="0" parTransId="{D8E246EA-09F5-4BA9-A807-53E34012C157}" sibTransId="{C2429D87-41F2-4C73-B988-2CE6F6E006A7}"/>
    <dgm:cxn modelId="{93DC7A24-C7E5-4E44-9563-1E638F8F1151}" type="presOf" srcId="{2915D4B1-0E0F-4EFB-9F7B-204FB04B93D2}" destId="{085D71EB-A440-470D-938F-5445C0AEF9C4}" srcOrd="0" destOrd="0" presId="urn:microsoft.com/office/officeart/2018/2/layout/IconVerticalSolidList"/>
    <dgm:cxn modelId="{CD043860-C64D-417A-9269-95250975BEB7}" type="presOf" srcId="{0A653121-F05C-4E79-9CB4-F962172D693D}" destId="{D5214ABE-2687-4C6F-BAA6-48F247FC7179}" srcOrd="0" destOrd="0" presId="urn:microsoft.com/office/officeart/2018/2/layout/IconVerticalSolidList"/>
    <dgm:cxn modelId="{DDD1E760-E29E-4199-AE24-F00537A329AE}" srcId="{C7A12174-A255-4526-A0A3-628569CC9B95}" destId="{8B7A5974-116C-4786-AAB8-682ACFC24021}" srcOrd="3" destOrd="0" parTransId="{A3AD8251-89A0-4078-9915-8612BF16A925}" sibTransId="{F1AD992A-0CEA-4D2D-9668-441BA2597D48}"/>
    <dgm:cxn modelId="{676CE46B-99B7-4AB0-8620-5404A72A6E6A}" srcId="{C7A12174-A255-4526-A0A3-628569CC9B95}" destId="{2915D4B1-0E0F-4EFB-9F7B-204FB04B93D2}" srcOrd="0" destOrd="0" parTransId="{125DE6BA-A20F-4D5E-8059-03C895266795}" sibTransId="{39EFF598-8800-46FA-939D-7F77A18D4CC4}"/>
    <dgm:cxn modelId="{BE6CD384-41AB-4802-87CE-40315BB70375}" type="presOf" srcId="{C7A12174-A255-4526-A0A3-628569CC9B95}" destId="{C833AB27-A303-44C6-B32A-F87648F9490C}" srcOrd="0" destOrd="0" presId="urn:microsoft.com/office/officeart/2018/2/layout/IconVerticalSolidList"/>
    <dgm:cxn modelId="{59977CA5-5715-4A60-A84B-78A25E46EAEA}" type="presOf" srcId="{8B7A5974-116C-4786-AAB8-682ACFC24021}" destId="{5E84C9C8-AD76-49B6-BC3A-330ECF37346F}" srcOrd="0" destOrd="0" presId="urn:microsoft.com/office/officeart/2018/2/layout/IconVerticalSolidList"/>
    <dgm:cxn modelId="{D1E348BD-933F-48CF-A5B8-0CA366FBD34C}" srcId="{C7A12174-A255-4526-A0A3-628569CC9B95}" destId="{0A653121-F05C-4E79-9CB4-F962172D693D}" srcOrd="2" destOrd="0" parTransId="{2DDB3CB8-8095-4969-BAAA-8AD73063620B}" sibTransId="{EE59C2D2-BA92-4AEB-8DFF-340107CF66A4}"/>
    <dgm:cxn modelId="{AF85DABE-40C4-414E-8275-4DECAF3790C5}" type="presOf" srcId="{10CBFF85-C9EC-4B4D-9EEA-C5856CB293F2}" destId="{F0CD1E40-8926-4F5C-93A6-B89AF79F5593}" srcOrd="0" destOrd="0" presId="urn:microsoft.com/office/officeart/2018/2/layout/IconVerticalSolidList"/>
    <dgm:cxn modelId="{C6351539-7494-433B-B62C-456C8E5447FE}" type="presParOf" srcId="{C833AB27-A303-44C6-B32A-F87648F9490C}" destId="{3D9C27C0-9018-4317-B408-8F2CDB0DB5C8}" srcOrd="0" destOrd="0" presId="urn:microsoft.com/office/officeart/2018/2/layout/IconVerticalSolidList"/>
    <dgm:cxn modelId="{2876D3AC-102C-4C9A-B89E-C632E3C181CB}" type="presParOf" srcId="{3D9C27C0-9018-4317-B408-8F2CDB0DB5C8}" destId="{03A654DA-41BA-44D3-8D83-776D057E8A77}" srcOrd="0" destOrd="0" presId="urn:microsoft.com/office/officeart/2018/2/layout/IconVerticalSolidList"/>
    <dgm:cxn modelId="{8392636D-4C23-4B78-B4D5-50665AEA8751}" type="presParOf" srcId="{3D9C27C0-9018-4317-B408-8F2CDB0DB5C8}" destId="{641D6422-FFE0-4D7A-B6B3-0E1F865E1CD7}" srcOrd="1" destOrd="0" presId="urn:microsoft.com/office/officeart/2018/2/layout/IconVerticalSolidList"/>
    <dgm:cxn modelId="{FA47D68D-45B7-4FED-975F-32BF4B66FE50}" type="presParOf" srcId="{3D9C27C0-9018-4317-B408-8F2CDB0DB5C8}" destId="{5D77B684-4943-4D70-B4B1-179DB89D585D}" srcOrd="2" destOrd="0" presId="urn:microsoft.com/office/officeart/2018/2/layout/IconVerticalSolidList"/>
    <dgm:cxn modelId="{2F8DF883-1CC7-4CA0-84FE-5CA4A8F5E10C}" type="presParOf" srcId="{3D9C27C0-9018-4317-B408-8F2CDB0DB5C8}" destId="{085D71EB-A440-470D-938F-5445C0AEF9C4}" srcOrd="3" destOrd="0" presId="urn:microsoft.com/office/officeart/2018/2/layout/IconVerticalSolidList"/>
    <dgm:cxn modelId="{FC7A99C4-D20E-46B5-AE53-C74768697B6A}" type="presParOf" srcId="{C833AB27-A303-44C6-B32A-F87648F9490C}" destId="{D24ED62A-CAB6-470B-BEA5-A1642512518B}" srcOrd="1" destOrd="0" presId="urn:microsoft.com/office/officeart/2018/2/layout/IconVerticalSolidList"/>
    <dgm:cxn modelId="{EDEB76BA-6BD4-42A9-A266-9A3B65EDFC84}" type="presParOf" srcId="{C833AB27-A303-44C6-B32A-F87648F9490C}" destId="{A4D03FAF-0869-4749-BF89-401B099F9C8A}" srcOrd="2" destOrd="0" presId="urn:microsoft.com/office/officeart/2018/2/layout/IconVerticalSolidList"/>
    <dgm:cxn modelId="{DBFC1C94-4CAE-4184-9B2D-462415B6EE8C}" type="presParOf" srcId="{A4D03FAF-0869-4749-BF89-401B099F9C8A}" destId="{E9FE57BE-92EF-4234-8023-AB480506186D}" srcOrd="0" destOrd="0" presId="urn:microsoft.com/office/officeart/2018/2/layout/IconVerticalSolidList"/>
    <dgm:cxn modelId="{1F0C01CD-9061-43F1-8C36-4779F9D48BC0}" type="presParOf" srcId="{A4D03FAF-0869-4749-BF89-401B099F9C8A}" destId="{C4186DF3-5F00-4E00-B229-16F085A77548}" srcOrd="1" destOrd="0" presId="urn:microsoft.com/office/officeart/2018/2/layout/IconVerticalSolidList"/>
    <dgm:cxn modelId="{2CF094F5-8614-4306-BC42-96BCF7E08F23}" type="presParOf" srcId="{A4D03FAF-0869-4749-BF89-401B099F9C8A}" destId="{15DB33F4-2B76-49D1-9401-89BDD86A56F7}" srcOrd="2" destOrd="0" presId="urn:microsoft.com/office/officeart/2018/2/layout/IconVerticalSolidList"/>
    <dgm:cxn modelId="{25001D3A-C32D-4206-B0D2-6732A6DFB111}" type="presParOf" srcId="{A4D03FAF-0869-4749-BF89-401B099F9C8A}" destId="{F0CD1E40-8926-4F5C-93A6-B89AF79F5593}" srcOrd="3" destOrd="0" presId="urn:microsoft.com/office/officeart/2018/2/layout/IconVerticalSolidList"/>
    <dgm:cxn modelId="{62A45592-CE06-4141-8B9B-42B2452D5607}" type="presParOf" srcId="{C833AB27-A303-44C6-B32A-F87648F9490C}" destId="{755D9AFE-812A-409A-9BC6-26C10C8F0D8E}" srcOrd="3" destOrd="0" presId="urn:microsoft.com/office/officeart/2018/2/layout/IconVerticalSolidList"/>
    <dgm:cxn modelId="{12229F0A-C1F7-47B9-9B3F-6F4A727645C9}" type="presParOf" srcId="{C833AB27-A303-44C6-B32A-F87648F9490C}" destId="{7167CEF9-53F6-429C-B451-FF6E15C2D7EA}" srcOrd="4" destOrd="0" presId="urn:microsoft.com/office/officeart/2018/2/layout/IconVerticalSolidList"/>
    <dgm:cxn modelId="{EFA1AE2A-1B97-4B6A-BE7B-D4FEC7C9D9FB}" type="presParOf" srcId="{7167CEF9-53F6-429C-B451-FF6E15C2D7EA}" destId="{A5C11D49-F65E-4722-8E97-7720033F5590}" srcOrd="0" destOrd="0" presId="urn:microsoft.com/office/officeart/2018/2/layout/IconVerticalSolidList"/>
    <dgm:cxn modelId="{228401AB-E779-40AD-BD0B-8EA83359D1AE}" type="presParOf" srcId="{7167CEF9-53F6-429C-B451-FF6E15C2D7EA}" destId="{92C318EE-F0DB-45A3-83C6-17C10C0D9523}" srcOrd="1" destOrd="0" presId="urn:microsoft.com/office/officeart/2018/2/layout/IconVerticalSolidList"/>
    <dgm:cxn modelId="{3464963F-95BE-4680-9691-4C690D01247F}" type="presParOf" srcId="{7167CEF9-53F6-429C-B451-FF6E15C2D7EA}" destId="{7D239937-0C1C-445A-9E1D-81A1B486E48B}" srcOrd="2" destOrd="0" presId="urn:microsoft.com/office/officeart/2018/2/layout/IconVerticalSolidList"/>
    <dgm:cxn modelId="{C45902EA-BD3A-43A4-87BF-C7C100C34B81}" type="presParOf" srcId="{7167CEF9-53F6-429C-B451-FF6E15C2D7EA}" destId="{D5214ABE-2687-4C6F-BAA6-48F247FC7179}" srcOrd="3" destOrd="0" presId="urn:microsoft.com/office/officeart/2018/2/layout/IconVerticalSolidList"/>
    <dgm:cxn modelId="{722B03E1-E2CA-49A9-86FC-5BB14B213F50}" type="presParOf" srcId="{C833AB27-A303-44C6-B32A-F87648F9490C}" destId="{20F1D6EC-2D9E-4B12-B952-56C7C36C76F4}" srcOrd="5" destOrd="0" presId="urn:microsoft.com/office/officeart/2018/2/layout/IconVerticalSolidList"/>
    <dgm:cxn modelId="{E6F13E9B-DF92-4C54-B727-E7C0E72AA8A1}" type="presParOf" srcId="{C833AB27-A303-44C6-B32A-F87648F9490C}" destId="{966FBA46-8E89-4843-9D85-9F3F2C4F72D8}" srcOrd="6" destOrd="0" presId="urn:microsoft.com/office/officeart/2018/2/layout/IconVerticalSolidList"/>
    <dgm:cxn modelId="{C44065C7-7566-4D75-B91C-9D25A1AF120F}" type="presParOf" srcId="{966FBA46-8E89-4843-9D85-9F3F2C4F72D8}" destId="{A5D872D8-9E55-49FA-B4D5-9859B01AFEE6}" srcOrd="0" destOrd="0" presId="urn:microsoft.com/office/officeart/2018/2/layout/IconVerticalSolidList"/>
    <dgm:cxn modelId="{951126FE-9DFB-4B0F-B399-D7C41F37D0B5}" type="presParOf" srcId="{966FBA46-8E89-4843-9D85-9F3F2C4F72D8}" destId="{1EF34192-BD40-47E5-97A0-62FBD6080AB0}" srcOrd="1" destOrd="0" presId="urn:microsoft.com/office/officeart/2018/2/layout/IconVerticalSolidList"/>
    <dgm:cxn modelId="{D7B6D3C5-F3E2-41EE-A88E-DADD1057C801}" type="presParOf" srcId="{966FBA46-8E89-4843-9D85-9F3F2C4F72D8}" destId="{8DA36754-0A27-49EE-B244-097CC869E0A6}" srcOrd="2" destOrd="0" presId="urn:microsoft.com/office/officeart/2018/2/layout/IconVerticalSolidList"/>
    <dgm:cxn modelId="{43E7AD55-9052-4FA4-A360-48258CC97B0E}" type="presParOf" srcId="{966FBA46-8E89-4843-9D85-9F3F2C4F72D8}" destId="{5E84C9C8-AD76-49B6-BC3A-330ECF3734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4F986-614B-43E1-A5AA-63F3E3D6FE94}">
      <dsp:nvSpPr>
        <dsp:cNvPr id="0" name=""/>
        <dsp:cNvSpPr/>
      </dsp:nvSpPr>
      <dsp:spPr>
        <a:xfrm>
          <a:off x="210785" y="1600154"/>
          <a:ext cx="1335114" cy="1335114"/>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0E44CECA-45DF-4C37-817D-43F16954D849}">
      <dsp:nvSpPr>
        <dsp:cNvPr id="0" name=""/>
        <dsp:cNvSpPr/>
      </dsp:nvSpPr>
      <dsp:spPr>
        <a:xfrm>
          <a:off x="491159" y="1880528"/>
          <a:ext cx="774366" cy="7743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0EAC3-1EDA-4E8B-A175-74CFB9E8CFCD}">
      <dsp:nvSpPr>
        <dsp:cNvPr id="0" name=""/>
        <dsp:cNvSpPr/>
      </dsp:nvSpPr>
      <dsp:spPr>
        <a:xfrm>
          <a:off x="1831996" y="160015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100000"/>
            </a:lnSpc>
            <a:spcBef>
              <a:spcPct val="0"/>
            </a:spcBef>
            <a:spcAft>
              <a:spcPct val="35000"/>
            </a:spcAft>
            <a:buNone/>
          </a:pPr>
          <a:r>
            <a:rPr lang="en-US" sz="4400" kern="1200" dirty="0"/>
            <a:t>What are   we seeing?</a:t>
          </a:r>
        </a:p>
      </dsp:txBody>
      <dsp:txXfrm>
        <a:off x="1831996" y="1600154"/>
        <a:ext cx="3147056" cy="1335114"/>
      </dsp:txXfrm>
    </dsp:sp>
    <dsp:sp modelId="{11526CB3-2345-4D31-A5AE-B86748E1D134}">
      <dsp:nvSpPr>
        <dsp:cNvPr id="0" name=""/>
        <dsp:cNvSpPr/>
      </dsp:nvSpPr>
      <dsp:spPr>
        <a:xfrm>
          <a:off x="5527403" y="1600154"/>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B5AF4-800B-470A-A80F-CBC7731E3839}">
      <dsp:nvSpPr>
        <dsp:cNvPr id="0" name=""/>
        <dsp:cNvSpPr/>
      </dsp:nvSpPr>
      <dsp:spPr>
        <a:xfrm>
          <a:off x="5807777" y="1880528"/>
          <a:ext cx="774366" cy="774366"/>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BFDD7-6CEC-4335-B9F5-98FD193E816A}">
      <dsp:nvSpPr>
        <dsp:cNvPr id="0" name=""/>
        <dsp:cNvSpPr/>
      </dsp:nvSpPr>
      <dsp:spPr>
        <a:xfrm>
          <a:off x="7148614" y="160015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100000"/>
            </a:lnSpc>
            <a:spcBef>
              <a:spcPct val="0"/>
            </a:spcBef>
            <a:spcAft>
              <a:spcPct val="35000"/>
            </a:spcAft>
            <a:buNone/>
          </a:pPr>
          <a:r>
            <a:rPr lang="en-US" sz="4400" kern="1200" dirty="0"/>
            <a:t>What are next steps?</a:t>
          </a:r>
        </a:p>
      </dsp:txBody>
      <dsp:txXfrm>
        <a:off x="7148614" y="1600154"/>
        <a:ext cx="3147056" cy="1335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1AAC7-0319-47AD-BAFD-81685EFB8025}">
      <dsp:nvSpPr>
        <dsp:cNvPr id="0" name=""/>
        <dsp:cNvSpPr/>
      </dsp:nvSpPr>
      <dsp:spPr>
        <a:xfrm>
          <a:off x="0" y="2767"/>
          <a:ext cx="10506456" cy="12942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F5FC5-E88E-44FF-95A8-CC728820E06E}">
      <dsp:nvSpPr>
        <dsp:cNvPr id="0" name=""/>
        <dsp:cNvSpPr/>
      </dsp:nvSpPr>
      <dsp:spPr>
        <a:xfrm>
          <a:off x="391511" y="293974"/>
          <a:ext cx="711839" cy="711839"/>
        </a:xfrm>
        <a:prstGeom prst="rect">
          <a:avLst/>
        </a:prstGeom>
        <a:blipFill>
          <a:blip xmlns:r="http://schemas.openxmlformats.org/officeDocument/2006/relationships" r:embed="rId1">
            <a:duotone>
              <a:prstClr val="black"/>
              <a:schemeClr val="accent3">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7B1C9-C44C-49D4-82C2-1DD719F72BA1}">
      <dsp:nvSpPr>
        <dsp:cNvPr id="0" name=""/>
        <dsp:cNvSpPr/>
      </dsp:nvSpPr>
      <dsp:spPr>
        <a:xfrm>
          <a:off x="1494863" y="2767"/>
          <a:ext cx="9010131" cy="12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75" tIns="136975" rIns="136975" bIns="136975" numCol="1" spcCol="1270" anchor="ctr" anchorCtr="0">
          <a:noAutofit/>
        </a:bodyPr>
        <a:lstStyle/>
        <a:p>
          <a:pPr marL="0" lvl="0" indent="0" algn="l" defTabSz="1111250">
            <a:lnSpc>
              <a:spcPct val="100000"/>
            </a:lnSpc>
            <a:spcBef>
              <a:spcPct val="0"/>
            </a:spcBef>
            <a:spcAft>
              <a:spcPct val="35000"/>
            </a:spcAft>
            <a:buNone/>
          </a:pPr>
          <a:r>
            <a:rPr lang="en-US" sz="2500" kern="1200"/>
            <a:t>Students are using generative AI</a:t>
          </a:r>
        </a:p>
      </dsp:txBody>
      <dsp:txXfrm>
        <a:off x="1494863" y="2767"/>
        <a:ext cx="9010131" cy="1294253"/>
      </dsp:txXfrm>
    </dsp:sp>
    <dsp:sp modelId="{2619ED4B-CCC4-4E63-A34C-67D5A48C3C08}">
      <dsp:nvSpPr>
        <dsp:cNvPr id="0" name=""/>
        <dsp:cNvSpPr/>
      </dsp:nvSpPr>
      <dsp:spPr>
        <a:xfrm>
          <a:off x="0" y="1620585"/>
          <a:ext cx="10506456" cy="12942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058B0-2E88-41E1-BA7D-EBB7BC75611B}">
      <dsp:nvSpPr>
        <dsp:cNvPr id="0" name=""/>
        <dsp:cNvSpPr/>
      </dsp:nvSpPr>
      <dsp:spPr>
        <a:xfrm>
          <a:off x="391511" y="1911792"/>
          <a:ext cx="711839" cy="71183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E2944-8D21-433F-A630-86F9C6F2C272}">
      <dsp:nvSpPr>
        <dsp:cNvPr id="0" name=""/>
        <dsp:cNvSpPr/>
      </dsp:nvSpPr>
      <dsp:spPr>
        <a:xfrm>
          <a:off x="1494863" y="1620585"/>
          <a:ext cx="4727905" cy="12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75" tIns="136975" rIns="136975" bIns="136975" numCol="1" spcCol="1270" anchor="ctr" anchorCtr="0">
          <a:noAutofit/>
        </a:bodyPr>
        <a:lstStyle/>
        <a:p>
          <a:pPr marL="0" lvl="0" indent="0" algn="l" defTabSz="1111250">
            <a:lnSpc>
              <a:spcPct val="100000"/>
            </a:lnSpc>
            <a:spcBef>
              <a:spcPct val="0"/>
            </a:spcBef>
            <a:spcAft>
              <a:spcPct val="35000"/>
            </a:spcAft>
            <a:buNone/>
          </a:pPr>
          <a:r>
            <a:rPr lang="en-US" sz="2500" kern="1200" dirty="0"/>
            <a:t>Students often have limited AI literacy</a:t>
          </a:r>
        </a:p>
      </dsp:txBody>
      <dsp:txXfrm>
        <a:off x="1494863" y="1620585"/>
        <a:ext cx="4727905" cy="1294253"/>
      </dsp:txXfrm>
    </dsp:sp>
    <dsp:sp modelId="{DDE59B56-4A0E-4451-885D-732C07C4EF17}">
      <dsp:nvSpPr>
        <dsp:cNvPr id="0" name=""/>
        <dsp:cNvSpPr/>
      </dsp:nvSpPr>
      <dsp:spPr>
        <a:xfrm>
          <a:off x="6222768" y="1620585"/>
          <a:ext cx="4282226" cy="12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75" tIns="136975" rIns="136975" bIns="136975" numCol="1" spcCol="1270" anchor="ctr" anchorCtr="0">
          <a:noAutofit/>
        </a:bodyPr>
        <a:lstStyle/>
        <a:p>
          <a:pPr marL="0" lvl="0" indent="0" algn="l" defTabSz="666750">
            <a:lnSpc>
              <a:spcPct val="100000"/>
            </a:lnSpc>
            <a:spcBef>
              <a:spcPct val="0"/>
            </a:spcBef>
            <a:spcAft>
              <a:spcPct val="35000"/>
            </a:spcAft>
            <a:buNone/>
          </a:pPr>
          <a:r>
            <a:rPr lang="en-US" sz="1500" kern="1200" dirty="0"/>
            <a:t>Evaluate what it does well</a:t>
          </a:r>
        </a:p>
        <a:p>
          <a:pPr marL="0" lvl="0" indent="0" algn="l" defTabSz="666750">
            <a:lnSpc>
              <a:spcPct val="100000"/>
            </a:lnSpc>
            <a:spcBef>
              <a:spcPct val="0"/>
            </a:spcBef>
            <a:spcAft>
              <a:spcPct val="35000"/>
            </a:spcAft>
            <a:buNone/>
          </a:pPr>
          <a:r>
            <a:rPr lang="en-US" sz="1500" kern="1200" dirty="0"/>
            <a:t>Understand its limitations</a:t>
          </a:r>
        </a:p>
        <a:p>
          <a:pPr marL="0" lvl="0" indent="0" algn="l" defTabSz="666750">
            <a:lnSpc>
              <a:spcPct val="100000"/>
            </a:lnSpc>
            <a:spcBef>
              <a:spcPct val="0"/>
            </a:spcBef>
            <a:spcAft>
              <a:spcPct val="35000"/>
            </a:spcAft>
            <a:buNone/>
          </a:pPr>
          <a:r>
            <a:rPr lang="en-US" sz="1500" kern="1200" dirty="0"/>
            <a:t>Critically analyze outcomes</a:t>
          </a:r>
        </a:p>
        <a:p>
          <a:pPr marL="0" lvl="0" indent="0" algn="l" defTabSz="666750">
            <a:lnSpc>
              <a:spcPct val="100000"/>
            </a:lnSpc>
            <a:spcBef>
              <a:spcPct val="0"/>
            </a:spcBef>
            <a:spcAft>
              <a:spcPct val="35000"/>
            </a:spcAft>
            <a:buNone/>
          </a:pPr>
          <a:r>
            <a:rPr lang="en-US" sz="1500" kern="1200" dirty="0"/>
            <a:t>Decide what to do with that information</a:t>
          </a:r>
        </a:p>
      </dsp:txBody>
      <dsp:txXfrm>
        <a:off x="6222768" y="1620585"/>
        <a:ext cx="4282226" cy="1294253"/>
      </dsp:txXfrm>
    </dsp:sp>
    <dsp:sp modelId="{8358E19D-8739-4AF0-BB14-BD4BD2F4FA23}">
      <dsp:nvSpPr>
        <dsp:cNvPr id="0" name=""/>
        <dsp:cNvSpPr/>
      </dsp:nvSpPr>
      <dsp:spPr>
        <a:xfrm>
          <a:off x="0" y="3238402"/>
          <a:ext cx="10506456" cy="12942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43D64-5CEE-4463-9167-19737C72FF05}">
      <dsp:nvSpPr>
        <dsp:cNvPr id="0" name=""/>
        <dsp:cNvSpPr/>
      </dsp:nvSpPr>
      <dsp:spPr>
        <a:xfrm>
          <a:off x="391511" y="3529609"/>
          <a:ext cx="711839" cy="7118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D9B49-E8CC-4C8C-92F7-FBF82924EAE1}">
      <dsp:nvSpPr>
        <dsp:cNvPr id="0" name=""/>
        <dsp:cNvSpPr/>
      </dsp:nvSpPr>
      <dsp:spPr>
        <a:xfrm>
          <a:off x="1494863" y="3238402"/>
          <a:ext cx="4727905" cy="12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75" tIns="136975" rIns="136975" bIns="136975" numCol="1" spcCol="1270" anchor="ctr" anchorCtr="0">
          <a:noAutofit/>
        </a:bodyPr>
        <a:lstStyle/>
        <a:p>
          <a:pPr marL="0" lvl="0" indent="0" algn="l" defTabSz="1111250">
            <a:lnSpc>
              <a:spcPct val="100000"/>
            </a:lnSpc>
            <a:spcBef>
              <a:spcPct val="0"/>
            </a:spcBef>
            <a:spcAft>
              <a:spcPct val="35000"/>
            </a:spcAft>
            <a:buNone/>
          </a:pPr>
          <a:r>
            <a:rPr lang="en-US" sz="2500" kern="1200"/>
            <a:t>AI has created gray areas around academic integrity</a:t>
          </a:r>
        </a:p>
      </dsp:txBody>
      <dsp:txXfrm>
        <a:off x="1494863" y="3238402"/>
        <a:ext cx="4727905" cy="1294253"/>
      </dsp:txXfrm>
    </dsp:sp>
    <dsp:sp modelId="{5CCDC95D-97EB-4B48-A466-98543B339467}">
      <dsp:nvSpPr>
        <dsp:cNvPr id="0" name=""/>
        <dsp:cNvSpPr/>
      </dsp:nvSpPr>
      <dsp:spPr>
        <a:xfrm>
          <a:off x="6222768" y="3238402"/>
          <a:ext cx="4282226" cy="12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75" tIns="136975" rIns="136975" bIns="136975" numCol="1" spcCol="1270" anchor="ctr" anchorCtr="0">
          <a:noAutofit/>
        </a:bodyPr>
        <a:lstStyle/>
        <a:p>
          <a:pPr marL="0" lvl="0" indent="0" algn="l" defTabSz="666750">
            <a:lnSpc>
              <a:spcPct val="100000"/>
            </a:lnSpc>
            <a:spcBef>
              <a:spcPct val="0"/>
            </a:spcBef>
            <a:spcAft>
              <a:spcPct val="35000"/>
            </a:spcAft>
            <a:buNone/>
          </a:pPr>
          <a:r>
            <a:rPr lang="en-US" sz="1500" kern="1200" dirty="0"/>
            <a:t>Parameters for use</a:t>
          </a:r>
        </a:p>
        <a:p>
          <a:pPr marL="0" lvl="0" indent="0" algn="l" defTabSz="666750">
            <a:lnSpc>
              <a:spcPct val="100000"/>
            </a:lnSpc>
            <a:spcBef>
              <a:spcPct val="0"/>
            </a:spcBef>
            <a:spcAft>
              <a:spcPct val="35000"/>
            </a:spcAft>
            <a:buNone/>
          </a:pPr>
          <a:r>
            <a:rPr lang="en-US" sz="1500" kern="1200" dirty="0"/>
            <a:t>AI detection</a:t>
          </a:r>
        </a:p>
        <a:p>
          <a:pPr marL="0" lvl="0" indent="0" algn="l" defTabSz="666750">
            <a:lnSpc>
              <a:spcPct val="100000"/>
            </a:lnSpc>
            <a:spcBef>
              <a:spcPct val="0"/>
            </a:spcBef>
            <a:spcAft>
              <a:spcPct val="35000"/>
            </a:spcAft>
            <a:buNone/>
          </a:pPr>
          <a:r>
            <a:rPr lang="en-US" sz="1500" kern="1200" dirty="0"/>
            <a:t>Ethical use</a:t>
          </a:r>
        </a:p>
      </dsp:txBody>
      <dsp:txXfrm>
        <a:off x="6222768" y="3238402"/>
        <a:ext cx="4282226" cy="1294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654DA-41BA-44D3-8D83-776D057E8A77}">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D6422-FFE0-4D7A-B6B3-0E1F865E1CD7}">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D71EB-A440-470D-938F-5445C0AEF9C4}">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lumMod val="75000"/>
                  <a:lumOff val="25000"/>
                </a:schemeClr>
              </a:solidFill>
            </a:rPr>
            <a:t>Most classrooms/jobs are changing (or need to change) because AI exists</a:t>
          </a:r>
        </a:p>
      </dsp:txBody>
      <dsp:txXfrm>
        <a:off x="1058686" y="1808"/>
        <a:ext cx="9456913" cy="916611"/>
      </dsp:txXfrm>
    </dsp:sp>
    <dsp:sp modelId="{E9FE57BE-92EF-4234-8023-AB480506186D}">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86DF3-5F00-4E00-B229-16F085A77548}">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CD1E40-8926-4F5C-93A6-B89AF79F559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Higher ed is a place to foster AI literacy in preparation for the job market</a:t>
          </a:r>
        </a:p>
      </dsp:txBody>
      <dsp:txXfrm>
        <a:off x="1058686" y="1147573"/>
        <a:ext cx="9456913" cy="916611"/>
      </dsp:txXfrm>
    </dsp:sp>
    <dsp:sp modelId="{A5C11D49-F65E-4722-8E97-7720033F5590}">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318EE-F0DB-45A3-83C6-17C10C0D9523}">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14ABE-2687-4C6F-BAA6-48F247FC7179}">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lumMod val="75000"/>
                  <a:lumOff val="25000"/>
                </a:schemeClr>
              </a:solidFill>
            </a:rPr>
            <a:t>It is time to reimagine learning outcomes and how we assess them </a:t>
          </a:r>
        </a:p>
      </dsp:txBody>
      <dsp:txXfrm>
        <a:off x="1058686" y="2293338"/>
        <a:ext cx="9456913" cy="916611"/>
      </dsp:txXfrm>
    </dsp:sp>
    <dsp:sp modelId="{A5D872D8-9E55-49FA-B4D5-9859B01AFEE6}">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34192-BD40-47E5-97A0-62FBD6080AB0}">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4C9C8-AD76-49B6-BC3A-330ECF37346F}">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lumMod val="85000"/>
                  <a:lumOff val="15000"/>
                </a:schemeClr>
              </a:solidFill>
            </a:rPr>
            <a:t>It will be necessary to expand definitions of digital and information literacies and to support faculty and students in meeting those new expectations</a:t>
          </a:r>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1F6F-8BFA-4FBD-9C70-BF50029A4F86}" type="datetimeFigureOut">
              <a:rPr lang="en-US" smtClean="0"/>
              <a:t>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91EC2-37FC-4398-8376-36A97E0F1BD7}" type="slidenum">
              <a:rPr lang="en-US" smtClean="0"/>
              <a:t>‹#›</a:t>
            </a:fld>
            <a:endParaRPr lang="en-US"/>
          </a:p>
        </p:txBody>
      </p:sp>
    </p:spTree>
    <p:extLst>
      <p:ext uri="{BB962C8B-B14F-4D97-AF65-F5344CB8AC3E}">
        <p14:creationId xmlns:p14="http://schemas.microsoft.com/office/powerpoint/2010/main" val="401514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108" y="6244985"/>
            <a:ext cx="2743200" cy="365125"/>
          </a:xfrm>
        </p:spPr>
        <p:txBody>
          <a:bodyPr/>
          <a:lstStyle/>
          <a:p>
            <a:fld id="{BE4B41FD-D06B-EA42-A3A7-3BA69B7CF81B}" type="datetimeFigureOut">
              <a:rPr lang="en-US" smtClean="0"/>
              <a:t>1/17/25</a:t>
            </a:fld>
            <a:endParaRPr lang="en-US" dirty="0"/>
          </a:p>
        </p:txBody>
      </p:sp>
      <p:sp>
        <p:nvSpPr>
          <p:cNvPr id="5" name="Footer Placeholder 4"/>
          <p:cNvSpPr>
            <a:spLocks noGrp="1"/>
          </p:cNvSpPr>
          <p:nvPr>
            <p:ph type="ftr" sz="quarter" idx="11"/>
          </p:nvPr>
        </p:nvSpPr>
        <p:spPr>
          <a:xfrm>
            <a:off x="4038600" y="6244985"/>
            <a:ext cx="4114800" cy="365125"/>
          </a:xfrm>
        </p:spPr>
        <p:txBody>
          <a:bodyPr/>
          <a:lstStyle/>
          <a:p>
            <a:endParaRPr lang="en-US" dirty="0"/>
          </a:p>
        </p:txBody>
      </p:sp>
      <p:sp>
        <p:nvSpPr>
          <p:cNvPr id="6" name="Slide Number Placeholder 5"/>
          <p:cNvSpPr>
            <a:spLocks noGrp="1"/>
          </p:cNvSpPr>
          <p:nvPr>
            <p:ph type="sldNum" sz="quarter" idx="12"/>
          </p:nvPr>
        </p:nvSpPr>
        <p:spPr>
          <a:xfrm>
            <a:off x="9296400" y="6244985"/>
            <a:ext cx="2743200" cy="365125"/>
          </a:xfrm>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39088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40676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7610" y="1652952"/>
            <a:ext cx="2628900" cy="4524010"/>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2" y="1652956"/>
            <a:ext cx="8219831" cy="452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942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31141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B41FD-D06B-EA42-A3A7-3BA69B7CF81B}"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28421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B41FD-D06B-EA42-A3A7-3BA69B7CF81B}"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19803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252046"/>
            <a:ext cx="9796584" cy="11158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B41FD-D06B-EA42-A3A7-3BA69B7CF81B}" type="datetimeFigureOut">
              <a:rPr lang="en-US" smtClean="0"/>
              <a:t>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30127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B41FD-D06B-EA42-A3A7-3BA69B7CF81B}"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22771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B41FD-D06B-EA42-A3A7-3BA69B7CF81B}" type="datetimeFigureOut">
              <a:rPr lang="en-US" smtClean="0"/>
              <a:t>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31297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65033"/>
            <a:ext cx="3932237" cy="973015"/>
          </a:xfrm>
        </p:spPr>
        <p:txBody>
          <a:bodyPr anchor="b">
            <a:normAutofit/>
          </a:bodyPr>
          <a:lstStyle>
            <a:lvl1pPr>
              <a:defRPr sz="21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565033"/>
            <a:ext cx="6172200" cy="429602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37692"/>
            <a:ext cx="3932237" cy="32312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253991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65031"/>
            <a:ext cx="3932237" cy="803030"/>
          </a:xfrm>
        </p:spPr>
        <p:txBody>
          <a:bodyPr anchor="b">
            <a:noAutofit/>
          </a:bodyPr>
          <a:lstStyle>
            <a:lvl1pPr>
              <a:defRPr sz="21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565031"/>
            <a:ext cx="6172200" cy="4296020"/>
          </a:xfrm>
          <a:no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491154"/>
            <a:ext cx="3932237" cy="337783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dirty="0"/>
          </a:p>
        </p:txBody>
      </p:sp>
    </p:spTree>
    <p:extLst>
      <p:ext uri="{BB962C8B-B14F-4D97-AF65-F5344CB8AC3E}">
        <p14:creationId xmlns:p14="http://schemas.microsoft.com/office/powerpoint/2010/main" val="11517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48606"/>
            <a:ext cx="9603153"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4B41FD-D06B-EA42-A3A7-3BA69B7CF81B}" type="datetimeFigureOut">
              <a:rPr lang="en-US" smtClean="0"/>
              <a:t>1/17/25</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977278-7687-3448-A6B0-227CFE0C97B6}" type="slidenum">
              <a:rPr lang="en-US" smtClean="0"/>
              <a:t>‹#›</a:t>
            </a:fld>
            <a:endParaRPr lang="en-US" dirty="0"/>
          </a:p>
        </p:txBody>
      </p:sp>
    </p:spTree>
    <p:extLst>
      <p:ext uri="{BB962C8B-B14F-4D97-AF65-F5344CB8AC3E}">
        <p14:creationId xmlns:p14="http://schemas.microsoft.com/office/powerpoint/2010/main" val="389695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000" kern="1200">
          <a:solidFill>
            <a:schemeClr val="tx1"/>
          </a:solidFill>
          <a:latin typeface="Proxima Nova" panose="02000506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5DC-F785-3C44-8D74-72C83B9903DC}"/>
              </a:ext>
            </a:extLst>
          </p:cNvPr>
          <p:cNvSpPr>
            <a:spLocks noGrp="1"/>
          </p:cNvSpPr>
          <p:nvPr>
            <p:ph type="ctrTitle"/>
          </p:nvPr>
        </p:nvSpPr>
        <p:spPr/>
        <p:txBody>
          <a:bodyPr>
            <a:normAutofit/>
          </a:bodyPr>
          <a:lstStyle/>
          <a:p>
            <a:r>
              <a:rPr lang="en-US" sz="5400" dirty="0">
                <a:solidFill>
                  <a:srgbClr val="000000"/>
                </a:solidFill>
                <a:effectLst/>
                <a:latin typeface="Calibri" panose="020F0502020204030204" pitchFamily="34" charset="0"/>
                <a:ea typeface="Times New Roman" panose="02020603050405020304" pitchFamily="18" charset="0"/>
              </a:rPr>
              <a:t>AI and Digital Transformation in Higher Education</a:t>
            </a:r>
            <a:endParaRPr lang="en-US" sz="5400" dirty="0"/>
          </a:p>
        </p:txBody>
      </p:sp>
      <p:sp>
        <p:nvSpPr>
          <p:cNvPr id="3" name="Subtitle 2">
            <a:extLst>
              <a:ext uri="{FF2B5EF4-FFF2-40B4-BE49-F238E27FC236}">
                <a16:creationId xmlns:a16="http://schemas.microsoft.com/office/drawing/2014/main" id="{1103FB4D-68CC-6D49-9F8F-3A82CADE9490}"/>
              </a:ext>
            </a:extLst>
          </p:cNvPr>
          <p:cNvSpPr>
            <a:spLocks noGrp="1"/>
          </p:cNvSpPr>
          <p:nvPr>
            <p:ph type="subTitle" idx="1"/>
          </p:nvPr>
        </p:nvSpPr>
        <p:spPr/>
        <p:txBody>
          <a:bodyPr>
            <a:normAutofit/>
          </a:bodyPr>
          <a:lstStyle/>
          <a:p>
            <a:pPr algn="r"/>
            <a:r>
              <a:rPr lang="en-US" sz="2000" dirty="0"/>
              <a:t>Emily Bailey, PhD</a:t>
            </a:r>
          </a:p>
        </p:txBody>
      </p:sp>
    </p:spTree>
    <p:extLst>
      <p:ext uri="{BB962C8B-B14F-4D97-AF65-F5344CB8AC3E}">
        <p14:creationId xmlns:p14="http://schemas.microsoft.com/office/powerpoint/2010/main" val="16509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0E61F-CF8A-D8F5-04CA-9F1B3C425A90}"/>
              </a:ext>
            </a:extLst>
          </p:cNvPr>
          <p:cNvSpPr>
            <a:spLocks noGrp="1"/>
          </p:cNvSpPr>
          <p:nvPr>
            <p:ph type="title"/>
          </p:nvPr>
        </p:nvSpPr>
        <p:spPr>
          <a:xfrm>
            <a:off x="841248" y="256032"/>
            <a:ext cx="10506456" cy="1014984"/>
          </a:xfrm>
        </p:spPr>
        <p:txBody>
          <a:bodyPr anchor="b">
            <a:normAutofit/>
          </a:bodyPr>
          <a:lstStyle/>
          <a:p>
            <a:r>
              <a:rPr lang="en-US" dirty="0"/>
              <a:t>Final thoughts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6D916B9-718B-3CF9-F9A4-36E5F48BC86A}"/>
              </a:ext>
            </a:extLst>
          </p:cNvPr>
          <p:cNvGraphicFramePr>
            <a:graphicFrameLocks noGrp="1"/>
          </p:cNvGraphicFramePr>
          <p:nvPr>
            <p:ph idx="1"/>
            <p:extLst>
              <p:ext uri="{D42A27DB-BD31-4B8C-83A1-F6EECF244321}">
                <p14:modId xmlns:p14="http://schemas.microsoft.com/office/powerpoint/2010/main" val="110972469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37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563398-AC15-1725-EE47-EAAC5969DB7E}"/>
              </a:ext>
            </a:extLst>
          </p:cNvPr>
          <p:cNvSpPr>
            <a:spLocks noGrp="1"/>
          </p:cNvSpPr>
          <p:nvPr>
            <p:ph type="title"/>
          </p:nvPr>
        </p:nvSpPr>
        <p:spPr>
          <a:xfrm>
            <a:off x="607302" y="341906"/>
            <a:ext cx="4171994" cy="2802156"/>
          </a:xfrm>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AI in Higher Education: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How it’s going</a:t>
            </a:r>
          </a:p>
        </p:txBody>
      </p:sp>
      <p:sp>
        <p:nvSpPr>
          <p:cNvPr id="3" name="Text Placeholder 2">
            <a:extLst>
              <a:ext uri="{FF2B5EF4-FFF2-40B4-BE49-F238E27FC236}">
                <a16:creationId xmlns:a16="http://schemas.microsoft.com/office/drawing/2014/main" id="{515A02A9-943E-9D73-B6D1-AB408B3377B5}"/>
              </a:ext>
            </a:extLst>
          </p:cNvPr>
          <p:cNvSpPr>
            <a:spLocks noGrp="1"/>
          </p:cNvSpPr>
          <p:nvPr>
            <p:ph type="body" idx="1"/>
          </p:nvPr>
        </p:nvSpPr>
        <p:spPr>
          <a:xfrm>
            <a:off x="607302" y="3289461"/>
            <a:ext cx="4171994" cy="1035781"/>
          </a:xfrm>
        </p:spPr>
        <p:txBody>
          <a:bodyPr vert="horz" lIns="91440" tIns="45720" rIns="91440" bIns="45720" rtlCol="0">
            <a:normAutofit/>
          </a:bodyPr>
          <a:lstStyle/>
          <a:p>
            <a:pPr defTabSz="914400">
              <a:spcBef>
                <a:spcPts val="1000"/>
              </a:spcBef>
            </a:pPr>
            <a:r>
              <a:rPr lang="en-US" sz="3600" kern="1200" dirty="0">
                <a:solidFill>
                  <a:schemeClr val="tx1"/>
                </a:solidFill>
                <a:latin typeface="+mn-lt"/>
                <a:ea typeface="+mn-ea"/>
                <a:cs typeface="+mn-cs"/>
              </a:rPr>
              <a:t>The golden ticket?</a:t>
            </a:r>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Charlie from Willy Wonka and the Chocolate Factory holding his winning golden ticket">
            <a:extLst>
              <a:ext uri="{FF2B5EF4-FFF2-40B4-BE49-F238E27FC236}">
                <a16:creationId xmlns:a16="http://schemas.microsoft.com/office/drawing/2014/main" id="{C968F3D7-B093-3DC1-D735-E3358A3E6C0C}"/>
              </a:ext>
            </a:extLst>
          </p:cNvPr>
          <p:cNvPicPr>
            <a:picLocks noGrp="1" noChangeAspect="1"/>
          </p:cNvPicPr>
          <p:nvPr>
            <p:ph sz="half" idx="2"/>
          </p:nvPr>
        </p:nvPicPr>
        <p:blipFill>
          <a:blip r:embed="rId2"/>
          <a:stretch>
            <a:fillRect/>
          </a:stretch>
        </p:blipFill>
        <p:spPr>
          <a:xfrm>
            <a:off x="6044047" y="557360"/>
            <a:ext cx="4801880" cy="5632704"/>
          </a:xfrm>
          <a:prstGeom prst="rect">
            <a:avLst/>
          </a:prstGeom>
        </p:spPr>
      </p:pic>
    </p:spTree>
    <p:extLst>
      <p:ext uri="{BB962C8B-B14F-4D97-AF65-F5344CB8AC3E}">
        <p14:creationId xmlns:p14="http://schemas.microsoft.com/office/powerpoint/2010/main" val="198244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F31317-081C-7561-11AC-2006F4300785}"/>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B16F9E50-A703-B1EC-DF4D-3F47676D8A82}"/>
              </a:ext>
            </a:extLst>
          </p:cNvPr>
          <p:cNvSpPr>
            <a:spLocks noGrp="1"/>
          </p:cNvSpPr>
          <p:nvPr>
            <p:ph type="body" idx="1"/>
          </p:nvPr>
        </p:nvSpPr>
        <p:spPr>
          <a:xfrm>
            <a:off x="947317" y="2779519"/>
            <a:ext cx="4894428" cy="1288482"/>
          </a:xfrm>
        </p:spPr>
        <p:txBody>
          <a:bodyPr vert="horz" lIns="91440" tIns="45720" rIns="91440" bIns="45720" rtlCol="0">
            <a:normAutofit/>
          </a:bodyPr>
          <a:lstStyle/>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Or that which must not be named…?</a:t>
            </a:r>
          </a:p>
        </p:txBody>
      </p:sp>
      <p:grpSp>
        <p:nvGrpSpPr>
          <p:cNvPr id="25" name="Group 24">
            <a:extLst>
              <a:ext uri="{FF2B5EF4-FFF2-40B4-BE49-F238E27FC236}">
                <a16:creationId xmlns:a16="http://schemas.microsoft.com/office/drawing/2014/main" id="{B2EBBF56-923D-48A7-9F8F-86E33CFA3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1655" y="673020"/>
            <a:ext cx="4833902" cy="5683329"/>
            <a:chOff x="1674895" y="1345036"/>
            <a:chExt cx="5428610" cy="4210939"/>
          </a:xfrm>
        </p:grpSpPr>
        <p:sp>
          <p:nvSpPr>
            <p:cNvPr id="26" name="Rectangle 25">
              <a:extLst>
                <a:ext uri="{FF2B5EF4-FFF2-40B4-BE49-F238E27FC236}">
                  <a16:creationId xmlns:a16="http://schemas.microsoft.com/office/drawing/2014/main" id="{A6D5794E-BC9E-4A8A-BB29-9A32C8F26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16175AF-13E0-4D14-8638-11BBE8359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bg1"/>
          </a:solidFill>
        </p:grpSpPr>
        <p:sp>
          <p:nvSpPr>
            <p:cNvPr id="32" name="Freeform: Shape 3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8"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0" name="Graphic 212">
            <a:extLst>
              <a:ext uri="{FF2B5EF4-FFF2-40B4-BE49-F238E27FC236}">
                <a16:creationId xmlns:a16="http://schemas.microsoft.com/office/drawing/2014/main" id="{EB8560A9-B281-46EB-A304-1E4A5A00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2" name="Oval 41">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667882DD-56E8-460E-99D5-86E71982D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Content Placeholder 7" descr="Voldemort from the Harry Potter series pointing his wand">
            <a:extLst>
              <a:ext uri="{FF2B5EF4-FFF2-40B4-BE49-F238E27FC236}">
                <a16:creationId xmlns:a16="http://schemas.microsoft.com/office/drawing/2014/main" id="{EA18D34B-2DBF-E8F3-5984-0DD1173ADCBA}"/>
              </a:ext>
            </a:extLst>
          </p:cNvPr>
          <p:cNvPicPr>
            <a:picLocks noChangeAspect="1"/>
          </p:cNvPicPr>
          <p:nvPr/>
        </p:nvPicPr>
        <p:blipFill>
          <a:blip r:embed="rId2"/>
          <a:stretch>
            <a:fillRect/>
          </a:stretch>
        </p:blipFill>
        <p:spPr>
          <a:xfrm>
            <a:off x="6373304" y="1732334"/>
            <a:ext cx="4810853" cy="3601203"/>
          </a:xfrm>
          <a:prstGeom prst="rect">
            <a:avLst/>
          </a:prstGeom>
        </p:spPr>
      </p:pic>
    </p:spTree>
    <p:extLst>
      <p:ext uri="{BB962C8B-B14F-4D97-AF65-F5344CB8AC3E}">
        <p14:creationId xmlns:p14="http://schemas.microsoft.com/office/powerpoint/2010/main" val="326305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DCEED0-4A48-928E-4EAB-3984779F70E0}"/>
              </a:ext>
            </a:extLst>
          </p:cNvPr>
          <p:cNvSpPr txBox="1"/>
          <p:nvPr/>
        </p:nvSpPr>
        <p:spPr>
          <a:xfrm>
            <a:off x="1113810" y="2464652"/>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800" kern="1200" dirty="0">
                <a:solidFill>
                  <a:schemeClr val="tx1"/>
                </a:solidFill>
                <a:latin typeface="+mj-lt"/>
                <a:ea typeface="+mj-ea"/>
                <a:cs typeface="+mj-cs"/>
              </a:rPr>
              <a:t>What one word best describes how AI will transform learning?</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00422C-0B41-6BED-6EEB-42E6688A6BEA}"/>
              </a:ext>
            </a:extLst>
          </p:cNvPr>
          <p:cNvPicPr>
            <a:picLocks noChangeAspect="1"/>
          </p:cNvPicPr>
          <p:nvPr/>
        </p:nvPicPr>
        <p:blipFill>
          <a:blip r:embed="rId2"/>
          <a:stretch>
            <a:fillRect/>
          </a:stretch>
        </p:blipFill>
        <p:spPr>
          <a:xfrm flipV="1">
            <a:off x="5957597" y="666728"/>
            <a:ext cx="5465791" cy="5465791"/>
          </a:xfrm>
          <a:prstGeom prst="rect">
            <a:avLst/>
          </a:prstGeom>
        </p:spPr>
      </p:pic>
    </p:spTree>
    <p:extLst>
      <p:ext uri="{BB962C8B-B14F-4D97-AF65-F5344CB8AC3E}">
        <p14:creationId xmlns:p14="http://schemas.microsoft.com/office/powerpoint/2010/main" val="259736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09ACE58-FE67-D818-2FE0-F8A30791C836}"/>
              </a:ext>
            </a:extLst>
          </p:cNvPr>
          <p:cNvSpPr txBox="1"/>
          <p:nvPr/>
        </p:nvSpPr>
        <p:spPr>
          <a:xfrm>
            <a:off x="765314" y="680535"/>
            <a:ext cx="9046596" cy="646331"/>
          </a:xfrm>
          <a:prstGeom prst="rect">
            <a:avLst/>
          </a:prstGeom>
          <a:noFill/>
        </p:spPr>
        <p:txBody>
          <a:bodyPr wrap="square">
            <a:spAutoFit/>
          </a:bodyPr>
          <a:lstStyle/>
          <a:p>
            <a:pPr>
              <a:spcAft>
                <a:spcPts val="600"/>
              </a:spcAft>
            </a:pPr>
            <a:r>
              <a:rPr lang="en-US" sz="3600" kern="1200" dirty="0">
                <a:solidFill>
                  <a:schemeClr val="tx1"/>
                </a:solidFill>
                <a:latin typeface="Proxima Nova"/>
                <a:ea typeface="+mj-ea"/>
                <a:cs typeface="+mj-cs"/>
              </a:rPr>
              <a:t>As we prepare students for the workforce:</a:t>
            </a:r>
            <a:endParaRPr lang="en-US" sz="3600" dirty="0">
              <a:latin typeface="Proxima Nova"/>
            </a:endParaRPr>
          </a:p>
        </p:txBody>
      </p:sp>
      <p:graphicFrame>
        <p:nvGraphicFramePr>
          <p:cNvPr id="6" name="Text Placeholder 2">
            <a:extLst>
              <a:ext uri="{FF2B5EF4-FFF2-40B4-BE49-F238E27FC236}">
                <a16:creationId xmlns:a16="http://schemas.microsoft.com/office/drawing/2014/main" id="{78F7362E-BB8F-A493-BC56-5B200C42802D}"/>
              </a:ext>
            </a:extLst>
          </p:cNvPr>
          <p:cNvGraphicFramePr/>
          <p:nvPr>
            <p:extLst>
              <p:ext uri="{D42A27DB-BD31-4B8C-83A1-F6EECF244321}">
                <p14:modId xmlns:p14="http://schemas.microsoft.com/office/powerpoint/2010/main" val="142722816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01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B65C2-64D9-AE99-466E-D6254EC0FD8F}"/>
              </a:ext>
            </a:extLst>
          </p:cNvPr>
          <p:cNvSpPr>
            <a:spLocks noGrp="1"/>
          </p:cNvSpPr>
          <p:nvPr>
            <p:ph type="title"/>
          </p:nvPr>
        </p:nvSpPr>
        <p:spPr>
          <a:xfrm>
            <a:off x="841248" y="334644"/>
            <a:ext cx="10509504" cy="1076914"/>
          </a:xfrm>
        </p:spPr>
        <p:txBody>
          <a:bodyPr anchor="ctr">
            <a:normAutofit/>
          </a:bodyPr>
          <a:lstStyle/>
          <a:p>
            <a:r>
              <a:rPr lang="en-US" sz="4000" dirty="0"/>
              <a:t>What are we seeing?</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7C2C267-1A47-E94F-5233-59C09FE78CBD}"/>
              </a:ext>
            </a:extLst>
          </p:cNvPr>
          <p:cNvGraphicFramePr>
            <a:graphicFrameLocks noGrp="1"/>
          </p:cNvGraphicFramePr>
          <p:nvPr>
            <p:ph idx="1"/>
            <p:extLst>
              <p:ext uri="{D42A27DB-BD31-4B8C-83A1-F6EECF244321}">
                <p14:modId xmlns:p14="http://schemas.microsoft.com/office/powerpoint/2010/main" val="36293396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74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C9187-4DCD-90FC-0C8B-ACD4681BA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E0498-77C0-B42A-9F04-10D453B61A06}"/>
              </a:ext>
            </a:extLst>
          </p:cNvPr>
          <p:cNvSpPr>
            <a:spLocks noGrp="1"/>
          </p:cNvSpPr>
          <p:nvPr>
            <p:ph type="title"/>
          </p:nvPr>
        </p:nvSpPr>
        <p:spPr/>
        <p:txBody>
          <a:bodyPr/>
          <a:lstStyle/>
          <a:p>
            <a:r>
              <a:rPr lang="en-US" dirty="0"/>
              <a:t>AI Literacy in the Classroom: a case study</a:t>
            </a:r>
          </a:p>
        </p:txBody>
      </p:sp>
      <p:grpSp>
        <p:nvGrpSpPr>
          <p:cNvPr id="4" name="Group 3">
            <a:extLst>
              <a:ext uri="{FF2B5EF4-FFF2-40B4-BE49-F238E27FC236}">
                <a16:creationId xmlns:a16="http://schemas.microsoft.com/office/drawing/2014/main" id="{6732F1FC-95F4-07CF-D74D-EB50864EDC23}"/>
              </a:ext>
            </a:extLst>
          </p:cNvPr>
          <p:cNvGrpSpPr/>
          <p:nvPr/>
        </p:nvGrpSpPr>
        <p:grpSpPr>
          <a:xfrm>
            <a:off x="965423" y="3858722"/>
            <a:ext cx="8743122" cy="1661116"/>
            <a:chOff x="1831996" y="1600154"/>
            <a:chExt cx="4212009" cy="1661116"/>
          </a:xfrm>
        </p:grpSpPr>
        <p:sp>
          <p:nvSpPr>
            <p:cNvPr id="5" name="Rectangle 4">
              <a:extLst>
                <a:ext uri="{FF2B5EF4-FFF2-40B4-BE49-F238E27FC236}">
                  <a16:creationId xmlns:a16="http://schemas.microsoft.com/office/drawing/2014/main" id="{EA9077FD-0B35-3D99-FD81-389CD41BEA5B}"/>
                </a:ext>
              </a:extLst>
            </p:cNvPr>
            <p:cNvSpPr/>
            <p:nvPr/>
          </p:nvSpPr>
          <p:spPr>
            <a:xfrm>
              <a:off x="1831996" y="1600154"/>
              <a:ext cx="3147056" cy="13351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6C8CE4D6-222C-C3C6-7B9C-12E2E390B6B8}"/>
                </a:ext>
              </a:extLst>
            </p:cNvPr>
            <p:cNvSpPr txBox="1"/>
            <p:nvPr/>
          </p:nvSpPr>
          <p:spPr>
            <a:xfrm>
              <a:off x="1831996" y="1926156"/>
              <a:ext cx="4212009" cy="13351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457200" lvl="0" indent="-457200" algn="l" defTabSz="1244600">
                <a:lnSpc>
                  <a:spcPct val="100000"/>
                </a:lnSpc>
                <a:spcBef>
                  <a:spcPct val="0"/>
                </a:spcBef>
                <a:spcAft>
                  <a:spcPct val="35000"/>
                </a:spcAft>
                <a:buFont typeface="Arial" panose="020B0604020202020204" pitchFamily="34" charset="0"/>
                <a:buChar char="•"/>
              </a:pPr>
              <a:r>
                <a:rPr lang="en-US" sz="2400" kern="1200" dirty="0"/>
                <a:t>Fall 2024 section of 30 students in a 200-level asynchronous online course</a:t>
              </a:r>
            </a:p>
            <a:p>
              <a:pPr marL="457200" lvl="0" indent="-457200" algn="l" defTabSz="1244600">
                <a:lnSpc>
                  <a:spcPct val="100000"/>
                </a:lnSpc>
                <a:spcBef>
                  <a:spcPct val="0"/>
                </a:spcBef>
                <a:spcAft>
                  <a:spcPct val="35000"/>
                </a:spcAft>
                <a:buFont typeface="Arial" panose="020B0604020202020204" pitchFamily="34" charset="0"/>
                <a:buChar char="•"/>
              </a:pPr>
              <a:r>
                <a:rPr lang="en-US" sz="2400" dirty="0"/>
                <a:t>Read an article about the intersections of AI and reading sacred texts</a:t>
              </a:r>
            </a:p>
            <a:p>
              <a:pPr marL="457200" indent="-457200" defTabSz="1244600">
                <a:spcBef>
                  <a:spcPct val="0"/>
                </a:spcBef>
                <a:spcAft>
                  <a:spcPct val="350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Completed a project </a:t>
              </a:r>
              <a:r>
                <a:rPr lang="en-US" sz="2400" kern="0" dirty="0">
                  <a:latin typeface="Calibri" panose="020F0502020204030204" pitchFamily="34" charset="0"/>
                  <a:ea typeface="Calibri" panose="020F0502020204030204" pitchFamily="34" charset="0"/>
                  <a:cs typeface="Calibri" panose="020F0502020204030204" pitchFamily="34" charset="0"/>
                </a:rPr>
                <a:t>using an </a:t>
              </a:r>
              <a:r>
                <a:rPr lang="en-US" sz="2400" kern="0" dirty="0">
                  <a:effectLst/>
                  <a:latin typeface="Calibri" panose="020F0502020204030204" pitchFamily="34" charset="0"/>
                  <a:ea typeface="Calibri" panose="020F0502020204030204" pitchFamily="34" charset="0"/>
                  <a:cs typeface="Calibri" panose="020F0502020204030204" pitchFamily="34" charset="0"/>
                </a:rPr>
                <a:t>AI tool to:</a:t>
              </a:r>
            </a:p>
            <a:p>
              <a:pPr marL="914400" lvl="1" indent="-457200" defTabSz="1244600">
                <a:spcBef>
                  <a:spcPct val="0"/>
                </a:spcBef>
                <a:spcAft>
                  <a:spcPct val="350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generate responses about textual interpretation (create a prompt)</a:t>
              </a:r>
            </a:p>
            <a:p>
              <a:pPr marL="914400" lvl="1" indent="-457200" defTabSz="1244600">
                <a:spcBef>
                  <a:spcPct val="0"/>
                </a:spcBef>
                <a:spcAft>
                  <a:spcPct val="350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critically analyze these responses using scholarly sources (then revise their prompt)</a:t>
              </a:r>
            </a:p>
            <a:p>
              <a:pPr marL="914400" lvl="1" indent="-457200" defTabSz="1244600">
                <a:spcBef>
                  <a:spcPct val="0"/>
                </a:spcBef>
                <a:spcAft>
                  <a:spcPct val="350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reflect on the implications of AI use in evaluating texts</a:t>
              </a:r>
              <a:endParaRPr lang="en-US" sz="2400" kern="1200" dirty="0"/>
            </a:p>
            <a:p>
              <a:pPr marL="457200" lvl="0" indent="-457200" algn="l" defTabSz="1244600">
                <a:lnSpc>
                  <a:spcPct val="100000"/>
                </a:lnSpc>
                <a:spcBef>
                  <a:spcPct val="0"/>
                </a:spcBef>
                <a:spcAft>
                  <a:spcPct val="35000"/>
                </a:spcAft>
                <a:buFont typeface="Arial" panose="020B0604020202020204" pitchFamily="34" charset="0"/>
                <a:buChar char="•"/>
              </a:pPr>
              <a:endParaRPr lang="en-US" sz="2800" kern="1200" dirty="0"/>
            </a:p>
            <a:p>
              <a:pPr marL="457200" lvl="0" indent="-457200" algn="l" defTabSz="1244600">
                <a:lnSpc>
                  <a:spcPct val="100000"/>
                </a:lnSpc>
                <a:spcBef>
                  <a:spcPct val="0"/>
                </a:spcBef>
                <a:spcAft>
                  <a:spcPct val="35000"/>
                </a:spcAft>
                <a:buFont typeface="Arial" panose="020B0604020202020204" pitchFamily="34" charset="0"/>
                <a:buChar char="•"/>
              </a:pPr>
              <a:endParaRPr lang="en-US" sz="2800" kern="1200" dirty="0"/>
            </a:p>
            <a:p>
              <a:pPr marL="457200" lvl="0" indent="-457200" algn="l" defTabSz="1244600">
                <a:lnSpc>
                  <a:spcPct val="100000"/>
                </a:lnSpc>
                <a:spcBef>
                  <a:spcPct val="0"/>
                </a:spcBef>
                <a:spcAft>
                  <a:spcPct val="35000"/>
                </a:spcAft>
                <a:buFont typeface="Arial" panose="020B0604020202020204" pitchFamily="34" charset="0"/>
                <a:buChar char="•"/>
              </a:pPr>
              <a:endParaRPr lang="en-US" sz="2800" kern="1200" dirty="0"/>
            </a:p>
          </p:txBody>
        </p:sp>
      </p:grpSp>
    </p:spTree>
    <p:extLst>
      <p:ext uri="{BB962C8B-B14F-4D97-AF65-F5344CB8AC3E}">
        <p14:creationId xmlns:p14="http://schemas.microsoft.com/office/powerpoint/2010/main" val="325514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4944-ADFC-7EBD-81B3-E63805D55431}"/>
              </a:ext>
            </a:extLst>
          </p:cNvPr>
          <p:cNvSpPr>
            <a:spLocks noGrp="1"/>
          </p:cNvSpPr>
          <p:nvPr>
            <p:ph type="title"/>
          </p:nvPr>
        </p:nvSpPr>
        <p:spPr/>
        <p:txBody>
          <a:bodyPr/>
          <a:lstStyle/>
          <a:p>
            <a:r>
              <a:rPr lang="en-US" dirty="0"/>
              <a:t>AI Literacy in the Classroom: case study outcomes</a:t>
            </a:r>
          </a:p>
        </p:txBody>
      </p:sp>
      <p:grpSp>
        <p:nvGrpSpPr>
          <p:cNvPr id="4" name="Group 3">
            <a:extLst>
              <a:ext uri="{FF2B5EF4-FFF2-40B4-BE49-F238E27FC236}">
                <a16:creationId xmlns:a16="http://schemas.microsoft.com/office/drawing/2014/main" id="{CCAF109E-2BCE-BDA3-0613-3FC602777A1D}"/>
              </a:ext>
            </a:extLst>
          </p:cNvPr>
          <p:cNvGrpSpPr/>
          <p:nvPr/>
        </p:nvGrpSpPr>
        <p:grpSpPr>
          <a:xfrm>
            <a:off x="965421" y="3906430"/>
            <a:ext cx="8743122" cy="1454383"/>
            <a:chOff x="1831995" y="1600154"/>
            <a:chExt cx="4212009" cy="1454383"/>
          </a:xfrm>
        </p:grpSpPr>
        <p:sp>
          <p:nvSpPr>
            <p:cNvPr id="5" name="Rectangle 4">
              <a:extLst>
                <a:ext uri="{FF2B5EF4-FFF2-40B4-BE49-F238E27FC236}">
                  <a16:creationId xmlns:a16="http://schemas.microsoft.com/office/drawing/2014/main" id="{2C0F9064-92EB-6021-D54C-F449208C2302}"/>
                </a:ext>
              </a:extLst>
            </p:cNvPr>
            <p:cNvSpPr/>
            <p:nvPr/>
          </p:nvSpPr>
          <p:spPr>
            <a:xfrm>
              <a:off x="1831996" y="1600154"/>
              <a:ext cx="3147056" cy="13351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03F75196-5B53-536C-12BA-A6DC7D616AD3}"/>
                </a:ext>
              </a:extLst>
            </p:cNvPr>
            <p:cNvSpPr txBox="1"/>
            <p:nvPr/>
          </p:nvSpPr>
          <p:spPr>
            <a:xfrm>
              <a:off x="1831995" y="1719423"/>
              <a:ext cx="4212009" cy="13351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l" defTabSz="1244600">
                <a:lnSpc>
                  <a:spcPct val="100000"/>
                </a:lnSpc>
                <a:spcBef>
                  <a:spcPct val="0"/>
                </a:spcBef>
                <a:spcAft>
                  <a:spcPct val="35000"/>
                </a:spcAft>
              </a:pPr>
              <a:endParaRPr lang="en-US" sz="2800" b="0" i="0" dirty="0">
                <a:solidFill>
                  <a:srgbClr val="262626"/>
                </a:solidFill>
                <a:effectLst/>
                <a:latin typeface="Arial" panose="020B0604020202020204" pitchFamily="34" charset="0"/>
              </a:endParaRPr>
            </a:p>
            <a:p>
              <a:pPr lvl="0" algn="l" defTabSz="1244600">
                <a:lnSpc>
                  <a:spcPct val="100000"/>
                </a:lnSpc>
                <a:spcBef>
                  <a:spcPct val="0"/>
                </a:spcBef>
                <a:spcAft>
                  <a:spcPct val="35000"/>
                </a:spcAft>
              </a:pPr>
              <a:r>
                <a:rPr lang="en-US" sz="2000" b="0" i="0" dirty="0">
                  <a:solidFill>
                    <a:srgbClr val="262626"/>
                  </a:solidFill>
                  <a:effectLst/>
                  <a:latin typeface="Arial" panose="020B0604020202020204" pitchFamily="34" charset="0"/>
                </a:rPr>
                <a:t>“I think AI is successful when it comes to quickly gathering information and providing a baseline outline for readers to go off of. Where I believe AI falls short is its inability to dive deeper into information unless prompted, meaning the website will simply give you what is asked but fail to provide background details, sources of information, and other valuable information.”</a:t>
              </a:r>
            </a:p>
            <a:p>
              <a:pPr lvl="0" algn="l" defTabSz="1244600">
                <a:lnSpc>
                  <a:spcPct val="100000"/>
                </a:lnSpc>
                <a:spcBef>
                  <a:spcPct val="0"/>
                </a:spcBef>
                <a:spcAft>
                  <a:spcPct val="35000"/>
                </a:spcAft>
              </a:pPr>
              <a:endParaRPr lang="en-US" sz="2000" dirty="0">
                <a:solidFill>
                  <a:srgbClr val="262626"/>
                </a:solidFill>
                <a:latin typeface="Arial" panose="020B0604020202020204" pitchFamily="34" charset="0"/>
              </a:endParaRPr>
            </a:p>
            <a:p>
              <a:pPr lvl="0" algn="l" defTabSz="1244600">
                <a:lnSpc>
                  <a:spcPct val="100000"/>
                </a:lnSpc>
                <a:spcBef>
                  <a:spcPct val="0"/>
                </a:spcBef>
                <a:spcAft>
                  <a:spcPct val="35000"/>
                </a:spcAft>
              </a:pPr>
              <a:r>
                <a:rPr lang="en-US" sz="2000" b="0" i="0" dirty="0">
                  <a:solidFill>
                    <a:srgbClr val="262626"/>
                  </a:solidFill>
                  <a:effectLst/>
                  <a:latin typeface="Arial" panose="020B0604020202020204" pitchFamily="34" charset="0"/>
                </a:rPr>
                <a:t>“For the AI interpretation, I do not feel as though I was challenged by the response and the information was oversimplified. The information provided would have allowed me to “get by” on the topic, but I did not walk away from the experience feeling that I had learnt something new or grown in my academic study of sacred texts - in a way the experience was unfulfilling.”</a:t>
              </a:r>
            </a:p>
            <a:p>
              <a:pPr lvl="0" algn="l" defTabSz="1244600">
                <a:lnSpc>
                  <a:spcPct val="100000"/>
                </a:lnSpc>
                <a:spcBef>
                  <a:spcPct val="0"/>
                </a:spcBef>
                <a:spcAft>
                  <a:spcPct val="35000"/>
                </a:spcAft>
              </a:pPr>
              <a:endParaRPr lang="en-US" sz="2000" kern="1200" dirty="0">
                <a:solidFill>
                  <a:srgbClr val="262626"/>
                </a:solidFill>
                <a:latin typeface="Arial" panose="020B0604020202020204" pitchFamily="34" charset="0"/>
              </a:endParaRPr>
            </a:p>
            <a:p>
              <a:pPr lvl="0" algn="l" defTabSz="1244600">
                <a:lnSpc>
                  <a:spcPct val="100000"/>
                </a:lnSpc>
                <a:spcBef>
                  <a:spcPct val="0"/>
                </a:spcBef>
                <a:spcAft>
                  <a:spcPct val="35000"/>
                </a:spcAft>
              </a:pPr>
              <a:endParaRPr lang="en-US" sz="2000" kern="1200" dirty="0"/>
            </a:p>
            <a:p>
              <a:pPr marL="457200" lvl="0" indent="-457200" algn="l" defTabSz="1244600">
                <a:lnSpc>
                  <a:spcPct val="100000"/>
                </a:lnSpc>
                <a:spcBef>
                  <a:spcPct val="0"/>
                </a:spcBef>
                <a:spcAft>
                  <a:spcPct val="35000"/>
                </a:spcAft>
                <a:buFont typeface="Arial" panose="020B0604020202020204" pitchFamily="34" charset="0"/>
                <a:buChar char="•"/>
              </a:pPr>
              <a:endParaRPr lang="en-US" sz="2000" kern="1200" dirty="0"/>
            </a:p>
            <a:p>
              <a:pPr marL="457200" lvl="0" indent="-457200" algn="l" defTabSz="1244600">
                <a:lnSpc>
                  <a:spcPct val="100000"/>
                </a:lnSpc>
                <a:spcBef>
                  <a:spcPct val="0"/>
                </a:spcBef>
                <a:spcAft>
                  <a:spcPct val="35000"/>
                </a:spcAft>
                <a:buFont typeface="Arial" panose="020B0604020202020204" pitchFamily="34" charset="0"/>
                <a:buChar char="•"/>
              </a:pPr>
              <a:endParaRPr lang="en-US" sz="2800" kern="1200" dirty="0"/>
            </a:p>
          </p:txBody>
        </p:sp>
      </p:grpSp>
    </p:spTree>
    <p:extLst>
      <p:ext uri="{BB962C8B-B14F-4D97-AF65-F5344CB8AC3E}">
        <p14:creationId xmlns:p14="http://schemas.microsoft.com/office/powerpoint/2010/main" val="78752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19E3BB-9C2B-6EA2-D01C-71995131A866}"/>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Arc 2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568583-E440-1ED7-A9C4-891FB0872141}"/>
              </a:ext>
            </a:extLst>
          </p:cNvPr>
          <p:cNvSpPr>
            <a:spLocks noGrp="1"/>
          </p:cNvSpPr>
          <p:nvPr>
            <p:ph type="title"/>
          </p:nvPr>
        </p:nvSpPr>
        <p:spPr>
          <a:xfrm>
            <a:off x="5894962" y="635135"/>
            <a:ext cx="5458838" cy="1325563"/>
          </a:xfrm>
        </p:spPr>
        <p:txBody>
          <a:bodyPr>
            <a:normAutofit/>
          </a:bodyPr>
          <a:lstStyle/>
          <a:p>
            <a:r>
              <a:rPr lang="en-US" sz="3600" dirty="0"/>
              <a:t>Building the bridge in classrooms</a:t>
            </a:r>
          </a:p>
        </p:txBody>
      </p:sp>
      <p:sp>
        <p:nvSpPr>
          <p:cNvPr id="30" name="Freeform: Shape 2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Bridge scene with solid fill">
            <a:extLst>
              <a:ext uri="{FF2B5EF4-FFF2-40B4-BE49-F238E27FC236}">
                <a16:creationId xmlns:a16="http://schemas.microsoft.com/office/drawing/2014/main" id="{FB259762-26A7-4CED-AC65-7FC48B0810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Content Placeholder 6">
            <a:extLst>
              <a:ext uri="{FF2B5EF4-FFF2-40B4-BE49-F238E27FC236}">
                <a16:creationId xmlns:a16="http://schemas.microsoft.com/office/drawing/2014/main" id="{FEC303B9-0555-3630-D181-C2A5C3B06CCD}"/>
              </a:ext>
            </a:extLst>
          </p:cNvPr>
          <p:cNvSpPr>
            <a:spLocks noGrp="1"/>
          </p:cNvSpPr>
          <p:nvPr>
            <p:ph idx="1"/>
          </p:nvPr>
        </p:nvSpPr>
        <p:spPr>
          <a:xfrm>
            <a:off x="5899163" y="2313089"/>
            <a:ext cx="5458838" cy="4192520"/>
          </a:xfrm>
        </p:spPr>
        <p:txBody>
          <a:bodyPr>
            <a:normAutofit/>
          </a:bodyPr>
          <a:lstStyle/>
          <a:p>
            <a:pPr marL="0" indent="0">
              <a:buNone/>
            </a:pPr>
            <a:r>
              <a:rPr lang="en-US" sz="2800" dirty="0">
                <a:solidFill>
                  <a:schemeClr val="tx1">
                    <a:lumMod val="65000"/>
                    <a:lumOff val="35000"/>
                  </a:schemeClr>
                </a:solidFill>
              </a:rPr>
              <a:t>What do students need to know?</a:t>
            </a:r>
          </a:p>
          <a:p>
            <a:pPr marL="0" indent="0">
              <a:buNone/>
            </a:pPr>
            <a:endParaRPr lang="en-US" sz="2400" dirty="0"/>
          </a:p>
          <a:p>
            <a:pPr lvl="1"/>
            <a:r>
              <a:rPr lang="en-US" sz="2400" dirty="0"/>
              <a:t>When to use AI</a:t>
            </a:r>
          </a:p>
          <a:p>
            <a:pPr lvl="1"/>
            <a:r>
              <a:rPr lang="en-US" sz="2400" dirty="0"/>
              <a:t>Which AI tools to use (including discipline-specific applications)</a:t>
            </a:r>
          </a:p>
          <a:p>
            <a:pPr lvl="1"/>
            <a:r>
              <a:rPr lang="en-US" sz="2400" dirty="0"/>
              <a:t>How to interact with AI tools (prompting/re-prompting)</a:t>
            </a:r>
          </a:p>
          <a:p>
            <a:pPr lvl="1"/>
            <a:r>
              <a:rPr lang="en-US" sz="2400" dirty="0"/>
              <a:t>Parameters for responsible AI use</a:t>
            </a:r>
          </a:p>
          <a:p>
            <a:pPr lvl="1"/>
            <a:r>
              <a:rPr lang="en-US" sz="2400" dirty="0"/>
              <a:t>How to evaluate AI outcomes</a:t>
            </a:r>
          </a:p>
          <a:p>
            <a:pPr lvl="1"/>
            <a:endParaRPr lang="en-US" dirty="0"/>
          </a:p>
          <a:p>
            <a:pPr marL="0" indent="0">
              <a:buNone/>
            </a:pPr>
            <a:r>
              <a:rPr lang="en-US" sz="1800" dirty="0">
                <a:solidFill>
                  <a:schemeClr val="bg2">
                    <a:lumMod val="50000"/>
                  </a:schemeClr>
                </a:solidFill>
              </a:rPr>
              <a:t>Bowen &amp; Watson, </a:t>
            </a:r>
            <a:r>
              <a:rPr lang="en-US" sz="1800" i="1" dirty="0">
                <a:solidFill>
                  <a:schemeClr val="bg2">
                    <a:lumMod val="50000"/>
                  </a:schemeClr>
                </a:solidFill>
              </a:rPr>
              <a:t>Teaching with AI </a:t>
            </a:r>
            <a:r>
              <a:rPr lang="en-US" sz="1800" dirty="0">
                <a:solidFill>
                  <a:schemeClr val="bg2">
                    <a:lumMod val="50000"/>
                  </a:schemeClr>
                </a:solidFill>
              </a:rPr>
              <a:t>(2024)</a:t>
            </a:r>
          </a:p>
        </p:txBody>
      </p:sp>
    </p:spTree>
    <p:extLst>
      <p:ext uri="{BB962C8B-B14F-4D97-AF65-F5344CB8AC3E}">
        <p14:creationId xmlns:p14="http://schemas.microsoft.com/office/powerpoint/2010/main" val="23702809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DDDDDD"/>
      </a:lt2>
      <a:accent1>
        <a:srgbClr val="FFBB00"/>
      </a:accent1>
      <a:accent2>
        <a:srgbClr val="DDDDDD"/>
      </a:accent2>
      <a:accent3>
        <a:srgbClr val="3C3C3C"/>
      </a:accent3>
      <a:accent4>
        <a:srgbClr val="FFC000"/>
      </a:accent4>
      <a:accent5>
        <a:srgbClr val="CC9900"/>
      </a:accent5>
      <a:accent6>
        <a:srgbClr val="70AD47"/>
      </a:accent6>
      <a:hlink>
        <a:srgbClr val="CC9900"/>
      </a:hlink>
      <a:folHlink>
        <a:srgbClr val="66666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PPT-White-169" id="{F0690388-2FB2-BE46-8F7D-1F018C6770E2}" vid="{6300AA86-1663-EC49-A6F8-16E317BF1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TUPPT-White-169</Template>
  <TotalTime>1104</TotalTime>
  <Words>460</Words>
  <Application>Microsoft Office PowerPoint</Application>
  <PresentationFormat>Widescreen</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AI and Digital Transformation in Higher Education</vt:lpstr>
      <vt:lpstr>AI in Higher Education:  How it’s going</vt:lpstr>
      <vt:lpstr>PowerPoint Presentation</vt:lpstr>
      <vt:lpstr>PowerPoint Presentation</vt:lpstr>
      <vt:lpstr>PowerPoint Presentation</vt:lpstr>
      <vt:lpstr>What are we seeing?</vt:lpstr>
      <vt:lpstr>AI Literacy in the Classroom: a case study</vt:lpstr>
      <vt:lpstr>AI Literacy in the Classroom: case study outcomes</vt:lpstr>
      <vt:lpstr>Building the bridge in classrooms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Digital Transformation in Higher Education</dc:title>
  <dc:creator>Bailey, Emily J.</dc:creator>
  <cp:lastModifiedBy>Kerri Keller</cp:lastModifiedBy>
  <cp:revision>25</cp:revision>
  <dcterms:created xsi:type="dcterms:W3CDTF">2025-01-14T23:18:55Z</dcterms:created>
  <dcterms:modified xsi:type="dcterms:W3CDTF">2025-01-18T01:14:02Z</dcterms:modified>
</cp:coreProperties>
</file>