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7"/>
  </p:notesMasterIdLst>
  <p:sldIdLst>
    <p:sldId id="264" r:id="rId2"/>
    <p:sldId id="257" r:id="rId3"/>
    <p:sldId id="271" r:id="rId4"/>
    <p:sldId id="259" r:id="rId5"/>
    <p:sldId id="266" r:id="rId6"/>
    <p:sldId id="262" r:id="rId7"/>
    <p:sldId id="263" r:id="rId8"/>
    <p:sldId id="272" r:id="rId9"/>
    <p:sldId id="277" r:id="rId10"/>
    <p:sldId id="273" r:id="rId11"/>
    <p:sldId id="275" r:id="rId12"/>
    <p:sldId id="278" r:id="rId13"/>
    <p:sldId id="276" r:id="rId14"/>
    <p:sldId id="268" r:id="rId15"/>
    <p:sldId id="26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0909" autoAdjust="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hyperlink" Target="mailto:stilghman@towson.edu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5" Type="http://schemas.openxmlformats.org/officeDocument/2006/relationships/hyperlink" Target="mailto:stilghman@towson.edu" TargetMode="External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53261-6F85-4582-A30D-856CCEF7B448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FFF8E-0C2B-49E8-A5F0-B5F458334E5C}">
      <dgm:prSet/>
      <dgm:spPr/>
      <dgm:t>
        <a:bodyPr/>
        <a:lstStyle/>
        <a:p>
          <a:r>
            <a:rPr lang="en-US" dirty="0"/>
            <a:t>#1 Public University in Maryland</a:t>
          </a:r>
        </a:p>
      </dgm:t>
    </dgm:pt>
    <dgm:pt modelId="{DCC99BFE-E1A1-4887-92B7-1E9A7C9DED18}" type="parTrans" cxnId="{509AE4A9-B227-46C8-9B61-DCA75D296727}">
      <dgm:prSet/>
      <dgm:spPr/>
      <dgm:t>
        <a:bodyPr/>
        <a:lstStyle/>
        <a:p>
          <a:endParaRPr lang="en-US"/>
        </a:p>
      </dgm:t>
    </dgm:pt>
    <dgm:pt modelId="{0A6AF41E-BA5E-4448-865C-52C3FBB0DA3D}" type="sibTrans" cxnId="{509AE4A9-B227-46C8-9B61-DCA75D296727}">
      <dgm:prSet/>
      <dgm:spPr/>
      <dgm:t>
        <a:bodyPr/>
        <a:lstStyle/>
        <a:p>
          <a:endParaRPr lang="en-US"/>
        </a:p>
      </dgm:t>
    </dgm:pt>
    <dgm:pt modelId="{7350144B-A5A4-4AB8-B29C-19699DAD5D5B}">
      <dgm:prSet/>
      <dgm:spPr/>
      <dgm:t>
        <a:bodyPr/>
        <a:lstStyle/>
        <a:p>
          <a:r>
            <a:rPr lang="en-US" dirty="0"/>
            <a:t>    National Center of Academic Excellence in Cyber Operations </a:t>
          </a:r>
        </a:p>
      </dgm:t>
    </dgm:pt>
    <dgm:pt modelId="{109BABCF-3CB7-4D5E-AC0E-FA0EBE5921DF}" type="parTrans" cxnId="{6A1A4D2F-98DA-41A7-95B9-F5F5D353F5F3}">
      <dgm:prSet/>
      <dgm:spPr/>
      <dgm:t>
        <a:bodyPr/>
        <a:lstStyle/>
        <a:p>
          <a:endParaRPr lang="en-US"/>
        </a:p>
      </dgm:t>
    </dgm:pt>
    <dgm:pt modelId="{6B4B06D2-FE51-4B75-89C9-ECAF1BEC3FAE}" type="sibTrans" cxnId="{6A1A4D2F-98DA-41A7-95B9-F5F5D353F5F3}">
      <dgm:prSet/>
      <dgm:spPr/>
      <dgm:t>
        <a:bodyPr/>
        <a:lstStyle/>
        <a:p>
          <a:endParaRPr lang="en-US"/>
        </a:p>
      </dgm:t>
    </dgm:pt>
    <dgm:pt modelId="{5FE4CB80-A882-4A37-B1C4-72897AA92FFB}" type="pres">
      <dgm:prSet presAssocID="{18D53261-6F85-4582-A30D-856CCEF7B4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D4337F-7D85-4137-B687-0D9B6D3A4784}" type="pres">
      <dgm:prSet presAssocID="{86DFFF8E-0C2B-49E8-A5F0-B5F458334E5C}" presName="hierRoot1" presStyleCnt="0"/>
      <dgm:spPr/>
    </dgm:pt>
    <dgm:pt modelId="{4ABFE595-D077-43A4-A72A-1436253938E9}" type="pres">
      <dgm:prSet presAssocID="{86DFFF8E-0C2B-49E8-A5F0-B5F458334E5C}" presName="composite" presStyleCnt="0"/>
      <dgm:spPr/>
    </dgm:pt>
    <dgm:pt modelId="{D39078D8-517F-4637-94E5-C15514936825}" type="pres">
      <dgm:prSet presAssocID="{86DFFF8E-0C2B-49E8-A5F0-B5F458334E5C}" presName="background" presStyleLbl="node0" presStyleIdx="0" presStyleCnt="2"/>
      <dgm:spPr/>
    </dgm:pt>
    <dgm:pt modelId="{588C6709-FCB0-49E2-AA4D-171993C9E01E}" type="pres">
      <dgm:prSet presAssocID="{86DFFF8E-0C2B-49E8-A5F0-B5F458334E5C}" presName="text" presStyleLbl="fgAcc0" presStyleIdx="0" presStyleCnt="2" custLinFactNeighborX="1733" custLinFactNeighborY="6931">
        <dgm:presLayoutVars>
          <dgm:chPref val="3"/>
        </dgm:presLayoutVars>
      </dgm:prSet>
      <dgm:spPr/>
    </dgm:pt>
    <dgm:pt modelId="{45ABD411-F353-486A-99B0-8C2CE05FDE7F}" type="pres">
      <dgm:prSet presAssocID="{86DFFF8E-0C2B-49E8-A5F0-B5F458334E5C}" presName="hierChild2" presStyleCnt="0"/>
      <dgm:spPr/>
    </dgm:pt>
    <dgm:pt modelId="{84BB6BA8-008C-480F-83EB-1A0745777BB0}" type="pres">
      <dgm:prSet presAssocID="{7350144B-A5A4-4AB8-B29C-19699DAD5D5B}" presName="hierRoot1" presStyleCnt="0"/>
      <dgm:spPr/>
    </dgm:pt>
    <dgm:pt modelId="{17B9D7FF-3871-4536-8919-8AF4E830B299}" type="pres">
      <dgm:prSet presAssocID="{7350144B-A5A4-4AB8-B29C-19699DAD5D5B}" presName="composite" presStyleCnt="0"/>
      <dgm:spPr/>
    </dgm:pt>
    <dgm:pt modelId="{0B68A695-E3AA-4D98-B334-82E89336D627}" type="pres">
      <dgm:prSet presAssocID="{7350144B-A5A4-4AB8-B29C-19699DAD5D5B}" presName="background" presStyleLbl="node0" presStyleIdx="1" presStyleCnt="2"/>
      <dgm:spPr/>
    </dgm:pt>
    <dgm:pt modelId="{3012B083-09A6-4149-9157-A62D57375230}" type="pres">
      <dgm:prSet presAssocID="{7350144B-A5A4-4AB8-B29C-19699DAD5D5B}" presName="text" presStyleLbl="fgAcc0" presStyleIdx="1" presStyleCnt="2">
        <dgm:presLayoutVars>
          <dgm:chPref val="3"/>
        </dgm:presLayoutVars>
      </dgm:prSet>
      <dgm:spPr/>
    </dgm:pt>
    <dgm:pt modelId="{0EE2907A-06F8-43FD-AF3E-2A6B5C181C76}" type="pres">
      <dgm:prSet presAssocID="{7350144B-A5A4-4AB8-B29C-19699DAD5D5B}" presName="hierChild2" presStyleCnt="0"/>
      <dgm:spPr/>
    </dgm:pt>
  </dgm:ptLst>
  <dgm:cxnLst>
    <dgm:cxn modelId="{6A1A4D2F-98DA-41A7-95B9-F5F5D353F5F3}" srcId="{18D53261-6F85-4582-A30D-856CCEF7B448}" destId="{7350144B-A5A4-4AB8-B29C-19699DAD5D5B}" srcOrd="1" destOrd="0" parTransId="{109BABCF-3CB7-4D5E-AC0E-FA0EBE5921DF}" sibTransId="{6B4B06D2-FE51-4B75-89C9-ECAF1BEC3FAE}"/>
    <dgm:cxn modelId="{5994097F-C788-46EE-A2D9-D361E5E10180}" type="presOf" srcId="{86DFFF8E-0C2B-49E8-A5F0-B5F458334E5C}" destId="{588C6709-FCB0-49E2-AA4D-171993C9E01E}" srcOrd="0" destOrd="0" presId="urn:microsoft.com/office/officeart/2005/8/layout/hierarchy1"/>
    <dgm:cxn modelId="{579DDA80-D8D3-4F53-B728-01C7CA249341}" type="presOf" srcId="{18D53261-6F85-4582-A30D-856CCEF7B448}" destId="{5FE4CB80-A882-4A37-B1C4-72897AA92FFB}" srcOrd="0" destOrd="0" presId="urn:microsoft.com/office/officeart/2005/8/layout/hierarchy1"/>
    <dgm:cxn modelId="{509AE4A9-B227-46C8-9B61-DCA75D296727}" srcId="{18D53261-6F85-4582-A30D-856CCEF7B448}" destId="{86DFFF8E-0C2B-49E8-A5F0-B5F458334E5C}" srcOrd="0" destOrd="0" parTransId="{DCC99BFE-E1A1-4887-92B7-1E9A7C9DED18}" sibTransId="{0A6AF41E-BA5E-4448-865C-52C3FBB0DA3D}"/>
    <dgm:cxn modelId="{FEDD95C4-E5F4-4624-B9A0-4B94CA37FB7B}" type="presOf" srcId="{7350144B-A5A4-4AB8-B29C-19699DAD5D5B}" destId="{3012B083-09A6-4149-9157-A62D57375230}" srcOrd="0" destOrd="0" presId="urn:microsoft.com/office/officeart/2005/8/layout/hierarchy1"/>
    <dgm:cxn modelId="{F3728226-4DA3-4284-9A3E-C9CE82F53FC6}" type="presParOf" srcId="{5FE4CB80-A882-4A37-B1C4-72897AA92FFB}" destId="{5DD4337F-7D85-4137-B687-0D9B6D3A4784}" srcOrd="0" destOrd="0" presId="urn:microsoft.com/office/officeart/2005/8/layout/hierarchy1"/>
    <dgm:cxn modelId="{526C62FD-3B3E-4813-B410-DF1830829F81}" type="presParOf" srcId="{5DD4337F-7D85-4137-B687-0D9B6D3A4784}" destId="{4ABFE595-D077-43A4-A72A-1436253938E9}" srcOrd="0" destOrd="0" presId="urn:microsoft.com/office/officeart/2005/8/layout/hierarchy1"/>
    <dgm:cxn modelId="{690D3C49-685B-4BF4-937F-001D3D3CD850}" type="presParOf" srcId="{4ABFE595-D077-43A4-A72A-1436253938E9}" destId="{D39078D8-517F-4637-94E5-C15514936825}" srcOrd="0" destOrd="0" presId="urn:microsoft.com/office/officeart/2005/8/layout/hierarchy1"/>
    <dgm:cxn modelId="{60C3AB9F-1C0D-4DDD-A32C-80E223624288}" type="presParOf" srcId="{4ABFE595-D077-43A4-A72A-1436253938E9}" destId="{588C6709-FCB0-49E2-AA4D-171993C9E01E}" srcOrd="1" destOrd="0" presId="urn:microsoft.com/office/officeart/2005/8/layout/hierarchy1"/>
    <dgm:cxn modelId="{00EFD622-02A2-46CA-9742-5BC6A1167496}" type="presParOf" srcId="{5DD4337F-7D85-4137-B687-0D9B6D3A4784}" destId="{45ABD411-F353-486A-99B0-8C2CE05FDE7F}" srcOrd="1" destOrd="0" presId="urn:microsoft.com/office/officeart/2005/8/layout/hierarchy1"/>
    <dgm:cxn modelId="{D409CC84-3A83-4528-A44F-56B98C8A4695}" type="presParOf" srcId="{5FE4CB80-A882-4A37-B1C4-72897AA92FFB}" destId="{84BB6BA8-008C-480F-83EB-1A0745777BB0}" srcOrd="1" destOrd="0" presId="urn:microsoft.com/office/officeart/2005/8/layout/hierarchy1"/>
    <dgm:cxn modelId="{B5B88283-7B26-4415-977D-0A5A9DD881DB}" type="presParOf" srcId="{84BB6BA8-008C-480F-83EB-1A0745777BB0}" destId="{17B9D7FF-3871-4536-8919-8AF4E830B299}" srcOrd="0" destOrd="0" presId="urn:microsoft.com/office/officeart/2005/8/layout/hierarchy1"/>
    <dgm:cxn modelId="{A77F58E0-6443-4AA5-A3D7-D7D415565B5E}" type="presParOf" srcId="{17B9D7FF-3871-4536-8919-8AF4E830B299}" destId="{0B68A695-E3AA-4D98-B334-82E89336D627}" srcOrd="0" destOrd="0" presId="urn:microsoft.com/office/officeart/2005/8/layout/hierarchy1"/>
    <dgm:cxn modelId="{B061D70A-94C4-45BE-8FF5-BBA592B6E8B2}" type="presParOf" srcId="{17B9D7FF-3871-4536-8919-8AF4E830B299}" destId="{3012B083-09A6-4149-9157-A62D57375230}" srcOrd="1" destOrd="0" presId="urn:microsoft.com/office/officeart/2005/8/layout/hierarchy1"/>
    <dgm:cxn modelId="{46DAAB6A-64FD-4403-A735-31E323D1AD36}" type="presParOf" srcId="{84BB6BA8-008C-480F-83EB-1A0745777BB0}" destId="{0EE2907A-06F8-43FD-AF3E-2A6B5C181C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7BC49-19FE-47B6-BD28-9FF15BA774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1B3487-B665-465A-B28A-44B12853C8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Post jobs, internships and events on Handshake</a:t>
          </a:r>
        </a:p>
      </dgm:t>
    </dgm:pt>
    <dgm:pt modelId="{24BDBFB6-4D19-4AB8-A36E-E563B4DD2C3A}" type="parTrans" cxnId="{6D6A1A1D-1BD3-4E5D-AAE8-99878B4FC504}">
      <dgm:prSet/>
      <dgm:spPr/>
      <dgm:t>
        <a:bodyPr/>
        <a:lstStyle/>
        <a:p>
          <a:endParaRPr lang="en-US"/>
        </a:p>
      </dgm:t>
    </dgm:pt>
    <dgm:pt modelId="{D8F87ACD-BEA0-4041-A197-AE17AAC47B8E}" type="sibTrans" cxnId="{6D6A1A1D-1BD3-4E5D-AAE8-99878B4FC504}">
      <dgm:prSet/>
      <dgm:spPr/>
      <dgm:t>
        <a:bodyPr/>
        <a:lstStyle/>
        <a:p>
          <a:endParaRPr lang="en-US"/>
        </a:p>
      </dgm:t>
    </dgm:pt>
    <dgm:pt modelId="{6F667276-3D4E-456D-9FF0-6BFD9B9B06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your company brand on campus</a:t>
          </a:r>
        </a:p>
      </dgm:t>
    </dgm:pt>
    <dgm:pt modelId="{D8B68FD2-9260-4D24-AB75-031B37A2C355}" type="parTrans" cxnId="{33ED7C01-7CF9-4EEC-996A-C805A53EB527}">
      <dgm:prSet/>
      <dgm:spPr/>
      <dgm:t>
        <a:bodyPr/>
        <a:lstStyle/>
        <a:p>
          <a:endParaRPr lang="en-US"/>
        </a:p>
      </dgm:t>
    </dgm:pt>
    <dgm:pt modelId="{3BF0FBD4-496D-4169-873F-53C192A0E56D}" type="sibTrans" cxnId="{33ED7C01-7CF9-4EEC-996A-C805A53EB527}">
      <dgm:prSet/>
      <dgm:spPr/>
      <dgm:t>
        <a:bodyPr/>
        <a:lstStyle/>
        <a:p>
          <a:endParaRPr lang="en-US"/>
        </a:p>
      </dgm:t>
    </dgm:pt>
    <dgm:pt modelId="{2D34F054-E913-4413-B65B-487848F3BE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Participate in Career Center events</a:t>
          </a:r>
        </a:p>
      </dgm:t>
    </dgm:pt>
    <dgm:pt modelId="{C1AB03AF-987D-4038-8220-C92A489C2C10}" type="parTrans" cxnId="{480CA3D3-8BA8-4E53-A453-80C7C98E6682}">
      <dgm:prSet/>
      <dgm:spPr/>
      <dgm:t>
        <a:bodyPr/>
        <a:lstStyle/>
        <a:p>
          <a:endParaRPr lang="en-US"/>
        </a:p>
      </dgm:t>
    </dgm:pt>
    <dgm:pt modelId="{2E5EDED5-27FA-433A-AF9D-EFC70063CDFF}" type="sibTrans" cxnId="{480CA3D3-8BA8-4E53-A453-80C7C98E6682}">
      <dgm:prSet/>
      <dgm:spPr/>
      <dgm:t>
        <a:bodyPr/>
        <a:lstStyle/>
        <a:p>
          <a:endParaRPr lang="en-US"/>
        </a:p>
      </dgm:t>
    </dgm:pt>
    <dgm:pt modelId="{B155985A-A18F-4180-AA35-B578970290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the Employer Newsletter</a:t>
          </a:r>
        </a:p>
      </dgm:t>
    </dgm:pt>
    <dgm:pt modelId="{E3CDF0F5-FD84-4B75-BA4E-9FFD78D562DC}" type="parTrans" cxnId="{77B227A7-75F7-4C37-93D3-5E516AA65631}">
      <dgm:prSet/>
      <dgm:spPr/>
      <dgm:t>
        <a:bodyPr/>
        <a:lstStyle/>
        <a:p>
          <a:endParaRPr lang="en-US"/>
        </a:p>
      </dgm:t>
    </dgm:pt>
    <dgm:pt modelId="{02FEB63B-26BA-4378-9780-FA25BD9B7EE8}" type="sibTrans" cxnId="{77B227A7-75F7-4C37-93D3-5E516AA65631}">
      <dgm:prSet/>
      <dgm:spPr/>
      <dgm:t>
        <a:bodyPr/>
        <a:lstStyle/>
        <a:p>
          <a:endParaRPr lang="en-US"/>
        </a:p>
      </dgm:t>
    </dgm:pt>
    <dgm:pt modelId="{11716613-680F-4755-AFF2-4770C617B641}" type="pres">
      <dgm:prSet presAssocID="{3367BC49-19FE-47B6-BD28-9FF15BA77400}" presName="root" presStyleCnt="0">
        <dgm:presLayoutVars>
          <dgm:dir/>
          <dgm:resizeHandles val="exact"/>
        </dgm:presLayoutVars>
      </dgm:prSet>
      <dgm:spPr/>
    </dgm:pt>
    <dgm:pt modelId="{75A9BB53-44D8-47ED-9158-BFBB9EC02DD0}" type="pres">
      <dgm:prSet presAssocID="{FC1B3487-B665-465A-B28A-44B12853C8EF}" presName="compNode" presStyleCnt="0"/>
      <dgm:spPr/>
    </dgm:pt>
    <dgm:pt modelId="{9B44D7E5-8709-45CE-90F9-7C0364F752A6}" type="pres">
      <dgm:prSet presAssocID="{FC1B3487-B665-465A-B28A-44B12853C8EF}" presName="bgRect" presStyleLbl="bgShp" presStyleIdx="0" presStyleCnt="4"/>
      <dgm:spPr/>
    </dgm:pt>
    <dgm:pt modelId="{A0B54E3E-8A2A-40DA-934E-D977E34666BA}" type="pres">
      <dgm:prSet presAssocID="{FC1B3487-B665-465A-B28A-44B12853C8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FE2CD96-C4CC-4101-8CF1-E21D183E694C}" type="pres">
      <dgm:prSet presAssocID="{FC1B3487-B665-465A-B28A-44B12853C8EF}" presName="spaceRect" presStyleCnt="0"/>
      <dgm:spPr/>
    </dgm:pt>
    <dgm:pt modelId="{C18B04E8-1F4F-4D7D-9376-4B0ACE5DD045}" type="pres">
      <dgm:prSet presAssocID="{FC1B3487-B665-465A-B28A-44B12853C8EF}" presName="parTx" presStyleLbl="revTx" presStyleIdx="0" presStyleCnt="4">
        <dgm:presLayoutVars>
          <dgm:chMax val="0"/>
          <dgm:chPref val="0"/>
        </dgm:presLayoutVars>
      </dgm:prSet>
      <dgm:spPr/>
    </dgm:pt>
    <dgm:pt modelId="{8E589388-B50D-4E39-9FDF-DFD083020D52}" type="pres">
      <dgm:prSet presAssocID="{D8F87ACD-BEA0-4041-A197-AE17AAC47B8E}" presName="sibTrans" presStyleCnt="0"/>
      <dgm:spPr/>
    </dgm:pt>
    <dgm:pt modelId="{90B46F8E-C106-4FD2-8E2B-536354A95A1A}" type="pres">
      <dgm:prSet presAssocID="{6F667276-3D4E-456D-9FF0-6BFD9B9B060A}" presName="compNode" presStyleCnt="0"/>
      <dgm:spPr/>
    </dgm:pt>
    <dgm:pt modelId="{E636A9F2-EE1D-40B3-BBF2-FD5A7F358985}" type="pres">
      <dgm:prSet presAssocID="{6F667276-3D4E-456D-9FF0-6BFD9B9B060A}" presName="bgRect" presStyleLbl="bgShp" presStyleIdx="1" presStyleCnt="4"/>
      <dgm:spPr/>
    </dgm:pt>
    <dgm:pt modelId="{F1D77F48-5451-43AB-9144-3B9706D1F958}" type="pres">
      <dgm:prSet presAssocID="{6F667276-3D4E-456D-9FF0-6BFD9B9B060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69B9A623-3743-4B4B-A6F5-1AEF655ACB2B}" type="pres">
      <dgm:prSet presAssocID="{6F667276-3D4E-456D-9FF0-6BFD9B9B060A}" presName="spaceRect" presStyleCnt="0"/>
      <dgm:spPr/>
    </dgm:pt>
    <dgm:pt modelId="{66D99435-E8CF-4635-AC9D-553957DFA0CE}" type="pres">
      <dgm:prSet presAssocID="{6F667276-3D4E-456D-9FF0-6BFD9B9B060A}" presName="parTx" presStyleLbl="revTx" presStyleIdx="1" presStyleCnt="4">
        <dgm:presLayoutVars>
          <dgm:chMax val="0"/>
          <dgm:chPref val="0"/>
        </dgm:presLayoutVars>
      </dgm:prSet>
      <dgm:spPr/>
    </dgm:pt>
    <dgm:pt modelId="{B565DAEB-ACF5-44CD-8F55-661877EE8DF7}" type="pres">
      <dgm:prSet presAssocID="{3BF0FBD4-496D-4169-873F-53C192A0E56D}" presName="sibTrans" presStyleCnt="0"/>
      <dgm:spPr/>
    </dgm:pt>
    <dgm:pt modelId="{F17A927A-4053-4161-A52F-022B399E5ABB}" type="pres">
      <dgm:prSet presAssocID="{2D34F054-E913-4413-B65B-487848F3BE6E}" presName="compNode" presStyleCnt="0"/>
      <dgm:spPr/>
    </dgm:pt>
    <dgm:pt modelId="{FE89BA81-7B8D-44AF-8471-A05F4D6F6856}" type="pres">
      <dgm:prSet presAssocID="{2D34F054-E913-4413-B65B-487848F3BE6E}" presName="bgRect" presStyleLbl="bgShp" presStyleIdx="2" presStyleCnt="4"/>
      <dgm:spPr/>
    </dgm:pt>
    <dgm:pt modelId="{EB658D95-F293-429D-A840-009EF5A3FBC2}" type="pres">
      <dgm:prSet presAssocID="{2D34F054-E913-4413-B65B-487848F3BE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4AAE05E-7C14-4062-950B-4D93E6D3F987}" type="pres">
      <dgm:prSet presAssocID="{2D34F054-E913-4413-B65B-487848F3BE6E}" presName="spaceRect" presStyleCnt="0"/>
      <dgm:spPr/>
    </dgm:pt>
    <dgm:pt modelId="{8BB52DF1-BB40-4D02-9C68-AA22D49EBCA1}" type="pres">
      <dgm:prSet presAssocID="{2D34F054-E913-4413-B65B-487848F3BE6E}" presName="parTx" presStyleLbl="revTx" presStyleIdx="2" presStyleCnt="4">
        <dgm:presLayoutVars>
          <dgm:chMax val="0"/>
          <dgm:chPref val="0"/>
        </dgm:presLayoutVars>
      </dgm:prSet>
      <dgm:spPr/>
    </dgm:pt>
    <dgm:pt modelId="{EA7E2FCB-E716-47FB-8448-02A1AB460B35}" type="pres">
      <dgm:prSet presAssocID="{2E5EDED5-27FA-433A-AF9D-EFC70063CDFF}" presName="sibTrans" presStyleCnt="0"/>
      <dgm:spPr/>
    </dgm:pt>
    <dgm:pt modelId="{507E5A10-4DED-4402-A4E1-6D0F438471C2}" type="pres">
      <dgm:prSet presAssocID="{B155985A-A18F-4180-AA35-B578970290AE}" presName="compNode" presStyleCnt="0"/>
      <dgm:spPr/>
    </dgm:pt>
    <dgm:pt modelId="{00CF7BF6-AACF-4FBF-8F97-098A0295F786}" type="pres">
      <dgm:prSet presAssocID="{B155985A-A18F-4180-AA35-B578970290AE}" presName="bgRect" presStyleLbl="bgShp" presStyleIdx="3" presStyleCnt="4"/>
      <dgm:spPr/>
    </dgm:pt>
    <dgm:pt modelId="{CC97AC43-C722-4823-BC20-D25916D0D398}" type="pres">
      <dgm:prSet presAssocID="{B155985A-A18F-4180-AA35-B578970290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4E6158A-685B-4A98-A962-28729E7F0B1F}" type="pres">
      <dgm:prSet presAssocID="{B155985A-A18F-4180-AA35-B578970290AE}" presName="spaceRect" presStyleCnt="0"/>
      <dgm:spPr/>
    </dgm:pt>
    <dgm:pt modelId="{6339CDC5-FCCD-480A-9D66-A8E6C66C4A43}" type="pres">
      <dgm:prSet presAssocID="{B155985A-A18F-4180-AA35-B578970290A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3ED7C01-7CF9-4EEC-996A-C805A53EB527}" srcId="{3367BC49-19FE-47B6-BD28-9FF15BA77400}" destId="{6F667276-3D4E-456D-9FF0-6BFD9B9B060A}" srcOrd="1" destOrd="0" parTransId="{D8B68FD2-9260-4D24-AB75-031B37A2C355}" sibTransId="{3BF0FBD4-496D-4169-873F-53C192A0E56D}"/>
    <dgm:cxn modelId="{6D6A1A1D-1BD3-4E5D-AAE8-99878B4FC504}" srcId="{3367BC49-19FE-47B6-BD28-9FF15BA77400}" destId="{FC1B3487-B665-465A-B28A-44B12853C8EF}" srcOrd="0" destOrd="0" parTransId="{24BDBFB6-4D19-4AB8-A36E-E563B4DD2C3A}" sibTransId="{D8F87ACD-BEA0-4041-A197-AE17AAC47B8E}"/>
    <dgm:cxn modelId="{B991882D-B165-4FF9-9147-73F8DE8C2C4F}" type="presOf" srcId="{3367BC49-19FE-47B6-BD28-9FF15BA77400}" destId="{11716613-680F-4755-AFF2-4770C617B641}" srcOrd="0" destOrd="0" presId="urn:microsoft.com/office/officeart/2018/2/layout/IconVerticalSolidList"/>
    <dgm:cxn modelId="{546F8F4E-A57A-493D-A899-A9C448F85210}" type="presOf" srcId="{B155985A-A18F-4180-AA35-B578970290AE}" destId="{6339CDC5-FCCD-480A-9D66-A8E6C66C4A43}" srcOrd="0" destOrd="0" presId="urn:microsoft.com/office/officeart/2018/2/layout/IconVerticalSolidList"/>
    <dgm:cxn modelId="{1ABD9F85-5C20-468E-B33A-36AD25BCE05A}" type="presOf" srcId="{6F667276-3D4E-456D-9FF0-6BFD9B9B060A}" destId="{66D99435-E8CF-4635-AC9D-553957DFA0CE}" srcOrd="0" destOrd="0" presId="urn:microsoft.com/office/officeart/2018/2/layout/IconVerticalSolidList"/>
    <dgm:cxn modelId="{77B227A7-75F7-4C37-93D3-5E516AA65631}" srcId="{3367BC49-19FE-47B6-BD28-9FF15BA77400}" destId="{B155985A-A18F-4180-AA35-B578970290AE}" srcOrd="3" destOrd="0" parTransId="{E3CDF0F5-FD84-4B75-BA4E-9FFD78D562DC}" sibTransId="{02FEB63B-26BA-4378-9780-FA25BD9B7EE8}"/>
    <dgm:cxn modelId="{0A72C1B2-BDA0-4116-8401-5E6D6FCA516E}" type="presOf" srcId="{FC1B3487-B665-465A-B28A-44B12853C8EF}" destId="{C18B04E8-1F4F-4D7D-9376-4B0ACE5DD045}" srcOrd="0" destOrd="0" presId="urn:microsoft.com/office/officeart/2018/2/layout/IconVerticalSolidList"/>
    <dgm:cxn modelId="{480CA3D3-8BA8-4E53-A453-80C7C98E6682}" srcId="{3367BC49-19FE-47B6-BD28-9FF15BA77400}" destId="{2D34F054-E913-4413-B65B-487848F3BE6E}" srcOrd="2" destOrd="0" parTransId="{C1AB03AF-987D-4038-8220-C92A489C2C10}" sibTransId="{2E5EDED5-27FA-433A-AF9D-EFC70063CDFF}"/>
    <dgm:cxn modelId="{48DDFFE2-746C-43B2-86A1-A650CD9EADC7}" type="presOf" srcId="{2D34F054-E913-4413-B65B-487848F3BE6E}" destId="{8BB52DF1-BB40-4D02-9C68-AA22D49EBCA1}" srcOrd="0" destOrd="0" presId="urn:microsoft.com/office/officeart/2018/2/layout/IconVerticalSolidList"/>
    <dgm:cxn modelId="{74A54DAF-1B9D-49C6-9962-351E24870219}" type="presParOf" srcId="{11716613-680F-4755-AFF2-4770C617B641}" destId="{75A9BB53-44D8-47ED-9158-BFBB9EC02DD0}" srcOrd="0" destOrd="0" presId="urn:microsoft.com/office/officeart/2018/2/layout/IconVerticalSolidList"/>
    <dgm:cxn modelId="{02FB0F20-480E-437D-8E41-74CFEA493D26}" type="presParOf" srcId="{75A9BB53-44D8-47ED-9158-BFBB9EC02DD0}" destId="{9B44D7E5-8709-45CE-90F9-7C0364F752A6}" srcOrd="0" destOrd="0" presId="urn:microsoft.com/office/officeart/2018/2/layout/IconVerticalSolidList"/>
    <dgm:cxn modelId="{68E22D63-04FE-4940-A764-FEB8817912AE}" type="presParOf" srcId="{75A9BB53-44D8-47ED-9158-BFBB9EC02DD0}" destId="{A0B54E3E-8A2A-40DA-934E-D977E34666BA}" srcOrd="1" destOrd="0" presId="urn:microsoft.com/office/officeart/2018/2/layout/IconVerticalSolidList"/>
    <dgm:cxn modelId="{B2466C5F-144A-4716-8970-1D8F5928566B}" type="presParOf" srcId="{75A9BB53-44D8-47ED-9158-BFBB9EC02DD0}" destId="{BFE2CD96-C4CC-4101-8CF1-E21D183E694C}" srcOrd="2" destOrd="0" presId="urn:microsoft.com/office/officeart/2018/2/layout/IconVerticalSolidList"/>
    <dgm:cxn modelId="{03018FEC-43EA-4045-BF5A-223EA0849EB9}" type="presParOf" srcId="{75A9BB53-44D8-47ED-9158-BFBB9EC02DD0}" destId="{C18B04E8-1F4F-4D7D-9376-4B0ACE5DD045}" srcOrd="3" destOrd="0" presId="urn:microsoft.com/office/officeart/2018/2/layout/IconVerticalSolidList"/>
    <dgm:cxn modelId="{D724BF82-303B-4AA8-A408-9A8F40F69C50}" type="presParOf" srcId="{11716613-680F-4755-AFF2-4770C617B641}" destId="{8E589388-B50D-4E39-9FDF-DFD083020D52}" srcOrd="1" destOrd="0" presId="urn:microsoft.com/office/officeart/2018/2/layout/IconVerticalSolidList"/>
    <dgm:cxn modelId="{ACE2575D-69C5-4216-AA6D-35E00F9F187F}" type="presParOf" srcId="{11716613-680F-4755-AFF2-4770C617B641}" destId="{90B46F8E-C106-4FD2-8E2B-536354A95A1A}" srcOrd="2" destOrd="0" presId="urn:microsoft.com/office/officeart/2018/2/layout/IconVerticalSolidList"/>
    <dgm:cxn modelId="{491F1B6A-0B85-4091-9D14-2FF663356019}" type="presParOf" srcId="{90B46F8E-C106-4FD2-8E2B-536354A95A1A}" destId="{E636A9F2-EE1D-40B3-BBF2-FD5A7F358985}" srcOrd="0" destOrd="0" presId="urn:microsoft.com/office/officeart/2018/2/layout/IconVerticalSolidList"/>
    <dgm:cxn modelId="{36EF8B87-2E73-4DEC-AD03-BA32B926EC4E}" type="presParOf" srcId="{90B46F8E-C106-4FD2-8E2B-536354A95A1A}" destId="{F1D77F48-5451-43AB-9144-3B9706D1F958}" srcOrd="1" destOrd="0" presId="urn:microsoft.com/office/officeart/2018/2/layout/IconVerticalSolidList"/>
    <dgm:cxn modelId="{8424B06B-6D6D-444A-AE35-051EEB605943}" type="presParOf" srcId="{90B46F8E-C106-4FD2-8E2B-536354A95A1A}" destId="{69B9A623-3743-4B4B-A6F5-1AEF655ACB2B}" srcOrd="2" destOrd="0" presId="urn:microsoft.com/office/officeart/2018/2/layout/IconVerticalSolidList"/>
    <dgm:cxn modelId="{F054E542-AD81-439C-B736-D096962EF998}" type="presParOf" srcId="{90B46F8E-C106-4FD2-8E2B-536354A95A1A}" destId="{66D99435-E8CF-4635-AC9D-553957DFA0CE}" srcOrd="3" destOrd="0" presId="urn:microsoft.com/office/officeart/2018/2/layout/IconVerticalSolidList"/>
    <dgm:cxn modelId="{C6C0C7A8-2B39-453D-8EE4-485F2F33A6E1}" type="presParOf" srcId="{11716613-680F-4755-AFF2-4770C617B641}" destId="{B565DAEB-ACF5-44CD-8F55-661877EE8DF7}" srcOrd="3" destOrd="0" presId="urn:microsoft.com/office/officeart/2018/2/layout/IconVerticalSolidList"/>
    <dgm:cxn modelId="{8C825785-74BF-4561-ADD7-DD04D43048D5}" type="presParOf" srcId="{11716613-680F-4755-AFF2-4770C617B641}" destId="{F17A927A-4053-4161-A52F-022B399E5ABB}" srcOrd="4" destOrd="0" presId="urn:microsoft.com/office/officeart/2018/2/layout/IconVerticalSolidList"/>
    <dgm:cxn modelId="{865A2354-64C6-4C70-B561-E83983EC8241}" type="presParOf" srcId="{F17A927A-4053-4161-A52F-022B399E5ABB}" destId="{FE89BA81-7B8D-44AF-8471-A05F4D6F6856}" srcOrd="0" destOrd="0" presId="urn:microsoft.com/office/officeart/2018/2/layout/IconVerticalSolidList"/>
    <dgm:cxn modelId="{1C8B5072-8546-42E5-A3ED-542AFE6C5CB9}" type="presParOf" srcId="{F17A927A-4053-4161-A52F-022B399E5ABB}" destId="{EB658D95-F293-429D-A840-009EF5A3FBC2}" srcOrd="1" destOrd="0" presId="urn:microsoft.com/office/officeart/2018/2/layout/IconVerticalSolidList"/>
    <dgm:cxn modelId="{E44509CC-E08D-4321-92B9-D0452BB0B39E}" type="presParOf" srcId="{F17A927A-4053-4161-A52F-022B399E5ABB}" destId="{54AAE05E-7C14-4062-950B-4D93E6D3F987}" srcOrd="2" destOrd="0" presId="urn:microsoft.com/office/officeart/2018/2/layout/IconVerticalSolidList"/>
    <dgm:cxn modelId="{DE9673D3-E92F-4C5C-8302-A959F37E7898}" type="presParOf" srcId="{F17A927A-4053-4161-A52F-022B399E5ABB}" destId="{8BB52DF1-BB40-4D02-9C68-AA22D49EBCA1}" srcOrd="3" destOrd="0" presId="urn:microsoft.com/office/officeart/2018/2/layout/IconVerticalSolidList"/>
    <dgm:cxn modelId="{809A0816-0418-4608-870B-B43ECC281B6C}" type="presParOf" srcId="{11716613-680F-4755-AFF2-4770C617B641}" destId="{EA7E2FCB-E716-47FB-8448-02A1AB460B35}" srcOrd="5" destOrd="0" presId="urn:microsoft.com/office/officeart/2018/2/layout/IconVerticalSolidList"/>
    <dgm:cxn modelId="{31CE1704-4BFD-4B74-9861-C4CD795D8156}" type="presParOf" srcId="{11716613-680F-4755-AFF2-4770C617B641}" destId="{507E5A10-4DED-4402-A4E1-6D0F438471C2}" srcOrd="6" destOrd="0" presId="urn:microsoft.com/office/officeart/2018/2/layout/IconVerticalSolidList"/>
    <dgm:cxn modelId="{E7E048B6-EACD-49BD-BEC1-6F2BC147F60B}" type="presParOf" srcId="{507E5A10-4DED-4402-A4E1-6D0F438471C2}" destId="{00CF7BF6-AACF-4FBF-8F97-098A0295F786}" srcOrd="0" destOrd="0" presId="urn:microsoft.com/office/officeart/2018/2/layout/IconVerticalSolidList"/>
    <dgm:cxn modelId="{806E3D04-F648-4A49-BB8B-F7220A25AE05}" type="presParOf" srcId="{507E5A10-4DED-4402-A4E1-6D0F438471C2}" destId="{CC97AC43-C722-4823-BC20-D25916D0D398}" srcOrd="1" destOrd="0" presId="urn:microsoft.com/office/officeart/2018/2/layout/IconVerticalSolidList"/>
    <dgm:cxn modelId="{94ADDF3C-FC82-4B59-B23A-05884C423B98}" type="presParOf" srcId="{507E5A10-4DED-4402-A4E1-6D0F438471C2}" destId="{E4E6158A-685B-4A98-A962-28729E7F0B1F}" srcOrd="2" destOrd="0" presId="urn:microsoft.com/office/officeart/2018/2/layout/IconVerticalSolidList"/>
    <dgm:cxn modelId="{7ADEC2C2-F30A-4824-8F98-0B1A1D51EC51}" type="presParOf" srcId="{507E5A10-4DED-4402-A4E1-6D0F438471C2}" destId="{6339CDC5-FCCD-480A-9D66-A8E6C66C4A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97109-7DB2-4BC2-9F61-04993C60FB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3857A2-F196-4137-86E5-48ACD9C4FB03}">
      <dgm:prSet/>
      <dgm:spPr/>
      <dgm:t>
        <a:bodyPr/>
        <a:lstStyle/>
        <a:p>
          <a:r>
            <a:rPr lang="en-US"/>
            <a:t>Have an idea for engagement – let’s talk about it</a:t>
          </a:r>
        </a:p>
      </dgm:t>
    </dgm:pt>
    <dgm:pt modelId="{57E1F96A-0BAC-4EE5-A4B3-FCF61112469C}" type="parTrans" cxnId="{1CE80F0C-C366-46A2-B348-CC8BD726A287}">
      <dgm:prSet/>
      <dgm:spPr/>
      <dgm:t>
        <a:bodyPr/>
        <a:lstStyle/>
        <a:p>
          <a:endParaRPr lang="en-US"/>
        </a:p>
      </dgm:t>
    </dgm:pt>
    <dgm:pt modelId="{22892D43-279D-459C-A57E-917002E34858}" type="sibTrans" cxnId="{1CE80F0C-C366-46A2-B348-CC8BD726A287}">
      <dgm:prSet/>
      <dgm:spPr/>
      <dgm:t>
        <a:bodyPr/>
        <a:lstStyle/>
        <a:p>
          <a:endParaRPr lang="en-US"/>
        </a:p>
      </dgm:t>
    </dgm:pt>
    <dgm:pt modelId="{EC0A3817-0E93-4728-9F95-305C53C017AF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stilghman@towson.edu</a:t>
          </a:r>
          <a:endParaRPr lang="en-US"/>
        </a:p>
      </dgm:t>
    </dgm:pt>
    <dgm:pt modelId="{D6B8D4B0-4061-424A-B7CB-2EC09605914F}" type="parTrans" cxnId="{866EC662-C46F-446F-89B5-A0C28D04DCEA}">
      <dgm:prSet/>
      <dgm:spPr/>
      <dgm:t>
        <a:bodyPr/>
        <a:lstStyle/>
        <a:p>
          <a:endParaRPr lang="en-US"/>
        </a:p>
      </dgm:t>
    </dgm:pt>
    <dgm:pt modelId="{A34E5072-2F88-42C5-B822-9C7D2BCB2FC0}" type="sibTrans" cxnId="{866EC662-C46F-446F-89B5-A0C28D04DCEA}">
      <dgm:prSet/>
      <dgm:spPr/>
      <dgm:t>
        <a:bodyPr/>
        <a:lstStyle/>
        <a:p>
          <a:endParaRPr lang="en-US"/>
        </a:p>
      </dgm:t>
    </dgm:pt>
    <dgm:pt modelId="{0BE60308-C946-47A8-B072-1BBF9E632FC4}" type="pres">
      <dgm:prSet presAssocID="{9E097109-7DB2-4BC2-9F61-04993C60FB9C}" presName="root" presStyleCnt="0">
        <dgm:presLayoutVars>
          <dgm:dir/>
          <dgm:resizeHandles val="exact"/>
        </dgm:presLayoutVars>
      </dgm:prSet>
      <dgm:spPr/>
    </dgm:pt>
    <dgm:pt modelId="{C416D1B0-891F-4495-9464-0F2C0747E0C4}" type="pres">
      <dgm:prSet presAssocID="{413857A2-F196-4137-86E5-48ACD9C4FB03}" presName="compNode" presStyleCnt="0"/>
      <dgm:spPr/>
    </dgm:pt>
    <dgm:pt modelId="{B52DEF7A-F9E6-43C9-996F-B4D42BE5F1FC}" type="pres">
      <dgm:prSet presAssocID="{413857A2-F196-4137-86E5-48ACD9C4FB03}" presName="bgRect" presStyleLbl="bgShp" presStyleIdx="0" presStyleCnt="2"/>
      <dgm:spPr/>
    </dgm:pt>
    <dgm:pt modelId="{CA8795E6-E6FF-4805-B5E5-C0F2194740B9}" type="pres">
      <dgm:prSet presAssocID="{413857A2-F196-4137-86E5-48ACD9C4FB03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34A64EF-5719-4836-85FF-2A2ACA72D951}" type="pres">
      <dgm:prSet presAssocID="{413857A2-F196-4137-86E5-48ACD9C4FB03}" presName="spaceRect" presStyleCnt="0"/>
      <dgm:spPr/>
    </dgm:pt>
    <dgm:pt modelId="{A9812DC2-E74E-47C1-8910-AB2F22840C94}" type="pres">
      <dgm:prSet presAssocID="{413857A2-F196-4137-86E5-48ACD9C4FB03}" presName="parTx" presStyleLbl="revTx" presStyleIdx="0" presStyleCnt="2">
        <dgm:presLayoutVars>
          <dgm:chMax val="0"/>
          <dgm:chPref val="0"/>
        </dgm:presLayoutVars>
      </dgm:prSet>
      <dgm:spPr/>
    </dgm:pt>
    <dgm:pt modelId="{BC8D93C4-DBEA-4638-81B6-14D70849417D}" type="pres">
      <dgm:prSet presAssocID="{22892D43-279D-459C-A57E-917002E34858}" presName="sibTrans" presStyleCnt="0"/>
      <dgm:spPr/>
    </dgm:pt>
    <dgm:pt modelId="{7C83E186-94A8-4F19-9A0F-D688D06AF5D9}" type="pres">
      <dgm:prSet presAssocID="{EC0A3817-0E93-4728-9F95-305C53C017AF}" presName="compNode" presStyleCnt="0"/>
      <dgm:spPr/>
    </dgm:pt>
    <dgm:pt modelId="{D2BE6CEC-B1F1-4874-8AD1-68CD11C876F0}" type="pres">
      <dgm:prSet presAssocID="{EC0A3817-0E93-4728-9F95-305C53C017AF}" presName="bgRect" presStyleLbl="bgShp" presStyleIdx="1" presStyleCnt="2"/>
      <dgm:spPr/>
    </dgm:pt>
    <dgm:pt modelId="{B01FBA6E-3316-4C34-90A2-98379AD3364D}" type="pres">
      <dgm:prSet presAssocID="{EC0A3817-0E93-4728-9F95-305C53C017AF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4A0DF94-FE95-4775-910C-2BDBB6790924}" type="pres">
      <dgm:prSet presAssocID="{EC0A3817-0E93-4728-9F95-305C53C017AF}" presName="spaceRect" presStyleCnt="0"/>
      <dgm:spPr/>
    </dgm:pt>
    <dgm:pt modelId="{2A11FBD3-A287-4624-87CA-6D2EB28A07D7}" type="pres">
      <dgm:prSet presAssocID="{EC0A3817-0E93-4728-9F95-305C53C017A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CE80F0C-C366-46A2-B348-CC8BD726A287}" srcId="{9E097109-7DB2-4BC2-9F61-04993C60FB9C}" destId="{413857A2-F196-4137-86E5-48ACD9C4FB03}" srcOrd="0" destOrd="0" parTransId="{57E1F96A-0BAC-4EE5-A4B3-FCF61112469C}" sibTransId="{22892D43-279D-459C-A57E-917002E34858}"/>
    <dgm:cxn modelId="{9E92D020-A2C4-44B0-AF27-99FB03646FDE}" type="presOf" srcId="{9E097109-7DB2-4BC2-9F61-04993C60FB9C}" destId="{0BE60308-C946-47A8-B072-1BBF9E632FC4}" srcOrd="0" destOrd="0" presId="urn:microsoft.com/office/officeart/2018/2/layout/IconVerticalSolidList"/>
    <dgm:cxn modelId="{C15A5F27-E0A9-4C84-A9F7-AE07ECB1C802}" type="presOf" srcId="{EC0A3817-0E93-4728-9F95-305C53C017AF}" destId="{2A11FBD3-A287-4624-87CA-6D2EB28A07D7}" srcOrd="0" destOrd="0" presId="urn:microsoft.com/office/officeart/2018/2/layout/IconVerticalSolidList"/>
    <dgm:cxn modelId="{866EC662-C46F-446F-89B5-A0C28D04DCEA}" srcId="{9E097109-7DB2-4BC2-9F61-04993C60FB9C}" destId="{EC0A3817-0E93-4728-9F95-305C53C017AF}" srcOrd="1" destOrd="0" parTransId="{D6B8D4B0-4061-424A-B7CB-2EC09605914F}" sibTransId="{A34E5072-2F88-42C5-B822-9C7D2BCB2FC0}"/>
    <dgm:cxn modelId="{6E912DD9-9091-42C0-887F-1A1999A49E3A}" type="presOf" srcId="{413857A2-F196-4137-86E5-48ACD9C4FB03}" destId="{A9812DC2-E74E-47C1-8910-AB2F22840C94}" srcOrd="0" destOrd="0" presId="urn:microsoft.com/office/officeart/2018/2/layout/IconVerticalSolidList"/>
    <dgm:cxn modelId="{17E7EE97-9F8D-4B91-A144-CB88CA46A0DC}" type="presParOf" srcId="{0BE60308-C946-47A8-B072-1BBF9E632FC4}" destId="{C416D1B0-891F-4495-9464-0F2C0747E0C4}" srcOrd="0" destOrd="0" presId="urn:microsoft.com/office/officeart/2018/2/layout/IconVerticalSolidList"/>
    <dgm:cxn modelId="{D5FC033B-0BAB-4AE1-8000-7C265694D267}" type="presParOf" srcId="{C416D1B0-891F-4495-9464-0F2C0747E0C4}" destId="{B52DEF7A-F9E6-43C9-996F-B4D42BE5F1FC}" srcOrd="0" destOrd="0" presId="urn:microsoft.com/office/officeart/2018/2/layout/IconVerticalSolidList"/>
    <dgm:cxn modelId="{1278EB94-B92D-4F32-807E-B5E56EE0B634}" type="presParOf" srcId="{C416D1B0-891F-4495-9464-0F2C0747E0C4}" destId="{CA8795E6-E6FF-4805-B5E5-C0F2194740B9}" srcOrd="1" destOrd="0" presId="urn:microsoft.com/office/officeart/2018/2/layout/IconVerticalSolidList"/>
    <dgm:cxn modelId="{C1C6AAE2-A119-4310-983C-5F977ED7AF1C}" type="presParOf" srcId="{C416D1B0-891F-4495-9464-0F2C0747E0C4}" destId="{B34A64EF-5719-4836-85FF-2A2ACA72D951}" srcOrd="2" destOrd="0" presId="urn:microsoft.com/office/officeart/2018/2/layout/IconVerticalSolidList"/>
    <dgm:cxn modelId="{94DC800B-7967-422F-B0C5-44C6179703E0}" type="presParOf" srcId="{C416D1B0-891F-4495-9464-0F2C0747E0C4}" destId="{A9812DC2-E74E-47C1-8910-AB2F22840C94}" srcOrd="3" destOrd="0" presId="urn:microsoft.com/office/officeart/2018/2/layout/IconVerticalSolidList"/>
    <dgm:cxn modelId="{49C32726-0583-47B9-BB92-2DF78A74AAFE}" type="presParOf" srcId="{0BE60308-C946-47A8-B072-1BBF9E632FC4}" destId="{BC8D93C4-DBEA-4638-81B6-14D70849417D}" srcOrd="1" destOrd="0" presId="urn:microsoft.com/office/officeart/2018/2/layout/IconVerticalSolidList"/>
    <dgm:cxn modelId="{A670B1D1-A7CA-4CE7-B3AE-DE7E5ED2E5A0}" type="presParOf" srcId="{0BE60308-C946-47A8-B072-1BBF9E632FC4}" destId="{7C83E186-94A8-4F19-9A0F-D688D06AF5D9}" srcOrd="2" destOrd="0" presId="urn:microsoft.com/office/officeart/2018/2/layout/IconVerticalSolidList"/>
    <dgm:cxn modelId="{446CD060-66CB-470E-8F07-B5888D922A85}" type="presParOf" srcId="{7C83E186-94A8-4F19-9A0F-D688D06AF5D9}" destId="{D2BE6CEC-B1F1-4874-8AD1-68CD11C876F0}" srcOrd="0" destOrd="0" presId="urn:microsoft.com/office/officeart/2018/2/layout/IconVerticalSolidList"/>
    <dgm:cxn modelId="{2E412F8F-F111-4472-A01C-285B819DB227}" type="presParOf" srcId="{7C83E186-94A8-4F19-9A0F-D688D06AF5D9}" destId="{B01FBA6E-3316-4C34-90A2-98379AD3364D}" srcOrd="1" destOrd="0" presId="urn:microsoft.com/office/officeart/2018/2/layout/IconVerticalSolidList"/>
    <dgm:cxn modelId="{B841F990-D7C6-4FD4-8675-CB6FC1D3E874}" type="presParOf" srcId="{7C83E186-94A8-4F19-9A0F-D688D06AF5D9}" destId="{54A0DF94-FE95-4775-910C-2BDBB6790924}" srcOrd="2" destOrd="0" presId="urn:microsoft.com/office/officeart/2018/2/layout/IconVerticalSolidList"/>
    <dgm:cxn modelId="{26629812-F966-4456-9367-2F6E02FA2598}" type="presParOf" srcId="{7C83E186-94A8-4F19-9A0F-D688D06AF5D9}" destId="{2A11FBD3-A287-4624-87CA-6D2EB28A07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078D8-517F-4637-94E5-C15514936825}">
      <dsp:nvSpPr>
        <dsp:cNvPr id="0" name=""/>
        <dsp:cNvSpPr/>
      </dsp:nvSpPr>
      <dsp:spPr>
        <a:xfrm>
          <a:off x="68540" y="873380"/>
          <a:ext cx="3891065" cy="2470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8C6709-FCB0-49E2-AA4D-171993C9E01E}">
      <dsp:nvSpPr>
        <dsp:cNvPr id="0" name=""/>
        <dsp:cNvSpPr/>
      </dsp:nvSpPr>
      <dsp:spPr>
        <a:xfrm>
          <a:off x="500881" y="1284103"/>
          <a:ext cx="3891065" cy="2470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#1 Public University in Maryland</a:t>
          </a:r>
        </a:p>
      </dsp:txBody>
      <dsp:txXfrm>
        <a:off x="573249" y="1356471"/>
        <a:ext cx="3746329" cy="2326090"/>
      </dsp:txXfrm>
    </dsp:sp>
    <dsp:sp modelId="{0B68A695-E3AA-4D98-B334-82E89336D627}">
      <dsp:nvSpPr>
        <dsp:cNvPr id="0" name=""/>
        <dsp:cNvSpPr/>
      </dsp:nvSpPr>
      <dsp:spPr>
        <a:xfrm>
          <a:off x="4756854" y="702127"/>
          <a:ext cx="3891065" cy="2470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12B083-09A6-4149-9157-A62D57375230}">
      <dsp:nvSpPr>
        <dsp:cNvPr id="0" name=""/>
        <dsp:cNvSpPr/>
      </dsp:nvSpPr>
      <dsp:spPr>
        <a:xfrm>
          <a:off x="5189195" y="1112850"/>
          <a:ext cx="3891065" cy="2470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National Center of Academic Excellence in Cyber Operations </a:t>
          </a:r>
        </a:p>
      </dsp:txBody>
      <dsp:txXfrm>
        <a:off x="5261563" y="1185218"/>
        <a:ext cx="3746329" cy="2326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4D7E5-8709-45CE-90F9-7C0364F752A6}">
      <dsp:nvSpPr>
        <dsp:cNvPr id="0" name=""/>
        <dsp:cNvSpPr/>
      </dsp:nvSpPr>
      <dsp:spPr>
        <a:xfrm>
          <a:off x="0" y="1358"/>
          <a:ext cx="9569887" cy="688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54E3E-8A2A-40DA-934E-D977E34666BA}">
      <dsp:nvSpPr>
        <dsp:cNvPr id="0" name=""/>
        <dsp:cNvSpPr/>
      </dsp:nvSpPr>
      <dsp:spPr>
        <a:xfrm>
          <a:off x="208299" y="156292"/>
          <a:ext cx="378726" cy="3787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B04E8-1F4F-4D7D-9376-4B0ACE5DD045}">
      <dsp:nvSpPr>
        <dsp:cNvPr id="0" name=""/>
        <dsp:cNvSpPr/>
      </dsp:nvSpPr>
      <dsp:spPr>
        <a:xfrm>
          <a:off x="795324" y="1358"/>
          <a:ext cx="8774562" cy="688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76" tIns="72876" rIns="72876" bIns="728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Post jobs, internships and events on Handshake</a:t>
          </a:r>
        </a:p>
      </dsp:txBody>
      <dsp:txXfrm>
        <a:off x="795324" y="1358"/>
        <a:ext cx="8774562" cy="688592"/>
      </dsp:txXfrm>
    </dsp:sp>
    <dsp:sp modelId="{E636A9F2-EE1D-40B3-BBF2-FD5A7F358985}">
      <dsp:nvSpPr>
        <dsp:cNvPr id="0" name=""/>
        <dsp:cNvSpPr/>
      </dsp:nvSpPr>
      <dsp:spPr>
        <a:xfrm>
          <a:off x="0" y="862099"/>
          <a:ext cx="9569887" cy="688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7F48-5451-43AB-9144-3B9706D1F958}">
      <dsp:nvSpPr>
        <dsp:cNvPr id="0" name=""/>
        <dsp:cNvSpPr/>
      </dsp:nvSpPr>
      <dsp:spPr>
        <a:xfrm>
          <a:off x="208299" y="1017032"/>
          <a:ext cx="378726" cy="3787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99435-E8CF-4635-AC9D-553957DFA0CE}">
      <dsp:nvSpPr>
        <dsp:cNvPr id="0" name=""/>
        <dsp:cNvSpPr/>
      </dsp:nvSpPr>
      <dsp:spPr>
        <a:xfrm>
          <a:off x="795324" y="862099"/>
          <a:ext cx="8774562" cy="688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76" tIns="72876" rIns="72876" bIns="728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 your company brand on campus</a:t>
          </a:r>
        </a:p>
      </dsp:txBody>
      <dsp:txXfrm>
        <a:off x="795324" y="862099"/>
        <a:ext cx="8774562" cy="688592"/>
      </dsp:txXfrm>
    </dsp:sp>
    <dsp:sp modelId="{FE89BA81-7B8D-44AF-8471-A05F4D6F6856}">
      <dsp:nvSpPr>
        <dsp:cNvPr id="0" name=""/>
        <dsp:cNvSpPr/>
      </dsp:nvSpPr>
      <dsp:spPr>
        <a:xfrm>
          <a:off x="0" y="1722840"/>
          <a:ext cx="9569887" cy="688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58D95-F293-429D-A840-009EF5A3FBC2}">
      <dsp:nvSpPr>
        <dsp:cNvPr id="0" name=""/>
        <dsp:cNvSpPr/>
      </dsp:nvSpPr>
      <dsp:spPr>
        <a:xfrm>
          <a:off x="208299" y="1877773"/>
          <a:ext cx="378726" cy="3787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52DF1-BB40-4D02-9C68-AA22D49EBCA1}">
      <dsp:nvSpPr>
        <dsp:cNvPr id="0" name=""/>
        <dsp:cNvSpPr/>
      </dsp:nvSpPr>
      <dsp:spPr>
        <a:xfrm>
          <a:off x="795324" y="1722840"/>
          <a:ext cx="8774562" cy="688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76" tIns="72876" rIns="72876" bIns="728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Participate in Career Center events</a:t>
          </a:r>
        </a:p>
      </dsp:txBody>
      <dsp:txXfrm>
        <a:off x="795324" y="1722840"/>
        <a:ext cx="8774562" cy="688592"/>
      </dsp:txXfrm>
    </dsp:sp>
    <dsp:sp modelId="{00CF7BF6-AACF-4FBF-8F97-098A0295F786}">
      <dsp:nvSpPr>
        <dsp:cNvPr id="0" name=""/>
        <dsp:cNvSpPr/>
      </dsp:nvSpPr>
      <dsp:spPr>
        <a:xfrm>
          <a:off x="0" y="2583581"/>
          <a:ext cx="9569887" cy="6885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7AC43-C722-4823-BC20-D25916D0D398}">
      <dsp:nvSpPr>
        <dsp:cNvPr id="0" name=""/>
        <dsp:cNvSpPr/>
      </dsp:nvSpPr>
      <dsp:spPr>
        <a:xfrm>
          <a:off x="208299" y="2738514"/>
          <a:ext cx="378726" cy="3787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9CDC5-FCCD-480A-9D66-A8E6C66C4A43}">
      <dsp:nvSpPr>
        <dsp:cNvPr id="0" name=""/>
        <dsp:cNvSpPr/>
      </dsp:nvSpPr>
      <dsp:spPr>
        <a:xfrm>
          <a:off x="795324" y="2583581"/>
          <a:ext cx="8774562" cy="688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76" tIns="72876" rIns="72876" bIns="728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Review the Employer Newsletter</a:t>
          </a:r>
        </a:p>
      </dsp:txBody>
      <dsp:txXfrm>
        <a:off x="795324" y="2583581"/>
        <a:ext cx="8774562" cy="688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DEF7A-F9E6-43C9-996F-B4D42BE5F1FC}">
      <dsp:nvSpPr>
        <dsp:cNvPr id="0" name=""/>
        <dsp:cNvSpPr/>
      </dsp:nvSpPr>
      <dsp:spPr>
        <a:xfrm>
          <a:off x="0" y="852148"/>
          <a:ext cx="6589260" cy="1573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795E6-E6FF-4805-B5E5-C0F2194740B9}">
      <dsp:nvSpPr>
        <dsp:cNvPr id="0" name=""/>
        <dsp:cNvSpPr/>
      </dsp:nvSpPr>
      <dsp:spPr>
        <a:xfrm>
          <a:off x="475892" y="1206118"/>
          <a:ext cx="865258" cy="865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12DC2-E74E-47C1-8910-AB2F22840C94}">
      <dsp:nvSpPr>
        <dsp:cNvPr id="0" name=""/>
        <dsp:cNvSpPr/>
      </dsp:nvSpPr>
      <dsp:spPr>
        <a:xfrm>
          <a:off x="1817043" y="852148"/>
          <a:ext cx="4772216" cy="1573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97" tIns="166497" rIns="166497" bIns="1664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Have an idea for engagement – let’s talk about it</a:t>
          </a:r>
        </a:p>
      </dsp:txBody>
      <dsp:txXfrm>
        <a:off x="1817043" y="852148"/>
        <a:ext cx="4772216" cy="1573197"/>
      </dsp:txXfrm>
    </dsp:sp>
    <dsp:sp modelId="{D2BE6CEC-B1F1-4874-8AD1-68CD11C876F0}">
      <dsp:nvSpPr>
        <dsp:cNvPr id="0" name=""/>
        <dsp:cNvSpPr/>
      </dsp:nvSpPr>
      <dsp:spPr>
        <a:xfrm>
          <a:off x="0" y="2818646"/>
          <a:ext cx="6589260" cy="15731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FBA6E-3316-4C34-90A2-98379AD3364D}">
      <dsp:nvSpPr>
        <dsp:cNvPr id="0" name=""/>
        <dsp:cNvSpPr/>
      </dsp:nvSpPr>
      <dsp:spPr>
        <a:xfrm>
          <a:off x="475892" y="3172615"/>
          <a:ext cx="865258" cy="865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1FBD3-A287-4624-87CA-6D2EB28A07D7}">
      <dsp:nvSpPr>
        <dsp:cNvPr id="0" name=""/>
        <dsp:cNvSpPr/>
      </dsp:nvSpPr>
      <dsp:spPr>
        <a:xfrm>
          <a:off x="1817043" y="2818646"/>
          <a:ext cx="4772216" cy="1573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97" tIns="166497" rIns="166497" bIns="16649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5"/>
            </a:rPr>
            <a:t>stilghman@towson.edu</a:t>
          </a:r>
          <a:endParaRPr lang="en-US" sz="2500" kern="1200"/>
        </a:p>
      </dsp:txBody>
      <dsp:txXfrm>
        <a:off x="1817043" y="2818646"/>
        <a:ext cx="4772216" cy="1573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900-BC20-4A5D-B181-657071018AA3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AF5A-1862-4F90-A5FF-BDC8FACE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9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166A5-8189-6A61-3330-98F3023A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63417-7F93-FC5C-2F83-F69C96CFB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2C7B8-4C3E-F37B-3F7B-2470039E9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4C4C9-5908-F7AF-DDF1-420AAD74D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3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89818-769E-3943-3E56-BE99711FA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5B0E0-E86E-669C-440D-A6E02233E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289FE-80BB-43BA-EA10-6CF173FD5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0CF52-D486-4E9B-E161-B1FCDEC00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2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3ADD-002F-5435-2869-7A3425E34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B5502-99FC-D5FA-8BE4-C5DB510E4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1791F-BA94-395D-771B-6DBB79A8D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565BD-FFB2-77D6-3707-24DA6FB2F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3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41174-6CB2-B282-B75A-D6B66126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18992-87BA-B852-4514-59B390F75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8FF61-BDEB-53B4-B67C-47515A843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67EDA-0642-20E8-C413-ABC53660B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75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2826C-6C70-AEAC-646C-392664A1F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9FF9F-F09A-F2BC-D849-5D840350C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E2E62-30C4-E555-C5FA-AA30E99FB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67B64-CA8B-DA69-1671-6614D2448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05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Celebrate TU Successes</a:t>
            </a:r>
          </a:p>
          <a:p>
            <a:r>
              <a:rPr lang="en-US" dirty="0"/>
              <a:t>This why you should recruit TU students</a:t>
            </a:r>
          </a:p>
          <a:p>
            <a:endParaRPr lang="en-US" dirty="0"/>
          </a:p>
          <a:p>
            <a:r>
              <a:rPr lang="en-US" dirty="0"/>
              <a:t>Wall Street Journal - #1 public Univ in MD and #2 overall (public &amp; private)</a:t>
            </a:r>
          </a:p>
          <a:p>
            <a:endParaRPr lang="en-US" dirty="0"/>
          </a:p>
          <a:p>
            <a:r>
              <a:rPr lang="en-US" dirty="0"/>
              <a:t>NSA – Once again TU has earned this designation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E787C-ABA3-3198-BCD7-519D084EF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CE50E-8F40-C0F5-7DB4-7E5EC9C2B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7542C-4385-958E-5886-6FE764703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DF79A-961B-C7CD-90E4-D836188F0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Handshake is a great way to recruit early talent</a:t>
            </a:r>
          </a:p>
          <a:p>
            <a:r>
              <a:rPr lang="en-US" dirty="0"/>
              <a:t>This is the main platform where students go to find opportunities</a:t>
            </a:r>
          </a:p>
          <a:p>
            <a:r>
              <a:rPr lang="en-US" dirty="0"/>
              <a:t>Handshake also allows employers to view student profiles and reach out directly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stellar profile page; show students why your company is unique</a:t>
            </a:r>
          </a:p>
          <a:p>
            <a:endParaRPr lang="en-US" dirty="0"/>
          </a:p>
          <a:p>
            <a:r>
              <a:rPr lang="en-US" dirty="0"/>
              <a:t>Make sure your company account is linked to TU to see all of our career events; only a small number of your members are engaging this way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9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alpha val="80000"/>
                  </a:schemeClr>
                </a:solidFill>
              </a:rPr>
              <a:t>Everything discussed contributes to brand awareness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Close to half of the Forum’s members are posting jobs &amp; internships on Handshake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Job Shadowing - undergraduate students of all class years the opportunity to explore potential career fields by experiencing a “day in the life” of an industry professional Takes place during spring break March </a:t>
            </a:r>
          </a:p>
          <a:p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Tabling – several high traffic locations are available </a:t>
            </a:r>
          </a:p>
          <a:p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Information Sessions – We can arrange info sessions (virtual, in person or hybrid) </a:t>
            </a:r>
          </a:p>
          <a:p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 Campus Interviewing also referred to as Hiring Days – this is popular following a fair; interview rooms are available and provides a convenient option to interview students in person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AML -  looking for a sponsor company. They present students with a math related research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F413-2F36-5716-FE0B-37D3C474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AE362-EF24-811B-73F9-873CBE8A9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2354E-24DE-5611-9447-3727B84DF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20D8C-17D7-CB97-A1C8-96535C23E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5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15A06-CF6E-7915-2129-A0E6EEA7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F4EB2-9722-F724-1B0C-78CFFB993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50EC-3467-C1CD-C21F-A3A290118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0BD8E-9901-0774-14BE-9B45040B3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7AF5A-1862-4F90-A5FF-BDC8FACE6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23F0-43B3-2A67-F597-BE37F3493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03D00-AB48-2C9A-A283-806EF93E3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ADDC-8921-6342-2230-8BCC0CB4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244D-FBBC-24BD-25B7-DBE44E5E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DB17-FDD7-F974-890B-0CC54C8D2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8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553F-4ECF-5036-6293-096BE5C3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03C89-F881-BE50-EAB5-B503BBAF9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AE6B-0DA9-7265-04C5-88DC387B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D45AB-04E7-EB30-7315-42584439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EB44C-3509-B9D1-0EEE-FBD53583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0B376-679B-C227-25ED-2AEA011A6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336C2-C9E5-A399-BCE0-6C11752DA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E8E3-DD15-BBF7-41C4-A47D3461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47033-AD00-5CA7-7BDB-897C3659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4BB1A-F853-923C-6057-ED471F4F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8DF5-C3D4-3BA4-AE62-BB9188F1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3D22-8482-A040-99A6-C223A0BFF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0FC76-8ED3-0BE1-AC4E-501833CB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6B71B-B661-17C8-2A65-3F7CD4B4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E7140-36DC-199D-D292-D7EE8547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0F87-8E49-38A1-0AB3-85E7E8CF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8239-A10C-23F1-3139-5267B3CE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6E84B-4460-0BF7-44EB-54D1D688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F644-971A-79BA-27B6-493C3C07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5FFB-7BC7-8C4F-9853-BF31D1A8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CA8F-3909-5DFD-5EBE-5CF2C035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D132-6C87-46D8-B38A-EC874133E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B5BF1-407B-13CE-16A8-09676E5CB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71F44-ABAD-DC90-9CB1-78FD26FC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E2C22-CFDD-14EF-2DA2-1ADC4C28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63AA5-C07B-26EC-1085-FD74D99F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9DCF-6365-1F5C-2C45-87445120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6238C-5C76-82F6-44A3-09FA98692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80E2A-F4A3-4DA9-5950-88184FAC9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1CFBE-4C48-56DE-8214-4FC84F7C0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B13B5-37C7-80D7-897E-84FFA3D97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F476B-7B33-65C2-4976-A0D046FE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D0E41-015F-FA18-EB58-5973A5F7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73EFF-3A24-1296-202B-4E5DB448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14C3-9E18-D042-6C64-CC53B97F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D1459-D69B-3AD4-CEB3-6CACBCFD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07ED8-BCA9-AD87-CCC6-C61D9D38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03875-D410-6949-1EB9-0D0D2DFE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5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4DAA4-8E13-442A-32E9-BEB8A446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DCE85-55DC-75B0-7664-D3082774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3E84-2B51-A477-5FF8-5EFA0D81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254E-0636-4613-4C19-28970AD0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3A339-3B79-93FA-BED7-200199BB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4F348-05C3-E01F-0EDB-E2E61363D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E919C-33F9-E6C1-0C4F-AD9A487B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BBF47-F0BA-6BFA-FEE2-42C9029F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33CD2-AF85-EBF0-C804-260AEEA1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1FEE-DBD4-966D-65BA-3AE40843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819C5-D434-A8E0-A4D2-211FD9307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E6F99-57BA-B4FA-77A9-3367C32A3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DAA33-CF13-1CF4-549B-B905F2D4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A35DE-D28E-602B-75C3-CDE9E57B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770A4-BE03-AEDE-8819-6B8557EE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AD801-C5F4-924E-A6EB-B03F1D27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9D4BC-8779-F7AA-F5CC-465EA190A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617BA-9371-C6E2-8CF2-A6427ADC7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0D949-8C08-43B2-B36D-DFB7E471101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8A551-D432-8845-1C53-1930C173B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5A9B2-799B-B2BF-EF2B-C53689CE8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98D408-1A91-4F3E-A683-8F26A091D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kolesnikov@towson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71B96-C480-1BC0-CD37-37BCF07C7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7F815-12AF-CECE-A68B-DBFB63E74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1088825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C000"/>
                </a:solidFill>
              </a:rPr>
              <a:t>Connecting with TU Students </a:t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AF8F7-2EB7-797B-ABD4-D234C7609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457129" cy="73431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 this Strange New World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Graduates Throwing Hats">
            <a:extLst>
              <a:ext uri="{FF2B5EF4-FFF2-40B4-BE49-F238E27FC236}">
                <a16:creationId xmlns:a16="http://schemas.microsoft.com/office/drawing/2014/main" id="{8B26A636-1B26-F595-7402-8E847D0336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r="1" b="285"/>
          <a:stretch/>
        </p:blipFill>
        <p:spPr>
          <a:xfrm>
            <a:off x="4654296" y="1391936"/>
            <a:ext cx="7214616" cy="40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6679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E634A-0352-5406-0148-3C4DF664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98E03-8A27-5C18-38EA-80D53E272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F56F7-CEE1-B0D2-30F7-22B9BF0A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 dirty="0">
                <a:latin typeface="+mn-lt"/>
              </a:rPr>
              <a:t>Testimonial snippets cont’d…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E295B-7AB9-DD9C-B3CD-2855598BC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E5704-4F7A-1ED4-6EB4-9D9AB0C9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598946"/>
            <a:ext cx="8469534" cy="3570945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was also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grateful to have the opportunity to have a chat with important people in the company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to hear their thoughts and opinions on a lot of things that I was curious about, but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 personal level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continuing to invite students to these forums would be my recommendation and possibly give out pointers for future recipients with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conversations with C-level executives as it can get intimidating.”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8C97D4-E806-00BD-381E-C6E514F3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72D86D02-703B-02BC-E2F0-1E6BA35FB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6AECA45D-A5DC-0BA7-06CC-AB8AB1B50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FD665E4-7FA3-4DB5-6B96-07954483E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05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C988A-88C7-A760-CF06-4A6F8C60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040843-208B-5C30-7DA8-1A0A6A8A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68920-511A-A202-3264-277AB0EF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 dirty="0">
                <a:latin typeface="+mn-lt"/>
              </a:rPr>
              <a:t>Testimonial snippets cont’d…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EAABA1-AD4C-ADA7-BBAE-0E1076636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2168C-BDCB-D1AE-C605-75F5509C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7854375" cy="315304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“</a:t>
            </a:r>
            <a:r>
              <a:rPr lang="en-US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Excitingly when I was in the program,</a:t>
            </a:r>
            <a:r>
              <a:rPr lang="en-US" u="sng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were able to access a list of potential internships at some of the member companies. </a:t>
            </a:r>
            <a:r>
              <a:rPr lang="en-US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take full advantage ONLY because I was already gainfully employed at the time.” 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ABCBEE-24D7-8321-9E70-F8017873B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14DE3E4E-347F-D778-6B4C-6C4B21DB7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CB967B59-BEC0-F9F8-D5B3-7628136F8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73636159-AE3D-AA4A-0C25-5317671E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782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A9399-C6A5-41C5-AEB0-568D4878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5812CF-1E03-61A5-6235-D608F028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EC1DC-4BD4-49D8-9DD9-4DFCB8CB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 dirty="0">
                <a:latin typeface="+mn-lt"/>
              </a:rPr>
              <a:t>Mentoring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C9AF25-0A30-C7BE-40A0-E55AD6F8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A0746-0350-5B71-ED5E-77E5B5C5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9634973" cy="315304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Scholarship Recipient Testimonials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Gen Z Worker/Recent College Graduate Job Readiness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Expanding Mentoring Reach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E1248-4351-3D7D-679C-026F4C60B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56435F58-E5BD-0AF5-A0A4-E22FDFF77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5C783B1C-4930-5328-CB0E-2E25855EC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2D910A9-5EF4-0879-15AB-37BADC8D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76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9A2F4-6442-7201-3D95-0F7297AD9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1EAF632-21BF-3F88-8DAA-67BBEAE4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82FD5-71B6-84E7-92D8-EE93A90E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 dirty="0">
                <a:latin typeface="+mn-lt"/>
              </a:rPr>
              <a:t>Expanding Mentoring Reach - Benefits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FAE2FA-2660-EA43-41E7-B8214E25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06F6-E3D5-8F22-6BA9-C6E7B32A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9634973" cy="315304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Better preparation for internship and full-time/permanent roles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Connections with industry professionals and exposure to potential employers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Deeper technical insight into software development, data science, and emerging tech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Improved self awareness about strengths and areas of improvement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Access to role models who understand unique challenges of industry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Guidance on career path decisions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7E08A2-FFE9-E15A-6722-EA23C580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FDDE0EDC-5CD5-003E-1ADA-6BB65698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2AA5A042-F0BE-04DB-0424-EC4AA161C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D91D30C3-D6BB-6701-78FA-F60112E3D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35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D1EF5-E671-873F-0890-745BE435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93B7E-FA71-5AC6-54F7-B02AA027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690" y="635383"/>
            <a:ext cx="5366040" cy="2344840"/>
          </a:xfrm>
        </p:spPr>
        <p:txBody>
          <a:bodyPr anchor="b">
            <a:normAutofit/>
          </a:bodyPr>
          <a:lstStyle/>
          <a:p>
            <a:r>
              <a:rPr lang="en-US" sz="5600"/>
              <a:t>Employer Newsletter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3D13E073-6661-8CB4-C40A-90267E7D8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850" y="2848835"/>
            <a:ext cx="3217333" cy="3217333"/>
          </a:xfrm>
          <a:prstGeom prst="rect">
            <a:avLst/>
          </a:prstGeom>
        </p:spPr>
      </p:pic>
      <p:sp>
        <p:nvSpPr>
          <p:cNvPr id="26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9640" y="1554355"/>
            <a:ext cx="171514" cy="171514"/>
          </a:xfrm>
          <a:custGeom>
            <a:avLst/>
            <a:gdLst>
              <a:gd name="connsiteX0" fmla="*/ 159873 w 171514"/>
              <a:gd name="connsiteY0" fmla="*/ 74116 h 171514"/>
              <a:gd name="connsiteX1" fmla="*/ 97398 w 171514"/>
              <a:gd name="connsiteY1" fmla="*/ 74116 h 171514"/>
              <a:gd name="connsiteX2" fmla="*/ 97398 w 171514"/>
              <a:gd name="connsiteY2" fmla="*/ 11641 h 171514"/>
              <a:gd name="connsiteX3" fmla="*/ 85757 w 171514"/>
              <a:gd name="connsiteY3" fmla="*/ 0 h 171514"/>
              <a:gd name="connsiteX4" fmla="*/ 74116 w 171514"/>
              <a:gd name="connsiteY4" fmla="*/ 11641 h 171514"/>
              <a:gd name="connsiteX5" fmla="*/ 74116 w 171514"/>
              <a:gd name="connsiteY5" fmla="*/ 74116 h 171514"/>
              <a:gd name="connsiteX6" fmla="*/ 11641 w 171514"/>
              <a:gd name="connsiteY6" fmla="*/ 74116 h 171514"/>
              <a:gd name="connsiteX7" fmla="*/ 0 w 171514"/>
              <a:gd name="connsiteY7" fmla="*/ 85757 h 171514"/>
              <a:gd name="connsiteX8" fmla="*/ 11641 w 171514"/>
              <a:gd name="connsiteY8" fmla="*/ 97398 h 171514"/>
              <a:gd name="connsiteX9" fmla="*/ 74116 w 171514"/>
              <a:gd name="connsiteY9" fmla="*/ 97398 h 171514"/>
              <a:gd name="connsiteX10" fmla="*/ 74116 w 171514"/>
              <a:gd name="connsiteY10" fmla="*/ 159873 h 171514"/>
              <a:gd name="connsiteX11" fmla="*/ 85757 w 171514"/>
              <a:gd name="connsiteY11" fmla="*/ 171514 h 171514"/>
              <a:gd name="connsiteX12" fmla="*/ 97398 w 171514"/>
              <a:gd name="connsiteY12" fmla="*/ 159873 h 171514"/>
              <a:gd name="connsiteX13" fmla="*/ 97398 w 171514"/>
              <a:gd name="connsiteY13" fmla="*/ 97398 h 171514"/>
              <a:gd name="connsiteX14" fmla="*/ 159873 w 171514"/>
              <a:gd name="connsiteY14" fmla="*/ 97398 h 171514"/>
              <a:gd name="connsiteX15" fmla="*/ 171514 w 171514"/>
              <a:gd name="connsiteY15" fmla="*/ 85757 h 171514"/>
              <a:gd name="connsiteX16" fmla="*/ 159873 w 171514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4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7" y="171514"/>
                </a:cubicBezTo>
                <a:cubicBezTo>
                  <a:pt x="92186" y="171514"/>
                  <a:pt x="97398" y="166302"/>
                  <a:pt x="97398" y="159873"/>
                </a:cubicBezTo>
                <a:lnTo>
                  <a:pt x="97398" y="97398"/>
                </a:lnTo>
                <a:lnTo>
                  <a:pt x="159873" y="97398"/>
                </a:lnTo>
                <a:cubicBezTo>
                  <a:pt x="166302" y="97398"/>
                  <a:pt x="171514" y="92186"/>
                  <a:pt x="171514" y="85757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221" y="1837208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2095" y="2208380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145E-C8D1-19F3-B410-A7DCE35A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90" y="3257054"/>
            <a:ext cx="5739495" cy="280911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Monthly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Distributed to each contact email listed in Handshake</a:t>
            </a:r>
          </a:p>
        </p:txBody>
      </p:sp>
    </p:spTree>
    <p:extLst>
      <p:ext uri="{BB962C8B-B14F-4D97-AF65-F5344CB8AC3E}">
        <p14:creationId xmlns:p14="http://schemas.microsoft.com/office/powerpoint/2010/main" val="359112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C17511-B2A2-6064-2D64-E38A2A10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E4228-9F8E-3FE1-0635-D157A88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Future Engagement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0AC0A5-DE42-F185-B40F-CEA304722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403142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72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0C3D3F-804C-4A71-8E21-2B62A4081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A1E5F-1B3C-81C5-58B4-EFF717CF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43429"/>
            <a:ext cx="10512552" cy="1328139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FA6369-755C-9097-A734-03D4C2628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676390"/>
              </p:ext>
            </p:extLst>
          </p:nvPr>
        </p:nvGraphicFramePr>
        <p:xfrm>
          <a:off x="939452" y="1793179"/>
          <a:ext cx="9081369" cy="4285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65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E8727-EB52-EB06-7A73-5539D181C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2113-7C4A-3836-5A84-70CB7F1D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511203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800" dirty="0"/>
              <a:t>Student Engagement &amp; Recruitment		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B0BB7D7-E38F-9C4F-A70A-D76CB1196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844496"/>
              </p:ext>
            </p:extLst>
          </p:nvPr>
        </p:nvGraphicFramePr>
        <p:xfrm>
          <a:off x="803775" y="2101797"/>
          <a:ext cx="9569887" cy="327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37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25E77-C755-0454-6CD5-BB52C7ED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861A6-6EB9-DD25-C1C5-52E75108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291328" cy="14540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Making Handshake Work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9FB0-6DBE-4F32-2385-8F4A89FE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72" y="2013477"/>
            <a:ext cx="5769111" cy="3235633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Post jobs and internships</a:t>
            </a:r>
          </a:p>
          <a:p>
            <a:r>
              <a:rPr lang="en-US" sz="2400" dirty="0">
                <a:solidFill>
                  <a:schemeClr val="tx2"/>
                </a:solidFill>
              </a:rPr>
              <a:t>Curate a stellar brand page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Connect with students directly</a:t>
            </a:r>
          </a:p>
          <a:p>
            <a:r>
              <a:rPr lang="en-US" sz="2400" dirty="0">
                <a:solidFill>
                  <a:schemeClr val="tx2"/>
                </a:solidFill>
              </a:rPr>
              <a:t>Learn about special events </a:t>
            </a:r>
          </a:p>
          <a:p>
            <a:r>
              <a:rPr lang="en-US" sz="2400" dirty="0">
                <a:solidFill>
                  <a:schemeClr val="tx2"/>
                </a:solidFill>
              </a:rPr>
              <a:t>Host a hiring day in the Career Center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Graphic 24" descr="Handshake">
            <a:extLst>
              <a:ext uri="{FF2B5EF4-FFF2-40B4-BE49-F238E27FC236}">
                <a16:creationId xmlns:a16="http://schemas.microsoft.com/office/drawing/2014/main" id="{79EA8658-7975-C51F-CB47-250DFBB3A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D5EA1-E653-C774-453F-975D0D36D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08EF6-57E8-5BD4-61D3-856199B3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5600"/>
              <a:t>Building Brand Awareness	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6B20-6064-28EE-925F-C7008741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Posting jobs &amp; internships on Handshake Attend student networking events 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Attend fairs and other events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Become a Career Center partner – offers additional student engagement opportunities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Connect with the Career Center on LinkedIn and Instagram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4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687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73C0C-3A50-4AD4-2C7A-E91E56526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E401F-A463-9195-A05F-EE12A6CD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 dirty="0">
                <a:latin typeface="+mn-lt"/>
              </a:rPr>
              <a:t>Opportunities for Engagement - Spring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1860D-C061-E0DD-1897-5489CF0E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01" y="2645855"/>
            <a:ext cx="10085291" cy="3452583"/>
          </a:xfrm>
        </p:spPr>
        <p:txBody>
          <a:bodyPr anchor="t">
            <a:normAutofit fontScale="92500"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  <a:effectLst/>
              </a:rPr>
              <a:t>Mega Job &amp; Internship Fair -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March 7</a:t>
            </a:r>
            <a:r>
              <a:rPr lang="en-US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endParaRPr lang="en-US" strike="noStrike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CIS Speed Networking Competition, host Bit Brothers – April 8</a:t>
            </a:r>
            <a:r>
              <a:rPr lang="en-US" baseline="30000" dirty="0">
                <a:solidFill>
                  <a:schemeClr val="tx1">
                    <a:alpha val="8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5 pm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Job Shadowing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effectLst/>
              </a:rPr>
              <a:t> </a:t>
            </a:r>
            <a:endParaRPr lang="en-US" dirty="0">
              <a:solidFill>
                <a:schemeClr val="tx1">
                  <a:alpha val="8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  <a:effectLst/>
              </a:rPr>
              <a:t>Biotech Day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 -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effectLst/>
              </a:rPr>
              <a:t>April 11 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Tabling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Information Sessions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On Campus Interviewing 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808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CA322-D6F3-04B4-ED48-6D61A7BE7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4A9A8-2E60-67C1-3427-8A578E1F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>
                <a:latin typeface="+mn-lt"/>
              </a:rPr>
              <a:t>Opportunities for Engagement – Fall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3120-08A4-30AE-0778-BBFE8B7C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9634973" cy="315304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ASRM Fair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Fall Career and Internship Fair</a:t>
            </a: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AML – The Applied Math Lab Contact – Dr. Alexei Kolesnikov 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proxima-nova"/>
                <a:hlinkClick r:id="rId3"/>
              </a:rPr>
              <a:t>akolesnikov@towson.edu</a:t>
            </a:r>
            <a:r>
              <a:rPr lang="en-US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latin typeface="proxima-nova"/>
              </a:rPr>
              <a:t> 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0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31757-0D61-4344-CCC8-48E807CE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FB4BE5-3BE4-3079-CFBE-B8F029D54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9640D-10BD-49A3-D87C-A2AB5327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 dirty="0">
                <a:latin typeface="+mn-lt"/>
              </a:rPr>
              <a:t>Mentoring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3B8F5C-B862-5F34-EB9E-E2D43412C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346A-A649-6A7A-CE8A-B1BF7BE2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9634973" cy="315304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Scholarship Recipient Testimonials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Gen Z Worker/Recent College Graduate Job Readiness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Expanding Mentoring Reach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EF2E15-35B5-FE6B-13B4-E086222B6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B186B35-E144-344B-A6B9-F741C2E0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6593CA1D-6AA2-BC64-213F-12A7870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AC5CBCE-6E13-1ECB-C504-E53294B54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4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263D7-7990-CBCC-E6BE-759CE9BF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02117-5F11-4713-ED0F-800DFAE4F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A7E0F-CCE7-BD39-6235-623B2C5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20" y="901476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4300" dirty="0">
                <a:latin typeface="+mn-lt"/>
              </a:rPr>
              <a:t>Testimonial snippets….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24550-4A9C-BD7D-D4A3-67480869D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571EA-60AA-D1F0-34F8-BA459424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97" y="2080034"/>
            <a:ext cx="9634973" cy="356338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scholarship is very beneficial, not just in terms of monetary value, but also the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and experience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I've gained through the 2 forum meetings that I've attended during the Fall semester. “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learned a lot about the tech industry from the perspective of C-level executives that I otherwise wouldn't have able to learn from the internet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such as the effect of using LLM's on the workplace and the cybersecurity risks that come with it.”</a:t>
            </a:r>
            <a:endParaRPr lang="en-US" b="0" i="0" strike="noStrike" dirty="0">
              <a:solidFill>
                <a:schemeClr val="tx1">
                  <a:alpha val="80000"/>
                </a:schemeClr>
              </a:solidFill>
              <a:effectLst/>
              <a:latin typeface="proxima-nova"/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2359AF-84D1-4B9D-E60E-B8FEB9304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EF945188-D051-FF2E-118B-BBB86D5E1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402CC3E5-2768-5E37-EDE1-DE59703FD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0E96FCE1-52FB-76C8-00A2-CAE94F74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25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17370</TotalTime>
  <Words>779</Words>
  <Application>Microsoft Office PowerPoint</Application>
  <PresentationFormat>Widescreen</PresentationFormat>
  <Paragraphs>105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proxima-nova</vt:lpstr>
      <vt:lpstr>Office Theme</vt:lpstr>
      <vt:lpstr>Connecting with TU Students  </vt:lpstr>
      <vt:lpstr>PowerPoint Presentation</vt:lpstr>
      <vt:lpstr>Student Engagement &amp; Recruitment  </vt:lpstr>
      <vt:lpstr>Making Handshake Work for You</vt:lpstr>
      <vt:lpstr>Building Brand Awareness </vt:lpstr>
      <vt:lpstr>Opportunities for Engagement - Spring 2025</vt:lpstr>
      <vt:lpstr>Opportunities for Engagement – Fall 2025</vt:lpstr>
      <vt:lpstr>Mentoring </vt:lpstr>
      <vt:lpstr>Testimonial snippets….</vt:lpstr>
      <vt:lpstr>Testimonial snippets cont’d…</vt:lpstr>
      <vt:lpstr>Testimonial snippets cont’d…</vt:lpstr>
      <vt:lpstr>Mentoring </vt:lpstr>
      <vt:lpstr>Expanding Mentoring Reach - Benefits</vt:lpstr>
      <vt:lpstr>Employer Newsletter</vt:lpstr>
      <vt:lpstr>Future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Sheila Tilghman</dc:creator>
  <cp:lastModifiedBy>Tilghman, Sheila D.</cp:lastModifiedBy>
  <cp:revision>13</cp:revision>
  <cp:lastPrinted>2025-01-15T21:57:24Z</cp:lastPrinted>
  <dcterms:created xsi:type="dcterms:W3CDTF">2024-11-26T05:22:46Z</dcterms:created>
  <dcterms:modified xsi:type="dcterms:W3CDTF">2025-01-16T17:56:15Z</dcterms:modified>
</cp:coreProperties>
</file>