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4"/>
    <p:sldMasterId id="2147483968" r:id="rId5"/>
    <p:sldMasterId id="2147484057" r:id="rId6"/>
  </p:sldMasterIdLst>
  <p:notesMasterIdLst>
    <p:notesMasterId r:id="rId23"/>
  </p:notesMasterIdLst>
  <p:handoutMasterIdLst>
    <p:handoutMasterId r:id="rId24"/>
  </p:handoutMasterIdLst>
  <p:sldIdLst>
    <p:sldId id="261" r:id="rId7"/>
    <p:sldId id="2147483638" r:id="rId8"/>
    <p:sldId id="343" r:id="rId9"/>
    <p:sldId id="2147483606" r:id="rId10"/>
    <p:sldId id="2147483604" r:id="rId11"/>
    <p:sldId id="2147480562" r:id="rId12"/>
    <p:sldId id="2147483608" r:id="rId13"/>
    <p:sldId id="2147483639" r:id="rId14"/>
    <p:sldId id="2147483636" r:id="rId15"/>
    <p:sldId id="2147479379" r:id="rId16"/>
    <p:sldId id="680" r:id="rId17"/>
    <p:sldId id="256" r:id="rId18"/>
    <p:sldId id="141170018" r:id="rId19"/>
    <p:sldId id="141170022" r:id="rId20"/>
    <p:sldId id="141170019" r:id="rId21"/>
    <p:sldId id="2147483634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28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4008" userDrawn="1">
          <p15:clr>
            <a:srgbClr val="A4A3A4"/>
          </p15:clr>
        </p15:guide>
        <p15:guide id="7" pos="3552" userDrawn="1">
          <p15:clr>
            <a:srgbClr val="A4A3A4"/>
          </p15:clr>
        </p15:guide>
        <p15:guide id="8" orient="horz" pos="10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yborn, Tracey" initials="CT" lastIdx="1" clrIdx="0">
    <p:extLst>
      <p:ext uri="{19B8F6BF-5375-455C-9EA6-DF929625EA0E}">
        <p15:presenceInfo xmlns:p15="http://schemas.microsoft.com/office/powerpoint/2012/main" userId="S::utc2749@perdue.com::477919b9-c13d-45f7-b21a-d4e2dad5b0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526"/>
    <a:srgbClr val="36322E"/>
    <a:srgbClr val="004172"/>
    <a:srgbClr val="004B7D"/>
    <a:srgbClr val="FFC513"/>
    <a:srgbClr val="EBF1DE"/>
    <a:srgbClr val="5685BD"/>
    <a:srgbClr val="CFCECE"/>
    <a:srgbClr val="CDCBCC"/>
    <a:srgbClr val="ED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F85063-4DA8-4837-AFC5-0AF101AAC61F}" v="93" dt="2025-01-14T16:48:43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>
        <p:guide orient="horz" pos="2160"/>
        <p:guide pos="4128"/>
        <p:guide orient="horz" pos="864"/>
        <p:guide orient="horz" pos="432"/>
        <p:guide orient="horz" pos="3888"/>
        <p:guide orient="horz" pos="4008"/>
        <p:guide pos="3552"/>
        <p:guide orient="horz" pos="10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F2070D-662C-4AFF-B284-EB08DE84F53C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6F60E8-C5C3-47C8-BA35-CDFB96719C32}">
      <dgm:prSet phldrT="[Text]" custT="1"/>
      <dgm:spPr>
        <a:solidFill>
          <a:srgbClr val="FEC526"/>
        </a:solidFill>
      </dgm:spPr>
      <dgm:t>
        <a:bodyPr/>
        <a:lstStyle/>
        <a:p>
          <a:r>
            <a:rPr lang="en-US" sz="900" dirty="0">
              <a:latin typeface="Trebuchet MS" panose="020B0603020202020204" pitchFamily="34" charset="0"/>
            </a:rPr>
            <a:t>Finance BPR</a:t>
          </a:r>
        </a:p>
      </dgm:t>
    </dgm:pt>
    <dgm:pt modelId="{05049A5A-9C6A-4A4A-8AC1-AC6AA9CCAB73}" type="parTrans" cxnId="{9F6E5E98-F7CC-44AD-97D1-54A543F0F97B}">
      <dgm:prSet/>
      <dgm:spPr/>
      <dgm:t>
        <a:bodyPr/>
        <a:lstStyle/>
        <a:p>
          <a:endParaRPr lang="en-US"/>
        </a:p>
      </dgm:t>
    </dgm:pt>
    <dgm:pt modelId="{BFB295F3-681D-429D-BF2F-33705B072A31}" type="sibTrans" cxnId="{9F6E5E98-F7CC-44AD-97D1-54A543F0F97B}">
      <dgm:prSet/>
      <dgm:spPr/>
      <dgm:t>
        <a:bodyPr/>
        <a:lstStyle/>
        <a:p>
          <a:endParaRPr lang="en-US"/>
        </a:p>
      </dgm:t>
    </dgm:pt>
    <dgm:pt modelId="{FE5F3300-924D-4A01-868A-8CA77137373B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900" dirty="0">
              <a:latin typeface="Trebuchet MS" panose="020B0603020202020204" pitchFamily="34" charset="0"/>
            </a:rPr>
            <a:t>Foods BPR</a:t>
          </a:r>
        </a:p>
      </dgm:t>
    </dgm:pt>
    <dgm:pt modelId="{C14765BB-6304-4DB3-BA41-30C9C4E8D694}" type="parTrans" cxnId="{85DB7017-6F07-4D57-8B28-8FC8388AE7F5}">
      <dgm:prSet/>
      <dgm:spPr/>
      <dgm:t>
        <a:bodyPr/>
        <a:lstStyle/>
        <a:p>
          <a:endParaRPr lang="en-US"/>
        </a:p>
      </dgm:t>
    </dgm:pt>
    <dgm:pt modelId="{97BADD7B-617F-49F3-B26A-74F5765FFD67}" type="sibTrans" cxnId="{85DB7017-6F07-4D57-8B28-8FC8388AE7F5}">
      <dgm:prSet/>
      <dgm:spPr/>
      <dgm:t>
        <a:bodyPr/>
        <a:lstStyle/>
        <a:p>
          <a:endParaRPr lang="en-US"/>
        </a:p>
      </dgm:t>
    </dgm:pt>
    <dgm:pt modelId="{5BD1EB33-4780-4AC6-8CA2-451A17DA0B48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900" dirty="0">
              <a:latin typeface="Trebuchet MS" panose="020B0603020202020204" pitchFamily="34" charset="0"/>
            </a:rPr>
            <a:t>Unified Systems</a:t>
          </a:r>
        </a:p>
      </dgm:t>
    </dgm:pt>
    <dgm:pt modelId="{64621DAB-4FD0-4509-B6C8-160485276195}" type="parTrans" cxnId="{9F296CAA-D3BE-4F19-AA3A-D0C1D3AD519C}">
      <dgm:prSet/>
      <dgm:spPr/>
      <dgm:t>
        <a:bodyPr/>
        <a:lstStyle/>
        <a:p>
          <a:endParaRPr lang="en-US"/>
        </a:p>
      </dgm:t>
    </dgm:pt>
    <dgm:pt modelId="{FA29B68F-F23C-4E52-AE1F-687D9F196CB8}" type="sibTrans" cxnId="{9F296CAA-D3BE-4F19-AA3A-D0C1D3AD519C}">
      <dgm:prSet/>
      <dgm:spPr/>
      <dgm:t>
        <a:bodyPr/>
        <a:lstStyle/>
        <a:p>
          <a:endParaRPr lang="en-US"/>
        </a:p>
      </dgm:t>
    </dgm:pt>
    <dgm:pt modelId="{17753069-3A6C-4051-8A7C-FBCD80AEBA3A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900" dirty="0">
              <a:latin typeface="Trebuchet MS" panose="020B0603020202020204" pitchFamily="34" charset="0"/>
            </a:rPr>
            <a:t>PAB BPR</a:t>
          </a:r>
        </a:p>
      </dgm:t>
    </dgm:pt>
    <dgm:pt modelId="{6A3BE18F-F622-4EF4-8A7D-74BA116A7514}" type="parTrans" cxnId="{F96EE4D5-E8EB-478E-8343-A44BDE7F0B37}">
      <dgm:prSet/>
      <dgm:spPr/>
      <dgm:t>
        <a:bodyPr/>
        <a:lstStyle/>
        <a:p>
          <a:endParaRPr lang="en-US"/>
        </a:p>
      </dgm:t>
    </dgm:pt>
    <dgm:pt modelId="{92E81F1B-F190-40B8-B0CB-65416D51E680}" type="sibTrans" cxnId="{F96EE4D5-E8EB-478E-8343-A44BDE7F0B37}">
      <dgm:prSet/>
      <dgm:spPr/>
      <dgm:t>
        <a:bodyPr/>
        <a:lstStyle/>
        <a:p>
          <a:endParaRPr lang="en-US"/>
        </a:p>
      </dgm:t>
    </dgm:pt>
    <dgm:pt modelId="{C53BE50D-6665-45FE-8A35-F7C4552634AC}" type="pres">
      <dgm:prSet presAssocID="{14F2070D-662C-4AFF-B284-EB08DE84F53C}" presName="compositeShape" presStyleCnt="0">
        <dgm:presLayoutVars>
          <dgm:chMax val="9"/>
          <dgm:dir/>
          <dgm:resizeHandles val="exact"/>
        </dgm:presLayoutVars>
      </dgm:prSet>
      <dgm:spPr/>
    </dgm:pt>
    <dgm:pt modelId="{39030B8B-564A-468C-B8A1-1ACEF3C62EC2}" type="pres">
      <dgm:prSet presAssocID="{14F2070D-662C-4AFF-B284-EB08DE84F53C}" presName="triangle1" presStyleLbl="node1" presStyleIdx="0" presStyleCnt="4">
        <dgm:presLayoutVars>
          <dgm:bulletEnabled val="1"/>
        </dgm:presLayoutVars>
      </dgm:prSet>
      <dgm:spPr/>
    </dgm:pt>
    <dgm:pt modelId="{D2ED7F75-BBC5-4C1D-851A-06A598AF334B}" type="pres">
      <dgm:prSet presAssocID="{14F2070D-662C-4AFF-B284-EB08DE84F53C}" presName="triangle2" presStyleLbl="node1" presStyleIdx="1" presStyleCnt="4">
        <dgm:presLayoutVars>
          <dgm:bulletEnabled val="1"/>
        </dgm:presLayoutVars>
      </dgm:prSet>
      <dgm:spPr/>
    </dgm:pt>
    <dgm:pt modelId="{08BE5575-8DFB-4779-98AF-0CFC65FF52D4}" type="pres">
      <dgm:prSet presAssocID="{14F2070D-662C-4AFF-B284-EB08DE84F53C}" presName="triangle3" presStyleLbl="node1" presStyleIdx="2" presStyleCnt="4">
        <dgm:presLayoutVars>
          <dgm:bulletEnabled val="1"/>
        </dgm:presLayoutVars>
      </dgm:prSet>
      <dgm:spPr/>
    </dgm:pt>
    <dgm:pt modelId="{9AC25C23-EA71-4AE3-8EA2-980977D795BB}" type="pres">
      <dgm:prSet presAssocID="{14F2070D-662C-4AFF-B284-EB08DE84F53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B5604605-EFCD-4FC7-BE38-A43C3354A046}" type="presOf" srcId="{17753069-3A6C-4051-8A7C-FBCD80AEBA3A}" destId="{9AC25C23-EA71-4AE3-8EA2-980977D795BB}" srcOrd="0" destOrd="0" presId="urn:microsoft.com/office/officeart/2005/8/layout/pyramid4"/>
    <dgm:cxn modelId="{85DB7017-6F07-4D57-8B28-8FC8388AE7F5}" srcId="{14F2070D-662C-4AFF-B284-EB08DE84F53C}" destId="{FE5F3300-924D-4A01-868A-8CA77137373B}" srcOrd="1" destOrd="0" parTransId="{C14765BB-6304-4DB3-BA41-30C9C4E8D694}" sibTransId="{97BADD7B-617F-49F3-B26A-74F5765FFD67}"/>
    <dgm:cxn modelId="{DE7AF031-8CBE-4F03-9DE8-423997FDFBBE}" type="presOf" srcId="{8A6F60E8-C5C3-47C8-BA35-CDFB96719C32}" destId="{39030B8B-564A-468C-B8A1-1ACEF3C62EC2}" srcOrd="0" destOrd="0" presId="urn:microsoft.com/office/officeart/2005/8/layout/pyramid4"/>
    <dgm:cxn modelId="{DF591398-15F8-4D3F-9D9C-72AB0FFF8228}" type="presOf" srcId="{14F2070D-662C-4AFF-B284-EB08DE84F53C}" destId="{C53BE50D-6665-45FE-8A35-F7C4552634AC}" srcOrd="0" destOrd="0" presId="urn:microsoft.com/office/officeart/2005/8/layout/pyramid4"/>
    <dgm:cxn modelId="{9F6E5E98-F7CC-44AD-97D1-54A543F0F97B}" srcId="{14F2070D-662C-4AFF-B284-EB08DE84F53C}" destId="{8A6F60E8-C5C3-47C8-BA35-CDFB96719C32}" srcOrd="0" destOrd="0" parTransId="{05049A5A-9C6A-4A4A-8AC1-AC6AA9CCAB73}" sibTransId="{BFB295F3-681D-429D-BF2F-33705B072A31}"/>
    <dgm:cxn modelId="{9F296CAA-D3BE-4F19-AA3A-D0C1D3AD519C}" srcId="{14F2070D-662C-4AFF-B284-EB08DE84F53C}" destId="{5BD1EB33-4780-4AC6-8CA2-451A17DA0B48}" srcOrd="2" destOrd="0" parTransId="{64621DAB-4FD0-4509-B6C8-160485276195}" sibTransId="{FA29B68F-F23C-4E52-AE1F-687D9F196CB8}"/>
    <dgm:cxn modelId="{D6B5DAB9-439F-4A8D-93BF-B9656098F1BE}" type="presOf" srcId="{FE5F3300-924D-4A01-868A-8CA77137373B}" destId="{D2ED7F75-BBC5-4C1D-851A-06A598AF334B}" srcOrd="0" destOrd="0" presId="urn:microsoft.com/office/officeart/2005/8/layout/pyramid4"/>
    <dgm:cxn modelId="{16D4B2BA-0ADF-40B0-AF68-77347C49DC62}" type="presOf" srcId="{5BD1EB33-4780-4AC6-8CA2-451A17DA0B48}" destId="{08BE5575-8DFB-4779-98AF-0CFC65FF52D4}" srcOrd="0" destOrd="0" presId="urn:microsoft.com/office/officeart/2005/8/layout/pyramid4"/>
    <dgm:cxn modelId="{F96EE4D5-E8EB-478E-8343-A44BDE7F0B37}" srcId="{14F2070D-662C-4AFF-B284-EB08DE84F53C}" destId="{17753069-3A6C-4051-8A7C-FBCD80AEBA3A}" srcOrd="3" destOrd="0" parTransId="{6A3BE18F-F622-4EF4-8A7D-74BA116A7514}" sibTransId="{92E81F1B-F190-40B8-B0CB-65416D51E680}"/>
    <dgm:cxn modelId="{7D168D6A-BC82-4506-A6DE-5BDECB77F402}" type="presParOf" srcId="{C53BE50D-6665-45FE-8A35-F7C4552634AC}" destId="{39030B8B-564A-468C-B8A1-1ACEF3C62EC2}" srcOrd="0" destOrd="0" presId="urn:microsoft.com/office/officeart/2005/8/layout/pyramid4"/>
    <dgm:cxn modelId="{41EE273D-7C8C-4B77-A837-1CFB39B23FA7}" type="presParOf" srcId="{C53BE50D-6665-45FE-8A35-F7C4552634AC}" destId="{D2ED7F75-BBC5-4C1D-851A-06A598AF334B}" srcOrd="1" destOrd="0" presId="urn:microsoft.com/office/officeart/2005/8/layout/pyramid4"/>
    <dgm:cxn modelId="{DE0ABB00-D500-4DAE-BE26-CF0262524FEB}" type="presParOf" srcId="{C53BE50D-6665-45FE-8A35-F7C4552634AC}" destId="{08BE5575-8DFB-4779-98AF-0CFC65FF52D4}" srcOrd="2" destOrd="0" presId="urn:microsoft.com/office/officeart/2005/8/layout/pyramid4"/>
    <dgm:cxn modelId="{E397CAB3-024C-4376-887F-18AD89411467}" type="presParOf" srcId="{C53BE50D-6665-45FE-8A35-F7C4552634AC}" destId="{9AC25C23-EA71-4AE3-8EA2-980977D795BB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30B8B-564A-468C-B8A1-1ACEF3C62EC2}">
      <dsp:nvSpPr>
        <dsp:cNvPr id="0" name=""/>
        <dsp:cNvSpPr/>
      </dsp:nvSpPr>
      <dsp:spPr>
        <a:xfrm>
          <a:off x="2187903" y="0"/>
          <a:ext cx="1161257" cy="1161257"/>
        </a:xfrm>
        <a:prstGeom prst="triangle">
          <a:avLst/>
        </a:prstGeom>
        <a:solidFill>
          <a:srgbClr val="FEC5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Trebuchet MS" panose="020B0603020202020204" pitchFamily="34" charset="0"/>
            </a:rPr>
            <a:t>Finance BPR</a:t>
          </a:r>
        </a:p>
      </dsp:txBody>
      <dsp:txXfrm>
        <a:off x="2478217" y="580629"/>
        <a:ext cx="580629" cy="580628"/>
      </dsp:txXfrm>
    </dsp:sp>
    <dsp:sp modelId="{D2ED7F75-BBC5-4C1D-851A-06A598AF334B}">
      <dsp:nvSpPr>
        <dsp:cNvPr id="0" name=""/>
        <dsp:cNvSpPr/>
      </dsp:nvSpPr>
      <dsp:spPr>
        <a:xfrm>
          <a:off x="1607275" y="1161257"/>
          <a:ext cx="1161257" cy="1161257"/>
        </a:xfrm>
        <a:prstGeom prst="triangl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Trebuchet MS" panose="020B0603020202020204" pitchFamily="34" charset="0"/>
            </a:rPr>
            <a:t>Foods BPR</a:t>
          </a:r>
        </a:p>
      </dsp:txBody>
      <dsp:txXfrm>
        <a:off x="1897589" y="1741886"/>
        <a:ext cx="580629" cy="580628"/>
      </dsp:txXfrm>
    </dsp:sp>
    <dsp:sp modelId="{08BE5575-8DFB-4779-98AF-0CFC65FF52D4}">
      <dsp:nvSpPr>
        <dsp:cNvPr id="0" name=""/>
        <dsp:cNvSpPr/>
      </dsp:nvSpPr>
      <dsp:spPr>
        <a:xfrm rot="10800000">
          <a:off x="2187903" y="1161257"/>
          <a:ext cx="1161257" cy="1161257"/>
        </a:xfrm>
        <a:prstGeom prst="triangl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Trebuchet MS" panose="020B0603020202020204" pitchFamily="34" charset="0"/>
            </a:rPr>
            <a:t>Unified Systems</a:t>
          </a:r>
        </a:p>
      </dsp:txBody>
      <dsp:txXfrm rot="10800000">
        <a:off x="2478217" y="1161257"/>
        <a:ext cx="580629" cy="580628"/>
      </dsp:txXfrm>
    </dsp:sp>
    <dsp:sp modelId="{9AC25C23-EA71-4AE3-8EA2-980977D795BB}">
      <dsp:nvSpPr>
        <dsp:cNvPr id="0" name=""/>
        <dsp:cNvSpPr/>
      </dsp:nvSpPr>
      <dsp:spPr>
        <a:xfrm>
          <a:off x="2768532" y="1161257"/>
          <a:ext cx="1161257" cy="1161257"/>
        </a:xfrm>
        <a:prstGeom prst="triangl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Trebuchet MS" panose="020B0603020202020204" pitchFamily="34" charset="0"/>
            </a:rPr>
            <a:t>PAB BPR</a:t>
          </a:r>
        </a:p>
      </dsp:txBody>
      <dsp:txXfrm>
        <a:off x="3058846" y="1741886"/>
        <a:ext cx="580629" cy="580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123BB4-8B1F-4A1D-A04B-EFB9025F479F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10AFA4-E40E-4CAB-9E79-248F7D05F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78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3E13F2-D5B6-44C3-9CA4-520452AF0D91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251A7F-C611-4D00-924C-8137ECB9BB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1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58B78DA0-EF07-CD29-178C-00C671EDC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E59E5615-DBD6-0F9E-767E-F72EC201F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12FE0689-D746-B0A3-F53A-FFBB4FE23C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29422FD-7E37-5740-BF6B-04C8FC74ABA8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688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FACA1-07D8-410C-A38C-2230064376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65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5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51A7F-C611-4D00-924C-8137ECB9BB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5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00" y="2843784"/>
            <a:ext cx="4873752" cy="117043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4157442"/>
            <a:ext cx="4873752" cy="531313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24076" y="5818117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i="1"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FB3F8-F2DB-4261-9246-BF1AAD801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76" y="558800"/>
            <a:ext cx="2863600" cy="1827228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1252944" y="5001491"/>
            <a:ext cx="3485464" cy="53131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59849" y="4831981"/>
            <a:ext cx="2671654" cy="4484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EFFAA42-8D97-4EC8-843F-AF68832F52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6046" y="0"/>
            <a:ext cx="6395953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i="1"/>
            </a:lvl1pPr>
          </a:lstStyle>
          <a:p>
            <a:r>
              <a:rPr lang="en-US" dirty="0"/>
              <a:t>Click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49163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78908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41180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Company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04800"/>
          </a:xfrm>
          <a:prstGeom prst="rect">
            <a:avLst/>
          </a:prstGeom>
          <a:gradFill flip="none" rotWithShape="1">
            <a:gsLst>
              <a:gs pos="0">
                <a:srgbClr val="003DA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219200" y="2286000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150" dirty="0">
                <a:solidFill>
                  <a:srgbClr val="003399"/>
                </a:solidFill>
                <a:latin typeface="Lucida Bright" pitchFamily="18" charset="0"/>
                <a:cs typeface="Times New Roman" pitchFamily="18" charset="0"/>
              </a:rPr>
              <a:t>Perdue Farms</a:t>
            </a:r>
            <a:endParaRPr lang="en-US" sz="5400" spc="-150" dirty="0">
              <a:solidFill>
                <a:srgbClr val="003DA7"/>
              </a:solidFill>
              <a:latin typeface="Lucida Bright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540000" y="3200401"/>
            <a:ext cx="904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pc="-1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Lucida Bright" pitchFamily="18" charset="0"/>
              </a:rPr>
              <a:t>Corporate Technology Roadmap</a:t>
            </a:r>
          </a:p>
          <a:p>
            <a:fld id="{A42C51A8-F38D-4ECE-AD1A-42A788BDB317}" type="datetime4">
              <a:rPr lang="en-US" sz="3600" i="1" spc="-15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Lucida Bright" pitchFamily="18" charset="0"/>
              </a:rPr>
              <a:t>January 14, 2025</a:t>
            </a:fld>
            <a:endParaRPr lang="en-US" sz="3600" i="1" spc="-15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12600" y="3108960"/>
            <a:ext cx="9753600" cy="91440"/>
          </a:xfrm>
          <a:prstGeom prst="rect">
            <a:avLst/>
          </a:prstGeom>
          <a:solidFill>
            <a:srgbClr val="FFC8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0"/>
            <a:ext cx="12192000" cy="21544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i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ucida Bright" pitchFamily="18" charset="0"/>
              </a:rPr>
              <a:t>Confidential </a:t>
            </a:r>
            <a:endParaRPr lang="en-US" sz="1400" i="1" dirty="0">
              <a:solidFill>
                <a:prstClr val="black"/>
              </a:solidFill>
              <a:latin typeface="Lucida Bright" pitchFamily="18" charset="0"/>
            </a:endParaRPr>
          </a:p>
        </p:txBody>
      </p:sp>
      <p:pic>
        <p:nvPicPr>
          <p:cNvPr id="18" name="Picture 1" descr="PAB_USGA_BlueLtr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7840" y="5806440"/>
            <a:ext cx="2709195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PerdueLogoHouseWe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440" y="5008086"/>
            <a:ext cx="436271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L011__PerdueFoods_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43840" y="5577840"/>
            <a:ext cx="2302453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4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2_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4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1157605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9969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03995-C95C-05A4-A461-939C6DA95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rebuchet MS" panose="020B0703020202090204" pitchFamily="34" charset="0"/>
            </a:endParaRPr>
          </a:p>
        </p:txBody>
      </p:sp>
      <p:pic>
        <p:nvPicPr>
          <p:cNvPr id="7" name="Picture 6" descr="A farm logo with animals in the shape of a house&#10;&#10;Description automatically generated">
            <a:extLst>
              <a:ext uri="{FF2B5EF4-FFF2-40B4-BE49-F238E27FC236}">
                <a16:creationId xmlns:a16="http://schemas.microsoft.com/office/drawing/2014/main" id="{55B1BD37-9252-5931-D615-8BF8CE34E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3212" y="738095"/>
            <a:ext cx="4085577" cy="22839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8E8157-133F-5EC5-F72C-ECB9C43C6D87}"/>
              </a:ext>
            </a:extLst>
          </p:cNvPr>
          <p:cNvSpPr/>
          <p:nvPr userDrawn="1"/>
        </p:nvSpPr>
        <p:spPr>
          <a:xfrm flipV="1">
            <a:off x="0" y="3655173"/>
            <a:ext cx="12192000" cy="92075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47" dirty="0">
              <a:solidFill>
                <a:srgbClr val="FFC428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0CEE4B-7658-CFD4-26D9-86B88D514B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4063856"/>
            <a:ext cx="11582400" cy="63305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D4B92E8-3DF2-2510-7A7C-2D9EB09357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4895458"/>
            <a:ext cx="11582400" cy="46436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D55EAF-8BF2-CB02-367F-70BA742E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115" y="63088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5BAF61B-D671-3DCA-DE04-041EE826751E}"/>
              </a:ext>
            </a:extLst>
          </p:cNvPr>
          <p:cNvSpPr txBox="1">
            <a:spLocks/>
          </p:cNvSpPr>
          <p:nvPr userDrawn="1"/>
        </p:nvSpPr>
        <p:spPr>
          <a:xfrm>
            <a:off x="5437666" y="6340525"/>
            <a:ext cx="1316665" cy="3017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rgbClr val="004B7F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33" b="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262A87-1694-BEF3-6E00-8070EE248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558367"/>
            <a:ext cx="11582400" cy="364067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120997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03995-C95C-05A4-A461-939C6DA95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rebuchet MS" panose="020B0703020202090204" pitchFamily="34" charset="0"/>
            </a:endParaRPr>
          </a:p>
        </p:txBody>
      </p:sp>
      <p:pic>
        <p:nvPicPr>
          <p:cNvPr id="7" name="Picture 6" descr="A farm logo with animals in the shape of a house&#10;&#10;Description automatically generated">
            <a:extLst>
              <a:ext uri="{FF2B5EF4-FFF2-40B4-BE49-F238E27FC236}">
                <a16:creationId xmlns:a16="http://schemas.microsoft.com/office/drawing/2014/main" id="{55B1BD37-9252-5931-D615-8BF8CE34E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3212" y="738095"/>
            <a:ext cx="4085577" cy="22839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8E8157-133F-5EC5-F72C-ECB9C43C6D87}"/>
              </a:ext>
            </a:extLst>
          </p:cNvPr>
          <p:cNvSpPr/>
          <p:nvPr userDrawn="1"/>
        </p:nvSpPr>
        <p:spPr>
          <a:xfrm flipV="1">
            <a:off x="0" y="3655173"/>
            <a:ext cx="12192000" cy="92075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47" dirty="0">
              <a:solidFill>
                <a:srgbClr val="FFC428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0CEE4B-7658-CFD4-26D9-86B88D514B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4063856"/>
            <a:ext cx="11582400" cy="63305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D4B92E8-3DF2-2510-7A7C-2D9EB09357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4895458"/>
            <a:ext cx="11582400" cy="46436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D55EAF-8BF2-CB02-367F-70BA742E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115" y="63088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5BAF61B-D671-3DCA-DE04-041EE826751E}"/>
              </a:ext>
            </a:extLst>
          </p:cNvPr>
          <p:cNvSpPr txBox="1">
            <a:spLocks/>
          </p:cNvSpPr>
          <p:nvPr userDrawn="1"/>
        </p:nvSpPr>
        <p:spPr>
          <a:xfrm>
            <a:off x="5437666" y="6340525"/>
            <a:ext cx="1316665" cy="3017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rgbClr val="004B7F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33" b="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262A87-1694-BEF3-6E00-8070EE248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558367"/>
            <a:ext cx="11582400" cy="364067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719822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971495"/>
            <a:ext cx="11582400" cy="49196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3733">
                <a:solidFill>
                  <a:srgbClr val="004B7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3673423"/>
            <a:ext cx="11582400" cy="542765"/>
          </a:xfrm>
        </p:spPr>
        <p:txBody>
          <a:bodyPr lIns="0" rIns="0" anchor="ctr">
            <a:normAutofit/>
          </a:bodyPr>
          <a:lstStyle>
            <a:lvl1pPr marL="0" indent="0" algn="l">
              <a:buNone/>
              <a:defRPr sz="2400">
                <a:solidFill>
                  <a:srgbClr val="004B7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A37F57-DFC1-F879-67EA-8E68F033A235}"/>
              </a:ext>
            </a:extLst>
          </p:cNvPr>
          <p:cNvSpPr/>
          <p:nvPr userDrawn="1"/>
        </p:nvSpPr>
        <p:spPr>
          <a:xfrm flipV="1">
            <a:off x="0" y="3509963"/>
            <a:ext cx="12192000" cy="92075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47" dirty="0">
              <a:solidFill>
                <a:srgbClr val="FFC428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53453D-061E-B54C-AAF0-D3CD8A35B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38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A49DB-9AAB-2E8C-0A16-DDEB339B25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64CE10E-D388-7A0F-5BE9-C6A3C8DC5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49CCB0-B968-7C7D-7CE6-407A56CDB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B0D042-0DF9-E1CE-8B73-C8A9E240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25E9BC-A7D7-334E-CDC7-9C808C7E89E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04800" y="1610360"/>
            <a:ext cx="11582400" cy="4561840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47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E7595B8-5239-B32F-2CC4-13A1885C8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8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1EA5C6-6C17-E10C-596B-2AF3E3F6CADA}"/>
              </a:ext>
            </a:extLst>
          </p:cNvPr>
          <p:cNvSpPr/>
          <p:nvPr userDrawn="1"/>
        </p:nvSpPr>
        <p:spPr>
          <a:xfrm>
            <a:off x="0" y="0"/>
            <a:ext cx="12192000" cy="1501445"/>
          </a:xfrm>
          <a:prstGeom prst="rect">
            <a:avLst/>
          </a:prstGeom>
          <a:solidFill>
            <a:srgbClr val="004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rebuchet MS" panose="020B070302020209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70839D-9E9D-EF9C-27DC-1F05483296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04800" y="1610360"/>
            <a:ext cx="11582400" cy="4561840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46615-B3FA-FE14-A092-64633F36D30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C73D36E-9873-5BF5-E553-EABE64697C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402B17-5AD1-BF7F-12C5-B0FB7675A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284E4-4B29-FDC2-D4AB-2EB231BC1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9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pos="56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701800"/>
            <a:ext cx="10972800" cy="4343400"/>
          </a:xfrm>
        </p:spPr>
        <p:txBody>
          <a:bodyPr lIns="0" tIns="0" rIns="0" bIns="0" anchor="t">
            <a:normAutofit/>
          </a:bodyPr>
          <a:lstStyle>
            <a:lvl1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3234497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04800" y="1610360"/>
            <a:ext cx="5715000" cy="4559808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610357"/>
            <a:ext cx="5715000" cy="4559808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2410F3-E8D3-A423-523E-F5813716558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4B3CDC3-97FF-894A-4AC0-8D5403A20B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AB2194-3538-516E-48CF-38562BEC4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E8005C-8218-0703-D0A6-57778D8B9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94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04800" y="2123723"/>
            <a:ext cx="11582400" cy="4048477"/>
          </a:xfrm>
        </p:spPr>
        <p:txBody>
          <a:bodyPr lIns="45720" tIns="45720" rIns="45720" bIns="45720">
            <a:normAutofit/>
          </a:bodyPr>
          <a:lstStyle>
            <a:lvl1pPr>
              <a:defRPr sz="1867">
                <a:solidFill>
                  <a:schemeClr val="tx1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E4643B-88F3-0CDE-2B07-06F73F4853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1" y="1613823"/>
            <a:ext cx="1158240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343A66A-6E0A-A12F-5D0C-07F478725E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CB5737-3191-D404-6089-98CBCA3F9A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E50689-891D-505F-1992-3D76D1783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6D7473-7BFA-1AA1-70A0-91A764960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32114F-4979-B465-BC94-D361E8E61D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1" y="1613823"/>
            <a:ext cx="5715001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558115B-250B-F1A7-3587-F7A7D1A18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2200" y="1607572"/>
            <a:ext cx="571500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43D4A1-2ED7-27C9-43A2-9AC795E30F9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C505EAB-C140-FE47-AD46-251AB3B57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2AFB1DC-1D57-E6BB-AD7D-ED5352FD6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499602-C85F-CF61-A84F-480EF282310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1" y="2123723"/>
            <a:ext cx="5715001" cy="4047744"/>
          </a:xfrm>
        </p:spPr>
        <p:txBody>
          <a:bodyPr lIns="45720" tIns="45720" rIns="45720" bIns="45720">
            <a:normAutofit/>
          </a:bodyPr>
          <a:lstStyle>
            <a:lvl1pPr>
              <a:defRPr sz="1867">
                <a:solidFill>
                  <a:schemeClr val="tx1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7AF5C44-0928-7DDB-64C6-61152F50C62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172201" y="2123723"/>
            <a:ext cx="5715001" cy="4047744"/>
          </a:xfrm>
        </p:spPr>
        <p:txBody>
          <a:bodyPr lIns="45720" tIns="45720" rIns="45720" bIns="45720">
            <a:normAutofit/>
          </a:bodyPr>
          <a:lstStyle>
            <a:lvl1pPr>
              <a:defRPr sz="1867">
                <a:solidFill>
                  <a:schemeClr val="tx1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01E8066-EA33-B11C-CB84-B335796B6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6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04800" y="2123720"/>
            <a:ext cx="4391376" cy="4047744"/>
          </a:xfrm>
        </p:spPr>
        <p:txBody>
          <a:bodyPr lIns="45720" tIns="45720" rIns="45720" bIns="45720">
            <a:normAutofit/>
          </a:bodyPr>
          <a:lstStyle>
            <a:lvl1pPr>
              <a:defRPr sz="1867">
                <a:solidFill>
                  <a:schemeClr val="tx1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4674" y="2123721"/>
            <a:ext cx="7042527" cy="4047744"/>
          </a:xfrm>
        </p:spPr>
        <p:txBody>
          <a:bodyPr lIns="45720" tIns="45720" rIns="45720" bIns="45720">
            <a:normAutofit/>
          </a:bodyPr>
          <a:lstStyle>
            <a:lvl1pPr>
              <a:defRPr sz="1867">
                <a:solidFill>
                  <a:schemeClr val="tx1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899ED21-3CE3-F224-6EE2-0562AAC01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613823"/>
            <a:ext cx="4391376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F5BCA2-CA51-2E62-87B4-2D051D8BCC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44674" y="1613823"/>
            <a:ext cx="7042527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69FDDF-D793-E46D-BD03-EAAED2A8ECB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771CBA5-907D-066D-B766-EDB8FD58FA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67EDA-91AC-99E5-6491-41C0BCE2C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BC2391-C823-0AAF-0F4F-5E7164628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42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46945" y="2123723"/>
            <a:ext cx="4340256" cy="4047744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04798" y="2123723"/>
            <a:ext cx="7089745" cy="4047744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5B22AFC-CF51-E52E-537C-7F2608D327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613823"/>
            <a:ext cx="7089744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FE41664-47DF-053A-67AB-8F233114F9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6945" y="1613823"/>
            <a:ext cx="4340256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36F9F4-435F-B8B2-EA57-A995E1E681E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C501D43-4AEF-2381-A001-F61A4A73B7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2988AFD-C2CA-C900-6155-3B30ACB5A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50C8BE2-BFF9-13C8-AFD5-466CC94F5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13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231447" y="2121836"/>
            <a:ext cx="3657600" cy="4047744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30E6B7-B3B7-C133-FA71-C0D8106B999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11947" y="2121836"/>
            <a:ext cx="3657600" cy="4047744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DF03FB2-B5A6-56B3-4AE5-F20EEAF1CF4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271697" y="2121836"/>
            <a:ext cx="3657600" cy="4047744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5CCD3F9-C639-C139-3F75-4DFD2F05A8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1948" y="1613823"/>
            <a:ext cx="365760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A419213-874A-960F-4255-96A798D29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1445" y="1613823"/>
            <a:ext cx="365760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1488D4F-271F-84BD-17F8-344B79C146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71697" y="1613823"/>
            <a:ext cx="365760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55BF56E-470A-4D85-A59D-C6C0585EDFC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9A6C11E-FB44-BE3F-4352-0CA43DD709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7FACDD-774A-0931-6E52-E5BC733E0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17FC55-256C-1655-4006-99D95E3D5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28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04800" y="2125709"/>
            <a:ext cx="5730240" cy="1706880"/>
          </a:xfrm>
        </p:spPr>
        <p:txBody>
          <a:bodyPr lIns="45720" tIns="45720" rIns="45720" bIns="45720"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56960" y="2125709"/>
            <a:ext cx="5730240" cy="1706880"/>
          </a:xfrm>
        </p:spPr>
        <p:txBody>
          <a:bodyPr lIns="45720" tIns="45720" rIns="45720" bIns="45720"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79E66D-C895-8E9D-BC1B-DD956D2BAB5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4800" y="4447295"/>
            <a:ext cx="5730240" cy="1706880"/>
          </a:xfrm>
        </p:spPr>
        <p:txBody>
          <a:bodyPr lIns="45720" tIns="45720" rIns="45720" bIns="45720"/>
          <a:lstStyle>
            <a:lvl1pPr>
              <a:defRPr sz="1867"/>
            </a:lvl1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978EA36-0858-9B12-2175-A713A894BE9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56960" y="4447295"/>
            <a:ext cx="5730240" cy="1706880"/>
          </a:xfrm>
        </p:spPr>
        <p:txBody>
          <a:bodyPr lIns="45720" tIns="45720" rIns="45720" bIns="45720"/>
          <a:lstStyle>
            <a:lvl1pPr marL="0" indent="0">
              <a:buNone/>
              <a:defRPr sz="1867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1B059C-8D87-8CF9-598F-E073392D29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1613823"/>
            <a:ext cx="573024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493D38-DB55-AB13-BB5C-CF40DA1A0A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56960" y="1613823"/>
            <a:ext cx="573024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FBBB6C9-ECF7-0127-7691-26059B6A46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3932060"/>
            <a:ext cx="573024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919B810-BBA9-9E4F-FF99-B997B2B4FB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56960" y="3932060"/>
            <a:ext cx="5730240" cy="365125"/>
          </a:xfrm>
          <a:solidFill>
            <a:srgbClr val="004B7F"/>
          </a:solidFill>
        </p:spPr>
        <p:txBody>
          <a:bodyPr tIns="274320" bIns="274320" anchor="ctr">
            <a:noAutofit/>
          </a:bodyPr>
          <a:lstStyle>
            <a:lvl1pPr marL="0" indent="0" algn="ctr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7A794C-5504-FEAB-4BCD-3426CAB8594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1132980"/>
            <a:ext cx="11582400" cy="326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5704199-B516-5347-6262-CD7D702F18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4800" y="696871"/>
            <a:ext cx="11582400" cy="418512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3733">
                <a:solidFill>
                  <a:srgbClr val="004B7F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B12D50-D851-0A5E-5F86-7EA8A33C4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229817"/>
            <a:ext cx="11582400" cy="159303"/>
          </a:xfrm>
          <a:prstGeom prst="rect">
            <a:avLst/>
          </a:prstGeom>
        </p:spPr>
        <p:txBody>
          <a:bodyPr lIns="0" tIns="0" rIns="274320" bIns="0" anchor="ctr"/>
          <a:lstStyle>
            <a:lvl1pPr>
              <a:defRPr sz="1067"/>
            </a:lvl1pPr>
          </a:lstStyle>
          <a:p>
            <a:r>
              <a:rPr lang="en-US"/>
              <a:t>Click to edit Source/Notes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355EAA9-60B5-7667-6CA6-1BA31798E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6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>
            <a:extLst>
              <a:ext uri="{FF2B5EF4-FFF2-40B4-BE49-F238E27FC236}">
                <a16:creationId xmlns:a16="http://schemas.microsoft.com/office/drawing/2014/main" id="{2A7D78ED-8828-BF4D-B22B-37080D6B61CF}"/>
              </a:ext>
            </a:extLst>
          </p:cNvPr>
          <p:cNvSpPr txBox="1">
            <a:spLocks/>
          </p:cNvSpPr>
          <p:nvPr userDrawn="1"/>
        </p:nvSpPr>
        <p:spPr>
          <a:xfrm>
            <a:off x="5245241" y="5022079"/>
            <a:ext cx="6499235" cy="12932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34137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15" b="1" dirty="0">
              <a:solidFill>
                <a:srgbClr val="FFC428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305C27-3B08-F9EB-2E0A-9F262FC81229}"/>
              </a:ext>
            </a:extLst>
          </p:cNvPr>
          <p:cNvSpPr/>
          <p:nvPr userDrawn="1"/>
        </p:nvSpPr>
        <p:spPr>
          <a:xfrm>
            <a:off x="0" y="2902551"/>
            <a:ext cx="12192000" cy="99396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EC512-E620-B343-4334-D0425D26BA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92060" y="4596802"/>
            <a:ext cx="5657088" cy="621381"/>
          </a:xfrm>
        </p:spPr>
        <p:txBody>
          <a:bodyPr lIns="45720" tIns="45720" rIns="45720" bIns="45720" anchor="ctr">
            <a:noAutofit/>
          </a:bodyPr>
          <a:lstStyle>
            <a:lvl1pPr marL="0" indent="0" algn="ctr">
              <a:buNone/>
              <a:defRPr sz="2400">
                <a:solidFill>
                  <a:srgbClr val="004B7F"/>
                </a:solidFill>
              </a:defRPr>
            </a:lvl1pPr>
            <a:lvl2pPr marL="406417" indent="0" algn="ctr">
              <a:buNone/>
              <a:defRPr sz="1777"/>
            </a:lvl2pPr>
            <a:lvl3pPr marL="812833" indent="0" algn="ctr">
              <a:buNone/>
              <a:defRPr sz="1600"/>
            </a:lvl3pPr>
            <a:lvl4pPr marL="1219248" indent="0" algn="ctr">
              <a:buNone/>
              <a:defRPr sz="1423"/>
            </a:lvl4pPr>
            <a:lvl5pPr marL="1625665" indent="0" algn="ctr">
              <a:buNone/>
              <a:defRPr sz="1423"/>
            </a:lvl5pPr>
            <a:lvl6pPr marL="2032080" indent="0" algn="ctr">
              <a:buNone/>
              <a:defRPr sz="1423"/>
            </a:lvl6pPr>
            <a:lvl7pPr marL="2438495" indent="0" algn="ctr">
              <a:buNone/>
              <a:defRPr sz="1423"/>
            </a:lvl7pPr>
            <a:lvl8pPr marL="2844912" indent="0" algn="ctr">
              <a:buNone/>
              <a:defRPr sz="1423"/>
            </a:lvl8pPr>
            <a:lvl9pPr marL="3251327" indent="0" algn="ctr">
              <a:buNone/>
              <a:defRPr sz="1423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5DE157-BCDB-3ECA-3252-C1CF74C74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2060" y="3001947"/>
            <a:ext cx="5657088" cy="1265253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rgbClr val="004B7F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69143EB-AD5F-7110-B9C0-611B71D7F5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43765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A logo with a house and cows&#10;&#10;Description automatically generated with medium confidence">
            <a:extLst>
              <a:ext uri="{FF2B5EF4-FFF2-40B4-BE49-F238E27FC236}">
                <a16:creationId xmlns:a16="http://schemas.microsoft.com/office/drawing/2014/main" id="{18A46556-9C03-8045-8325-A84191C568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34" y="51581"/>
            <a:ext cx="4398753" cy="279920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1E695B-3E9E-F9E1-26BA-609F8D14E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2060" y="5547784"/>
            <a:ext cx="5657088" cy="5228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04B7F"/>
                </a:solidFill>
              </a:defRPr>
            </a:lvl1pPr>
          </a:lstStyle>
          <a:p>
            <a:pPr lvl="0"/>
            <a:r>
              <a:rPr lang="en-US" sz="2400"/>
              <a:t>Click to Edit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v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AD08C3-DA0E-E75C-6FD1-3F2255B00099}"/>
              </a:ext>
            </a:extLst>
          </p:cNvPr>
          <p:cNvSpPr/>
          <p:nvPr userDrawn="1"/>
        </p:nvSpPr>
        <p:spPr>
          <a:xfrm>
            <a:off x="0" y="0"/>
            <a:ext cx="5669109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8" dirty="0">
              <a:latin typeface="Trebuchet MS" panose="020B0703020202090204" pitchFamily="34" charset="0"/>
            </a:endParaRP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2A7D78ED-8828-BF4D-B22B-37080D6B61CF}"/>
              </a:ext>
            </a:extLst>
          </p:cNvPr>
          <p:cNvSpPr txBox="1">
            <a:spLocks/>
          </p:cNvSpPr>
          <p:nvPr userDrawn="1"/>
        </p:nvSpPr>
        <p:spPr>
          <a:xfrm>
            <a:off x="5245241" y="5022079"/>
            <a:ext cx="6499235" cy="12932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34137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15" b="1" dirty="0">
              <a:solidFill>
                <a:srgbClr val="FFC428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0E4C1B-DD33-5C69-A7FE-6C3AB1E31DBC}"/>
              </a:ext>
            </a:extLst>
          </p:cNvPr>
          <p:cNvSpPr/>
          <p:nvPr userDrawn="1"/>
        </p:nvSpPr>
        <p:spPr>
          <a:xfrm>
            <a:off x="0" y="2904597"/>
            <a:ext cx="5669109" cy="107363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>
              <a:latin typeface="Trebuchet MS" panose="020B070302020209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CDAED01-26B3-B430-4964-8A48479E4A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69110" y="0"/>
            <a:ext cx="6522892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farm logo with animals in the shape of a house&#10;&#10;Description automatically generated">
            <a:extLst>
              <a:ext uri="{FF2B5EF4-FFF2-40B4-BE49-F238E27FC236}">
                <a16:creationId xmlns:a16="http://schemas.microsoft.com/office/drawing/2014/main" id="{7222D2D0-F095-2A57-01DF-0EF93B8F0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73" y="436753"/>
            <a:ext cx="3643969" cy="203707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32259AA-9490-01F1-E901-157C4767DC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69" y="4708199"/>
            <a:ext cx="4656695" cy="621381"/>
          </a:xfrm>
        </p:spPr>
        <p:txBody>
          <a:bodyPr lIns="45720" tIns="45720" rIns="45720" bIns="45720" anchor="ctr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06417" indent="0" algn="ctr">
              <a:buNone/>
              <a:defRPr sz="1777"/>
            </a:lvl2pPr>
            <a:lvl3pPr marL="812833" indent="0" algn="ctr">
              <a:buNone/>
              <a:defRPr sz="1600"/>
            </a:lvl3pPr>
            <a:lvl4pPr marL="1219248" indent="0" algn="ctr">
              <a:buNone/>
              <a:defRPr sz="1423"/>
            </a:lvl4pPr>
            <a:lvl5pPr marL="1625665" indent="0" algn="ctr">
              <a:buNone/>
              <a:defRPr sz="1423"/>
            </a:lvl5pPr>
            <a:lvl6pPr marL="2032080" indent="0" algn="ctr">
              <a:buNone/>
              <a:defRPr sz="1423"/>
            </a:lvl6pPr>
            <a:lvl7pPr marL="2438495" indent="0" algn="ctr">
              <a:buNone/>
              <a:defRPr sz="1423"/>
            </a:lvl7pPr>
            <a:lvl8pPr marL="2844912" indent="0" algn="ctr">
              <a:buNone/>
              <a:defRPr sz="1423"/>
            </a:lvl8pPr>
            <a:lvl9pPr marL="3251327" indent="0" algn="ctr">
              <a:buNone/>
              <a:defRPr sz="1423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9F65DA-6DF1-C2FC-F76D-FCCBC9D9A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69" y="3429000"/>
            <a:ext cx="4656695" cy="1050411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ctr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E23BC5-4B3D-7ABE-05CC-30FA1ED687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81" y="5558368"/>
            <a:ext cx="4656667" cy="51223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400"/>
              <a:t>Click to Edit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7E80E-0DB5-E144-98EA-035A9FA01A61}"/>
              </a:ext>
            </a:extLst>
          </p:cNvPr>
          <p:cNvSpPr/>
          <p:nvPr userDrawn="1"/>
        </p:nvSpPr>
        <p:spPr>
          <a:xfrm>
            <a:off x="0" y="3379303"/>
            <a:ext cx="12192000" cy="99396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>
              <a:latin typeface="Trebuchet MS" panose="020B070302020209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6699" y="486836"/>
            <a:ext cx="4877456" cy="2769125"/>
          </a:xfrm>
          <a:prstGeom prst="rect">
            <a:avLst/>
          </a:prstGeom>
        </p:spPr>
        <p:txBody>
          <a:bodyPr vert="horz" lIns="45720" tIns="45720" rIns="45720" bIns="45720" rtlCol="0" anchor="b">
            <a:normAutofit/>
          </a:bodyPr>
          <a:lstStyle>
            <a:lvl1pPr algn="ctr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3706" y="3602041"/>
            <a:ext cx="4870449" cy="1655761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400">
                <a:solidFill>
                  <a:srgbClr val="004B7F"/>
                </a:solidFill>
              </a:defRPr>
            </a:lvl1pPr>
            <a:lvl2pPr marL="406417" indent="0" algn="ctr">
              <a:buNone/>
              <a:defRPr sz="1777"/>
            </a:lvl2pPr>
            <a:lvl3pPr marL="812833" indent="0" algn="ctr">
              <a:buNone/>
              <a:defRPr sz="1600"/>
            </a:lvl3pPr>
            <a:lvl4pPr marL="1219248" indent="0" algn="ctr">
              <a:buNone/>
              <a:defRPr sz="1423"/>
            </a:lvl4pPr>
            <a:lvl5pPr marL="1625665" indent="0" algn="ctr">
              <a:buNone/>
              <a:defRPr sz="1423"/>
            </a:lvl5pPr>
            <a:lvl6pPr marL="2032080" indent="0" algn="ctr">
              <a:buNone/>
              <a:defRPr sz="1423"/>
            </a:lvl6pPr>
            <a:lvl7pPr marL="2438495" indent="0" algn="ctr">
              <a:buNone/>
              <a:defRPr sz="1423"/>
            </a:lvl7pPr>
            <a:lvl8pPr marL="2844912" indent="0" algn="ctr">
              <a:buNone/>
              <a:defRPr sz="1423"/>
            </a:lvl8pPr>
            <a:lvl9pPr marL="3251327" indent="0" algn="ctr">
              <a:buNone/>
              <a:defRPr sz="1423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BDAD6F-3D4F-C076-B99E-47CB33DA0F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3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2394" y="1611188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3200" baseline="0">
                <a:solidFill>
                  <a:srgbClr val="00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z="3200"/>
              <a:t>Click to edit section titles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12394" y="2185375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 sz="3200" baseline="0">
                <a:solidFill>
                  <a:srgbClr val="00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z="3200"/>
              <a:t>Click to edit section titles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12394" y="2759562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 sz="3200" baseline="0">
                <a:solidFill>
                  <a:srgbClr val="00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z="3200"/>
              <a:t>Click to edit section titles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12394" y="3333749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 sz="3200" baseline="0">
                <a:solidFill>
                  <a:srgbClr val="00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z="3200"/>
              <a:t>Click to edit section titles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2394" y="3907936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 sz="3200" baseline="0">
                <a:solidFill>
                  <a:srgbClr val="00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z="3200"/>
              <a:t>Click to edit section titles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12394" y="4482123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 sz="3200" baseline="0">
                <a:solidFill>
                  <a:srgbClr val="00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z="3200"/>
              <a:t>Click to edit section titles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12394" y="5056312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 sz="3200" baseline="0">
                <a:solidFill>
                  <a:srgbClr val="00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z="3200"/>
              <a:t>Click to edit section titles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4832314D-2F48-4824-AC04-90233C91063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87739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486836"/>
            <a:ext cx="11582400" cy="2696063"/>
          </a:xfrm>
          <a:prstGeom prst="rect">
            <a:avLst/>
          </a:prstGeom>
        </p:spPr>
        <p:txBody>
          <a:bodyPr vert="horz" lIns="45720" tIns="45720" rIns="45720" bIns="45720" rtlCol="0" anchor="b">
            <a:normAutofit/>
          </a:bodyPr>
          <a:lstStyle>
            <a:lvl1pPr algn="ctr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1" y="3712072"/>
            <a:ext cx="11582399" cy="1655761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400">
                <a:solidFill>
                  <a:srgbClr val="004B7F"/>
                </a:solidFill>
              </a:defRPr>
            </a:lvl1pPr>
            <a:lvl2pPr marL="406417" indent="0" algn="ctr">
              <a:buNone/>
              <a:defRPr sz="1777"/>
            </a:lvl2pPr>
            <a:lvl3pPr marL="812833" indent="0" algn="ctr">
              <a:buNone/>
              <a:defRPr sz="1600"/>
            </a:lvl3pPr>
            <a:lvl4pPr marL="1219248" indent="0" algn="ctr">
              <a:buNone/>
              <a:defRPr sz="1423"/>
            </a:lvl4pPr>
            <a:lvl5pPr marL="1625665" indent="0" algn="ctr">
              <a:buNone/>
              <a:defRPr sz="1423"/>
            </a:lvl5pPr>
            <a:lvl6pPr marL="2032080" indent="0" algn="ctr">
              <a:buNone/>
              <a:defRPr sz="1423"/>
            </a:lvl6pPr>
            <a:lvl7pPr marL="2438495" indent="0" algn="ctr">
              <a:buNone/>
              <a:defRPr sz="1423"/>
            </a:lvl7pPr>
            <a:lvl8pPr marL="2844912" indent="0" algn="ctr">
              <a:buNone/>
              <a:defRPr sz="1423"/>
            </a:lvl8pPr>
            <a:lvl9pPr marL="3251327" indent="0" algn="ctr">
              <a:buNone/>
              <a:defRPr sz="1423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CB6EE-15D6-4E06-BA97-8B7483C045A9}"/>
              </a:ext>
            </a:extLst>
          </p:cNvPr>
          <p:cNvSpPr/>
          <p:nvPr userDrawn="1"/>
        </p:nvSpPr>
        <p:spPr>
          <a:xfrm>
            <a:off x="0" y="3397787"/>
            <a:ext cx="12192000" cy="99396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3E0875-1585-6742-B4E0-171C09E84465}"/>
              </a:ext>
            </a:extLst>
          </p:cNvPr>
          <p:cNvSpPr/>
          <p:nvPr userDrawn="1"/>
        </p:nvSpPr>
        <p:spPr>
          <a:xfrm>
            <a:off x="0" y="6191251"/>
            <a:ext cx="12192000" cy="66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8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20A5FF-7376-6F4D-8884-0D935D6FC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73760"/>
            <a:ext cx="12192000" cy="27842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6D3FC3-2842-0348-B352-974874634EC2}"/>
              </a:ext>
            </a:extLst>
          </p:cNvPr>
          <p:cNvSpPr/>
          <p:nvPr userDrawn="1"/>
        </p:nvSpPr>
        <p:spPr>
          <a:xfrm>
            <a:off x="0" y="4073760"/>
            <a:ext cx="12192000" cy="278424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837"/>
            <a:ext cx="11582400" cy="2490876"/>
          </a:xfrm>
          <a:prstGeom prst="rect">
            <a:avLst/>
          </a:prstGeom>
        </p:spPr>
        <p:txBody>
          <a:bodyPr vert="horz" lIns="274320" tIns="45720" rIns="45720" bIns="45720" rtlCol="0" anchor="b">
            <a:normAutofit/>
          </a:bodyPr>
          <a:lstStyle>
            <a:lvl1pPr algn="l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065465"/>
            <a:ext cx="11582400" cy="1500187"/>
          </a:xfrm>
        </p:spPr>
        <p:txBody>
          <a:bodyPr lIns="274320" rIns="45720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  <a:lvl2pPr marL="406417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2pPr>
            <a:lvl3pPr marL="81283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3pPr>
            <a:lvl4pPr marL="1219248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4pPr>
            <a:lvl5pPr marL="162566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5pPr>
            <a:lvl6pPr marL="2032080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6pPr>
            <a:lvl7pPr marL="243849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7pPr>
            <a:lvl8pPr marL="2844912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8pPr>
            <a:lvl9pPr marL="3251327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B747EB-CBF8-CE44-8D2D-C4C01406FB7B}"/>
              </a:ext>
            </a:extLst>
          </p:cNvPr>
          <p:cNvSpPr/>
          <p:nvPr userDrawn="1"/>
        </p:nvSpPr>
        <p:spPr>
          <a:xfrm rot="5400000">
            <a:off x="-50113" y="2855516"/>
            <a:ext cx="1068101" cy="78873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>
              <a:latin typeface="Trebuchet MS" panose="020B070302020209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8D2B65-7C51-2BD6-BC50-42EB9DA57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6060C-4D32-0FA4-6D18-680F230F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3" t="4706" r="3009" b="6050"/>
          <a:stretch/>
        </p:blipFill>
        <p:spPr>
          <a:xfrm>
            <a:off x="11460421" y="6456237"/>
            <a:ext cx="673636" cy="3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white chickens in grass&#10;&#10;Description automatically generated">
            <a:extLst>
              <a:ext uri="{FF2B5EF4-FFF2-40B4-BE49-F238E27FC236}">
                <a16:creationId xmlns:a16="http://schemas.microsoft.com/office/drawing/2014/main" id="{6B648692-73EC-F790-3DA8-EB7EE8A5B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5645"/>
            <a:ext cx="12204117" cy="26709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B747EB-CBF8-CE44-8D2D-C4C01406FB7B}"/>
              </a:ext>
            </a:extLst>
          </p:cNvPr>
          <p:cNvSpPr/>
          <p:nvPr userDrawn="1"/>
        </p:nvSpPr>
        <p:spPr>
          <a:xfrm rot="5400000">
            <a:off x="-50113" y="2855516"/>
            <a:ext cx="1068101" cy="78873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>
              <a:latin typeface="Trebuchet MS" panose="020B070302020209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6D3FC3-2842-0348-B352-974874634EC2}"/>
              </a:ext>
            </a:extLst>
          </p:cNvPr>
          <p:cNvSpPr/>
          <p:nvPr userDrawn="1"/>
        </p:nvSpPr>
        <p:spPr>
          <a:xfrm>
            <a:off x="0" y="4072317"/>
            <a:ext cx="12192000" cy="278424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07DE0E-FF6C-E0E1-CA9F-3E69E6A9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86837"/>
            <a:ext cx="11582400" cy="2490876"/>
          </a:xfrm>
          <a:prstGeom prst="rect">
            <a:avLst/>
          </a:prstGeom>
        </p:spPr>
        <p:txBody>
          <a:bodyPr vert="horz" lIns="274320" tIns="45720" rIns="45720" bIns="45720" rtlCol="0" anchor="b">
            <a:normAutofit/>
          </a:bodyPr>
          <a:lstStyle>
            <a:lvl1pPr algn="l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5F7268-AA42-95F9-E894-A50A32F6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3065465"/>
            <a:ext cx="11582400" cy="1500187"/>
          </a:xfrm>
        </p:spPr>
        <p:txBody>
          <a:bodyPr lIns="274320" rIns="45720"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06417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2pPr>
            <a:lvl3pPr marL="81283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3pPr>
            <a:lvl4pPr marL="1219248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4pPr>
            <a:lvl5pPr marL="162566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5pPr>
            <a:lvl6pPr marL="2032080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6pPr>
            <a:lvl7pPr marL="243849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7pPr>
            <a:lvl8pPr marL="2844912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8pPr>
            <a:lvl9pPr marL="3251327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DBA4D-FF3D-72A0-5B5A-A17C21ACB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2DB1A-08D4-700A-DC9B-96AB0E4CA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3" t="4706" r="3009" b="6050"/>
          <a:stretch/>
        </p:blipFill>
        <p:spPr>
          <a:xfrm>
            <a:off x="11460421" y="6456237"/>
            <a:ext cx="673636" cy="3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cows in a field&#10;&#10;Description automatically generated">
            <a:extLst>
              <a:ext uri="{FF2B5EF4-FFF2-40B4-BE49-F238E27FC236}">
                <a16:creationId xmlns:a16="http://schemas.microsoft.com/office/drawing/2014/main" id="{D2A236EE-0CAF-4968-6760-F2210CCEE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7985"/>
            <a:ext cx="12192000" cy="25800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6D3FC3-2842-0348-B352-974874634EC2}"/>
              </a:ext>
            </a:extLst>
          </p:cNvPr>
          <p:cNvSpPr/>
          <p:nvPr userDrawn="1"/>
        </p:nvSpPr>
        <p:spPr>
          <a:xfrm>
            <a:off x="0" y="3654358"/>
            <a:ext cx="12192000" cy="3203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B747EB-CBF8-CE44-8D2D-C4C01406FB7B}"/>
              </a:ext>
            </a:extLst>
          </p:cNvPr>
          <p:cNvSpPr/>
          <p:nvPr userDrawn="1"/>
        </p:nvSpPr>
        <p:spPr>
          <a:xfrm rot="5400000">
            <a:off x="-50113" y="2855516"/>
            <a:ext cx="1068101" cy="78873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68F1A-5490-BC24-2F94-F3D172A6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86837"/>
            <a:ext cx="11582400" cy="2490876"/>
          </a:xfrm>
          <a:prstGeom prst="rect">
            <a:avLst/>
          </a:prstGeom>
        </p:spPr>
        <p:txBody>
          <a:bodyPr vert="horz" lIns="274320" tIns="45720" rIns="45720" bIns="45720" rtlCol="0" anchor="b">
            <a:normAutofit/>
          </a:bodyPr>
          <a:lstStyle>
            <a:lvl1pPr algn="l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F16D5-1DB2-3A72-C948-D79B85775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3065465"/>
            <a:ext cx="11582400" cy="1500187"/>
          </a:xfrm>
        </p:spPr>
        <p:txBody>
          <a:bodyPr lIns="274320" rIns="45720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  <a:lvl2pPr marL="406417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2pPr>
            <a:lvl3pPr marL="81283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3pPr>
            <a:lvl4pPr marL="1219248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4pPr>
            <a:lvl5pPr marL="162566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5pPr>
            <a:lvl6pPr marL="2032080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6pPr>
            <a:lvl7pPr marL="243849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7pPr>
            <a:lvl8pPr marL="2844912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8pPr>
            <a:lvl9pPr marL="3251327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39E663-8CCB-A9F2-7F3E-26D04AFC8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EBCAD-EF29-1A99-6419-034B36451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3" t="4706" r="3009" b="6050"/>
          <a:stretch/>
        </p:blipFill>
        <p:spPr>
          <a:xfrm>
            <a:off x="11460421" y="6456237"/>
            <a:ext cx="673636" cy="3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hay with a few bales of hay&#10;&#10;Description automatically generated">
            <a:extLst>
              <a:ext uri="{FF2B5EF4-FFF2-40B4-BE49-F238E27FC236}">
                <a16:creationId xmlns:a16="http://schemas.microsoft.com/office/drawing/2014/main" id="{0F97A71E-AB1C-3350-AEC2-174711662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4074"/>
            <a:ext cx="12192413" cy="3203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B747EB-CBF8-CE44-8D2D-C4C01406FB7B}"/>
              </a:ext>
            </a:extLst>
          </p:cNvPr>
          <p:cNvSpPr/>
          <p:nvPr userDrawn="1"/>
        </p:nvSpPr>
        <p:spPr>
          <a:xfrm rot="5400000">
            <a:off x="-50113" y="2855516"/>
            <a:ext cx="1068101" cy="78873"/>
          </a:xfrm>
          <a:prstGeom prst="rect">
            <a:avLst/>
          </a:prstGeom>
          <a:solidFill>
            <a:srgbClr val="FFC4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>
              <a:latin typeface="Trebuchet MS" panose="020B070302020209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6D3FC3-2842-0348-B352-974874634EC2}"/>
              </a:ext>
            </a:extLst>
          </p:cNvPr>
          <p:cNvSpPr/>
          <p:nvPr userDrawn="1"/>
        </p:nvSpPr>
        <p:spPr>
          <a:xfrm>
            <a:off x="0" y="3704074"/>
            <a:ext cx="12192000" cy="3203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28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13CD03-832A-DE2F-9687-98010391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86837"/>
            <a:ext cx="11582400" cy="2490876"/>
          </a:xfrm>
          <a:prstGeom prst="rect">
            <a:avLst/>
          </a:prstGeom>
        </p:spPr>
        <p:txBody>
          <a:bodyPr vert="horz" lIns="274320" tIns="45720" rIns="45720" bIns="45720" rtlCol="0" anchor="b">
            <a:normAutofit/>
          </a:bodyPr>
          <a:lstStyle>
            <a:lvl1pPr algn="l" defTabSz="1083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rgbClr val="004B7F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4B7602-A266-AF24-FDC6-51DC19706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3065465"/>
            <a:ext cx="11582400" cy="1500187"/>
          </a:xfrm>
        </p:spPr>
        <p:txBody>
          <a:bodyPr lIns="274320" rIns="45720">
            <a:normAutofit/>
          </a:bodyPr>
          <a:lstStyle>
            <a:lvl1pPr marL="0" indent="0">
              <a:buNone/>
              <a:defRPr sz="2400">
                <a:solidFill>
                  <a:srgbClr val="004B7F"/>
                </a:solidFill>
              </a:defRPr>
            </a:lvl1pPr>
            <a:lvl2pPr marL="406417" indent="0">
              <a:buNone/>
              <a:defRPr sz="1777">
                <a:solidFill>
                  <a:schemeClr val="tx1">
                    <a:tint val="82000"/>
                  </a:schemeClr>
                </a:solidFill>
              </a:defRPr>
            </a:lvl2pPr>
            <a:lvl3pPr marL="81283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3pPr>
            <a:lvl4pPr marL="1219248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4pPr>
            <a:lvl5pPr marL="162566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5pPr>
            <a:lvl6pPr marL="2032080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6pPr>
            <a:lvl7pPr marL="2438495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7pPr>
            <a:lvl8pPr marL="2844912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8pPr>
            <a:lvl9pPr marL="3251327" indent="0">
              <a:buNone/>
              <a:defRPr sz="14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2F60E-2499-4066-FFBD-3200D6D1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3" t="4706" r="3009" b="6050"/>
          <a:stretch/>
        </p:blipFill>
        <p:spPr>
          <a:xfrm>
            <a:off x="11460421" y="6456237"/>
            <a:ext cx="673636" cy="3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6A07AB-17EC-1FAA-DF45-CA0CED736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378" b="3378"/>
          <a:stretch/>
        </p:blipFill>
        <p:spPr>
          <a:xfrm>
            <a:off x="2960933" y="1666236"/>
            <a:ext cx="6270135" cy="352552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A593B4-7490-2E43-C210-C90DB6C85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22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464" y="6164035"/>
            <a:ext cx="11157857" cy="69396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2857" y="6276294"/>
            <a:ext cx="664339" cy="40566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6013506"/>
            <a:ext cx="12192000" cy="99642"/>
          </a:xfrm>
          <a:custGeom>
            <a:avLst/>
            <a:gdLst/>
            <a:ahLst/>
            <a:cxnLst/>
            <a:rect l="l" t="t" r="r" b="b"/>
            <a:pathLst>
              <a:path w="20104100" h="146050">
                <a:moveTo>
                  <a:pt x="20104099" y="0"/>
                </a:moveTo>
                <a:lnTo>
                  <a:pt x="0" y="0"/>
                </a:lnTo>
                <a:lnTo>
                  <a:pt x="0" y="145844"/>
                </a:lnTo>
                <a:lnTo>
                  <a:pt x="20104099" y="145844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C428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90" b="1" i="0">
                <a:solidFill>
                  <a:srgbClr val="FFCC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86" b="0" i="0">
                <a:solidFill>
                  <a:srgbClr val="00488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22" b="0" i="0">
                <a:solidFill>
                  <a:srgbClr val="0D2741"/>
                </a:solidFill>
                <a:latin typeface="Trebuchet MS"/>
                <a:cs typeface="Trebuchet MS"/>
              </a:defRPr>
            </a:lvl1pPr>
          </a:lstStyle>
          <a:p>
            <a:pPr marL="59300">
              <a:spcBef>
                <a:spcPts val="12"/>
              </a:spcBef>
            </a:pPr>
            <a:fld id="{81D60167-4931-47E6-BA6A-407CBD079E47}" type="slidenum">
              <a:rPr lang="en-US" spc="-30" smtClean="0"/>
              <a:pPr marL="59300">
                <a:spcBef>
                  <a:spcPts val="12"/>
                </a:spcBef>
              </a:pPr>
              <a:t>‹#›</a:t>
            </a:fld>
            <a:endParaRPr lang="en-US" spc="-30" dirty="0"/>
          </a:p>
        </p:txBody>
      </p:sp>
    </p:spTree>
    <p:extLst>
      <p:ext uri="{BB962C8B-B14F-4D97-AF65-F5344CB8AC3E}">
        <p14:creationId xmlns:p14="http://schemas.microsoft.com/office/powerpoint/2010/main" val="3798277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00" y="2843784"/>
            <a:ext cx="4873752" cy="117043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4157444"/>
            <a:ext cx="4873752" cy="531313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24076" y="5818119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i="1"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FB3F8-F2DB-4261-9246-BF1AAD801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76" y="558800"/>
            <a:ext cx="2863600" cy="1827228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1252944" y="5001493"/>
            <a:ext cx="3485464" cy="53131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59850" y="4831983"/>
            <a:ext cx="2671655" cy="4484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EFFAA42-8D97-4EC8-843F-AF68832F52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6048" y="2"/>
            <a:ext cx="6395953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i="1"/>
            </a:lvl1pPr>
          </a:lstStyle>
          <a:p>
            <a:r>
              <a:rPr lang="en-US" dirty="0"/>
              <a:t>Click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3744742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701800"/>
            <a:ext cx="10972800" cy="4343400"/>
          </a:xfrm>
        </p:spPr>
        <p:txBody>
          <a:bodyPr lIns="0" tIns="0" rIns="0" bIns="0" anchor="t">
            <a:normAutofit/>
          </a:bodyPr>
          <a:lstStyle>
            <a:lvl1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3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A47B04-54C7-DD92-0136-7C59BACC2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4159" y="6417729"/>
            <a:ext cx="396241" cy="318351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A6A33E2-93F7-1E4C-9EEC-202A98726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38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00" y="2843784"/>
            <a:ext cx="4873752" cy="1170432"/>
          </a:xfrm>
        </p:spPr>
        <p:txBody>
          <a:bodyPr anchor="ctr"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4157443"/>
            <a:ext cx="4873752" cy="531313"/>
          </a:xfrm>
        </p:spPr>
        <p:txBody>
          <a:bodyPr anchor="ctr"/>
          <a:lstStyle>
            <a:lvl1pPr marL="0" indent="0" algn="ctr">
              <a:buNone/>
              <a:defRPr sz="2133"/>
            </a:lvl1pPr>
            <a:lvl2pPr marL="406360" indent="0" algn="ctr">
              <a:buNone/>
              <a:defRPr sz="1777"/>
            </a:lvl2pPr>
            <a:lvl3pPr marL="812719" indent="0" algn="ctr">
              <a:buNone/>
              <a:defRPr sz="1600"/>
            </a:lvl3pPr>
            <a:lvl4pPr marL="1219079" indent="0" algn="ctr">
              <a:buNone/>
              <a:defRPr sz="1422"/>
            </a:lvl4pPr>
            <a:lvl5pPr marL="1625438" indent="0" algn="ctr">
              <a:buNone/>
              <a:defRPr sz="1422"/>
            </a:lvl5pPr>
            <a:lvl6pPr marL="2031798" indent="0" algn="ctr">
              <a:buNone/>
              <a:defRPr sz="1422"/>
            </a:lvl6pPr>
            <a:lvl7pPr marL="2438157" indent="0" algn="ctr">
              <a:buNone/>
              <a:defRPr sz="1422"/>
            </a:lvl7pPr>
            <a:lvl8pPr marL="2844517" indent="0" algn="ctr">
              <a:buNone/>
              <a:defRPr sz="1422"/>
            </a:lvl8pPr>
            <a:lvl9pPr marL="3250876" indent="0" algn="ctr">
              <a:buNone/>
              <a:defRPr sz="142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24076" y="5818118"/>
            <a:ext cx="2743200" cy="365125"/>
          </a:xfrm>
          <a:prstGeom prst="rect">
            <a:avLst/>
          </a:prstGeom>
        </p:spPr>
        <p:txBody>
          <a:bodyPr anchor="ctr"/>
          <a:lstStyle>
            <a:lvl1pPr algn="ctr">
              <a:defRPr i="1"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FB3F8-F2DB-4261-9246-BF1AAD801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76" y="558801"/>
            <a:ext cx="2863600" cy="1827228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1252944" y="5001492"/>
            <a:ext cx="3485464" cy="531313"/>
          </a:xfrm>
          <a:prstGeom prst="rect">
            <a:avLst/>
          </a:prstGeom>
        </p:spPr>
        <p:txBody>
          <a:bodyPr vert="horz" lIns="0" tIns="40640" rIns="0" bIns="4064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33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59849" y="4831982"/>
            <a:ext cx="2671654" cy="4484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EFFAA42-8D97-4EC8-843F-AF68832F52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6046" y="1"/>
            <a:ext cx="6395953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777" i="1"/>
            </a:lvl1pPr>
          </a:lstStyle>
          <a:p>
            <a:r>
              <a:rPr lang="en-US" dirty="0"/>
              <a:t>Click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45099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057400"/>
            <a:ext cx="5254751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2057400"/>
            <a:ext cx="5260848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8" y="1600200"/>
            <a:ext cx="5257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6327648" y="1600200"/>
            <a:ext cx="5257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777154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701800"/>
            <a:ext cx="10972800" cy="4343400"/>
          </a:xfrm>
        </p:spPr>
        <p:txBody>
          <a:bodyPr lIns="0" tIns="0" rIns="0" bIns="0" anchor="t">
            <a:normAutofit/>
          </a:bodyPr>
          <a:lstStyle>
            <a:lvl1pPr>
              <a:buClr>
                <a:srgbClr val="000000"/>
              </a:buClr>
              <a:defRPr sz="1422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defRPr sz="1422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defRPr sz="1422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defRPr sz="1422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155873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2394" y="1611189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457155" marR="0" indent="-457155" algn="l" defTabSz="812719" rtl="0" eaLnBrk="1" fontAlgn="auto" latinLnBrk="0" hangingPunct="1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44" baseline="0">
                <a:solidFill>
                  <a:srgbClr val="000000"/>
                </a:solidFill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lang="en-US" sz="2844" dirty="0"/>
              <a:t>Click to edit section titles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28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12394" y="2185376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457155" marR="0" indent="-457155" algn="l" defTabSz="812719" rtl="0" eaLnBrk="1" fontAlgn="auto" latinLnBrk="0" hangingPunct="1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 sz="2844" baseline="0">
                <a:solidFill>
                  <a:srgbClr val="000000"/>
                </a:solidFill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lang="en-US" sz="2844" dirty="0"/>
              <a:t>Click to edit section titles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12394" y="2759563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457155" marR="0" indent="-457155" algn="l" defTabSz="812719" rtl="0" eaLnBrk="1" fontAlgn="auto" latinLnBrk="0" hangingPunct="1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 sz="2844" baseline="0">
                <a:solidFill>
                  <a:srgbClr val="000000"/>
                </a:solidFill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lang="en-US" sz="2844" dirty="0"/>
              <a:t>Click to edit section titles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12394" y="3333750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457155" marR="0" indent="-457155" algn="l" defTabSz="812719" rtl="0" eaLnBrk="1" fontAlgn="auto" latinLnBrk="0" hangingPunct="1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 sz="2844" baseline="0">
                <a:solidFill>
                  <a:srgbClr val="000000"/>
                </a:solidFill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lang="en-US" sz="2844" dirty="0"/>
              <a:t>Click to edit section titles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2394" y="3907937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457155" marR="0" indent="-457155" algn="l" defTabSz="812719" rtl="0" eaLnBrk="1" fontAlgn="auto" latinLnBrk="0" hangingPunct="1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 sz="2844" baseline="0">
                <a:solidFill>
                  <a:srgbClr val="000000"/>
                </a:solidFill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lang="en-US" sz="2844" dirty="0"/>
              <a:t>Click to edit section titles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12394" y="4482124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457155" marR="0" indent="-457155" algn="l" defTabSz="812719" rtl="0" eaLnBrk="1" fontAlgn="auto" latinLnBrk="0" hangingPunct="1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 sz="2844" baseline="0">
                <a:solidFill>
                  <a:srgbClr val="000000"/>
                </a:solidFill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lang="en-US" sz="2844" dirty="0"/>
              <a:t>Click to edit section titles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12394" y="5056313"/>
            <a:ext cx="10973054" cy="553085"/>
          </a:xfrm>
        </p:spPr>
        <p:txBody>
          <a:bodyPr lIns="0" tIns="0" rIns="0" bIns="0" anchor="ctr">
            <a:normAutofit/>
          </a:bodyPr>
          <a:lstStyle>
            <a:lvl1pPr marL="457155" marR="0" indent="-457155" algn="l" defTabSz="812719" rtl="0" eaLnBrk="1" fontAlgn="auto" latinLnBrk="0" hangingPunct="1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 sz="2844" baseline="0">
                <a:solidFill>
                  <a:srgbClr val="000000"/>
                </a:solidFill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lang="en-US" sz="2844" dirty="0"/>
              <a:t>Click to edit section titles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4832314D-2F48-4824-AC04-90233C91063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391616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9" y="2057400"/>
            <a:ext cx="5254751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2057400"/>
            <a:ext cx="5260848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28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8" y="1600200"/>
            <a:ext cx="5257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6327648" y="1600200"/>
            <a:ext cx="5257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818647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3/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057400"/>
            <a:ext cx="3502152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057400"/>
            <a:ext cx="7007352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28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8" y="1600200"/>
            <a:ext cx="3505202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8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4572000" y="1600200"/>
            <a:ext cx="7013448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52723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057400"/>
            <a:ext cx="7004304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77200" y="2057400"/>
            <a:ext cx="3502152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28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8" y="1600200"/>
            <a:ext cx="700735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8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077200" y="1600200"/>
            <a:ext cx="3508248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847748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7" y="2057401"/>
            <a:ext cx="10972800" cy="1713773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28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7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7" y="1600200"/>
            <a:ext cx="10972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/>
          </p:nvPr>
        </p:nvSpPr>
        <p:spPr>
          <a:xfrm>
            <a:off x="612647" y="4365534"/>
            <a:ext cx="10972800" cy="1713773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612647" y="3908333"/>
            <a:ext cx="10972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573517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922" y="2057401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28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0922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0922" y="1600200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/>
          </p:nvPr>
        </p:nvSpPr>
        <p:spPr>
          <a:xfrm>
            <a:off x="610922" y="4365534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610922" y="3908333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8"/>
          </p:nvPr>
        </p:nvSpPr>
        <p:spPr>
          <a:xfrm>
            <a:off x="6316778" y="2057401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1"/>
          <p:cNvSpPr>
            <a:spLocks noGrp="1"/>
          </p:cNvSpPr>
          <p:nvPr>
            <p:ph sz="quarter" idx="19" hasCustomPrompt="1"/>
          </p:nvPr>
        </p:nvSpPr>
        <p:spPr>
          <a:xfrm>
            <a:off x="6316778" y="1600200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0"/>
          </p:nvPr>
        </p:nvSpPr>
        <p:spPr>
          <a:xfrm>
            <a:off x="6316778" y="4365534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1" hasCustomPrompt="1"/>
          </p:nvPr>
        </p:nvSpPr>
        <p:spPr>
          <a:xfrm>
            <a:off x="6316778" y="3908333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2464898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057400"/>
            <a:ext cx="3511296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1" y="2057400"/>
            <a:ext cx="3511296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284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074152" y="2057400"/>
            <a:ext cx="3511296" cy="4123944"/>
          </a:xfrm>
        </p:spPr>
        <p:txBody>
          <a:bodyPr lIns="0" tIns="0" rIns="0" bIns="0" anchor="t">
            <a:normAutofit/>
          </a:bodyPr>
          <a:lstStyle>
            <a:lvl1pPr>
              <a:defRPr sz="1422">
                <a:solidFill>
                  <a:srgbClr val="000000"/>
                </a:solidFill>
              </a:defRPr>
            </a:lvl1pPr>
            <a:lvl2pPr>
              <a:defRPr sz="1422">
                <a:solidFill>
                  <a:srgbClr val="000000"/>
                </a:solidFill>
              </a:defRPr>
            </a:lvl2pPr>
            <a:lvl3pPr>
              <a:defRPr sz="1422">
                <a:solidFill>
                  <a:srgbClr val="000000"/>
                </a:solidFill>
              </a:defRPr>
            </a:lvl3pPr>
            <a:lvl4pPr>
              <a:defRPr sz="1422">
                <a:solidFill>
                  <a:srgbClr val="000000"/>
                </a:solidFill>
              </a:defRPr>
            </a:lvl4pPr>
            <a:lvl5pPr>
              <a:defRPr sz="1422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612648" y="1600200"/>
            <a:ext cx="3511296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4343401" y="1600200"/>
            <a:ext cx="3511296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24" name="Content Placeholder 21"/>
          <p:cNvSpPr>
            <a:spLocks noGrp="1"/>
          </p:cNvSpPr>
          <p:nvPr>
            <p:ph sz="quarter" idx="18" hasCustomPrompt="1"/>
          </p:nvPr>
        </p:nvSpPr>
        <p:spPr>
          <a:xfrm>
            <a:off x="8074152" y="1600200"/>
            <a:ext cx="3511296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2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68697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777" baseline="0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2764916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9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71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43362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3/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057400"/>
            <a:ext cx="3502152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057400"/>
            <a:ext cx="7007352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8" y="1600200"/>
            <a:ext cx="3505202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8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4572000" y="1600200"/>
            <a:ext cx="7013448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2999124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Company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04800"/>
          </a:xfrm>
          <a:prstGeom prst="rect">
            <a:avLst/>
          </a:prstGeom>
          <a:gradFill flip="none" rotWithShape="1">
            <a:gsLst>
              <a:gs pos="0">
                <a:srgbClr val="003DA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219200" y="2286001"/>
            <a:ext cx="975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-133" dirty="0">
                <a:solidFill>
                  <a:srgbClr val="003399"/>
                </a:solidFill>
                <a:latin typeface="Lucida Bright" pitchFamily="18" charset="0"/>
                <a:cs typeface="Times New Roman" pitchFamily="18" charset="0"/>
              </a:rPr>
              <a:t>Perdue Farms</a:t>
            </a:r>
            <a:endParaRPr lang="en-US" sz="4800" spc="-133" dirty="0">
              <a:solidFill>
                <a:srgbClr val="003DA7"/>
              </a:solidFill>
              <a:latin typeface="Lucida Bright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540000" y="3200401"/>
            <a:ext cx="904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pc="-13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Lucida Bright" pitchFamily="18" charset="0"/>
              </a:rPr>
              <a:t>Corporate Technology Roadmap</a:t>
            </a:r>
          </a:p>
          <a:p>
            <a:fld id="{A42C51A8-F38D-4ECE-AD1A-42A788BDB317}" type="datetime4">
              <a:rPr lang="en-US" sz="3200" i="1" spc="-133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Lucida Bright" pitchFamily="18" charset="0"/>
              </a:rPr>
              <a:t>January 14, 2025</a:t>
            </a:fld>
            <a:endParaRPr lang="en-US" sz="3200" i="1" spc="-133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12600" y="3108961"/>
            <a:ext cx="9753600" cy="91440"/>
          </a:xfrm>
          <a:prstGeom prst="rect">
            <a:avLst/>
          </a:prstGeom>
          <a:solidFill>
            <a:srgbClr val="FFC8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1"/>
            <a:ext cx="12192000" cy="19146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244" i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ucida Bright" pitchFamily="18" charset="0"/>
              </a:rPr>
              <a:t>Confidential </a:t>
            </a:r>
            <a:endParaRPr lang="en-US" sz="1244" i="1" dirty="0">
              <a:solidFill>
                <a:prstClr val="black"/>
              </a:solidFill>
              <a:latin typeface="Lucida Bright" pitchFamily="18" charset="0"/>
            </a:endParaRPr>
          </a:p>
        </p:txBody>
      </p:sp>
      <p:pic>
        <p:nvPicPr>
          <p:cNvPr id="18" name="Picture 1" descr="PAB_USGA_BlueLtr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7841" y="5806441"/>
            <a:ext cx="2709195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PerdueLogoHouseWe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441" y="5008087"/>
            <a:ext cx="436271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L011__PerdueFoods_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43841" y="5577840"/>
            <a:ext cx="2302453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7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732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2_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4"/>
          <p:cNvSpPr txBox="1">
            <a:spLocks noGrp="1"/>
          </p:cNvSpPr>
          <p:nvPr>
            <p:ph type="title"/>
          </p:nvPr>
        </p:nvSpPr>
        <p:spPr>
          <a:xfrm>
            <a:off x="304800" y="228601"/>
            <a:ext cx="11576050" cy="48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31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057400"/>
            <a:ext cx="7004304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77200" y="2057400"/>
            <a:ext cx="3502152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8" y="1600200"/>
            <a:ext cx="700735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8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077200" y="1600200"/>
            <a:ext cx="3508248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373272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7" y="2057400"/>
            <a:ext cx="10972800" cy="1713773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7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2647" y="1600200"/>
            <a:ext cx="10972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/>
          </p:nvPr>
        </p:nvSpPr>
        <p:spPr>
          <a:xfrm>
            <a:off x="612647" y="4365533"/>
            <a:ext cx="10972800" cy="1713773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612647" y="3908333"/>
            <a:ext cx="10972800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28449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66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922" y="2057400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0922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610922" y="1600200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/>
          </p:nvPr>
        </p:nvSpPr>
        <p:spPr>
          <a:xfrm>
            <a:off x="610922" y="4365533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610922" y="3908333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8"/>
          </p:nvPr>
        </p:nvSpPr>
        <p:spPr>
          <a:xfrm>
            <a:off x="6316778" y="2057400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1"/>
          <p:cNvSpPr>
            <a:spLocks noGrp="1"/>
          </p:cNvSpPr>
          <p:nvPr>
            <p:ph sz="quarter" idx="19" hasCustomPrompt="1"/>
          </p:nvPr>
        </p:nvSpPr>
        <p:spPr>
          <a:xfrm>
            <a:off x="6316778" y="1600200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0"/>
          </p:nvPr>
        </p:nvSpPr>
        <p:spPr>
          <a:xfrm>
            <a:off x="6316778" y="4365533"/>
            <a:ext cx="5266944" cy="1713773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1" hasCustomPrompt="1"/>
          </p:nvPr>
        </p:nvSpPr>
        <p:spPr>
          <a:xfrm>
            <a:off x="6316778" y="3908333"/>
            <a:ext cx="5266944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14100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057400"/>
            <a:ext cx="3511296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057400"/>
            <a:ext cx="3511296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</p:spPr>
        <p:txBody>
          <a:bodyPr lIns="0" tIns="0" rIns="0" bIns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2648" y="1143000"/>
            <a:ext cx="10972800" cy="320040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074152" y="2057400"/>
            <a:ext cx="3511296" cy="4123944"/>
          </a:xfrm>
        </p:spPr>
        <p:txBody>
          <a:bodyPr lIns="0" tIns="0" rIns="0" bIns="0" anchor="t"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612648" y="1600200"/>
            <a:ext cx="3511296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4343400" y="1600200"/>
            <a:ext cx="3511296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24" name="Content Placeholder 21"/>
          <p:cNvSpPr>
            <a:spLocks noGrp="1"/>
          </p:cNvSpPr>
          <p:nvPr>
            <p:ph sz="quarter" idx="18" hasCustomPrompt="1"/>
          </p:nvPr>
        </p:nvSpPr>
        <p:spPr>
          <a:xfrm>
            <a:off x="8074152" y="1600200"/>
            <a:ext cx="3511296" cy="32004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header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612902" y="6236208"/>
            <a:ext cx="10972800" cy="123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Source / Note</a:t>
            </a:r>
          </a:p>
        </p:txBody>
      </p:sp>
    </p:spTree>
    <p:extLst>
      <p:ext uri="{BB962C8B-B14F-4D97-AF65-F5344CB8AC3E}">
        <p14:creationId xmlns:p14="http://schemas.microsoft.com/office/powerpoint/2010/main" val="12074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1825625"/>
            <a:ext cx="10966704" cy="4351338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8" y="6359525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6152" y="635635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3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6" r:id="rId13"/>
    <p:sldLayoutId id="2147483967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9BF2A23-5BF7-5057-28DB-45EE00EAC4A3}"/>
              </a:ext>
            </a:extLst>
          </p:cNvPr>
          <p:cNvGrpSpPr/>
          <p:nvPr userDrawn="1"/>
        </p:nvGrpSpPr>
        <p:grpSpPr>
          <a:xfrm>
            <a:off x="111789" y="6354258"/>
            <a:ext cx="12022268" cy="652975"/>
            <a:chOff x="0" y="23007879"/>
            <a:chExt cx="48645762" cy="2595323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A720D7A-E405-99ED-8940-369AF52DB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007879"/>
              <a:ext cx="25222200" cy="2595321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8F0A94D-0628-2A1F-593C-3A7B0FD40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22199" y="23007879"/>
              <a:ext cx="20211449" cy="25953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28FF74-7498-570F-C26F-7171F7BA0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3" t="4706" r="3009" b="6050"/>
            <a:stretch/>
          </p:blipFill>
          <p:spPr>
            <a:xfrm>
              <a:off x="45920026" y="23413208"/>
              <a:ext cx="2725736" cy="1532609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20520"/>
            <a:ext cx="11582400" cy="455168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rgbClr val="004B7F"/>
                </a:solidFill>
                <a:latin typeface="Trebuchet MS" panose="020B0703020202090204" pitchFamily="34" charset="0"/>
              </a:defRPr>
            </a:lvl1pPr>
          </a:lstStyle>
          <a:p>
            <a:fld id="{7D82BD78-D035-B445-8AB1-473364248B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0C59F4E-FA71-812C-7B3C-FC58D42F9EB4}"/>
              </a:ext>
            </a:extLst>
          </p:cNvPr>
          <p:cNvSpPr txBox="1">
            <a:spLocks/>
          </p:cNvSpPr>
          <p:nvPr userDrawn="1"/>
        </p:nvSpPr>
        <p:spPr>
          <a:xfrm>
            <a:off x="179868" y="6569413"/>
            <a:ext cx="1316665" cy="3017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rgbClr val="004B7F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33" b="0" dirty="0"/>
              <a:t>Confidential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D82EC59-7D7E-7172-86F9-6D77204D4764}"/>
              </a:ext>
            </a:extLst>
          </p:cNvPr>
          <p:cNvSpPr txBox="1">
            <a:spLocks/>
          </p:cNvSpPr>
          <p:nvPr userDrawn="1"/>
        </p:nvSpPr>
        <p:spPr>
          <a:xfrm>
            <a:off x="5401340" y="6569413"/>
            <a:ext cx="1389320" cy="30175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rgbClr val="004B7F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33" b="0" dirty="0"/>
              <a:t>Perdue Farms</a:t>
            </a:r>
          </a:p>
        </p:txBody>
      </p:sp>
    </p:spTree>
    <p:extLst>
      <p:ext uri="{BB962C8B-B14F-4D97-AF65-F5344CB8AC3E}">
        <p14:creationId xmlns:p14="http://schemas.microsoft.com/office/powerpoint/2010/main" val="29001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4078" r:id="rId22"/>
    <p:sldLayoutId id="2147484079" r:id="rId23"/>
    <p:sldLayoutId id="2147484080" r:id="rId2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1600" b="0" i="0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6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5" orient="horz" pos="996">
          <p15:clr>
            <a:srgbClr val="F26B43"/>
          </p15:clr>
        </p15:guide>
        <p15:guide id="6" orient="horz" pos="29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685800"/>
            <a:ext cx="10972800" cy="4572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1825625"/>
            <a:ext cx="10966704" cy="4351338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8" y="6359526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Perdue Farms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6152" y="6356351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8E8E7F50-3786-43C5-966E-5187DA46F0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6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</p:sldLayoutIdLst>
  <p:hf hdr="0"/>
  <p:txStyles>
    <p:titleStyle>
      <a:lvl1pPr algn="l" defTabSz="812719" rtl="0" eaLnBrk="1" latinLnBrk="0" hangingPunct="1">
        <a:lnSpc>
          <a:spcPct val="90000"/>
        </a:lnSpc>
        <a:spcBef>
          <a:spcPct val="0"/>
        </a:spcBef>
        <a:buNone/>
        <a:defRPr sz="2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180" indent="-203180" algn="l" defTabSz="81271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15899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422258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978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337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697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056" indent="-203180" algn="l" defTabSz="812719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60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19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079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438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798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157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517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876" algn="l" defTabSz="81271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6B742-4D19-5E06-D31E-34DD8CD70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915" y="4215873"/>
            <a:ext cx="11582400" cy="633053"/>
          </a:xfrm>
        </p:spPr>
        <p:txBody>
          <a:bodyPr/>
          <a:lstStyle/>
          <a:p>
            <a:r>
              <a:rPr lang="en-US" dirty="0"/>
              <a:t>Mid Atlantic CIO </a:t>
            </a:r>
            <a:br>
              <a:rPr lang="en-US" dirty="0"/>
            </a:br>
            <a:r>
              <a:rPr lang="en-US" dirty="0"/>
              <a:t>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90848-E4D7-D049-E974-CFC886EAB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14712"/>
            <a:ext cx="11582400" cy="464361"/>
          </a:xfrm>
        </p:spPr>
        <p:txBody>
          <a:bodyPr/>
          <a:lstStyle/>
          <a:p>
            <a:r>
              <a:rPr lang="en-US" sz="2400" dirty="0">
                <a:latin typeface="+mn-lt"/>
                <a:ea typeface="+mn-ea"/>
                <a:cs typeface="+mn-cs"/>
              </a:rPr>
              <a:t>Information Systems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br>
              <a:rPr lang="en-US" sz="2400" dirty="0">
                <a:latin typeface="+mn-lt"/>
                <a:ea typeface="+mn-ea"/>
                <a:cs typeface="+mn-cs"/>
              </a:rPr>
            </a:br>
            <a:br>
              <a:rPr lang="en-US" sz="2400" dirty="0"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83B33-80E8-96BA-BFE3-790D1A33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2BD78-D035-B445-8AB1-473364248B7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8A934-70F2-0706-5B74-F64C58AF15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778986"/>
            <a:ext cx="11582400" cy="364067"/>
          </a:xfrm>
        </p:spPr>
        <p:txBody>
          <a:bodyPr/>
          <a:lstStyle/>
          <a:p>
            <a:r>
              <a:rPr lang="en-US" sz="2400" dirty="0"/>
              <a:t>1/16/2025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6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02CD9F-C26A-9D50-BBFE-2F8828E1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4" y="439330"/>
            <a:ext cx="10972800" cy="406400"/>
          </a:xfrm>
        </p:spPr>
        <p:txBody>
          <a:bodyPr/>
          <a:lstStyle/>
          <a:p>
            <a:r>
              <a:rPr lang="en-US" dirty="0"/>
              <a:t>Perdue AI Journey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68AFD1-7DBB-07D0-5A64-EE60C5D140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5774" y="1659505"/>
            <a:ext cx="3902826" cy="3665728"/>
          </a:xfrm>
        </p:spPr>
        <p:txBody>
          <a:bodyPr/>
          <a:lstStyle/>
          <a:p>
            <a:pPr>
              <a:defRPr/>
            </a:pPr>
            <a:r>
              <a:rPr lang="en-US" sz="1577" dirty="0">
                <a:latin typeface="Trebuchet MS"/>
              </a:rPr>
              <a:t>Policy and Governance</a:t>
            </a:r>
          </a:p>
          <a:p>
            <a:pPr lvl="1">
              <a:defRPr/>
            </a:pPr>
            <a:r>
              <a:rPr lang="en-US" sz="1577" dirty="0">
                <a:latin typeface="Trebuchet MS"/>
              </a:rPr>
              <a:t>Awareness training</a:t>
            </a:r>
          </a:p>
          <a:p>
            <a:pPr>
              <a:defRPr/>
            </a:pPr>
            <a:r>
              <a:rPr lang="en-US" sz="1577" dirty="0">
                <a:latin typeface="Trebuchet MS"/>
              </a:rPr>
              <a:t>Focused on associate productivity </a:t>
            </a:r>
          </a:p>
          <a:p>
            <a:pPr lvl="1">
              <a:defRPr/>
            </a:pPr>
            <a:r>
              <a:rPr lang="en-US" sz="1577" dirty="0">
                <a:latin typeface="Trebuchet MS"/>
              </a:rPr>
              <a:t>ChatGPT</a:t>
            </a:r>
          </a:p>
          <a:p>
            <a:pPr lvl="1">
              <a:defRPr/>
            </a:pPr>
            <a:r>
              <a:rPr lang="en-US" sz="1577" dirty="0">
                <a:latin typeface="Trebuchet MS"/>
              </a:rPr>
              <a:t>Microsoft Co-pilot</a:t>
            </a:r>
          </a:p>
          <a:p>
            <a:pPr lvl="1">
              <a:defRPr/>
            </a:pPr>
            <a:r>
              <a:rPr lang="en-US" sz="1577" dirty="0">
                <a:latin typeface="Trebuchet MS"/>
              </a:rPr>
              <a:t>Select Use Cases</a:t>
            </a:r>
          </a:p>
          <a:p>
            <a:pPr>
              <a:defRPr/>
            </a:pPr>
            <a:r>
              <a:rPr lang="en-US" sz="1577" dirty="0">
                <a:latin typeface="Trebuchet MS"/>
              </a:rPr>
              <a:t>Unique opportunity to leverage BPR to prepare data</a:t>
            </a:r>
          </a:p>
          <a:p>
            <a:pPr lvl="1">
              <a:defRPr/>
            </a:pPr>
            <a:r>
              <a:rPr lang="en-US" sz="1577" dirty="0">
                <a:latin typeface="Trebuchet MS"/>
              </a:rPr>
              <a:t>Unified Systems</a:t>
            </a:r>
          </a:p>
          <a:p>
            <a:pPr lvl="1">
              <a:defRPr/>
            </a:pPr>
            <a:r>
              <a:rPr lang="en-US" sz="1577" dirty="0">
                <a:latin typeface="Trebuchet MS"/>
              </a:rPr>
              <a:t>Begin Master Data</a:t>
            </a:r>
          </a:p>
          <a:p>
            <a:pPr>
              <a:defRPr/>
            </a:pPr>
            <a:r>
              <a:rPr lang="en-US" sz="1577" dirty="0">
                <a:latin typeface="Trebuchet MS"/>
              </a:rPr>
              <a:t>Begin data literacy and governance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33D82-8F44-9475-6D83-EA593D63B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774" y="814760"/>
            <a:ext cx="10972800" cy="284480"/>
          </a:xfrm>
        </p:spPr>
        <p:txBody>
          <a:bodyPr/>
          <a:lstStyle/>
          <a:p>
            <a:r>
              <a:rPr lang="en-US" dirty="0"/>
              <a:t>Roadmap to embed AI in business operations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2542B6-BE1F-E4B3-22B8-2C0D711E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54492"/>
            <a:r>
              <a:rPr lang="en-US" kern="0" dirty="0">
                <a:solidFill>
                  <a:srgbClr val="004B7E"/>
                </a:solidFill>
              </a:rPr>
              <a:t>Confidential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E153CB-7F01-FC9B-CA6A-F9D9C52D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54492"/>
            <a:r>
              <a:rPr lang="en-US" kern="0" dirty="0">
                <a:solidFill>
                  <a:srgbClr val="004B7E"/>
                </a:solidFill>
              </a:rPr>
              <a:t>Perdue Farms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7C7FC1-34CE-B10B-F9F4-4FB7D6DC196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5774" y="1269928"/>
            <a:ext cx="3902826" cy="284480"/>
          </a:xfrm>
        </p:spPr>
        <p:txBody>
          <a:bodyPr/>
          <a:lstStyle/>
          <a:p>
            <a:r>
              <a:rPr lang="en-US" dirty="0"/>
              <a:t>Current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3DA45-40D6-D9AD-62A9-797263CEF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2236" y="1659505"/>
            <a:ext cx="3870407" cy="3665728"/>
          </a:xfrm>
        </p:spPr>
        <p:txBody>
          <a:bodyPr>
            <a:normAutofit lnSpcReduction="10000"/>
          </a:bodyPr>
          <a:lstStyle/>
          <a:p>
            <a:pPr marL="202929" indent="-202929">
              <a:defRPr/>
            </a:pPr>
            <a:r>
              <a:rPr lang="en-US" sz="1577" dirty="0">
                <a:latin typeface="Trebuchet MS"/>
              </a:rPr>
              <a:t>Build AI staffing </a:t>
            </a:r>
            <a:endParaRPr lang="en-US" dirty="0">
              <a:ea typeface="+mn-ea"/>
              <a:cs typeface="+mn-cs"/>
            </a:endParaRPr>
          </a:p>
          <a:p>
            <a:pPr marL="609171" lvl="1" indent="-202929">
              <a:defRPr/>
            </a:pPr>
            <a:r>
              <a:rPr lang="en-US" sz="1577" dirty="0">
                <a:latin typeface="Trebuchet MS"/>
              </a:rPr>
              <a:t>Technical and Business</a:t>
            </a:r>
          </a:p>
          <a:p>
            <a:pPr marL="202929" indent="-202929">
              <a:defRPr/>
            </a:pPr>
            <a:r>
              <a:rPr lang="en-US" sz="1577" dirty="0">
                <a:latin typeface="Trebuchet MS"/>
              </a:rPr>
              <a:t>Utilize Perdue Systems for AI</a:t>
            </a:r>
          </a:p>
          <a:p>
            <a:pPr marL="609171" lvl="1" indent="-202929">
              <a:defRPr/>
            </a:pPr>
            <a:r>
              <a:rPr lang="en-US" sz="1577" dirty="0">
                <a:latin typeface="Trebuchet MS"/>
              </a:rPr>
              <a:t>SAP, OneStream, Blue Yonder</a:t>
            </a:r>
          </a:p>
          <a:p>
            <a:pPr marL="609171" lvl="1" indent="-202929">
              <a:defRPr/>
            </a:pPr>
            <a:r>
              <a:rPr lang="en-US" sz="1577" dirty="0">
                <a:latin typeface="Trebuchet MS"/>
              </a:rPr>
              <a:t>Other BPR systems of record</a:t>
            </a:r>
          </a:p>
          <a:p>
            <a:pPr marL="609171" indent="-20292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Agents</a:t>
            </a:r>
          </a:p>
          <a:p>
            <a:pPr marL="202929" indent="-202929">
              <a:lnSpc>
                <a:spcPct val="100000"/>
              </a:lnSpc>
              <a:defRPr/>
            </a:pPr>
            <a:r>
              <a:rPr lang="en-US" sz="1577" dirty="0">
                <a:latin typeface="Trebuchet MS"/>
              </a:rPr>
              <a:t>Continued focus on associate productivity </a:t>
            </a:r>
          </a:p>
          <a:p>
            <a:pPr marL="202929" indent="-202929">
              <a:defRPr/>
            </a:pPr>
            <a:r>
              <a:rPr lang="en-US" sz="1577" dirty="0">
                <a:latin typeface="Trebuchet MS"/>
              </a:rPr>
              <a:t>Data-Lake for AI analysis</a:t>
            </a:r>
          </a:p>
          <a:p>
            <a:pPr marL="609171" lvl="1" indent="-202929">
              <a:defRPr/>
            </a:pPr>
            <a:r>
              <a:rPr lang="en-US" sz="1577" dirty="0">
                <a:latin typeface="Trebuchet MS"/>
              </a:rPr>
              <a:t>Cross system data</a:t>
            </a:r>
          </a:p>
          <a:p>
            <a:pPr marL="609171" lvl="1" indent="-202929">
              <a:defRPr/>
            </a:pPr>
            <a:r>
              <a:rPr lang="en-US" sz="1577" dirty="0">
                <a:latin typeface="Trebuchet MS"/>
              </a:rPr>
              <a:t>Aligned with BPR rollout</a:t>
            </a:r>
          </a:p>
          <a:p>
            <a:pPr marL="202929" indent="-202929">
              <a:lnSpc>
                <a:spcPct val="100000"/>
              </a:lnSpc>
              <a:defRPr/>
            </a:pPr>
            <a:r>
              <a:rPr lang="en-US" sz="1577" dirty="0">
                <a:latin typeface="Trebuchet MS"/>
              </a:rPr>
              <a:t>IT systems testing </a:t>
            </a:r>
          </a:p>
          <a:p>
            <a:pPr marL="202929" indent="-202929">
              <a:lnSpc>
                <a:spcPct val="100000"/>
              </a:lnSpc>
              <a:defRPr/>
            </a:pPr>
            <a:r>
              <a:rPr lang="en-US" sz="1577" dirty="0">
                <a:latin typeface="Trebuchet MS"/>
              </a:rPr>
              <a:t>Continue data literacy and governance </a:t>
            </a:r>
          </a:p>
          <a:p>
            <a:pPr marL="609171" indent="-202929">
              <a:spcBef>
                <a:spcPts val="444"/>
              </a:spcBef>
              <a:defRPr/>
            </a:pPr>
            <a:endParaRPr lang="en-US" sz="1577" dirty="0">
              <a:latin typeface="Trebuchet MS"/>
            </a:endParaRPr>
          </a:p>
          <a:p>
            <a:pPr marL="202929" indent="-202929"/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92C3D39-3210-62CB-71FD-198D2E66F65E}"/>
              </a:ext>
            </a:extLst>
          </p:cNvPr>
          <p:cNvSpPr txBox="1">
            <a:spLocks/>
          </p:cNvSpPr>
          <p:nvPr/>
        </p:nvSpPr>
        <p:spPr>
          <a:xfrm>
            <a:off x="4219817" y="1269928"/>
            <a:ext cx="3902826" cy="284480"/>
          </a:xfrm>
          <a:prstGeom prst="rect">
            <a:avLst/>
          </a:prstGeom>
          <a:solidFill>
            <a:schemeClr val="tx1"/>
          </a:solidFill>
        </p:spPr>
        <p:txBody>
          <a:bodyPr vert="horz" lIns="0" tIns="27727" rIns="0" bIns="27727" rtlCol="0" anchor="ctr">
            <a:noAutofit/>
          </a:bodyPr>
          <a:lstStyle>
            <a:lvl1pPr marL="0" indent="0" algn="ctr" defTabSz="1340236" rtl="0" eaLnBrk="1" latinLnBrk="0" hangingPunct="1">
              <a:lnSpc>
                <a:spcPct val="90000"/>
              </a:lnSpc>
              <a:spcBef>
                <a:spcPts val="1466"/>
              </a:spcBef>
              <a:buFont typeface="Arial" panose="020B0604020202020204" pitchFamily="34" charset="0"/>
              <a:buNone/>
              <a:defRPr sz="2345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05177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35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75295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9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5413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531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5649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5767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5885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6003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2719">
              <a:spcBef>
                <a:spcPts val="889"/>
              </a:spcBef>
            </a:pPr>
            <a:r>
              <a:rPr lang="en-US" sz="1422" dirty="0">
                <a:solidFill>
                  <a:prstClr val="white"/>
                </a:solidFill>
                <a:latin typeface="Trebuchet MS"/>
              </a:rPr>
              <a:t>FY26 – FY27 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6389A7C-011E-48AD-7782-C8803F92F97B}"/>
              </a:ext>
            </a:extLst>
          </p:cNvPr>
          <p:cNvSpPr txBox="1">
            <a:spLocks/>
          </p:cNvSpPr>
          <p:nvPr/>
        </p:nvSpPr>
        <p:spPr>
          <a:xfrm>
            <a:off x="8256339" y="1271470"/>
            <a:ext cx="3902826" cy="284480"/>
          </a:xfrm>
          <a:prstGeom prst="rect">
            <a:avLst/>
          </a:prstGeom>
          <a:solidFill>
            <a:schemeClr val="tx1"/>
          </a:solidFill>
        </p:spPr>
        <p:txBody>
          <a:bodyPr vert="horz" lIns="0" tIns="27727" rIns="0" bIns="27727" rtlCol="0" anchor="ctr">
            <a:noAutofit/>
          </a:bodyPr>
          <a:lstStyle>
            <a:lvl1pPr marL="0" indent="0" algn="ctr" defTabSz="1340236" rtl="0" eaLnBrk="1" latinLnBrk="0" hangingPunct="1">
              <a:lnSpc>
                <a:spcPct val="90000"/>
              </a:lnSpc>
              <a:spcBef>
                <a:spcPts val="1466"/>
              </a:spcBef>
              <a:buFont typeface="Arial" panose="020B0604020202020204" pitchFamily="34" charset="0"/>
              <a:buNone/>
              <a:defRPr sz="2345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05177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35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75295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9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5413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531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5649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5767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5885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6003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2719">
              <a:spcBef>
                <a:spcPts val="889"/>
              </a:spcBef>
            </a:pPr>
            <a:r>
              <a:rPr lang="en-US" sz="1422" dirty="0">
                <a:solidFill>
                  <a:prstClr val="white"/>
                </a:solidFill>
                <a:latin typeface="Trebuchet MS"/>
              </a:rPr>
              <a:t>Long Term beyond FY28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50E2C39-2EAE-6D19-19BE-271D91458E12}"/>
              </a:ext>
            </a:extLst>
          </p:cNvPr>
          <p:cNvSpPr txBox="1">
            <a:spLocks/>
          </p:cNvSpPr>
          <p:nvPr/>
        </p:nvSpPr>
        <p:spPr>
          <a:xfrm>
            <a:off x="8256338" y="1659505"/>
            <a:ext cx="3901165" cy="36657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35059" indent="-335059" algn="l" defTabSz="1340236" rtl="0" eaLnBrk="1" latinLnBrk="0" hangingPunct="1">
              <a:lnSpc>
                <a:spcPct val="90000"/>
              </a:lnSpc>
              <a:spcBef>
                <a:spcPts val="1466"/>
              </a:spcBef>
              <a:buFont typeface="Arial" panose="020B0604020202020204" pitchFamily="34" charset="0"/>
              <a:buChar char="•"/>
              <a:defRPr sz="234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05177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34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675295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34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345413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34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3015531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34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3685649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5767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5885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6003" indent="-335059" algn="l" defTabSz="1340236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80" indent="-203180" defTabSz="812719">
              <a:spcBef>
                <a:spcPts val="889"/>
              </a:spcBef>
              <a:defRPr/>
            </a:pPr>
            <a:r>
              <a:rPr lang="en-US" sz="1577" dirty="0">
                <a:latin typeface="Trebuchet MS"/>
              </a:rPr>
              <a:t>Transform Operations</a:t>
            </a:r>
          </a:p>
          <a:p>
            <a:pPr marL="609539" lvl="1" indent="-203180" defTabSz="81271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Key business processes complete with AI</a:t>
            </a:r>
          </a:p>
          <a:p>
            <a:pPr marL="609539" lvl="1" indent="-203180" defTabSz="81271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Utilization on Plant Floor</a:t>
            </a:r>
          </a:p>
          <a:p>
            <a:pPr marL="609539" lvl="1" indent="-203180" defTabSz="81271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AI Augmentation for additional processes</a:t>
            </a:r>
          </a:p>
          <a:p>
            <a:pPr marL="203180" indent="-203180" defTabSz="812719">
              <a:spcBef>
                <a:spcPts val="889"/>
              </a:spcBef>
              <a:defRPr/>
            </a:pPr>
            <a:r>
              <a:rPr lang="en-US" sz="1577" dirty="0">
                <a:latin typeface="Trebuchet MS"/>
              </a:rPr>
              <a:t>Technical Stack in place</a:t>
            </a:r>
          </a:p>
          <a:p>
            <a:pPr marL="609539" lvl="1" indent="-203180" defTabSz="81271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AI Governance</a:t>
            </a:r>
          </a:p>
          <a:p>
            <a:pPr marL="609539" lvl="1" indent="-203180" defTabSz="81271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Data Governance and availability </a:t>
            </a:r>
          </a:p>
          <a:p>
            <a:pPr marL="609539" lvl="1" indent="-203180" defTabSz="81271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AI Technical Stack </a:t>
            </a:r>
          </a:p>
          <a:p>
            <a:pPr marL="1015899" lvl="2" indent="-203180" defTabSz="812719">
              <a:spcBef>
                <a:spcPts val="444"/>
              </a:spcBef>
              <a:defRPr/>
            </a:pPr>
            <a:r>
              <a:rPr lang="en-US" sz="1577" dirty="0">
                <a:latin typeface="Trebuchet MS"/>
              </a:rPr>
              <a:t>Plant floor included</a:t>
            </a:r>
          </a:p>
          <a:p>
            <a:pPr marL="609539" indent="-203180" defTabSz="812719">
              <a:spcBef>
                <a:spcPts val="444"/>
              </a:spcBef>
              <a:defRPr/>
            </a:pPr>
            <a:endParaRPr lang="en-US" sz="1577" dirty="0">
              <a:latin typeface="Trebuchet MS"/>
            </a:endParaRPr>
          </a:p>
          <a:p>
            <a:pPr marL="203180" indent="-203180" defTabSz="812719">
              <a:spcBef>
                <a:spcPts val="889"/>
              </a:spcBef>
            </a:pPr>
            <a:endParaRPr lang="en-US" sz="1422" dirty="0">
              <a:latin typeface="Trebuchet M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3AEED8-186D-3CAC-A0AB-478313740A89}"/>
              </a:ext>
            </a:extLst>
          </p:cNvPr>
          <p:cNvGrpSpPr/>
          <p:nvPr/>
        </p:nvGrpSpPr>
        <p:grpSpPr>
          <a:xfrm>
            <a:off x="243350" y="6241981"/>
            <a:ext cx="11911050" cy="652975"/>
            <a:chOff x="0" y="23007879"/>
            <a:chExt cx="48195741" cy="2595323"/>
          </a:xfrm>
        </p:grpSpPr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8346A92-D6DC-781D-6575-F63E4CA4E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007879"/>
              <a:ext cx="25222200" cy="2595321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DFDEA4F-F335-3698-9CCE-C047E623E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21014" y="23007879"/>
              <a:ext cx="20211447" cy="25953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B588FD-B56B-30B5-11D6-EF960C3A7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3" t="4706" r="3009" b="6050"/>
            <a:stretch/>
          </p:blipFill>
          <p:spPr>
            <a:xfrm>
              <a:off x="45470004" y="23381072"/>
              <a:ext cx="2725737" cy="1532611"/>
            </a:xfrm>
            <a:prstGeom prst="rect">
              <a:avLst/>
            </a:prstGeom>
          </p:spPr>
        </p:pic>
      </p:grpSp>
      <p:sp>
        <p:nvSpPr>
          <p:cNvPr id="17" name="Slide Number Placeholder 20">
            <a:extLst>
              <a:ext uri="{FF2B5EF4-FFF2-40B4-BE49-F238E27FC236}">
                <a16:creationId xmlns:a16="http://schemas.microsoft.com/office/drawing/2014/main" id="{5181D216-CAB2-E76D-8708-1EFE5F3E2B53}"/>
              </a:ext>
            </a:extLst>
          </p:cNvPr>
          <p:cNvSpPr txBox="1">
            <a:spLocks/>
          </p:cNvSpPr>
          <p:nvPr/>
        </p:nvSpPr>
        <p:spPr>
          <a:xfrm>
            <a:off x="11111466" y="6418670"/>
            <a:ext cx="4678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z="1200">
                <a:latin typeface="Trebuchet MS" panose="020B0603020202020204" pitchFamily="34" charset="0"/>
              </a:rPr>
              <a:pPr/>
              <a:t>10</a:t>
            </a:fld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1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Operations Technology Strategy</a:t>
            </a:r>
            <a:br>
              <a:rPr lang="en-US" dirty="0"/>
            </a:b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Enabling Data and Process Transformation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B7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FY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409C7-13B0-4AA3-981F-1DDA3CF3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596" y="965448"/>
            <a:ext cx="5303980" cy="4090771"/>
          </a:xfrm>
          <a:prstGeom prst="rect">
            <a:avLst/>
          </a:prstGeom>
        </p:spPr>
      </p:pic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B7122331-6E2E-724F-7699-8C981D6F6278}"/>
              </a:ext>
            </a:extLst>
          </p:cNvPr>
          <p:cNvSpPr txBox="1">
            <a:spLocks/>
          </p:cNvSpPr>
          <p:nvPr/>
        </p:nvSpPr>
        <p:spPr>
          <a:xfrm>
            <a:off x="10968663" y="6525689"/>
            <a:ext cx="486320" cy="3101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E8E7F50-3786-43C5-966E-5187DA46F0B5}" type="slidenum">
              <a:rPr lang="en-US" sz="1333">
                <a:solidFill>
                  <a:srgbClr val="004B7F"/>
                </a:solidFill>
                <a:latin typeface="Trebuchet MS" panose="020B0703020202090204" pitchFamily="34" charset="0"/>
              </a:rPr>
              <a:pPr algn="r"/>
              <a:t>11</a:t>
            </a:fld>
            <a:endParaRPr lang="en-US" sz="1333" dirty="0">
              <a:solidFill>
                <a:srgbClr val="004B7F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7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8A3C-DF0E-48DB-948A-7CCE78726A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4FC22-E8F3-4CDE-BA12-170AE91798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56179-7A5B-452D-802B-48559B75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" y="119869"/>
            <a:ext cx="12192000" cy="67768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D8338-2D92-6111-AF57-EB96E03E5A8A}"/>
              </a:ext>
            </a:extLst>
          </p:cNvPr>
          <p:cNvGrpSpPr/>
          <p:nvPr/>
        </p:nvGrpSpPr>
        <p:grpSpPr>
          <a:xfrm>
            <a:off x="196625" y="6348705"/>
            <a:ext cx="12022268" cy="652978"/>
            <a:chOff x="0" y="23007867"/>
            <a:chExt cx="48645762" cy="2595333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78E44D8-E3A4-DEE1-45BA-78F257FE8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007879"/>
              <a:ext cx="25222200" cy="25953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DA3C04-6B0B-F551-2A82-1A73BC840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3" t="4706" r="3009" b="6050"/>
            <a:stretch/>
          </p:blipFill>
          <p:spPr>
            <a:xfrm>
              <a:off x="45920026" y="23413208"/>
              <a:ext cx="2725736" cy="1532609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ED255F-4708-B207-7552-25F4BA744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22201" y="23007867"/>
              <a:ext cx="20697825" cy="2595321"/>
            </a:xfrm>
            <a:prstGeom prst="rect">
              <a:avLst/>
            </a:prstGeom>
          </p:spPr>
        </p:pic>
      </p:grpSp>
      <p:sp>
        <p:nvSpPr>
          <p:cNvPr id="10" name="Slide Number Placeholder 20">
            <a:extLst>
              <a:ext uri="{FF2B5EF4-FFF2-40B4-BE49-F238E27FC236}">
                <a16:creationId xmlns:a16="http://schemas.microsoft.com/office/drawing/2014/main" id="{38CE4995-F214-C19B-D4AB-0BE3CCFC5745}"/>
              </a:ext>
            </a:extLst>
          </p:cNvPr>
          <p:cNvSpPr txBox="1">
            <a:spLocks/>
          </p:cNvSpPr>
          <p:nvPr/>
        </p:nvSpPr>
        <p:spPr>
          <a:xfrm>
            <a:off x="11042290" y="6450688"/>
            <a:ext cx="486320" cy="3765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z="1333">
                <a:solidFill>
                  <a:srgbClr val="004B7F"/>
                </a:solidFill>
                <a:latin typeface="Trebuchet MS" panose="020B0703020202090204" pitchFamily="34" charset="0"/>
              </a:rPr>
              <a:pPr/>
              <a:t>12</a:t>
            </a:fld>
            <a:endParaRPr lang="en-US" sz="1333" dirty="0">
              <a:solidFill>
                <a:srgbClr val="004B7F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85230-BA44-B6A6-A783-EB8E7A8678AD}"/>
              </a:ext>
            </a:extLst>
          </p:cNvPr>
          <p:cNvSpPr/>
          <p:nvPr/>
        </p:nvSpPr>
        <p:spPr>
          <a:xfrm>
            <a:off x="11421034" y="6517101"/>
            <a:ext cx="215153" cy="22103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92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DEC5-8772-4863-9D2F-81553158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E4476-9A08-431D-BB9F-EA792D44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02" y="0"/>
            <a:ext cx="10988386" cy="5934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14D148-7EBA-C3C2-4CE7-FEB1492F4F9E}"/>
              </a:ext>
            </a:extLst>
          </p:cNvPr>
          <p:cNvSpPr/>
          <p:nvPr/>
        </p:nvSpPr>
        <p:spPr>
          <a:xfrm>
            <a:off x="343002" y="0"/>
            <a:ext cx="10988386" cy="609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Perdue AI Journey I</a:t>
            </a:r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B19752-E9FF-B484-2897-F9211051AFF0}"/>
              </a:ext>
            </a:extLst>
          </p:cNvPr>
          <p:cNvSpPr/>
          <p:nvPr/>
        </p:nvSpPr>
        <p:spPr>
          <a:xfrm>
            <a:off x="10309412" y="5701553"/>
            <a:ext cx="385482" cy="23308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B8B47343-54A4-1784-431C-564DBD2B9396}"/>
              </a:ext>
            </a:extLst>
          </p:cNvPr>
          <p:cNvSpPr txBox="1">
            <a:spLocks/>
          </p:cNvSpPr>
          <p:nvPr/>
        </p:nvSpPr>
        <p:spPr>
          <a:xfrm>
            <a:off x="10816216" y="6286715"/>
            <a:ext cx="5151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971EB-7557-0C29-CDCB-BB6C964BC5EE}"/>
              </a:ext>
            </a:extLst>
          </p:cNvPr>
          <p:cNvSpPr txBox="1"/>
          <p:nvPr/>
        </p:nvSpPr>
        <p:spPr>
          <a:xfrm>
            <a:off x="343002" y="120134"/>
            <a:ext cx="6097604" cy="488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12719">
              <a:lnSpc>
                <a:spcPct val="90000"/>
              </a:lnSpc>
              <a:spcBef>
                <a:spcPct val="0"/>
              </a:spcBef>
            </a:pPr>
            <a:r>
              <a:rPr lang="en-US" sz="2844" dirty="0">
                <a:latin typeface="+mj-lt"/>
                <a:ea typeface="+mj-ea"/>
                <a:cs typeface="+mj-cs"/>
              </a:rPr>
              <a:t>IT / OT Comes Together</a:t>
            </a:r>
          </a:p>
        </p:txBody>
      </p:sp>
    </p:spTree>
    <p:extLst>
      <p:ext uri="{BB962C8B-B14F-4D97-AF65-F5344CB8AC3E}">
        <p14:creationId xmlns:p14="http://schemas.microsoft.com/office/powerpoint/2010/main" val="90784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4225-4F52-40B0-BE06-7B7145374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AF99A-8E3E-42AB-809D-672B16B74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35101-0FFE-4FD7-A989-864A145DC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6"/>
            <a:ext cx="12192000" cy="68290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7D9374-754F-002B-555A-27A43C84C5A4}"/>
              </a:ext>
            </a:extLst>
          </p:cNvPr>
          <p:cNvGrpSpPr/>
          <p:nvPr/>
        </p:nvGrpSpPr>
        <p:grpSpPr>
          <a:xfrm>
            <a:off x="111789" y="6354258"/>
            <a:ext cx="12022268" cy="652975"/>
            <a:chOff x="0" y="23007879"/>
            <a:chExt cx="48645762" cy="2595323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F4FE0B-F2A4-23C9-0868-21507E4C3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007879"/>
              <a:ext cx="25222200" cy="2595321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CF562D-D304-F3B4-70E6-D320925D1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22199" y="23007879"/>
              <a:ext cx="20211449" cy="25953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681C6A-FFF9-5AA1-8C71-818E435C7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3" t="4706" r="3009" b="6050"/>
            <a:stretch/>
          </p:blipFill>
          <p:spPr>
            <a:xfrm>
              <a:off x="45920026" y="23413208"/>
              <a:ext cx="2725736" cy="1532609"/>
            </a:xfrm>
            <a:prstGeom prst="rect">
              <a:avLst/>
            </a:prstGeom>
          </p:spPr>
        </p:pic>
      </p:grpSp>
      <p:sp>
        <p:nvSpPr>
          <p:cNvPr id="10" name="Slide Number Placeholder 20">
            <a:extLst>
              <a:ext uri="{FF2B5EF4-FFF2-40B4-BE49-F238E27FC236}">
                <a16:creationId xmlns:a16="http://schemas.microsoft.com/office/drawing/2014/main" id="{E343D733-5D30-A843-B322-45D52DEB0ED1}"/>
              </a:ext>
            </a:extLst>
          </p:cNvPr>
          <p:cNvSpPr txBox="1">
            <a:spLocks/>
          </p:cNvSpPr>
          <p:nvPr/>
        </p:nvSpPr>
        <p:spPr>
          <a:xfrm>
            <a:off x="10921134" y="6507516"/>
            <a:ext cx="486320" cy="3101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z="1333">
                <a:solidFill>
                  <a:srgbClr val="004B7F"/>
                </a:solidFill>
                <a:latin typeface="Trebuchet MS" panose="020B0703020202090204" pitchFamily="34" charset="0"/>
              </a:rPr>
              <a:pPr/>
              <a:t>14</a:t>
            </a:fld>
            <a:endParaRPr lang="en-US" sz="1333" dirty="0">
              <a:solidFill>
                <a:srgbClr val="004B7F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6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D3BE-014C-400C-89D3-BCE773D8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ECDF8-B076-43A8-A09F-BE7B82A27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2BB0E-D6E2-41B9-BDAA-B2BD9E0CA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8"/>
            <a:ext cx="12192000" cy="6833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61E3AC2-0604-F8A1-B430-021F948AC81F}"/>
              </a:ext>
            </a:extLst>
          </p:cNvPr>
          <p:cNvGrpSpPr/>
          <p:nvPr/>
        </p:nvGrpSpPr>
        <p:grpSpPr>
          <a:xfrm>
            <a:off x="111789" y="6354253"/>
            <a:ext cx="12022268" cy="652979"/>
            <a:chOff x="0" y="23007879"/>
            <a:chExt cx="48645762" cy="2595341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BCA724D-1E0E-9826-C8C0-D26EC967F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007879"/>
              <a:ext cx="25222200" cy="2595321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0465984-9981-4483-2B0C-F0D141550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22201" y="23007895"/>
              <a:ext cx="20211451" cy="25953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853A78-D7E9-ACB1-99F6-0916D9CDF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3" t="4706" r="3009" b="6050"/>
            <a:stretch/>
          </p:blipFill>
          <p:spPr>
            <a:xfrm>
              <a:off x="45920026" y="23413208"/>
              <a:ext cx="2725736" cy="1532609"/>
            </a:xfrm>
            <a:prstGeom prst="rect">
              <a:avLst/>
            </a:prstGeom>
          </p:spPr>
        </p:pic>
      </p:grpSp>
      <p:sp>
        <p:nvSpPr>
          <p:cNvPr id="9" name="Slide Number Placeholder 20">
            <a:extLst>
              <a:ext uri="{FF2B5EF4-FFF2-40B4-BE49-F238E27FC236}">
                <a16:creationId xmlns:a16="http://schemas.microsoft.com/office/drawing/2014/main" id="{57D6FC9B-A953-E716-6077-C41C11FAA006}"/>
              </a:ext>
            </a:extLst>
          </p:cNvPr>
          <p:cNvSpPr txBox="1">
            <a:spLocks/>
          </p:cNvSpPr>
          <p:nvPr/>
        </p:nvSpPr>
        <p:spPr>
          <a:xfrm>
            <a:off x="10968663" y="6525689"/>
            <a:ext cx="486320" cy="3101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z="1200" smtClean="0">
                <a:latin typeface="Trebuchet MS" panose="020B0603020202020204" pitchFamily="34" charset="0"/>
              </a:rPr>
              <a:pPr/>
              <a:t>15</a:t>
            </a:fld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329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324F-68C1-5CAE-0F91-24DBEF6E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701" defTabSz="812719"/>
            <a:r>
              <a:rPr lang="en-US" sz="2844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6BB16-0E33-19F1-E71E-225EC1A5B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047" y="1360543"/>
            <a:ext cx="11582400" cy="4551681"/>
          </a:xfrm>
        </p:spPr>
        <p:txBody>
          <a:bodyPr/>
          <a:lstStyle/>
          <a:p>
            <a:r>
              <a:rPr lang="en-US" dirty="0"/>
              <a:t>Build the Foundation – SAP RISE</a:t>
            </a:r>
          </a:p>
          <a:p>
            <a:r>
              <a:rPr lang="en-US" dirty="0"/>
              <a:t>Deploy Business Process Re-engineering / Unified Systems</a:t>
            </a:r>
          </a:p>
          <a:p>
            <a:r>
              <a:rPr lang="en-US" dirty="0"/>
              <a:t>Roll data to the data-lake</a:t>
            </a:r>
          </a:p>
          <a:p>
            <a:r>
              <a:rPr lang="en-US" dirty="0"/>
              <a:t>Apply AI and Analytics</a:t>
            </a:r>
          </a:p>
          <a:p>
            <a:r>
              <a:rPr lang="en-US" dirty="0"/>
              <a:t>Automate Plants </a:t>
            </a:r>
          </a:p>
          <a:p>
            <a:r>
              <a:rPr lang="en-US" dirty="0"/>
              <a:t>IT / OT Integrations</a:t>
            </a:r>
          </a:p>
          <a:p>
            <a:r>
              <a:rPr lang="en-US" dirty="0"/>
              <a:t>Move to an IT product-based organization</a:t>
            </a:r>
          </a:p>
        </p:txBody>
      </p:sp>
      <p:sp>
        <p:nvSpPr>
          <p:cNvPr id="5" name="Slide Number Placeholder 20">
            <a:extLst>
              <a:ext uri="{FF2B5EF4-FFF2-40B4-BE49-F238E27FC236}">
                <a16:creationId xmlns:a16="http://schemas.microsoft.com/office/drawing/2014/main" id="{D22EC794-BDAB-E843-C3A9-6B826CBEE53F}"/>
              </a:ext>
            </a:extLst>
          </p:cNvPr>
          <p:cNvSpPr txBox="1">
            <a:spLocks/>
          </p:cNvSpPr>
          <p:nvPr/>
        </p:nvSpPr>
        <p:spPr>
          <a:xfrm>
            <a:off x="10905863" y="6337235"/>
            <a:ext cx="4793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z="1200">
                <a:latin typeface="Trebuchet MS" panose="020B0603020202020204" pitchFamily="34" charset="0"/>
              </a:rPr>
              <a:pPr/>
              <a:t>16</a:t>
            </a:fld>
            <a:endParaRPr lang="en-US" sz="1200" dirty="0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CCB2C-D826-950D-BD9A-13F08F6C6853}"/>
              </a:ext>
            </a:extLst>
          </p:cNvPr>
          <p:cNvSpPr txBox="1"/>
          <p:nvPr/>
        </p:nvSpPr>
        <p:spPr>
          <a:xfrm>
            <a:off x="206188" y="254214"/>
            <a:ext cx="6096000" cy="530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44" b="0" i="0" u="none" strike="noStrike" kern="1200" cap="none" spc="0" normalizeH="0" baseline="0" noProof="0" dirty="0">
                <a:ln>
                  <a:noFill/>
                </a:ln>
                <a:solidFill>
                  <a:srgbClr val="004B7E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7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AA51C2-B21B-447B-79FA-3868E01B74F1}"/>
              </a:ext>
            </a:extLst>
          </p:cNvPr>
          <p:cNvSpPr/>
          <p:nvPr/>
        </p:nvSpPr>
        <p:spPr>
          <a:xfrm>
            <a:off x="1371600" y="377919"/>
            <a:ext cx="3818965" cy="2339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3424" y="209457"/>
            <a:ext cx="4873625" cy="11699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730" dirty="0">
                <a:latin typeface="Trebuchet MS"/>
                <a:ea typeface="MS PGothic"/>
              </a:rPr>
              <a:t>Agenda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44269" y="1675560"/>
            <a:ext cx="4873625" cy="250825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IT Strategic Roadmap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AI Update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Operational Technology Strategy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409C7-13B0-4AA3-981F-1DDA3CF3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596" y="965448"/>
            <a:ext cx="5303980" cy="4090771"/>
          </a:xfrm>
          <a:prstGeom prst="rect">
            <a:avLst/>
          </a:prstGeom>
        </p:spPr>
      </p:pic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4BD9AF07-7D28-502D-20F4-7802652163AB}"/>
              </a:ext>
            </a:extLst>
          </p:cNvPr>
          <p:cNvSpPr txBox="1">
            <a:spLocks/>
          </p:cNvSpPr>
          <p:nvPr/>
        </p:nvSpPr>
        <p:spPr>
          <a:xfrm>
            <a:off x="11094122" y="6492875"/>
            <a:ext cx="3807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z="1200" smtClean="0">
                <a:latin typeface="Trebuchet MS" panose="020B0603020202020204" pitchFamily="34" charset="0"/>
              </a:rPr>
              <a:pPr/>
              <a:t>2</a:t>
            </a:fld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8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1F1E-355D-F7C3-3B5E-1324903F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91" y="252869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730" b="0" dirty="0">
                <a:solidFill>
                  <a:schemeClr val="tx1"/>
                </a:solidFill>
                <a:ea typeface="MS PGothic"/>
                <a:cs typeface="+mj-cs"/>
              </a:rPr>
              <a:t>PERDUE FARMS BY THE NUMBERS</a:t>
            </a: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F1E34809-252C-24CD-CC46-01F9546B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4876800"/>
            <a:ext cx="21336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005485"/>
                </a:solidFill>
                <a:latin typeface="Arial MT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524CF9-5A83-084E-A1BD-5DBE5E26D384}" type="slidenum">
              <a:rPr lang="en-US" altLang="en-US" smtClean="0"/>
              <a:pPr>
                <a:defRPr/>
              </a:pPr>
              <a:t>3</a:t>
            </a:fld>
            <a:endParaRPr lang="en-US" altLang="en-US" sz="1467" dirty="0">
              <a:solidFill>
                <a:srgbClr val="A1DBEF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339B82-A18A-48BF-F240-A75B42864E4D}"/>
              </a:ext>
            </a:extLst>
          </p:cNvPr>
          <p:cNvSpPr txBox="1"/>
          <p:nvPr/>
        </p:nvSpPr>
        <p:spPr>
          <a:xfrm>
            <a:off x="5199962" y="1418168"/>
            <a:ext cx="65807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PERDUE AGRIBUSINESS</a:t>
            </a:r>
          </a:p>
        </p:txBody>
      </p:sp>
      <p:sp>
        <p:nvSpPr>
          <p:cNvPr id="48128" name="TextBox 48127">
            <a:extLst>
              <a:ext uri="{FF2B5EF4-FFF2-40B4-BE49-F238E27FC236}">
                <a16:creationId xmlns:a16="http://schemas.microsoft.com/office/drawing/2014/main" id="{2A79DA93-4CF4-C6D2-4A5F-7FC2EC8D1367}"/>
              </a:ext>
            </a:extLst>
          </p:cNvPr>
          <p:cNvSpPr txBox="1"/>
          <p:nvPr/>
        </p:nvSpPr>
        <p:spPr>
          <a:xfrm>
            <a:off x="411296" y="1416292"/>
            <a:ext cx="4354784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PERDUE FOODS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E1AB1-EF33-6DE6-B5BB-56891E23EBCE}"/>
              </a:ext>
            </a:extLst>
          </p:cNvPr>
          <p:cNvSpPr txBox="1"/>
          <p:nvPr/>
        </p:nvSpPr>
        <p:spPr>
          <a:xfrm>
            <a:off x="411296" y="2115239"/>
            <a:ext cx="4354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20 Hatcheries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20 Feed Mills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11 Harvest Plants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7 Breeder Operations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8 Distribution Centers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5 Prepared Plants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3 Research Farms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1 Pet Treat Plant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1 Innovation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41346-59D3-EF76-6833-D9232729A01E}"/>
              </a:ext>
            </a:extLst>
          </p:cNvPr>
          <p:cNvSpPr txBox="1"/>
          <p:nvPr/>
        </p:nvSpPr>
        <p:spPr>
          <a:xfrm>
            <a:off x="5065310" y="2175179"/>
            <a:ext cx="6715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48 Locations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/>
              <a:t>35 Grain Storage Facilities</a:t>
            </a:r>
          </a:p>
          <a:p>
            <a:pPr marL="1600160" lvl="2" indent="-380990">
              <a:buFont typeface="Courier New" panose="02070309020205020404" pitchFamily="49" charset="0"/>
              <a:buChar char="o"/>
            </a:pPr>
            <a:r>
              <a:rPr lang="en-US" sz="2400" dirty="0"/>
              <a:t>34 grain elevators</a:t>
            </a:r>
          </a:p>
          <a:p>
            <a:pPr marL="1600160" lvl="2" indent="-380990">
              <a:buFont typeface="Courier New" panose="02070309020205020404" pitchFamily="49" charset="0"/>
              <a:buChar char="o"/>
            </a:pPr>
            <a:r>
              <a:rPr lang="en-US" sz="2400" dirty="0"/>
              <a:t>1 organic warehouse/shipping facility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/>
              <a:t>12 Manufacturing Facilities</a:t>
            </a:r>
          </a:p>
          <a:p>
            <a:pPr marL="1600160" lvl="2" indent="-380990">
              <a:buFont typeface="Courier New" panose="02070309020205020404" pitchFamily="49" charset="0"/>
              <a:buChar char="o"/>
            </a:pPr>
            <a:r>
              <a:rPr lang="en-US" sz="2400" dirty="0"/>
              <a:t>4 conventional soy crushing plants</a:t>
            </a:r>
          </a:p>
          <a:p>
            <a:pPr marL="1600160" lvl="2" indent="-380990">
              <a:buFont typeface="Courier New" panose="02070309020205020404" pitchFamily="49" charset="0"/>
              <a:buChar char="o"/>
            </a:pPr>
            <a:r>
              <a:rPr lang="en-US" sz="2400" dirty="0"/>
              <a:t>3 expeller press plants</a:t>
            </a:r>
          </a:p>
          <a:p>
            <a:pPr marL="1600160" lvl="2" indent="-380990">
              <a:buFont typeface="Courier New" panose="02070309020205020404" pitchFamily="49" charset="0"/>
              <a:buChar char="o"/>
            </a:pPr>
            <a:r>
              <a:rPr lang="en-US" sz="2400" dirty="0"/>
              <a:t>2 vegetable oil refineries</a:t>
            </a:r>
          </a:p>
          <a:p>
            <a:pPr marL="1600160" lvl="2" indent="-380990">
              <a:buFont typeface="Courier New" panose="02070309020205020404" pitchFamily="49" charset="0"/>
              <a:buChar char="o"/>
            </a:pPr>
            <a:r>
              <a:rPr lang="en-US" sz="2400" dirty="0"/>
              <a:t>3 blending facilities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/>
              <a:t>1 Deepwater Port </a:t>
            </a:r>
          </a:p>
        </p:txBody>
      </p:sp>
    </p:spTree>
    <p:extLst>
      <p:ext uri="{BB962C8B-B14F-4D97-AF65-F5344CB8AC3E}">
        <p14:creationId xmlns:p14="http://schemas.microsoft.com/office/powerpoint/2010/main" val="162490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D7871C3-28A1-172B-2A58-3EE6C32B4F27}"/>
              </a:ext>
            </a:extLst>
          </p:cNvPr>
          <p:cNvSpPr/>
          <p:nvPr/>
        </p:nvSpPr>
        <p:spPr>
          <a:xfrm>
            <a:off x="-1887" y="31252"/>
            <a:ext cx="12265445" cy="6454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859ABA88-0514-4D19-BA45-85BEE1C098AE}" type="slidenum">
              <a:rPr lang="en-US" smtClean="0"/>
              <a:t>4</a:t>
            </a:fld>
            <a:endParaRPr lang="en-US" dirty="0"/>
          </a:p>
        </p:txBody>
      </p:sp>
      <p:pic>
        <p:nvPicPr>
          <p:cNvPr id="34" name="Picture 2" descr="https://upload.wikimedia.org/wikipedia/commons/thumb/8/8f/Checkmark.svg/864px-Checkmark.svg.png">
            <a:extLst>
              <a:ext uri="{FF2B5EF4-FFF2-40B4-BE49-F238E27FC236}">
                <a16:creationId xmlns:a16="http://schemas.microsoft.com/office/drawing/2014/main" id="{EAF1E10F-446F-D481-6A85-20195108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4" y="3056803"/>
            <a:ext cx="410763" cy="36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upload.wikimedia.org/wikipedia/commons/thumb/8/8f/Checkmark.svg/864px-Checkmark.svg.png">
            <a:extLst>
              <a:ext uri="{FF2B5EF4-FFF2-40B4-BE49-F238E27FC236}">
                <a16:creationId xmlns:a16="http://schemas.microsoft.com/office/drawing/2014/main" id="{1C103B20-AC01-1A11-DCFC-73DACF02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41" y="1724643"/>
            <a:ext cx="410763" cy="36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upload.wikimedia.org/wikipedia/commons/thumb/8/8f/Checkmark.svg/864px-Checkmark.svg.png">
            <a:extLst>
              <a:ext uri="{FF2B5EF4-FFF2-40B4-BE49-F238E27FC236}">
                <a16:creationId xmlns:a16="http://schemas.microsoft.com/office/drawing/2014/main" id="{D9F901ED-7FC9-BA0B-B1A1-1EB81538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41" y="1254048"/>
            <a:ext cx="410763" cy="36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6BCE4D-2CAA-7710-0785-EFCD4FF5F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8E7F50-3786-43C5-966E-5187DA46F0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49D64B-3A4F-E494-323E-C027952B43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703"/>
            <a:ext cx="10760075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730" dirty="0">
                <a:latin typeface="Trebuchet MS"/>
                <a:ea typeface="MS PGothic"/>
              </a:rPr>
              <a:t>IT: Strategic Roadmap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FF33D9-64C0-101D-35F7-BA9248325294}"/>
              </a:ext>
            </a:extLst>
          </p:cNvPr>
          <p:cNvSpPr/>
          <p:nvPr/>
        </p:nvSpPr>
        <p:spPr>
          <a:xfrm>
            <a:off x="160600" y="1251519"/>
            <a:ext cx="1705531" cy="9017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Governance Structure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7E26C5-8253-B582-3941-EF03D5544F91}"/>
              </a:ext>
            </a:extLst>
          </p:cNvPr>
          <p:cNvSpPr/>
          <p:nvPr/>
        </p:nvSpPr>
        <p:spPr>
          <a:xfrm>
            <a:off x="2152977" y="1267440"/>
            <a:ext cx="1591406" cy="9318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Implement Data Lake 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Platform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1F1982-BB70-4359-7661-E9E2D7E88F87}"/>
              </a:ext>
            </a:extLst>
          </p:cNvPr>
          <p:cNvSpPr/>
          <p:nvPr/>
        </p:nvSpPr>
        <p:spPr>
          <a:xfrm>
            <a:off x="4222906" y="1780128"/>
            <a:ext cx="1647175" cy="5567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Enterprise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Finance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315FAF-480F-5188-8EF5-B6C3CDF47687}"/>
              </a:ext>
            </a:extLst>
          </p:cNvPr>
          <p:cNvCxnSpPr>
            <a:cxnSpLocks/>
          </p:cNvCxnSpPr>
          <p:nvPr/>
        </p:nvCxnSpPr>
        <p:spPr>
          <a:xfrm>
            <a:off x="4040881" y="1261959"/>
            <a:ext cx="7451" cy="44438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EF71AB-2AC8-4043-07BA-729B0628B174}"/>
              </a:ext>
            </a:extLst>
          </p:cNvPr>
          <p:cNvSpPr/>
          <p:nvPr/>
        </p:nvSpPr>
        <p:spPr>
          <a:xfrm>
            <a:off x="6223648" y="1724642"/>
            <a:ext cx="2967086" cy="1134269"/>
          </a:xfrm>
          <a:prstGeom prst="round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Inventory,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Logistics, Transport Management, Whole Bird Profitability 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101B72-DCAB-D044-E7E1-CCF414371694}"/>
              </a:ext>
            </a:extLst>
          </p:cNvPr>
          <p:cNvSpPr/>
          <p:nvPr/>
        </p:nvSpPr>
        <p:spPr>
          <a:xfrm>
            <a:off x="6223648" y="3068501"/>
            <a:ext cx="2967085" cy="556715"/>
          </a:xfrm>
          <a:prstGeom prst="round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Product &amp; Process Control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94D7CB-7D31-EB62-243F-1D70B8509E77}"/>
              </a:ext>
            </a:extLst>
          </p:cNvPr>
          <p:cNvSpPr/>
          <p:nvPr/>
        </p:nvSpPr>
        <p:spPr>
          <a:xfrm>
            <a:off x="6223648" y="3854969"/>
            <a:ext cx="2967085" cy="804888"/>
          </a:xfrm>
          <a:prstGeom prst="round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Commercial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Trade / Customer Investment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646ACFB-0516-4A57-768E-49042DA74217}"/>
              </a:ext>
            </a:extLst>
          </p:cNvPr>
          <p:cNvSpPr/>
          <p:nvPr/>
        </p:nvSpPr>
        <p:spPr>
          <a:xfrm>
            <a:off x="6588527" y="4705889"/>
            <a:ext cx="2375455" cy="510083"/>
          </a:xfrm>
          <a:prstGeom prst="rightArrow">
            <a:avLst/>
          </a:prstGeom>
          <a:solidFill>
            <a:srgbClr val="F07A1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48 months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86FEA75-26B3-839C-76AA-8AA9A0E7A4AC}"/>
              </a:ext>
            </a:extLst>
          </p:cNvPr>
          <p:cNvSpPr/>
          <p:nvPr/>
        </p:nvSpPr>
        <p:spPr>
          <a:xfrm>
            <a:off x="7038071" y="1225884"/>
            <a:ext cx="1420525" cy="377807"/>
          </a:xfrm>
          <a:prstGeom prst="roundRect">
            <a:avLst/>
          </a:prstGeom>
          <a:solidFill>
            <a:srgbClr val="F07A1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Foods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C673089B-4B15-9B92-BB95-E18E5C1E2F00}"/>
              </a:ext>
            </a:extLst>
          </p:cNvPr>
          <p:cNvSpPr/>
          <p:nvPr/>
        </p:nvSpPr>
        <p:spPr>
          <a:xfrm>
            <a:off x="175524" y="669043"/>
            <a:ext cx="3845645" cy="35792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Enterprise 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4622C6F6-710C-FDDB-7913-5F542D37A88A}"/>
              </a:ext>
            </a:extLst>
          </p:cNvPr>
          <p:cNvSpPr/>
          <p:nvPr/>
        </p:nvSpPr>
        <p:spPr>
          <a:xfrm>
            <a:off x="4158060" y="669046"/>
            <a:ext cx="7855134" cy="357923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Business Process Re-engineering (BPR)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E30089A-763D-9FA9-57A2-27A3C6E5F4B8}"/>
              </a:ext>
            </a:extLst>
          </p:cNvPr>
          <p:cNvSpPr/>
          <p:nvPr/>
        </p:nvSpPr>
        <p:spPr>
          <a:xfrm>
            <a:off x="9682371" y="3697722"/>
            <a:ext cx="2321429" cy="845755"/>
          </a:xfrm>
          <a:prstGeom prst="roundRect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Analysis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53217B5-016C-6DB9-4B3C-0CDD4FC6E26A}"/>
              </a:ext>
            </a:extLst>
          </p:cNvPr>
          <p:cNvSpPr/>
          <p:nvPr/>
        </p:nvSpPr>
        <p:spPr>
          <a:xfrm>
            <a:off x="9639245" y="1724643"/>
            <a:ext cx="2321051" cy="6817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Discovery 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Phase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4B09FD4-982F-C487-DCC7-47B6A90643AF}"/>
              </a:ext>
            </a:extLst>
          </p:cNvPr>
          <p:cNvSpPr/>
          <p:nvPr/>
        </p:nvSpPr>
        <p:spPr>
          <a:xfrm>
            <a:off x="265232" y="4714972"/>
            <a:ext cx="3666227" cy="5010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Ongoing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E02A1A3-B35F-55CE-EF30-BF54779CC449}"/>
              </a:ext>
            </a:extLst>
          </p:cNvPr>
          <p:cNvSpPr/>
          <p:nvPr/>
        </p:nvSpPr>
        <p:spPr>
          <a:xfrm>
            <a:off x="64622" y="3110718"/>
            <a:ext cx="1948214" cy="8067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Cybersecurity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Improvement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https://upload.wikimedia.org/wikipedia/commons/thumb/8/8f/Checkmark.svg/864px-Checkmark.svg.png">
            <a:extLst>
              <a:ext uri="{FF2B5EF4-FFF2-40B4-BE49-F238E27FC236}">
                <a16:creationId xmlns:a16="http://schemas.microsoft.com/office/drawing/2014/main" id="{BEA14EE6-86BA-0505-DF86-5293528F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0" y="1276629"/>
            <a:ext cx="410763" cy="36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DBA21CC-03D7-5097-A1C3-539010219978}"/>
              </a:ext>
            </a:extLst>
          </p:cNvPr>
          <p:cNvSpPr/>
          <p:nvPr/>
        </p:nvSpPr>
        <p:spPr>
          <a:xfrm>
            <a:off x="10122043" y="1226284"/>
            <a:ext cx="1442084" cy="377807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PAB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1E6AF45-D50A-0FBE-DE17-0D6BCC9330F5}"/>
              </a:ext>
            </a:extLst>
          </p:cNvPr>
          <p:cNvSpPr/>
          <p:nvPr/>
        </p:nvSpPr>
        <p:spPr>
          <a:xfrm>
            <a:off x="9795291" y="4596951"/>
            <a:ext cx="2321052" cy="619021"/>
          </a:xfrm>
          <a:prstGeom prst="rightArrow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FY 2026 (paused)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D6C3639-DAB1-BDD4-ACAC-3CF556EC034F}"/>
              </a:ext>
            </a:extLst>
          </p:cNvPr>
          <p:cNvSpPr/>
          <p:nvPr/>
        </p:nvSpPr>
        <p:spPr>
          <a:xfrm>
            <a:off x="9639244" y="2592440"/>
            <a:ext cx="2321052" cy="5567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Software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8CE2D-38D2-983F-7B42-785B3C18C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241" y="2566927"/>
            <a:ext cx="406435" cy="365792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00423A-047C-4813-0AA0-37330499F6C2}"/>
              </a:ext>
            </a:extLst>
          </p:cNvPr>
          <p:cNvSpPr/>
          <p:nvPr/>
        </p:nvSpPr>
        <p:spPr>
          <a:xfrm>
            <a:off x="4304219" y="1225884"/>
            <a:ext cx="1420525" cy="377807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Farms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80D5B3C-0992-3434-28A6-F7275BA5128E}"/>
              </a:ext>
            </a:extLst>
          </p:cNvPr>
          <p:cNvSpPr/>
          <p:nvPr/>
        </p:nvSpPr>
        <p:spPr>
          <a:xfrm>
            <a:off x="4208037" y="3106469"/>
            <a:ext cx="1610452" cy="804593"/>
          </a:xfrm>
          <a:prstGeom prst="round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Human 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Resources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88FD53-9900-0A1C-8BC0-7F5151CEF912}"/>
              </a:ext>
            </a:extLst>
          </p:cNvPr>
          <p:cNvSpPr txBox="1"/>
          <p:nvPr/>
        </p:nvSpPr>
        <p:spPr>
          <a:xfrm>
            <a:off x="4152155" y="2335819"/>
            <a:ext cx="1811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E26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SAP S/4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926D4E-43A2-89CF-899E-EC80AB8A102F}"/>
              </a:ext>
            </a:extLst>
          </p:cNvPr>
          <p:cNvSpPr/>
          <p:nvPr/>
        </p:nvSpPr>
        <p:spPr>
          <a:xfrm>
            <a:off x="2152200" y="3129343"/>
            <a:ext cx="1609953" cy="769492"/>
          </a:xfrm>
          <a:prstGeom prst="round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Data Governance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E7FACE1-7A3E-E37E-8998-5A0C1BB3A462}"/>
              </a:ext>
            </a:extLst>
          </p:cNvPr>
          <p:cNvSpPr/>
          <p:nvPr/>
        </p:nvSpPr>
        <p:spPr>
          <a:xfrm>
            <a:off x="186317" y="5750838"/>
            <a:ext cx="11914563" cy="407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rebuchet MS"/>
              </a:rPr>
              <a:t>OnePerdue Framework </a:t>
            </a:r>
          </a:p>
        </p:txBody>
      </p:sp>
      <p:pic>
        <p:nvPicPr>
          <p:cNvPr id="56" name="Picture 2" descr="https://upload.wikimedia.org/wikipedia/commons/thumb/8/8f/Checkmark.svg/864px-Checkmark.svg.png">
            <a:extLst>
              <a:ext uri="{FF2B5EF4-FFF2-40B4-BE49-F238E27FC236}">
                <a16:creationId xmlns:a16="http://schemas.microsoft.com/office/drawing/2014/main" id="{D9F8A492-A788-FE73-8B6C-2D445257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21" y="1690754"/>
            <a:ext cx="410763" cy="36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8EB68F-BC8D-AB07-5936-EA5936217ADC}"/>
              </a:ext>
            </a:extLst>
          </p:cNvPr>
          <p:cNvSpPr/>
          <p:nvPr/>
        </p:nvSpPr>
        <p:spPr>
          <a:xfrm>
            <a:off x="4102666" y="5208869"/>
            <a:ext cx="7990916" cy="40721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B7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281BC-DC9B-9534-D98E-29420CD728B1}"/>
              </a:ext>
            </a:extLst>
          </p:cNvPr>
          <p:cNvSpPr txBox="1"/>
          <p:nvPr/>
        </p:nvSpPr>
        <p:spPr>
          <a:xfrm>
            <a:off x="6534189" y="5215972"/>
            <a:ext cx="2484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E26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Unified Systems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66E9D2-0E8D-4E7C-398A-35F0DDC4D5E9}"/>
              </a:ext>
            </a:extLst>
          </p:cNvPr>
          <p:cNvSpPr/>
          <p:nvPr/>
        </p:nvSpPr>
        <p:spPr>
          <a:xfrm>
            <a:off x="3123060" y="6238391"/>
            <a:ext cx="1034608" cy="276430"/>
          </a:xfrm>
          <a:prstGeom prst="roundRect">
            <a:avLst/>
          </a:prstGeom>
          <a:noFill/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 process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E7FAA2-36B9-9B55-B984-5A702489DEB7}"/>
              </a:ext>
            </a:extLst>
          </p:cNvPr>
          <p:cNvSpPr/>
          <p:nvPr/>
        </p:nvSpPr>
        <p:spPr>
          <a:xfrm>
            <a:off x="2012030" y="6237133"/>
            <a:ext cx="1034608" cy="2615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</a:rPr>
              <a:t>Completed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5BF36E-230A-2D95-22D0-A1E3E23A4ED4}"/>
              </a:ext>
            </a:extLst>
          </p:cNvPr>
          <p:cNvSpPr/>
          <p:nvPr/>
        </p:nvSpPr>
        <p:spPr>
          <a:xfrm>
            <a:off x="4301137" y="6242541"/>
            <a:ext cx="1034608" cy="261553"/>
          </a:xfrm>
          <a:prstGeom prst="roundRect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</a:rPr>
              <a:t>Paused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B9EADB-A8A6-98C1-DF80-92F00F7D3141}"/>
              </a:ext>
            </a:extLst>
          </p:cNvPr>
          <p:cNvSpPr txBox="1"/>
          <p:nvPr/>
        </p:nvSpPr>
        <p:spPr>
          <a:xfrm>
            <a:off x="1075676" y="6161008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215183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8615B70-962B-3B5D-B82B-31F7B8C379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71500"/>
            <a:ext cx="10972800" cy="319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Trebuchet MS"/>
                <a:ea typeface="MS PGothic"/>
              </a:rPr>
              <a:t>Utilizing Business Process Reengineering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E7BA1-C310-E94B-5501-33BEF5994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25"/>
            <a:ext cx="109728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730" dirty="0">
                <a:latin typeface="Trebuchet MS"/>
                <a:ea typeface="MS PGothic"/>
              </a:rPr>
              <a:t>Application Modernization Unified Systems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229D-9A5D-23FC-6916-9F9CDA87D1B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714500"/>
            <a:ext cx="7840663" cy="48545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Utilize Foods, Agribusiness, HR, and additional business initiatives to modernize IT Systems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Leverage a Unified Systems approach to identify IT system consolidation opportunities</a:t>
            </a:r>
          </a:p>
          <a:p>
            <a:pPr marL="989965" lvl="1" indent="-380365"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Analyze BPR projects as one to identify IT system synergies</a:t>
            </a:r>
          </a:p>
          <a:p>
            <a:pPr marL="989965" lvl="1" indent="-380365"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Initial Synergies – Master Data, Procurement, Transportation, Logistic and Warehouse </a:t>
            </a:r>
          </a:p>
          <a:p>
            <a:pPr marL="989965" lvl="1" indent="-380365"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3-month analysis will begin </a:t>
            </a:r>
          </a:p>
          <a:p>
            <a:pPr marL="989965" lvl="1" indent="-380365"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Only those differentiated business capabilities remain in the BU specific systems. 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Future proof systems to allow flexibility in support of OnePerdue journey</a:t>
            </a:r>
          </a:p>
          <a:p>
            <a:pPr marL="989965" lvl="1" indent="-380365"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Provide agility and flexibility for OnePerdue needs, acquisitions, or  organization modifications</a:t>
            </a:r>
          </a:p>
          <a:p>
            <a:pPr marL="989965" lvl="1" indent="-380365"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Allow associates to move between roles with common systems 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One master roadmap from a systems deployment perspective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Moving forward with SAP RISE approach </a:t>
            </a:r>
          </a:p>
          <a:p>
            <a:pPr lvl="1"/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S/4 Finance on-prem -&gt; RISE</a:t>
            </a:r>
          </a:p>
          <a:p>
            <a:pPr lvl="1"/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Retire ECC to RISE (Greenfield project)</a:t>
            </a:r>
          </a:p>
          <a:p>
            <a:endParaRPr lang="en-US" sz="18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989965" lvl="1" indent="-380365"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456565" indent="-456565"/>
            <a:endParaRPr lang="en-US" sz="1800" dirty="0">
              <a:solidFill>
                <a:schemeClr val="tx1"/>
              </a:solidFill>
            </a:endParaRPr>
          </a:p>
          <a:p>
            <a:pPr marL="456565" indent="-456565"/>
            <a:endParaRPr lang="en-US" sz="1800" dirty="0"/>
          </a:p>
        </p:txBody>
      </p:sp>
      <p:graphicFrame>
        <p:nvGraphicFramePr>
          <p:cNvPr id="43" name="Diagram 42">
            <a:extLst>
              <a:ext uri="{FF2B5EF4-FFF2-40B4-BE49-F238E27FC236}">
                <a16:creationId xmlns:a16="http://schemas.microsoft.com/office/drawing/2014/main" id="{2E041D49-CFAD-30E6-5C22-6CFC1364F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719955"/>
              </p:ext>
            </p:extLst>
          </p:nvPr>
        </p:nvGraphicFramePr>
        <p:xfrm>
          <a:off x="7646757" y="2596549"/>
          <a:ext cx="5537064" cy="2322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Oval 43">
            <a:extLst>
              <a:ext uri="{FF2B5EF4-FFF2-40B4-BE49-F238E27FC236}">
                <a16:creationId xmlns:a16="http://schemas.microsoft.com/office/drawing/2014/main" id="{CD940954-2C3A-F198-BC25-1EA292F083E7}"/>
              </a:ext>
            </a:extLst>
          </p:cNvPr>
          <p:cNvSpPr/>
          <p:nvPr/>
        </p:nvSpPr>
        <p:spPr>
          <a:xfrm>
            <a:off x="8992889" y="2576650"/>
            <a:ext cx="2844800" cy="2896127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443F2CBB-BD94-5A64-3817-24F48DE73D01}"/>
              </a:ext>
            </a:extLst>
          </p:cNvPr>
          <p:cNvSpPr txBox="1">
            <a:spLocks/>
          </p:cNvSpPr>
          <p:nvPr/>
        </p:nvSpPr>
        <p:spPr>
          <a:xfrm>
            <a:off x="178076" y="1227772"/>
            <a:ext cx="7662587" cy="320040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Unified Systems</a:t>
            </a:r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8D300917-0C61-212A-64E6-6AEF0074A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</p:spPr>
        <p:txBody>
          <a:bodyPr/>
          <a:lstStyle/>
          <a:p>
            <a:fld id="{8E8E7F50-3786-43C5-966E-5187DA46F0B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3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9466F26-A957-499B-A934-5E2FFC875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662" y="-2910"/>
            <a:ext cx="10514779" cy="65579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5BF7C-7153-1684-1B82-BD6F498A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0856" y="5792981"/>
            <a:ext cx="2784349" cy="35837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A8DBA16-C474-C19D-0279-0E3DC2ABD2C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5374093" y="5665847"/>
            <a:ext cx="297723" cy="122070"/>
          </a:xfr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9AA9A675-BA0E-1769-3B4D-539A9CE027EB}"/>
              </a:ext>
            </a:extLst>
          </p:cNvPr>
          <p:cNvSpPr/>
          <p:nvPr/>
        </p:nvSpPr>
        <p:spPr>
          <a:xfrm>
            <a:off x="8220856" y="897887"/>
            <a:ext cx="1054678" cy="373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731852-414F-3154-345D-32A37DA6C64E}"/>
              </a:ext>
            </a:extLst>
          </p:cNvPr>
          <p:cNvSpPr txBox="1"/>
          <p:nvPr/>
        </p:nvSpPr>
        <p:spPr>
          <a:xfrm>
            <a:off x="9140066" y="1048783"/>
            <a:ext cx="2456843" cy="37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Indirect Procurement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5514DAB-0E3D-B001-6260-F14A07DE6DC8}"/>
              </a:ext>
            </a:extLst>
          </p:cNvPr>
          <p:cNvSpPr/>
          <p:nvPr/>
        </p:nvSpPr>
        <p:spPr>
          <a:xfrm>
            <a:off x="6633053" y="2546254"/>
            <a:ext cx="1054678" cy="605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7E9944-FA98-BEDB-F4DB-C1E04C950A29}"/>
              </a:ext>
            </a:extLst>
          </p:cNvPr>
          <p:cNvSpPr txBox="1"/>
          <p:nvPr/>
        </p:nvSpPr>
        <p:spPr>
          <a:xfrm>
            <a:off x="7579253" y="2527828"/>
            <a:ext cx="2055678" cy="37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Trade Promotions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1CCE06E-D4D1-6AD0-851B-24E8D777A091}"/>
              </a:ext>
            </a:extLst>
          </p:cNvPr>
          <p:cNvSpPr/>
          <p:nvPr/>
        </p:nvSpPr>
        <p:spPr>
          <a:xfrm>
            <a:off x="6727619" y="5685407"/>
            <a:ext cx="1054678" cy="605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C32518-E4FD-AE27-639F-529E8CD897EF}"/>
              </a:ext>
            </a:extLst>
          </p:cNvPr>
          <p:cNvSpPr txBox="1"/>
          <p:nvPr/>
        </p:nvSpPr>
        <p:spPr>
          <a:xfrm>
            <a:off x="7488456" y="6056441"/>
            <a:ext cx="2393910" cy="37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Transportation Mgmt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1BA35CD-853F-60E8-B41A-4B743828FB5F}"/>
              </a:ext>
            </a:extLst>
          </p:cNvPr>
          <p:cNvSpPr/>
          <p:nvPr/>
        </p:nvSpPr>
        <p:spPr>
          <a:xfrm>
            <a:off x="6059079" y="3800919"/>
            <a:ext cx="3490053" cy="44579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“CORE”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FFD108-ED59-DCDB-4285-598FB1303BFB}"/>
              </a:ext>
            </a:extLst>
          </p:cNvPr>
          <p:cNvSpPr/>
          <p:nvPr/>
        </p:nvSpPr>
        <p:spPr>
          <a:xfrm>
            <a:off x="6727618" y="5095445"/>
            <a:ext cx="1054678" cy="514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0517D9-4AA0-1593-59CC-A87BF7F64391}"/>
              </a:ext>
            </a:extLst>
          </p:cNvPr>
          <p:cNvSpPr txBox="1"/>
          <p:nvPr/>
        </p:nvSpPr>
        <p:spPr>
          <a:xfrm>
            <a:off x="4372338" y="5403747"/>
            <a:ext cx="2561105" cy="37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Product Lifecyle Mgmt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684004-E686-F010-213A-2091C0BD3926}"/>
              </a:ext>
            </a:extLst>
          </p:cNvPr>
          <p:cNvSpPr txBox="1"/>
          <p:nvPr/>
        </p:nvSpPr>
        <p:spPr>
          <a:xfrm>
            <a:off x="1964078" y="5606430"/>
            <a:ext cx="1284067" cy="37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CFS (WPL)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502F73-E0A2-9EF5-94FF-19717CC608B2}"/>
              </a:ext>
            </a:extLst>
          </p:cNvPr>
          <p:cNvSpPr/>
          <p:nvPr/>
        </p:nvSpPr>
        <p:spPr>
          <a:xfrm>
            <a:off x="2063371" y="5079393"/>
            <a:ext cx="1054678" cy="514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1DBD6-28BE-6365-1180-A4376F62AA36}"/>
              </a:ext>
            </a:extLst>
          </p:cNvPr>
          <p:cNvSpPr/>
          <p:nvPr/>
        </p:nvSpPr>
        <p:spPr>
          <a:xfrm>
            <a:off x="4235116" y="105878"/>
            <a:ext cx="2290812" cy="19711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rebuchet MS" panose="020B070302020209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B2F002-29B0-7783-705F-9C5F30AB5C16}"/>
              </a:ext>
            </a:extLst>
          </p:cNvPr>
          <p:cNvSpPr txBox="1"/>
          <p:nvPr/>
        </p:nvSpPr>
        <p:spPr>
          <a:xfrm>
            <a:off x="-54260" y="24964"/>
            <a:ext cx="10869563" cy="60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</a:pPr>
            <a:r>
              <a:rPr lang="en-US" sz="3730" dirty="0">
                <a:latin typeface="Trebuchet MS"/>
                <a:ea typeface="MS PGothic"/>
                <a:cs typeface="+mj-cs"/>
              </a:rPr>
              <a:t>Current Applications Landscape - Foods &amp; Corp</a:t>
            </a:r>
          </a:p>
        </p:txBody>
      </p:sp>
    </p:spTree>
    <p:extLst>
      <p:ext uri="{BB962C8B-B14F-4D97-AF65-F5344CB8AC3E}">
        <p14:creationId xmlns:p14="http://schemas.microsoft.com/office/powerpoint/2010/main" val="388002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9382D-3879-8436-1224-43C3D8F186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503" y="36465"/>
            <a:ext cx="109728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730" dirty="0">
                <a:latin typeface="Trebuchet MS"/>
                <a:ea typeface="MS PGothic"/>
              </a:rPr>
              <a:t>OnePerdue IT Systems Approach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2B70F-86F3-0219-5F3F-F10F240DF57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8076" y="1752600"/>
            <a:ext cx="6414313" cy="46117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Allows for OnePerdue approach.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Best in class processes produce accurate data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Single system of record, no duplication of data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Foundation for analytics, AI, advanced capabilities</a:t>
            </a:r>
          </a:p>
          <a:p>
            <a:pPr lvl="1">
              <a:lnSpc>
                <a:spcPct val="100000"/>
              </a:lnSpc>
            </a:pPr>
            <a:endParaRPr lang="en-US" sz="21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Lower Total Cost of Ownership vs alternative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Efficiencies by using systems by business capability and consolidate systems where possible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Differentiated capabilities will be in the business units providing greater focus 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IT Technical skills sets can be applied across Perdue</a:t>
            </a:r>
          </a:p>
          <a:p>
            <a:pPr lvl="2"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Transportation, Procurement, TBD</a:t>
            </a:r>
          </a:p>
          <a:p>
            <a:pPr lvl="2">
              <a:lnSpc>
                <a:spcPct val="100000"/>
              </a:lnSpc>
            </a:pPr>
            <a:endParaRPr lang="en-US" sz="21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Improved End User Experience. Seamless and consistent experience increasing productivity. </a:t>
            </a:r>
          </a:p>
          <a:p>
            <a:pPr>
              <a:lnSpc>
                <a:spcPct val="100000"/>
              </a:lnSpc>
            </a:pPr>
            <a:endParaRPr lang="en-US" sz="21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  <a:cs typeface="Arial"/>
              </a:rPr>
              <a:t>Enhanced Security by providing a unified approach to managing and protecting data. </a:t>
            </a:r>
          </a:p>
          <a:p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F40460F-B9FD-A256-29CC-E88524E38F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4503" y="563968"/>
            <a:ext cx="10972800" cy="3206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000" dirty="0"/>
              <a:t>Modern efficient systems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ACB2D8-B8AF-DFE3-971B-B9B545D8FF9D}"/>
              </a:ext>
            </a:extLst>
          </p:cNvPr>
          <p:cNvSpPr/>
          <p:nvPr/>
        </p:nvSpPr>
        <p:spPr>
          <a:xfrm>
            <a:off x="6970575" y="3595319"/>
            <a:ext cx="4957680" cy="5778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Process – Business Process Reengineering</a:t>
            </a:r>
          </a:p>
          <a:p>
            <a:pPr algn="ctr"/>
            <a:r>
              <a:rPr lang="en-US" sz="2000" dirty="0"/>
              <a:t>Systems of Record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7B7938-E1C1-4650-CD03-B47C8C85115D}"/>
              </a:ext>
            </a:extLst>
          </p:cNvPr>
          <p:cNvSpPr/>
          <p:nvPr/>
        </p:nvSpPr>
        <p:spPr>
          <a:xfrm>
            <a:off x="9506103" y="2228523"/>
            <a:ext cx="1671895" cy="5778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Artificial Intelligence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2A8CBF-7B44-6D02-934A-436670B968AF}"/>
              </a:ext>
            </a:extLst>
          </p:cNvPr>
          <p:cNvSpPr/>
          <p:nvPr/>
        </p:nvSpPr>
        <p:spPr>
          <a:xfrm>
            <a:off x="7271931" y="2912449"/>
            <a:ext cx="4233212" cy="57788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Governed Data – Master Data / Data-Lake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35784B-F816-0369-4927-B29FB38890FE}"/>
              </a:ext>
            </a:extLst>
          </p:cNvPr>
          <p:cNvSpPr/>
          <p:nvPr/>
        </p:nvSpPr>
        <p:spPr>
          <a:xfrm>
            <a:off x="7627884" y="2229579"/>
            <a:ext cx="1746826" cy="5778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Analytics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A35157-0898-0590-93DB-F48417061046}"/>
              </a:ext>
            </a:extLst>
          </p:cNvPr>
          <p:cNvSpPr/>
          <p:nvPr/>
        </p:nvSpPr>
        <p:spPr>
          <a:xfrm>
            <a:off x="8517796" y="1546709"/>
            <a:ext cx="1746826" cy="577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Business Decisions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E7973547-A1DF-D61D-0CAB-BF5E5F929F68}"/>
              </a:ext>
            </a:extLst>
          </p:cNvPr>
          <p:cNvSpPr txBox="1">
            <a:spLocks/>
          </p:cNvSpPr>
          <p:nvPr/>
        </p:nvSpPr>
        <p:spPr>
          <a:xfrm>
            <a:off x="178076" y="1227772"/>
            <a:ext cx="6414313" cy="320040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Benefits</a:t>
            </a:r>
          </a:p>
        </p:txBody>
      </p:sp>
      <p:sp>
        <p:nvSpPr>
          <p:cNvPr id="3" name="Slide Number Placeholder 20">
            <a:extLst>
              <a:ext uri="{FF2B5EF4-FFF2-40B4-BE49-F238E27FC236}">
                <a16:creationId xmlns:a16="http://schemas.microsoft.com/office/drawing/2014/main" id="{C0C3D0F5-6447-DAC5-98D6-4E15B1CCC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4240" y="6537727"/>
            <a:ext cx="1559560" cy="365125"/>
          </a:xfrm>
        </p:spPr>
        <p:txBody>
          <a:bodyPr/>
          <a:lstStyle/>
          <a:p>
            <a:fld id="{8E8E7F50-3786-43C5-966E-5187DA46F0B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2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CF1547-C9A7-61F7-9E3E-5200894B4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427" y="1665018"/>
            <a:ext cx="4567417" cy="2569172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AF5D6-E818-8420-BFD8-827A99AE5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4218" y="6537727"/>
            <a:ext cx="1559560" cy="365125"/>
          </a:xfrm>
        </p:spPr>
        <p:txBody>
          <a:bodyPr/>
          <a:lstStyle/>
          <a:p>
            <a:fld id="{EA6A33E2-93F7-1E4C-9EEC-202A98726A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77530-1A13-785B-1668-64A614A2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845" y="2314890"/>
            <a:ext cx="4567417" cy="2569172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F0C5E-133F-E7E6-F1D3-6F5D334B9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539" y="3274017"/>
            <a:ext cx="4567417" cy="2569172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24D00-812B-7799-96A2-53465F262659}"/>
              </a:ext>
            </a:extLst>
          </p:cNvPr>
          <p:cNvSpPr txBox="1"/>
          <p:nvPr/>
        </p:nvSpPr>
        <p:spPr>
          <a:xfrm>
            <a:off x="-1605" y="39555"/>
            <a:ext cx="10866647" cy="66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730" b="0" i="0" u="none" strike="noStrike" kern="1200" cap="none" spc="0" normalizeH="0" baseline="0" noProof="0" dirty="0">
                <a:ln>
                  <a:noFill/>
                </a:ln>
                <a:solidFill>
                  <a:srgbClr val="004B7E"/>
                </a:solidFill>
                <a:effectLst/>
                <a:uLnTx/>
                <a:uFillTx/>
                <a:latin typeface="Trebuchet MS"/>
                <a:ea typeface="MS PGothic"/>
                <a:cs typeface="+mj-cs"/>
              </a:rPr>
              <a:t>OnePerdue Unified IT Systems </a:t>
            </a:r>
            <a:r>
              <a:rPr lang="en-US" sz="3730" dirty="0">
                <a:solidFill>
                  <a:srgbClr val="004B7E"/>
                </a:solidFill>
                <a:latin typeface="Trebuchet MS"/>
                <a:ea typeface="MS PGothic"/>
                <a:cs typeface="+mj-cs"/>
              </a:rPr>
              <a:t>– Next Steps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38045-01F4-F688-EA67-07EDA6C1824E}"/>
              </a:ext>
            </a:extLst>
          </p:cNvPr>
          <p:cNvSpPr txBox="1"/>
          <p:nvPr/>
        </p:nvSpPr>
        <p:spPr>
          <a:xfrm>
            <a:off x="-1605" y="1665018"/>
            <a:ext cx="5400251" cy="376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Begin deployment of SAP RISE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Complete Unified Systems work – 3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Leverage work already completed to determine like business capabilities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Develop the OnePerdue IT Unified Systems roadmap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Shared business capabilities will be identified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Differentiated capabilities (Foods / PAB) will be included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Identify resources and needs for first stage gate funding request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Arial"/>
              </a:rPr>
              <a:t>Determine PAB next steps after Unified Systems analysis. </a:t>
            </a:r>
          </a:p>
          <a:p>
            <a:pPr marL="171450" indent="-171450" defTabSz="914377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9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Update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Enabling Data and Process Transformation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B7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FY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409C7-13B0-4AA3-981F-1DDA3CF3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596" y="965448"/>
            <a:ext cx="5303980" cy="4090771"/>
          </a:xfrm>
          <a:prstGeom prst="rect">
            <a:avLst/>
          </a:prstGeom>
        </p:spPr>
      </p:pic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4BD9AF07-7D28-502D-20F4-7802652163AB}"/>
              </a:ext>
            </a:extLst>
          </p:cNvPr>
          <p:cNvSpPr txBox="1">
            <a:spLocks/>
          </p:cNvSpPr>
          <p:nvPr/>
        </p:nvSpPr>
        <p:spPr>
          <a:xfrm>
            <a:off x="11094122" y="6492875"/>
            <a:ext cx="3807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7F50-3786-43C5-966E-5187DA46F0B5}" type="slidenum">
              <a:rPr lang="en-US" sz="1200" smtClean="0">
                <a:latin typeface="Trebuchet MS" panose="020B0603020202020204" pitchFamily="34" charset="0"/>
              </a:rPr>
              <a:pPr/>
              <a:t>9</a:t>
            </a:fld>
            <a:endParaRPr lang="en-US" sz="1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42526"/>
      </p:ext>
    </p:extLst>
  </p:cSld>
  <p:clrMapOvr>
    <a:masterClrMapping/>
  </p:clrMapOvr>
</p:sld>
</file>

<file path=ppt/theme/theme1.xml><?xml version="1.0" encoding="utf-8"?>
<a:theme xmlns:a="http://schemas.openxmlformats.org/drawingml/2006/main" name="Perdue Farms">
  <a:themeElements>
    <a:clrScheme name="Custom 10">
      <a:dk1>
        <a:srgbClr val="004B7E"/>
      </a:dk1>
      <a:lt1>
        <a:sysClr val="window" lastClr="FFFFFF"/>
      </a:lt1>
      <a:dk2>
        <a:srgbClr val="004B7E"/>
      </a:dk2>
      <a:lt2>
        <a:srgbClr val="F2F2F2"/>
      </a:lt2>
      <a:accent1>
        <a:srgbClr val="004B7E"/>
      </a:accent1>
      <a:accent2>
        <a:srgbClr val="FFC513"/>
      </a:accent2>
      <a:accent3>
        <a:srgbClr val="4472C4"/>
      </a:accent3>
      <a:accent4>
        <a:srgbClr val="ED7D31"/>
      </a:accent4>
      <a:accent5>
        <a:srgbClr val="70AD47"/>
      </a:accent5>
      <a:accent6>
        <a:srgbClr val="A5A5A5"/>
      </a:accent6>
      <a:hlink>
        <a:srgbClr val="004B7E"/>
      </a:hlink>
      <a:folHlink>
        <a:srgbClr val="004B7E"/>
      </a:folHlink>
    </a:clrScheme>
    <a:fontScheme name="Perdue_Custom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4B7E"/>
      </a:dk1>
      <a:lt1>
        <a:srgbClr val="FFFFFF"/>
      </a:lt1>
      <a:dk2>
        <a:srgbClr val="004B7E"/>
      </a:dk2>
      <a:lt2>
        <a:srgbClr val="F2F2F2"/>
      </a:lt2>
      <a:accent1>
        <a:srgbClr val="004B7E"/>
      </a:accent1>
      <a:accent2>
        <a:srgbClr val="FFC513"/>
      </a:accent2>
      <a:accent3>
        <a:srgbClr val="4472C4"/>
      </a:accent3>
      <a:accent4>
        <a:srgbClr val="ED7D31"/>
      </a:accent4>
      <a:accent5>
        <a:srgbClr val="70AD47"/>
      </a:accent5>
      <a:accent6>
        <a:srgbClr val="A5A5A5"/>
      </a:accent6>
      <a:hlink>
        <a:srgbClr val="004B7E"/>
      </a:hlink>
      <a:folHlink>
        <a:srgbClr val="004B7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4B7F"/>
        </a:solidFill>
        <a:ln w="6350"/>
      </a:spPr>
      <a:bodyPr rtlCol="0" anchor="ctr"/>
      <a:lstStyle>
        <a:defPPr algn="ctr">
          <a:defRPr sz="1400" dirty="0" smtClean="0">
            <a:latin typeface="Trebuchet MS" panose="020B0703020202090204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>
            <a:latin typeface="Trebuchet MS" panose="020B070302020209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Perdue Farms">
  <a:themeElements>
    <a:clrScheme name="Custom 10">
      <a:dk1>
        <a:srgbClr val="004B7E"/>
      </a:dk1>
      <a:lt1>
        <a:sysClr val="window" lastClr="FFFFFF"/>
      </a:lt1>
      <a:dk2>
        <a:srgbClr val="004B7E"/>
      </a:dk2>
      <a:lt2>
        <a:srgbClr val="F2F2F2"/>
      </a:lt2>
      <a:accent1>
        <a:srgbClr val="004B7E"/>
      </a:accent1>
      <a:accent2>
        <a:srgbClr val="FFC513"/>
      </a:accent2>
      <a:accent3>
        <a:srgbClr val="4472C4"/>
      </a:accent3>
      <a:accent4>
        <a:srgbClr val="ED7D31"/>
      </a:accent4>
      <a:accent5>
        <a:srgbClr val="70AD47"/>
      </a:accent5>
      <a:accent6>
        <a:srgbClr val="A5A5A5"/>
      </a:accent6>
      <a:hlink>
        <a:srgbClr val="004B7E"/>
      </a:hlink>
      <a:folHlink>
        <a:srgbClr val="004B7E"/>
      </a:folHlink>
    </a:clrScheme>
    <a:fontScheme name="Perdue_Custom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4B7E"/>
    </a:dk1>
    <a:lt1>
      <a:srgbClr val="FFFFFF"/>
    </a:lt1>
    <a:dk2>
      <a:srgbClr val="004B7E"/>
    </a:dk2>
    <a:lt2>
      <a:srgbClr val="F2F2F2"/>
    </a:lt2>
    <a:accent1>
      <a:srgbClr val="004B7E"/>
    </a:accent1>
    <a:accent2>
      <a:srgbClr val="FFC513"/>
    </a:accent2>
    <a:accent3>
      <a:srgbClr val="4472C4"/>
    </a:accent3>
    <a:accent4>
      <a:srgbClr val="ED7D31"/>
    </a:accent4>
    <a:accent5>
      <a:srgbClr val="70AD47"/>
    </a:accent5>
    <a:accent6>
      <a:srgbClr val="A5A5A5"/>
    </a:accent6>
    <a:hlink>
      <a:srgbClr val="004B7E"/>
    </a:hlink>
    <a:folHlink>
      <a:srgbClr val="004B7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5d64ba7-a454-47d9-ad3d-56dc946c0dd0">
      <UserInfo>
        <DisplayName>Galgano, Brenda</DisplayName>
        <AccountId>80</AccountId>
        <AccountType/>
      </UserInfo>
      <UserInfo>
        <DisplayName>Gleeson, Patrick</DisplayName>
        <AccountId>186</AccountId>
        <AccountType/>
      </UserInfo>
      <UserInfo>
        <DisplayName>McAdams, Kevin</DisplayName>
        <AccountId>39</AccountId>
        <AccountType/>
      </UserInfo>
      <UserInfo>
        <DisplayName>Staub, Andrea</DisplayName>
        <AccountId>13</AccountId>
        <AccountType/>
      </UserInfo>
      <UserInfo>
        <DisplayName>McKay, Mark</DisplayName>
        <AccountId>78</AccountId>
        <AccountType/>
      </UserInfo>
      <UserInfo>
        <DisplayName>Fredericksen, Scott</DisplayName>
        <AccountId>81</AccountId>
        <AccountType/>
      </UserInfo>
      <UserInfo>
        <DisplayName>Zucker, David</DisplayName>
        <AccountId>178</AccountId>
        <AccountType/>
      </UserInfo>
      <UserInfo>
        <DisplayName>Uecker, Gregg</DisplayName>
        <AccountId>265</AccountId>
        <AccountType/>
      </UserInfo>
      <UserInfo>
        <DisplayName>Katigan, Julie</DisplayName>
        <AccountId>266</AccountId>
        <AccountType/>
      </UserInfo>
      <UserInfo>
        <DisplayName>Lee, Susan</DisplayName>
        <AccountId>84</AccountId>
        <AccountType/>
      </UserInfo>
      <UserInfo>
        <DisplayName>Smutny, Joshua</DisplayName>
        <AccountId>255</AccountId>
        <AccountType/>
      </UserInfo>
      <UserInfo>
        <DisplayName>Ryan, Tom</DisplayName>
        <AccountId>238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68C7E383DC848B66B4CC5DD427148" ma:contentTypeVersion="15" ma:contentTypeDescription="Create a new document." ma:contentTypeScope="" ma:versionID="52e2b19234fd14a2d6275c3c791e3142">
  <xsd:schema xmlns:xsd="http://www.w3.org/2001/XMLSchema" xmlns:xs="http://www.w3.org/2001/XMLSchema" xmlns:p="http://schemas.microsoft.com/office/2006/metadata/properties" xmlns:ns2="f54da272-1c15-42a7-a7b5-efb60dd7c4fc" xmlns:ns3="25d64ba7-a454-47d9-ad3d-56dc946c0dd0" targetNamespace="http://schemas.microsoft.com/office/2006/metadata/properties" ma:root="true" ma:fieldsID="f835550072204f6308738771c31651e4" ns2:_="" ns3:_="">
    <xsd:import namespace="f54da272-1c15-42a7-a7b5-efb60dd7c4fc"/>
    <xsd:import namespace="25d64ba7-a454-47d9-ad3d-56dc946c0d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4da272-1c15-42a7-a7b5-efb60dd7c4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64ba7-a454-47d9-ad3d-56dc946c0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6C4BA0-9135-41E3-B4A0-EFEC204ED47A}">
  <ds:schemaRefs>
    <ds:schemaRef ds:uri="25d64ba7-a454-47d9-ad3d-56dc946c0dd0"/>
    <ds:schemaRef ds:uri="b9efb6ba-5381-4391-aa8e-e3ad96f8517b"/>
    <ds:schemaRef ds:uri="daa183b8-c1bc-4453-8f5c-d1b900680e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000A54-DE15-4D72-B04A-ABFA4A2BBF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4da272-1c15-42a7-a7b5-efb60dd7c4fc"/>
    <ds:schemaRef ds:uri="25d64ba7-a454-47d9-ad3d-56dc946c0d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459F58-6454-4888-BE1D-510E79788F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760</Words>
  <Application>Microsoft Office PowerPoint</Application>
  <PresentationFormat>Widescreen</PresentationFormat>
  <Paragraphs>210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Courier New</vt:lpstr>
      <vt:lpstr>Lucida Bright</vt:lpstr>
      <vt:lpstr>Trebuchet MS</vt:lpstr>
      <vt:lpstr>Perdue Farms</vt:lpstr>
      <vt:lpstr>1_Office Theme</vt:lpstr>
      <vt:lpstr>1_Perdue Farms</vt:lpstr>
      <vt:lpstr>Mid Atlantic CIO  Forum</vt:lpstr>
      <vt:lpstr>Agenda</vt:lpstr>
      <vt:lpstr>PERDUE FARMS BY THE NUMBERS</vt:lpstr>
      <vt:lpstr>IT: Strategic Roadmap</vt:lpstr>
      <vt:lpstr>Application Modernization Unified Systems </vt:lpstr>
      <vt:lpstr>PowerPoint Presentation</vt:lpstr>
      <vt:lpstr>OnePerdue IT Systems Approach</vt:lpstr>
      <vt:lpstr>PowerPoint Presentation</vt:lpstr>
      <vt:lpstr>AI Update</vt:lpstr>
      <vt:lpstr>Perdue AI Journey </vt:lpstr>
      <vt:lpstr>Operations Technology Strategy </vt:lpstr>
      <vt:lpstr>PowerPoint Presentation</vt:lpstr>
      <vt:lpstr> </vt:lpstr>
      <vt:lpstr>PowerPoint Presentation</vt:lpstr>
      <vt:lpstr>PowerPoint Presentation</vt:lpstr>
      <vt:lpstr> </vt:lpstr>
    </vt:vector>
  </TitlesOfParts>
  <Company>Rabobank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Perdue Farms Inc.</dc:creator>
  <cp:lastModifiedBy>Booth, Mark</cp:lastModifiedBy>
  <cp:revision>6</cp:revision>
  <cp:lastPrinted>2024-11-18T17:44:42Z</cp:lastPrinted>
  <dcterms:created xsi:type="dcterms:W3CDTF">2019-10-24T19:29:33Z</dcterms:created>
  <dcterms:modified xsi:type="dcterms:W3CDTF">2025-01-14T21:49:05Z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0x0101005FC68C7E383DC848B66B4CC5DD427148</vt:lpwstr>
  </property>
</Properties>
</file>