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59" r:id="rId1"/>
  </p:sldMasterIdLst>
  <p:notesMasterIdLst>
    <p:notesMasterId r:id="rId24"/>
  </p:notesMasterIdLst>
  <p:sldIdLst>
    <p:sldId id="2146847285" r:id="rId2"/>
    <p:sldId id="2147480924" r:id="rId3"/>
    <p:sldId id="2147478873" r:id="rId4"/>
    <p:sldId id="2147478874" r:id="rId5"/>
    <p:sldId id="2147478834" r:id="rId6"/>
    <p:sldId id="2147480926" r:id="rId7"/>
    <p:sldId id="2147478857" r:id="rId8"/>
    <p:sldId id="2147478880" r:id="rId9"/>
    <p:sldId id="2147480928" r:id="rId10"/>
    <p:sldId id="2147471232" r:id="rId11"/>
    <p:sldId id="2147482017" r:id="rId12"/>
    <p:sldId id="2147471280" r:id="rId13"/>
    <p:sldId id="2147480914" r:id="rId14"/>
    <p:sldId id="2147480925" r:id="rId15"/>
    <p:sldId id="2147471299" r:id="rId16"/>
    <p:sldId id="2147471320" r:id="rId17"/>
    <p:sldId id="274" r:id="rId18"/>
    <p:sldId id="8637" r:id="rId19"/>
    <p:sldId id="2076138044" r:id="rId20"/>
    <p:sldId id="8651" r:id="rId21"/>
    <p:sldId id="2147471046" r:id="rId22"/>
    <p:sldId id="214684727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7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009C04-C2A4-4643-949C-FE25568A2109}" v="1" dt="2025-03-19T22:14:14.338"/>
    <p1510:client id="{F4D4B233-1F0A-427F-8387-79134E225E18}" v="5" dt="2025-03-19T21:27:07.8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9" autoAdjust="0"/>
    <p:restoredTop sz="92290" autoAdjust="0"/>
  </p:normalViewPr>
  <p:slideViewPr>
    <p:cSldViewPr snapToGrid="0">
      <p:cViewPr varScale="1">
        <p:scale>
          <a:sx n="92" d="100"/>
          <a:sy n="92" d="100"/>
        </p:scale>
        <p:origin x="308" y="28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2056CB-9851-4B30-B370-E7F0D84924BB}" type="datetimeFigureOut">
              <a:rPr lang="en-US" smtClean="0"/>
              <a:t>3/19/2025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27E756-28E0-45DD-B53C-6131AA231729}" type="slidenum">
              <a:rPr lang="en-US" smtClean="0"/>
              <a:t>‹#›</a:t>
            </a:fld>
            <a:endParaRPr lang="en-US"/>
          </a:p>
        </p:txBody>
      </p:sp>
    </p:spTree>
    <p:extLst>
      <p:ext uri="{BB962C8B-B14F-4D97-AF65-F5344CB8AC3E}">
        <p14:creationId xmlns:p14="http://schemas.microsoft.com/office/powerpoint/2010/main" val="3468139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7113" y="463550"/>
            <a:ext cx="2120900" cy="11938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80F55-CE2B-4E44-B628-FCCF0390BB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6109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6114F947-957E-4D24-BE27-D14B3A4B0914}" type="slidenum">
              <a:rPr lang="en-DK" smtClean="0"/>
              <a:t>15</a:t>
            </a:fld>
            <a:endParaRPr lang="en-DK"/>
          </a:p>
        </p:txBody>
      </p:sp>
    </p:spTree>
    <p:extLst>
      <p:ext uri="{BB962C8B-B14F-4D97-AF65-F5344CB8AC3E}">
        <p14:creationId xmlns:p14="http://schemas.microsoft.com/office/powerpoint/2010/main" val="20584602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200" b="1" dirty="0"/>
          </a:p>
        </p:txBody>
      </p:sp>
      <p:sp>
        <p:nvSpPr>
          <p:cNvPr id="4" name="Slide Number Placeholder 3"/>
          <p:cNvSpPr>
            <a:spLocks noGrp="1"/>
          </p:cNvSpPr>
          <p:nvPr>
            <p:ph type="sldNum" sz="quarter" idx="5"/>
          </p:nvPr>
        </p:nvSpPr>
        <p:spPr/>
        <p:txBody>
          <a:bodyPr/>
          <a:lstStyle/>
          <a:p>
            <a:fld id="{6114F947-957E-4D24-BE27-D14B3A4B0914}" type="slidenum">
              <a:rPr lang="en-DK" smtClean="0"/>
              <a:t>16</a:t>
            </a:fld>
            <a:endParaRPr lang="en-DK"/>
          </a:p>
        </p:txBody>
      </p:sp>
    </p:spTree>
    <p:extLst>
      <p:ext uri="{BB962C8B-B14F-4D97-AF65-F5344CB8AC3E}">
        <p14:creationId xmlns:p14="http://schemas.microsoft.com/office/powerpoint/2010/main" val="3698031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9347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EB0A56-4E20-4981-B9AA-D71F01E145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831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7EB0A56-4E20-4981-B9AA-D71F01E14535}" type="slidenum">
              <a:rPr lang="en-US" smtClean="0"/>
              <a:t>19</a:t>
            </a:fld>
            <a:endParaRPr lang="en-US"/>
          </a:p>
        </p:txBody>
      </p:sp>
    </p:spTree>
    <p:extLst>
      <p:ext uri="{BB962C8B-B14F-4D97-AF65-F5344CB8AC3E}">
        <p14:creationId xmlns:p14="http://schemas.microsoft.com/office/powerpoint/2010/main" val="541844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98675" y="482600"/>
            <a:ext cx="2808288" cy="1579563"/>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1079442" marR="0" lvl="0" indent="0" algn="l" defTabSz="1726538"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AF558CAF-ED4A-48B5-B365-EB5B674553D1}" type="datetime8">
              <a:rPr kumimoji="0" lang="en-US" sz="10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3/19/2025 6:13 PM</a:t>
            </a:fld>
            <a:endParaRPr kumimoji="0" lang="en-US" sz="10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2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21</a:t>
            </a:fld>
            <a:endParaRPr kumimoji="0" lang="en-US" sz="2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131602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3/19/2025 6:13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22</a:t>
            </a:fld>
            <a:endParaRPr lang="en-US"/>
          </a:p>
        </p:txBody>
      </p:sp>
    </p:spTree>
    <p:extLst>
      <p:ext uri="{BB962C8B-B14F-4D97-AF65-F5344CB8AC3E}">
        <p14:creationId xmlns:p14="http://schemas.microsoft.com/office/powerpoint/2010/main" val="1912173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27E756-28E0-45DD-B53C-6131AA231729}" type="slidenum">
              <a:rPr lang="en-US" smtClean="0"/>
              <a:t>3</a:t>
            </a:fld>
            <a:endParaRPr lang="en-US"/>
          </a:p>
        </p:txBody>
      </p:sp>
    </p:spTree>
    <p:extLst>
      <p:ext uri="{BB962C8B-B14F-4D97-AF65-F5344CB8AC3E}">
        <p14:creationId xmlns:p14="http://schemas.microsoft.com/office/powerpoint/2010/main" val="3741276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66294"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3/19/2025 6:13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5</a:t>
            </a:fld>
            <a:endParaRPr lang="en-US"/>
          </a:p>
        </p:txBody>
      </p:sp>
    </p:spTree>
    <p:extLst>
      <p:ext uri="{BB962C8B-B14F-4D97-AF65-F5344CB8AC3E}">
        <p14:creationId xmlns:p14="http://schemas.microsoft.com/office/powerpoint/2010/main" val="1351830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66294"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3/19/2025 6:13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7</a:t>
            </a:fld>
            <a:endParaRPr lang="en-US"/>
          </a:p>
        </p:txBody>
      </p:sp>
    </p:spTree>
    <p:extLst>
      <p:ext uri="{BB962C8B-B14F-4D97-AF65-F5344CB8AC3E}">
        <p14:creationId xmlns:p14="http://schemas.microsoft.com/office/powerpoint/2010/main" val="1666848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64534-E811-2722-6715-AB9CFEBC17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676F19-08D7-F587-A162-DF5E4DF3AF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29F162-A38E-F533-FBD5-C876E8DD1F1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40E1024-5386-7BEE-23ED-ABCA62EC7FD6}"/>
              </a:ext>
            </a:extLst>
          </p:cNvPr>
          <p:cNvSpPr>
            <a:spLocks noGrp="1"/>
          </p:cNvSpPr>
          <p:nvPr>
            <p:ph type="sldNum" sz="quarter" idx="10"/>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396C4F2A-A5CC-4BF8-B9D6-DF510BC578C9}"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863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Calibri"/>
              <a:buNone/>
            </a:pPr>
            <a:endParaRPr lang="en-US" sz="800">
              <a:latin typeface="Segoe UI"/>
              <a:cs typeface="Segoe UI"/>
            </a:endParaRPr>
          </a:p>
        </p:txBody>
      </p:sp>
      <p:sp>
        <p:nvSpPr>
          <p:cNvPr id="4" name="Slide Number Placeholder 3"/>
          <p:cNvSpPr>
            <a:spLocks noGrp="1"/>
          </p:cNvSpPr>
          <p:nvPr>
            <p:ph type="sldNum" sz="quarter" idx="10"/>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396C4F2A-A5CC-4BF8-B9D6-DF510BC578C9}"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10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0175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a:cs typeface="Segoe UI"/>
            </a:endParaRPr>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AFCAC83-D5CD-4568-8DAE-E321BAFAC18C}"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0343001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3/19/2025 6:13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7746714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7113" y="463550"/>
            <a:ext cx="2120900" cy="1193800"/>
          </a:xfrm>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D8B1863-3ED3-4F51-8EEA-C231796A677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37540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337063" y="289513"/>
            <a:ext cx="11655840" cy="899665"/>
          </a:xfrm>
        </p:spPr>
        <p:txBody>
          <a:bodyPr tIns="45720" bIns="45720"/>
          <a:lstStyle>
            <a:lvl1pPr>
              <a:defRPr lang="en-US" sz="3600" b="0" kern="1200" cap="none" spc="0" baseline="0" dirty="0">
                <a:ln w="3175">
                  <a:noFill/>
                </a:ln>
                <a:gradFill>
                  <a:gsLst>
                    <a:gs pos="1250">
                      <a:schemeClr val="accent1"/>
                    </a:gs>
                    <a:gs pos="100000">
                      <a:schemeClr val="accent1"/>
                    </a:gs>
                  </a:gsLst>
                  <a:lin ang="5400000" scaled="0"/>
                </a:gradFill>
                <a:effectLst/>
                <a:latin typeface="+mj-lt"/>
                <a:ea typeface="+mn-ea"/>
                <a:cs typeface="Segoe UI" pitchFamily="34" charset="0"/>
              </a:defRPr>
            </a:lvl1pPr>
          </a:lstStyle>
          <a:p>
            <a:r>
              <a:rPr lang="en-US"/>
              <a:t>Title Text Style</a:t>
            </a:r>
          </a:p>
        </p:txBody>
      </p:sp>
      <p:sp>
        <p:nvSpPr>
          <p:cNvPr id="4" name="Content Placeholder 3"/>
          <p:cNvSpPr>
            <a:spLocks noGrp="1"/>
          </p:cNvSpPr>
          <p:nvPr>
            <p:ph sz="quarter" idx="10" hasCustomPrompt="1"/>
          </p:nvPr>
        </p:nvSpPr>
        <p:spPr>
          <a:xfrm>
            <a:off x="337063" y="1189178"/>
            <a:ext cx="11655078" cy="851323"/>
          </a:xfrm>
        </p:spPr>
        <p:txBody>
          <a:bodyPr/>
          <a:lstStyle>
            <a:lvl1pPr>
              <a:defRPr/>
            </a:lvl1pPr>
            <a:lvl2pPr>
              <a:defRPr/>
            </a:lvl2pPr>
            <a:lvl3pPr>
              <a:defRPr/>
            </a:lvl3pPr>
            <a:lvl4pPr>
              <a:defRPr sz="980" b="0"/>
            </a:lvl4pPr>
            <a:lvl5pPr>
              <a:defRPr sz="980" b="0"/>
            </a:lvl5pPr>
          </a:lstStyle>
          <a:p>
            <a:pPr lvl="0"/>
            <a:r>
              <a:rPr lang="en-US"/>
              <a:t>Subheading text style</a:t>
            </a:r>
          </a:p>
          <a:p>
            <a:pPr lvl="1"/>
            <a:r>
              <a:rPr lang="en-US"/>
              <a:t>Paragraph title text style</a:t>
            </a:r>
          </a:p>
          <a:p>
            <a:pPr lvl="2"/>
            <a:r>
              <a:rPr lang="en-US"/>
              <a:t>Body text style</a:t>
            </a:r>
          </a:p>
        </p:txBody>
      </p:sp>
    </p:spTree>
    <p:extLst>
      <p:ext uri="{BB962C8B-B14F-4D97-AF65-F5344CB8AC3E}">
        <p14:creationId xmlns:p14="http://schemas.microsoft.com/office/powerpoint/2010/main" val="273072531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Identity and Access Management_Title Slide gray">
    <p:bg>
      <p:bgRef idx="1001">
        <a:schemeClr val="bg2"/>
      </p:bgRef>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BABBAE21-7C2A-4170-83F8-3318283E3D88}"/>
              </a:ext>
            </a:extLst>
          </p:cNvPr>
          <p:cNvSpPr txBox="1">
            <a:spLocks/>
          </p:cNvSpPr>
          <p:nvPr userDrawn="1"/>
        </p:nvSpPr>
        <p:spPr>
          <a:xfrm>
            <a:off x="584199" y="691094"/>
            <a:ext cx="4233333" cy="2279835"/>
          </a:xfrm>
          <a:prstGeom prst="rect">
            <a:avLst/>
          </a:prstGeom>
        </p:spPr>
        <p:txBody>
          <a:bodyPr lIns="0" tIns="0" rIns="0" bIns="0" anchor="b" anchorCtr="0">
            <a:noAutofit/>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itchFamily="34" charset="0"/>
              </a:defRPr>
            </a:lvl1pPr>
          </a:lstStyle>
          <a:p>
            <a:r>
              <a:rPr lang="en-US">
                <a:solidFill>
                  <a:schemeClr val="bg1"/>
                </a:solidFill>
              </a:rPr>
              <a:t>Click to edit Master title style</a:t>
            </a:r>
          </a:p>
        </p:txBody>
      </p:sp>
      <p:sp>
        <p:nvSpPr>
          <p:cNvPr id="10" name="Text Placeholder 2">
            <a:extLst>
              <a:ext uri="{FF2B5EF4-FFF2-40B4-BE49-F238E27FC236}">
                <a16:creationId xmlns:a16="http://schemas.microsoft.com/office/drawing/2014/main" id="{A7BB445E-72FC-41A6-9E4C-CD316B508237}"/>
              </a:ext>
            </a:extLst>
          </p:cNvPr>
          <p:cNvSpPr txBox="1">
            <a:spLocks/>
          </p:cNvSpPr>
          <p:nvPr userDrawn="1"/>
        </p:nvSpPr>
        <p:spPr>
          <a:xfrm>
            <a:off x="584199" y="3804940"/>
            <a:ext cx="4233333" cy="1662209"/>
          </a:xfrm>
          <a:prstGeom prst="rect">
            <a:avLst/>
          </a:prstGeom>
        </p:spPr>
        <p:txBody>
          <a:bodyPr lIns="0" tIns="0" rIns="0" bIns="0"/>
          <a:lstStyle>
            <a:lvl1pPr marL="0" marR="0" indent="0" algn="l" defTabSz="932742" rtl="0" eaLnBrk="1" fontAlgn="auto" latinLnBrk="0" hangingPunct="1">
              <a:lnSpc>
                <a:spcPct val="100000"/>
              </a:lnSpc>
              <a:spcBef>
                <a:spcPct val="20000"/>
              </a:spcBef>
              <a:spcAft>
                <a:spcPts val="0"/>
              </a:spcAft>
              <a:buClrTx/>
              <a:buSzPct val="90000"/>
              <a:buFontTx/>
              <a:buNone/>
              <a:tabLst/>
              <a:defRPr sz="1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solidFill>
                  <a:schemeClr val="bg1"/>
                </a:solidFill>
              </a:rPr>
              <a:t>Click to add industry vertical</a:t>
            </a:r>
          </a:p>
        </p:txBody>
      </p:sp>
      <p:pic>
        <p:nvPicPr>
          <p:cNvPr id="11" name="Picture 10" descr="A picture containing person, indoor, person, ceiling&#10;&#10;Description automatically generated">
            <a:extLst>
              <a:ext uri="{FF2B5EF4-FFF2-40B4-BE49-F238E27FC236}">
                <a16:creationId xmlns:a16="http://schemas.microsoft.com/office/drawing/2014/main" id="{BF368486-53AF-4AE9-AD7B-3E1DDA607EC0}"/>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a:ext>
            </a:extLst>
          </a:blip>
          <a:srcRect/>
          <a:stretch/>
        </p:blipFill>
        <p:spPr>
          <a:xfrm>
            <a:off x="0" y="0"/>
            <a:ext cx="12207976" cy="6858000"/>
          </a:xfrm>
          <a:prstGeom prst="rect">
            <a:avLst/>
          </a:prstGeom>
        </p:spPr>
      </p:pic>
      <p:sp>
        <p:nvSpPr>
          <p:cNvPr id="12" name="Rectangle 11">
            <a:extLst>
              <a:ext uri="{FF2B5EF4-FFF2-40B4-BE49-F238E27FC236}">
                <a16:creationId xmlns:a16="http://schemas.microsoft.com/office/drawing/2014/main" id="{345BD0DE-3B7B-4E4F-8C1C-27024C9D8197}"/>
              </a:ext>
            </a:extLst>
          </p:cNvPr>
          <p:cNvSpPr/>
          <p:nvPr userDrawn="1"/>
        </p:nvSpPr>
        <p:spPr bwMode="auto">
          <a:xfrm>
            <a:off x="0" y="0"/>
            <a:ext cx="6921500" cy="6858000"/>
          </a:xfrm>
          <a:prstGeom prst="rect">
            <a:avLst/>
          </a:prstGeom>
          <a:gradFill flip="none" rotWithShape="1">
            <a:gsLst>
              <a:gs pos="0">
                <a:schemeClr val="tx1">
                  <a:alpha val="0"/>
                </a:schemeClr>
              </a:gs>
              <a:gs pos="66000">
                <a:schemeClr val="tx1">
                  <a:alpha val="54000"/>
                </a:schemeClr>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err="1">
              <a:solidFill>
                <a:srgbClr val="FFFFFF"/>
              </a:solidFill>
              <a:ea typeface="Segoe UI" pitchFamily="34" charset="0"/>
              <a:cs typeface="Segoe UI" pitchFamily="34" charset="0"/>
            </a:endParaRPr>
          </a:p>
        </p:txBody>
      </p:sp>
      <p:sp>
        <p:nvSpPr>
          <p:cNvPr id="13" name="Freeform: Shape 12">
            <a:extLst>
              <a:ext uri="{FF2B5EF4-FFF2-40B4-BE49-F238E27FC236}">
                <a16:creationId xmlns:a16="http://schemas.microsoft.com/office/drawing/2014/main" id="{76422CEB-BF11-433D-BBCC-279C2D4CC521}"/>
              </a:ext>
            </a:extLst>
          </p:cNvPr>
          <p:cNvSpPr/>
          <p:nvPr userDrawn="1"/>
        </p:nvSpPr>
        <p:spPr>
          <a:xfrm rot="16200000" flipH="1">
            <a:off x="4598139" y="2568252"/>
            <a:ext cx="4725481" cy="1694476"/>
          </a:xfrm>
          <a:custGeom>
            <a:avLst/>
            <a:gdLst>
              <a:gd name="connsiteX0" fmla="*/ 1591870 w 3967448"/>
              <a:gd name="connsiteY0" fmla="*/ 1418118 h 1422657"/>
              <a:gd name="connsiteX1" fmla="*/ 710903 w 3967448"/>
              <a:gd name="connsiteY1" fmla="*/ 1418118 h 1422657"/>
              <a:gd name="connsiteX2" fmla="*/ -425 w 3967448"/>
              <a:gd name="connsiteY2" fmla="*/ 706789 h 1422657"/>
              <a:gd name="connsiteX3" fmla="*/ -425 w 3967448"/>
              <a:gd name="connsiteY3" fmla="*/ 706789 h 1422657"/>
              <a:gd name="connsiteX4" fmla="*/ 710712 w 3967448"/>
              <a:gd name="connsiteY4" fmla="*/ -4540 h 1422657"/>
              <a:gd name="connsiteX5" fmla="*/ 710903 w 3967448"/>
              <a:gd name="connsiteY5" fmla="*/ -4540 h 1422657"/>
              <a:gd name="connsiteX6" fmla="*/ 3967024 w 3967448"/>
              <a:gd name="connsiteY6" fmla="*/ -4540 h 1422657"/>
              <a:gd name="connsiteX0" fmla="*/ 1397884 w 3967449"/>
              <a:gd name="connsiteY0" fmla="*/ 1422658 h 1422658"/>
              <a:gd name="connsiteX1" fmla="*/ 711328 w 3967449"/>
              <a:gd name="connsiteY1" fmla="*/ 1422658 h 1422658"/>
              <a:gd name="connsiteX2" fmla="*/ 0 w 3967449"/>
              <a:gd name="connsiteY2" fmla="*/ 711329 h 1422658"/>
              <a:gd name="connsiteX3" fmla="*/ 0 w 3967449"/>
              <a:gd name="connsiteY3" fmla="*/ 711329 h 1422658"/>
              <a:gd name="connsiteX4" fmla="*/ 711137 w 3967449"/>
              <a:gd name="connsiteY4" fmla="*/ 0 h 1422658"/>
              <a:gd name="connsiteX5" fmla="*/ 711328 w 3967449"/>
              <a:gd name="connsiteY5" fmla="*/ 0 h 1422658"/>
              <a:gd name="connsiteX6" fmla="*/ 3967449 w 3967449"/>
              <a:gd name="connsiteY6" fmla="*/ 0 h 1422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7449" h="1422658">
                <a:moveTo>
                  <a:pt x="1397884" y="1422658"/>
                </a:moveTo>
                <a:lnTo>
                  <a:pt x="711328" y="1422658"/>
                </a:lnTo>
                <a:cubicBezTo>
                  <a:pt x="318517" y="1422658"/>
                  <a:pt x="0" y="1104142"/>
                  <a:pt x="0" y="711329"/>
                </a:cubicBezTo>
                <a:lnTo>
                  <a:pt x="0" y="711329"/>
                </a:lnTo>
                <a:cubicBezTo>
                  <a:pt x="-94" y="318520"/>
                  <a:pt x="318326" y="98"/>
                  <a:pt x="711137" y="0"/>
                </a:cubicBezTo>
                <a:lnTo>
                  <a:pt x="711328" y="0"/>
                </a:lnTo>
                <a:lnTo>
                  <a:pt x="3967449" y="0"/>
                </a:lnTo>
              </a:path>
            </a:pathLst>
          </a:custGeom>
          <a:noFill/>
          <a:ln w="365125" cap="rnd">
            <a:solidFill>
              <a:schemeClr val="bg1"/>
            </a:solidFill>
            <a:prstDash val="solid"/>
            <a:miter/>
          </a:ln>
        </p:spPr>
        <p:txBody>
          <a:bodyPr rtlCol="0" anchor="ctr"/>
          <a:lstStyle/>
          <a:p>
            <a:endParaRPr lang="en-IN"/>
          </a:p>
        </p:txBody>
      </p:sp>
      <p:sp>
        <p:nvSpPr>
          <p:cNvPr id="14" name="Oval 13">
            <a:extLst>
              <a:ext uri="{FF2B5EF4-FFF2-40B4-BE49-F238E27FC236}">
                <a16:creationId xmlns:a16="http://schemas.microsoft.com/office/drawing/2014/main" id="{6994E42E-1050-4032-B116-EF6723FFFF1B}"/>
              </a:ext>
            </a:extLst>
          </p:cNvPr>
          <p:cNvSpPr/>
          <p:nvPr userDrawn="1"/>
        </p:nvSpPr>
        <p:spPr bwMode="auto">
          <a:xfrm>
            <a:off x="7669213" y="2569701"/>
            <a:ext cx="281896" cy="281896"/>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err="1">
              <a:solidFill>
                <a:srgbClr val="FFFFFF"/>
              </a:solidFill>
              <a:ea typeface="Segoe UI" pitchFamily="34" charset="0"/>
              <a:cs typeface="Segoe UI" pitchFamily="34" charset="0"/>
            </a:endParaRPr>
          </a:p>
        </p:txBody>
      </p:sp>
      <p:grpSp>
        <p:nvGrpSpPr>
          <p:cNvPr id="17" name="Group 16">
            <a:extLst>
              <a:ext uri="{FF2B5EF4-FFF2-40B4-BE49-F238E27FC236}">
                <a16:creationId xmlns:a16="http://schemas.microsoft.com/office/drawing/2014/main" id="{F46467C0-D0EC-4795-AE3C-5F1D3E2B5A11}"/>
              </a:ext>
            </a:extLst>
          </p:cNvPr>
          <p:cNvGrpSpPr/>
          <p:nvPr userDrawn="1"/>
        </p:nvGrpSpPr>
        <p:grpSpPr>
          <a:xfrm>
            <a:off x="7594601" y="3363494"/>
            <a:ext cx="409446" cy="407562"/>
            <a:chOff x="4738687" y="2081212"/>
            <a:chExt cx="2711862" cy="2699383"/>
          </a:xfrm>
        </p:grpSpPr>
        <p:sp>
          <p:nvSpPr>
            <p:cNvPr id="18" name="Freeform: Shape 17">
              <a:extLst>
                <a:ext uri="{FF2B5EF4-FFF2-40B4-BE49-F238E27FC236}">
                  <a16:creationId xmlns:a16="http://schemas.microsoft.com/office/drawing/2014/main" id="{19349EFE-9456-4C63-9703-C69BBC3381C7}"/>
                </a:ext>
              </a:extLst>
            </p:cNvPr>
            <p:cNvSpPr/>
            <p:nvPr/>
          </p:nvSpPr>
          <p:spPr>
            <a:xfrm>
              <a:off x="4740020" y="2081212"/>
              <a:ext cx="2710529" cy="1355216"/>
            </a:xfrm>
            <a:custGeom>
              <a:avLst/>
              <a:gdLst>
                <a:gd name="connsiteX0" fmla="*/ 2710529 w 2710529"/>
                <a:gd name="connsiteY0" fmla="*/ 0 h 1355216"/>
                <a:gd name="connsiteX1" fmla="*/ 1355312 w 2710529"/>
                <a:gd name="connsiteY1" fmla="*/ 1355217 h 1355216"/>
                <a:gd name="connsiteX2" fmla="*/ 0 w 2710529"/>
                <a:gd name="connsiteY2" fmla="*/ 0 h 1355216"/>
              </a:gdLst>
              <a:ahLst/>
              <a:cxnLst>
                <a:cxn ang="0">
                  <a:pos x="connsiteX0" y="connsiteY0"/>
                </a:cxn>
                <a:cxn ang="0">
                  <a:pos x="connsiteX1" y="connsiteY1"/>
                </a:cxn>
                <a:cxn ang="0">
                  <a:pos x="connsiteX2" y="connsiteY2"/>
                </a:cxn>
              </a:cxnLst>
              <a:rect l="l" t="t" r="r" b="b"/>
              <a:pathLst>
                <a:path w="2710529" h="1355216">
                  <a:moveTo>
                    <a:pt x="2710529" y="0"/>
                  </a:moveTo>
                  <a:lnTo>
                    <a:pt x="1355312" y="1355217"/>
                  </a:lnTo>
                  <a:lnTo>
                    <a:pt x="0" y="0"/>
                  </a:lnTo>
                </a:path>
              </a:pathLst>
            </a:custGeom>
            <a:noFill/>
            <a:ln w="92075" cap="rnd">
              <a:solidFill>
                <a:srgbClr val="FFB900"/>
              </a:solidFill>
              <a:prstDash val="solid"/>
              <a:round/>
            </a:ln>
          </p:spPr>
          <p:txBody>
            <a:bodyPr rtlCol="0" anchor="ctr"/>
            <a:lstStyle/>
            <a:p>
              <a:endParaRPr lang="en-IN"/>
            </a:p>
          </p:txBody>
        </p:sp>
        <p:sp>
          <p:nvSpPr>
            <p:cNvPr id="19" name="Freeform: Shape 18">
              <a:extLst>
                <a:ext uri="{FF2B5EF4-FFF2-40B4-BE49-F238E27FC236}">
                  <a16:creationId xmlns:a16="http://schemas.microsoft.com/office/drawing/2014/main" id="{39F3303E-CEE2-4DC8-A326-8DD934CFDE70}"/>
                </a:ext>
              </a:extLst>
            </p:cNvPr>
            <p:cNvSpPr/>
            <p:nvPr/>
          </p:nvSpPr>
          <p:spPr>
            <a:xfrm>
              <a:off x="4738687" y="3425379"/>
              <a:ext cx="2710529" cy="1355216"/>
            </a:xfrm>
            <a:custGeom>
              <a:avLst/>
              <a:gdLst>
                <a:gd name="connsiteX0" fmla="*/ 2710529 w 2710529"/>
                <a:gd name="connsiteY0" fmla="*/ 0 h 1355216"/>
                <a:gd name="connsiteX1" fmla="*/ 1355217 w 2710529"/>
                <a:gd name="connsiteY1" fmla="*/ 1355217 h 1355216"/>
                <a:gd name="connsiteX2" fmla="*/ 0 w 2710529"/>
                <a:gd name="connsiteY2" fmla="*/ 0 h 1355216"/>
              </a:gdLst>
              <a:ahLst/>
              <a:cxnLst>
                <a:cxn ang="0">
                  <a:pos x="connsiteX0" y="connsiteY0"/>
                </a:cxn>
                <a:cxn ang="0">
                  <a:pos x="connsiteX1" y="connsiteY1"/>
                </a:cxn>
                <a:cxn ang="0">
                  <a:pos x="connsiteX2" y="connsiteY2"/>
                </a:cxn>
              </a:cxnLst>
              <a:rect l="l" t="t" r="r" b="b"/>
              <a:pathLst>
                <a:path w="2710529" h="1355216">
                  <a:moveTo>
                    <a:pt x="2710529" y="0"/>
                  </a:moveTo>
                  <a:lnTo>
                    <a:pt x="1355217" y="1355217"/>
                  </a:lnTo>
                  <a:lnTo>
                    <a:pt x="0" y="0"/>
                  </a:lnTo>
                </a:path>
              </a:pathLst>
            </a:custGeom>
            <a:noFill/>
            <a:ln w="92075" cap="rnd">
              <a:solidFill>
                <a:srgbClr val="FFB900"/>
              </a:solidFill>
              <a:prstDash val="solid"/>
              <a:round/>
            </a:ln>
          </p:spPr>
          <p:txBody>
            <a:bodyPr rtlCol="0" anchor="ctr"/>
            <a:lstStyle/>
            <a:p>
              <a:endParaRPr lang="en-IN"/>
            </a:p>
          </p:txBody>
        </p:sp>
      </p:grpSp>
      <p:cxnSp>
        <p:nvCxnSpPr>
          <p:cNvPr id="20" name="Straight Connector 19">
            <a:extLst>
              <a:ext uri="{FF2B5EF4-FFF2-40B4-BE49-F238E27FC236}">
                <a16:creationId xmlns:a16="http://schemas.microsoft.com/office/drawing/2014/main" id="{C433BF22-AB9A-408A-AE88-8C0067494DE1}"/>
              </a:ext>
            </a:extLst>
          </p:cNvPr>
          <p:cNvCxnSpPr>
            <a:cxnSpLocks/>
          </p:cNvCxnSpPr>
          <p:nvPr userDrawn="1"/>
        </p:nvCxnSpPr>
        <p:spPr>
          <a:xfrm>
            <a:off x="6115335" y="5718785"/>
            <a:ext cx="0" cy="1158465"/>
          </a:xfrm>
          <a:prstGeom prst="line">
            <a:avLst/>
          </a:prstGeom>
          <a:ln w="3683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1" name="Picture 20" descr="Graphical user interface&#10;&#10;Description automatically generated with medium confidence">
            <a:extLst>
              <a:ext uri="{FF2B5EF4-FFF2-40B4-BE49-F238E27FC236}">
                <a16:creationId xmlns:a16="http://schemas.microsoft.com/office/drawing/2014/main" id="{102A6DE2-D0C7-448E-8EC8-BCD34672A2C5}"/>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544511" y="585788"/>
            <a:ext cx="2419881" cy="327347"/>
          </a:xfrm>
          <a:prstGeom prst="rect">
            <a:avLst/>
          </a:prstGeom>
        </p:spPr>
      </p:pic>
      <p:sp>
        <p:nvSpPr>
          <p:cNvPr id="9" name="Title 1"/>
          <p:cNvSpPr>
            <a:spLocks noGrp="1"/>
          </p:cNvSpPr>
          <p:nvPr>
            <p:ph type="title" hasCustomPrompt="1"/>
          </p:nvPr>
        </p:nvSpPr>
        <p:spPr>
          <a:xfrm>
            <a:off x="584200" y="1436688"/>
            <a:ext cx="4730750" cy="2454641"/>
          </a:xfrm>
          <a:prstGeom prst="rect">
            <a:avLst/>
          </a:prstGeo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4110766"/>
            <a:ext cx="4730750" cy="2158272"/>
          </a:xfrm>
          <a:noFill/>
        </p:spPr>
        <p:txBody>
          <a:bodyPr wrap="square" lIns="0" tIns="0" rIns="0" bIns="0">
            <a:no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7233859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8497869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Only">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dirty="0"/>
              <a:t>Click to edit Master title style</a:t>
            </a:r>
          </a:p>
        </p:txBody>
      </p:sp>
      <p:cxnSp>
        <p:nvCxnSpPr>
          <p:cNvPr id="3" name="Straight Connector 2">
            <a:extLst>
              <a:ext uri="{FF2B5EF4-FFF2-40B4-BE49-F238E27FC236}">
                <a16:creationId xmlns:a16="http://schemas.microsoft.com/office/drawing/2014/main" id="{07B461EF-812F-E057-8CD4-C8D3A4EF1767}"/>
              </a:ext>
            </a:extLst>
          </p:cNvPr>
          <p:cNvCxnSpPr>
            <a:cxnSpLocks/>
          </p:cNvCxnSpPr>
          <p:nvPr userDrawn="1"/>
        </p:nvCxnSpPr>
        <p:spPr>
          <a:xfrm>
            <a:off x="0" y="1420939"/>
            <a:ext cx="12192000" cy="0"/>
          </a:xfrm>
          <a:prstGeom prst="line">
            <a:avLst/>
          </a:prstGeom>
          <a:noFill/>
          <a:ln w="203200">
            <a:solidFill>
              <a:schemeClr val="bg1"/>
            </a:solidFill>
            <a:beve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4" name="Straight Connector 3">
            <a:extLst>
              <a:ext uri="{FF2B5EF4-FFF2-40B4-BE49-F238E27FC236}">
                <a16:creationId xmlns:a16="http://schemas.microsoft.com/office/drawing/2014/main" id="{4057D878-C95B-5236-530C-06E309826765}"/>
              </a:ext>
            </a:extLst>
          </p:cNvPr>
          <p:cNvCxnSpPr>
            <a:cxnSpLocks/>
          </p:cNvCxnSpPr>
          <p:nvPr userDrawn="1"/>
        </p:nvCxnSpPr>
        <p:spPr>
          <a:xfrm>
            <a:off x="0" y="1420939"/>
            <a:ext cx="9245600" cy="0"/>
          </a:xfrm>
          <a:prstGeom prst="line">
            <a:avLst/>
          </a:prstGeom>
          <a:noFill/>
          <a:ln w="203200">
            <a:solidFill>
              <a:srgbClr val="FFB900">
                <a:alpha val="80000"/>
              </a:srgbClr>
            </a:solidFill>
            <a:beve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5" name="Oval 4">
            <a:extLst>
              <a:ext uri="{FF2B5EF4-FFF2-40B4-BE49-F238E27FC236}">
                <a16:creationId xmlns:a16="http://schemas.microsoft.com/office/drawing/2014/main" id="{4EE345B7-A7CF-5C44-5578-0C5F29B214BE}"/>
              </a:ext>
            </a:extLst>
          </p:cNvPr>
          <p:cNvSpPr/>
          <p:nvPr userDrawn="1"/>
        </p:nvSpPr>
        <p:spPr bwMode="auto">
          <a:xfrm flipH="1">
            <a:off x="9143860" y="1319199"/>
            <a:ext cx="203480" cy="203480"/>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err="1">
              <a:solidFill>
                <a:srgbClr val="FFFFFF"/>
              </a:solidFill>
              <a:ea typeface="Segoe UI" pitchFamily="34" charset="0"/>
              <a:cs typeface="Segoe UI" pitchFamily="34" charset="0"/>
            </a:endParaRPr>
          </a:p>
        </p:txBody>
      </p:sp>
      <p:sp>
        <p:nvSpPr>
          <p:cNvPr id="6" name="Oval 5">
            <a:extLst>
              <a:ext uri="{FF2B5EF4-FFF2-40B4-BE49-F238E27FC236}">
                <a16:creationId xmlns:a16="http://schemas.microsoft.com/office/drawing/2014/main" id="{A3B9ECAD-4775-0BD7-737D-0349558B3C8B}"/>
              </a:ext>
            </a:extLst>
          </p:cNvPr>
          <p:cNvSpPr/>
          <p:nvPr userDrawn="1"/>
        </p:nvSpPr>
        <p:spPr bwMode="auto">
          <a:xfrm flipH="1">
            <a:off x="9937016" y="1344356"/>
            <a:ext cx="153166" cy="153166"/>
          </a:xfrm>
          <a:prstGeom prst="ellipse">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err="1">
              <a:solidFill>
                <a:srgbClr val="FFFFFF"/>
              </a:solidFill>
              <a:ea typeface="Segoe UI" pitchFamily="34" charset="0"/>
              <a:cs typeface="Segoe UI" pitchFamily="34" charset="0"/>
            </a:endParaRPr>
          </a:p>
        </p:txBody>
      </p:sp>
      <p:sp>
        <p:nvSpPr>
          <p:cNvPr id="7" name="Rectangle: Top Corners Rounded 6">
            <a:extLst>
              <a:ext uri="{FF2B5EF4-FFF2-40B4-BE49-F238E27FC236}">
                <a16:creationId xmlns:a16="http://schemas.microsoft.com/office/drawing/2014/main" id="{DA8DF1B7-2E4E-BBE5-1D15-FD0F3A65D221}"/>
              </a:ext>
            </a:extLst>
          </p:cNvPr>
          <p:cNvSpPr/>
          <p:nvPr userDrawn="1"/>
        </p:nvSpPr>
        <p:spPr bwMode="auto">
          <a:xfrm>
            <a:off x="586739" y="1962150"/>
            <a:ext cx="11018521" cy="4895850"/>
          </a:xfrm>
          <a:prstGeom prst="round2SameRect">
            <a:avLst>
              <a:gd name="adj1" fmla="val 8144"/>
              <a:gd name="adj2" fmla="val 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err="1">
              <a:solidFill>
                <a:srgbClr val="FFFFFF"/>
              </a:solidFill>
              <a:latin typeface="Segoe UI"/>
              <a:cs typeface="Segoe UI" pitchFamily="34" charset="0"/>
            </a:endParaRPr>
          </a:p>
        </p:txBody>
      </p:sp>
      <p:sp>
        <p:nvSpPr>
          <p:cNvPr id="9" name="Text Placeholder 9">
            <a:extLst>
              <a:ext uri="{FF2B5EF4-FFF2-40B4-BE49-F238E27FC236}">
                <a16:creationId xmlns:a16="http://schemas.microsoft.com/office/drawing/2014/main" id="{3C374228-6495-D612-3100-DBE164EDE526}"/>
              </a:ext>
            </a:extLst>
          </p:cNvPr>
          <p:cNvSpPr>
            <a:spLocks noGrp="1"/>
          </p:cNvSpPr>
          <p:nvPr>
            <p:ph type="body" sz="quarter" idx="15"/>
          </p:nvPr>
        </p:nvSpPr>
        <p:spPr>
          <a:xfrm>
            <a:off x="929785" y="2243504"/>
            <a:ext cx="10405872" cy="3675888"/>
          </a:xfrm>
        </p:spPr>
        <p:txBody>
          <a:bodyPr wrap="square">
            <a:noAutofit/>
          </a:bodyPr>
          <a:lstStyle>
            <a:lvl1pPr marL="0" indent="0" algn="l">
              <a:buNone/>
              <a:defRPr lang="en-US" sz="1400" kern="1200" dirty="0">
                <a:solidFill>
                  <a:schemeClr val="tx1"/>
                </a:solidFill>
                <a:latin typeface="+mn-lt"/>
                <a:ea typeface="+mn-ea"/>
                <a:cs typeface="+mn-cs"/>
              </a:defRPr>
            </a:lvl1pPr>
            <a:lvl2pPr marL="160337" indent="0" algn="ctr">
              <a:buNone/>
              <a:defRPr lang="en-US" sz="1400" dirty="0"/>
            </a:lvl2pPr>
            <a:lvl3pPr marL="304800" indent="0" algn="ctr">
              <a:buNone/>
              <a:defRPr lang="en-US" sz="1400" dirty="0"/>
            </a:lvl3pPr>
            <a:lvl4pPr marL="452438" indent="0" algn="ctr">
              <a:buNone/>
              <a:defRPr lang="en-US" sz="1200" dirty="0"/>
            </a:lvl4pPr>
            <a:lvl5pPr marL="576262" indent="0" algn="ctr">
              <a:buNone/>
              <a:defRPr lang="en-US" sz="1200" dirty="0"/>
            </a:lvl5pPr>
          </a:lstStyle>
          <a:p>
            <a:pPr lvl="0"/>
            <a:r>
              <a:rPr lang="en-US"/>
              <a:t>Click to edit Master text styles</a:t>
            </a:r>
          </a:p>
        </p:txBody>
      </p:sp>
    </p:spTree>
    <p:extLst>
      <p:ext uri="{BB962C8B-B14F-4D97-AF65-F5344CB8AC3E}">
        <p14:creationId xmlns:p14="http://schemas.microsoft.com/office/powerpoint/2010/main" val="368536716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801519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ext with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hasCustomPrompt="1"/>
          </p:nvPr>
        </p:nvSpPr>
        <p:spPr>
          <a:xfrm>
            <a:off x="588263" y="1117394"/>
            <a:ext cx="5042458" cy="553998"/>
          </a:xfrm>
        </p:spPr>
        <p:txBody>
          <a:bodyPr/>
          <a:lstStyle>
            <a:lvl1pPr>
              <a:defRPr>
                <a:solidFill>
                  <a:schemeClr val="accent1"/>
                </a:solidFill>
              </a:defRPr>
            </a:lvl1pPr>
          </a:lstStyle>
          <a:p>
            <a:r>
              <a:rPr lang="en-US"/>
              <a:t>Heading</a:t>
            </a:r>
          </a:p>
        </p:txBody>
      </p:sp>
      <p:pic>
        <p:nvPicPr>
          <p:cNvPr id="10" name="Picture 9" descr="A person sitting at a desk with a computer&#10;&#10;Description automatically generated with low confidence">
            <a:extLst>
              <a:ext uri="{FF2B5EF4-FFF2-40B4-BE49-F238E27FC236}">
                <a16:creationId xmlns:a16="http://schemas.microsoft.com/office/drawing/2014/main" id="{5282BA3A-48DD-E48A-3799-1AEF1F8A1DE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096000" y="0"/>
            <a:ext cx="6096000" cy="5871008"/>
          </a:xfrm>
          <a:custGeom>
            <a:avLst/>
            <a:gdLst>
              <a:gd name="connsiteX0" fmla="*/ 0 w 6096000"/>
              <a:gd name="connsiteY0" fmla="*/ 0 h 5871008"/>
              <a:gd name="connsiteX1" fmla="*/ 1231161 w 6096000"/>
              <a:gd name="connsiteY1" fmla="*/ 0 h 5871008"/>
              <a:gd name="connsiteX2" fmla="*/ 6096000 w 6096000"/>
              <a:gd name="connsiteY2" fmla="*/ 0 h 5871008"/>
              <a:gd name="connsiteX3" fmla="*/ 6096000 w 6096000"/>
              <a:gd name="connsiteY3" fmla="*/ 5871008 h 5871008"/>
              <a:gd name="connsiteX4" fmla="*/ 947933 w 6096000"/>
              <a:gd name="connsiteY4" fmla="*/ 5871008 h 5871008"/>
              <a:gd name="connsiteX5" fmla="*/ 642900 w 6096000"/>
              <a:gd name="connsiteY5" fmla="*/ 5565974 h 5871008"/>
              <a:gd name="connsiteX6" fmla="*/ 642900 w 6096000"/>
              <a:gd name="connsiteY6" fmla="*/ 1335318 h 5871008"/>
              <a:gd name="connsiteX7" fmla="*/ 642898 w 6096000"/>
              <a:gd name="connsiteY7" fmla="*/ 1335318 h 5871008"/>
              <a:gd name="connsiteX8" fmla="*/ 642898 w 6096000"/>
              <a:gd name="connsiteY8" fmla="*/ 642898 h 5871008"/>
              <a:gd name="connsiteX9" fmla="*/ 0 w 6096000"/>
              <a:gd name="connsiteY9" fmla="*/ 0 h 587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0" h="5871008">
                <a:moveTo>
                  <a:pt x="0" y="0"/>
                </a:moveTo>
                <a:lnTo>
                  <a:pt x="1231161" y="0"/>
                </a:lnTo>
                <a:lnTo>
                  <a:pt x="6096000" y="0"/>
                </a:lnTo>
                <a:lnTo>
                  <a:pt x="6096000" y="5871008"/>
                </a:lnTo>
                <a:lnTo>
                  <a:pt x="947933" y="5871008"/>
                </a:lnTo>
                <a:cubicBezTo>
                  <a:pt x="779463" y="5871008"/>
                  <a:pt x="642900" y="5734445"/>
                  <a:pt x="642900" y="5565974"/>
                </a:cubicBezTo>
                <a:lnTo>
                  <a:pt x="642900" y="1335318"/>
                </a:lnTo>
                <a:lnTo>
                  <a:pt x="642898" y="1335318"/>
                </a:lnTo>
                <a:lnTo>
                  <a:pt x="642898" y="642898"/>
                </a:lnTo>
                <a:cubicBezTo>
                  <a:pt x="642898" y="287835"/>
                  <a:pt x="355063" y="0"/>
                  <a:pt x="0" y="0"/>
                </a:cubicBezTo>
                <a:close/>
              </a:path>
            </a:pathLst>
          </a:custGeom>
          <a:effectLst>
            <a:outerShdw blurRad="254000" algn="ctr" rotWithShape="0">
              <a:prstClr val="black">
                <a:alpha val="20000"/>
              </a:prstClr>
            </a:outerShdw>
          </a:effectLst>
        </p:spPr>
      </p:pic>
      <p:grpSp>
        <p:nvGrpSpPr>
          <p:cNvPr id="12" name="Group 11">
            <a:extLst>
              <a:ext uri="{FF2B5EF4-FFF2-40B4-BE49-F238E27FC236}">
                <a16:creationId xmlns:a16="http://schemas.microsoft.com/office/drawing/2014/main" id="{4144BCCD-DFCB-0A05-6AAC-B9653CB67949}"/>
              </a:ext>
            </a:extLst>
          </p:cNvPr>
          <p:cNvGrpSpPr/>
          <p:nvPr userDrawn="1"/>
        </p:nvGrpSpPr>
        <p:grpSpPr>
          <a:xfrm>
            <a:off x="-1" y="368633"/>
            <a:ext cx="12166601" cy="5900405"/>
            <a:chOff x="-1288876" y="368633"/>
            <a:chExt cx="12166601" cy="5900405"/>
          </a:xfrm>
        </p:grpSpPr>
        <p:sp>
          <p:nvSpPr>
            <p:cNvPr id="13" name="Arrow: Bent 12">
              <a:extLst>
                <a:ext uri="{FF2B5EF4-FFF2-40B4-BE49-F238E27FC236}">
                  <a16:creationId xmlns:a16="http://schemas.microsoft.com/office/drawing/2014/main" id="{8A4059C2-4FFD-7EF6-1CEB-433C8C81BED5}"/>
                </a:ext>
              </a:extLst>
            </p:cNvPr>
            <p:cNvSpPr/>
            <p:nvPr/>
          </p:nvSpPr>
          <p:spPr bwMode="auto">
            <a:xfrm rot="10800000" flipV="1">
              <a:off x="-1288876" y="368633"/>
              <a:ext cx="6288953" cy="1435968"/>
            </a:xfrm>
            <a:prstGeom prst="bentArrow">
              <a:avLst>
                <a:gd name="adj1" fmla="val 14248"/>
                <a:gd name="adj2" fmla="val 0"/>
                <a:gd name="adj3" fmla="val 0"/>
                <a:gd name="adj4" fmla="val 35000"/>
              </a:avLst>
            </a:prstGeom>
            <a:noFill/>
            <a:ln w="203200" cap="flat">
              <a:solidFill>
                <a:srgbClr val="FFC733"/>
              </a:solidFill>
              <a:beve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cs typeface="Segoe UI" pitchFamily="34" charset="0"/>
              </a:endParaRPr>
            </a:p>
          </p:txBody>
        </p:sp>
        <p:cxnSp>
          <p:nvCxnSpPr>
            <p:cNvPr id="14" name="Straight Connector 13">
              <a:extLst>
                <a:ext uri="{FF2B5EF4-FFF2-40B4-BE49-F238E27FC236}">
                  <a16:creationId xmlns:a16="http://schemas.microsoft.com/office/drawing/2014/main" id="{4EBFF433-EC8C-03A0-97DE-CA838430CBB2}"/>
                </a:ext>
              </a:extLst>
            </p:cNvPr>
            <p:cNvCxnSpPr>
              <a:cxnSpLocks/>
            </p:cNvCxnSpPr>
            <p:nvPr/>
          </p:nvCxnSpPr>
          <p:spPr>
            <a:xfrm>
              <a:off x="5000078" y="1804601"/>
              <a:ext cx="0" cy="2938849"/>
            </a:xfrm>
            <a:prstGeom prst="line">
              <a:avLst/>
            </a:prstGeom>
            <a:noFill/>
            <a:ln w="203200" cap="flat">
              <a:solidFill>
                <a:srgbClr val="FFC733"/>
              </a:solidFill>
              <a:beve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5" name="Arrow: Bent 14">
              <a:extLst>
                <a:ext uri="{FF2B5EF4-FFF2-40B4-BE49-F238E27FC236}">
                  <a16:creationId xmlns:a16="http://schemas.microsoft.com/office/drawing/2014/main" id="{97B4A2EB-2FF6-BC78-4F68-E319C067A43E}"/>
                </a:ext>
              </a:extLst>
            </p:cNvPr>
            <p:cNvSpPr/>
            <p:nvPr/>
          </p:nvSpPr>
          <p:spPr bwMode="auto">
            <a:xfrm rot="10800000" flipH="1">
              <a:off x="5000079" y="4743450"/>
              <a:ext cx="5877646" cy="1525588"/>
            </a:xfrm>
            <a:prstGeom prst="bentArrow">
              <a:avLst>
                <a:gd name="adj1" fmla="val 14248"/>
                <a:gd name="adj2" fmla="val 0"/>
                <a:gd name="adj3" fmla="val 0"/>
                <a:gd name="adj4" fmla="val 35000"/>
              </a:avLst>
            </a:prstGeom>
            <a:solidFill>
              <a:srgbClr val="FFC733"/>
            </a:solidFill>
            <a:ln w="203200" cap="flat">
              <a:solidFill>
                <a:srgbClr val="FFC733"/>
              </a:solidFill>
              <a:beve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cs typeface="Segoe UI" pitchFamily="34" charset="0"/>
              </a:endParaRPr>
            </a:p>
          </p:txBody>
        </p:sp>
      </p:grpSp>
      <p:sp>
        <p:nvSpPr>
          <p:cNvPr id="7" name="Text Placeholder 9">
            <a:extLst>
              <a:ext uri="{FF2B5EF4-FFF2-40B4-BE49-F238E27FC236}">
                <a16:creationId xmlns:a16="http://schemas.microsoft.com/office/drawing/2014/main" id="{A6A1C8E9-7519-FFB4-E069-3800DA48FEB8}"/>
              </a:ext>
            </a:extLst>
          </p:cNvPr>
          <p:cNvSpPr>
            <a:spLocks noGrp="1"/>
          </p:cNvSpPr>
          <p:nvPr>
            <p:ph type="body" sz="quarter" idx="15"/>
          </p:nvPr>
        </p:nvSpPr>
        <p:spPr>
          <a:xfrm>
            <a:off x="588263" y="2030144"/>
            <a:ext cx="5042458" cy="3675888"/>
          </a:xfrm>
        </p:spPr>
        <p:txBody>
          <a:bodyPr wrap="square">
            <a:noAutofit/>
          </a:bodyPr>
          <a:lstStyle>
            <a:lvl1pPr marL="0" indent="0" algn="l">
              <a:buNone/>
              <a:defRPr lang="en-US" sz="1800" kern="1200" dirty="0">
                <a:solidFill>
                  <a:schemeClr val="tx1"/>
                </a:solidFill>
                <a:latin typeface="+mn-lt"/>
                <a:ea typeface="+mn-ea"/>
                <a:cs typeface="+mn-cs"/>
              </a:defRPr>
            </a:lvl1pPr>
            <a:lvl2pPr marL="160337" indent="0" algn="ctr">
              <a:buNone/>
              <a:defRPr lang="en-US" sz="1400" dirty="0"/>
            </a:lvl2pPr>
            <a:lvl3pPr marL="304800" indent="0" algn="ctr">
              <a:buNone/>
              <a:defRPr lang="en-US" sz="1400" dirty="0"/>
            </a:lvl3pPr>
            <a:lvl4pPr marL="452438" indent="0" algn="ctr">
              <a:buNone/>
              <a:defRPr lang="en-US" sz="1200" dirty="0"/>
            </a:lvl4pPr>
            <a:lvl5pPr marL="576262" indent="0" algn="ctr">
              <a:buNone/>
              <a:defRPr lang="en-US" sz="1200" dirty="0"/>
            </a:lvl5pPr>
          </a:lstStyle>
          <a:p>
            <a:pPr lvl="0"/>
            <a:r>
              <a:rPr lang="en-US"/>
              <a:t>Click to edit Master text styles</a:t>
            </a:r>
          </a:p>
        </p:txBody>
      </p:sp>
    </p:spTree>
    <p:extLst>
      <p:ext uri="{BB962C8B-B14F-4D97-AF65-F5344CB8AC3E}">
        <p14:creationId xmlns:p14="http://schemas.microsoft.com/office/powerpoint/2010/main" val="329061656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12">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Only w Yellow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430887"/>
          </a:xfrm>
        </p:spPr>
        <p:txBody>
          <a:bodyPr/>
          <a:lstStyle>
            <a:lvl1pPr>
              <a:defRPr sz="2800"/>
            </a:lvl1pPr>
          </a:lstStyle>
          <a:p>
            <a:r>
              <a:rPr lang="en-US"/>
              <a:t>Click to edit Master title style</a:t>
            </a:r>
          </a:p>
        </p:txBody>
      </p:sp>
      <p:sp>
        <p:nvSpPr>
          <p:cNvPr id="3" name="Rectangle 2">
            <a:extLst>
              <a:ext uri="{FF2B5EF4-FFF2-40B4-BE49-F238E27FC236}">
                <a16:creationId xmlns:a16="http://schemas.microsoft.com/office/drawing/2014/main" id="{9C0701C1-5FC7-B347-BB76-D535378EBDE8}"/>
              </a:ext>
            </a:extLst>
          </p:cNvPr>
          <p:cNvSpPr/>
          <p:nvPr userDrawn="1"/>
        </p:nvSpPr>
        <p:spPr bwMode="auto">
          <a:xfrm>
            <a:off x="0" y="4940300"/>
            <a:ext cx="12192000" cy="19177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err="1">
              <a:solidFill>
                <a:srgbClr val="FFFFFF"/>
              </a:solidFill>
              <a:ea typeface="Segoe UI" pitchFamily="34" charset="0"/>
              <a:cs typeface="Segoe UI" pitchFamily="34" charset="0"/>
            </a:endParaRPr>
          </a:p>
        </p:txBody>
      </p:sp>
      <p:sp>
        <p:nvSpPr>
          <p:cNvPr id="4" name="Arrow: Bent 3">
            <a:extLst>
              <a:ext uri="{FF2B5EF4-FFF2-40B4-BE49-F238E27FC236}">
                <a16:creationId xmlns:a16="http://schemas.microsoft.com/office/drawing/2014/main" id="{E719ECDD-FB83-A43F-6599-0B92636DDBCD}"/>
              </a:ext>
            </a:extLst>
          </p:cNvPr>
          <p:cNvSpPr/>
          <p:nvPr userDrawn="1"/>
        </p:nvSpPr>
        <p:spPr bwMode="auto">
          <a:xfrm rot="10800000" flipH="1" flipV="1">
            <a:off x="753018" y="6508787"/>
            <a:ext cx="11438982" cy="349213"/>
          </a:xfrm>
          <a:prstGeom prst="bentArrow">
            <a:avLst>
              <a:gd name="adj1" fmla="val 14248"/>
              <a:gd name="adj2" fmla="val 0"/>
              <a:gd name="adj3" fmla="val 0"/>
              <a:gd name="adj4" fmla="val 92727"/>
            </a:avLst>
          </a:prstGeom>
          <a:noFill/>
          <a:ln w="203200">
            <a:solidFill>
              <a:schemeClr val="bg1"/>
            </a:solidFill>
            <a:beve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rgbClr val="FFFFFF"/>
              </a:solidFill>
              <a:ea typeface="Segoe UI" pitchFamily="34" charset="0"/>
              <a:cs typeface="Segoe UI" pitchFamily="34" charset="0"/>
            </a:endParaRPr>
          </a:p>
        </p:txBody>
      </p:sp>
      <p:sp>
        <p:nvSpPr>
          <p:cNvPr id="5" name="Arrow: Bent 4">
            <a:extLst>
              <a:ext uri="{FF2B5EF4-FFF2-40B4-BE49-F238E27FC236}">
                <a16:creationId xmlns:a16="http://schemas.microsoft.com/office/drawing/2014/main" id="{13555AB0-90D7-95FB-56A9-16B72058AF28}"/>
              </a:ext>
            </a:extLst>
          </p:cNvPr>
          <p:cNvSpPr/>
          <p:nvPr userDrawn="1"/>
        </p:nvSpPr>
        <p:spPr bwMode="auto">
          <a:xfrm rot="10800000" flipH="1" flipV="1">
            <a:off x="753018" y="6508787"/>
            <a:ext cx="9140282" cy="349213"/>
          </a:xfrm>
          <a:prstGeom prst="bentArrow">
            <a:avLst>
              <a:gd name="adj1" fmla="val 14248"/>
              <a:gd name="adj2" fmla="val 0"/>
              <a:gd name="adj3" fmla="val 0"/>
              <a:gd name="adj4" fmla="val 92727"/>
            </a:avLst>
          </a:prstGeom>
          <a:noFill/>
          <a:ln w="203200">
            <a:solidFill>
              <a:srgbClr val="FFB900">
                <a:alpha val="80000"/>
              </a:srgbClr>
            </a:solidFill>
            <a:beve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rgbClr val="FFFFFF"/>
              </a:solidFill>
              <a:ea typeface="Segoe UI" pitchFamily="34" charset="0"/>
              <a:cs typeface="Segoe UI" pitchFamily="34" charset="0"/>
            </a:endParaRPr>
          </a:p>
        </p:txBody>
      </p:sp>
      <p:sp>
        <p:nvSpPr>
          <p:cNvPr id="6" name="Oval 5">
            <a:extLst>
              <a:ext uri="{FF2B5EF4-FFF2-40B4-BE49-F238E27FC236}">
                <a16:creationId xmlns:a16="http://schemas.microsoft.com/office/drawing/2014/main" id="{EDE623AB-BB28-ADBD-1442-8EAF8B5415A8}"/>
              </a:ext>
            </a:extLst>
          </p:cNvPr>
          <p:cNvSpPr/>
          <p:nvPr userDrawn="1"/>
        </p:nvSpPr>
        <p:spPr bwMode="auto">
          <a:xfrm flipH="1">
            <a:off x="9791560" y="6407047"/>
            <a:ext cx="203480" cy="203480"/>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60170996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830196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ext with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pic>
        <p:nvPicPr>
          <p:cNvPr id="3" name="Picture 2" descr="A person sitting at a desk with a computer&#10;&#10;Description automatically generated with low confidence">
            <a:extLst>
              <a:ext uri="{FF2B5EF4-FFF2-40B4-BE49-F238E27FC236}">
                <a16:creationId xmlns:a16="http://schemas.microsoft.com/office/drawing/2014/main" id="{1AF42522-A87E-47EB-3769-5777DB3D0A76}"/>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2" y="1435100"/>
            <a:ext cx="5630719" cy="5422900"/>
          </a:xfrm>
          <a:custGeom>
            <a:avLst/>
            <a:gdLst>
              <a:gd name="connsiteX0" fmla="*/ 0 w 5630719"/>
              <a:gd name="connsiteY0" fmla="*/ 0 h 5422900"/>
              <a:gd name="connsiteX1" fmla="*/ 4755138 w 5630719"/>
              <a:gd name="connsiteY1" fmla="*/ 0 h 5422900"/>
              <a:gd name="connsiteX2" fmla="*/ 5036889 w 5630719"/>
              <a:gd name="connsiteY2" fmla="*/ 281752 h 5422900"/>
              <a:gd name="connsiteX3" fmla="*/ 5036889 w 5630719"/>
              <a:gd name="connsiteY3" fmla="*/ 4189501 h 5422900"/>
              <a:gd name="connsiteX4" fmla="*/ 5036891 w 5630719"/>
              <a:gd name="connsiteY4" fmla="*/ 4189501 h 5422900"/>
              <a:gd name="connsiteX5" fmla="*/ 5036891 w 5630719"/>
              <a:gd name="connsiteY5" fmla="*/ 4829072 h 5422900"/>
              <a:gd name="connsiteX6" fmla="*/ 5630719 w 5630719"/>
              <a:gd name="connsiteY6" fmla="*/ 5422900 h 5422900"/>
              <a:gd name="connsiteX7" fmla="*/ 4493527 w 5630719"/>
              <a:gd name="connsiteY7" fmla="*/ 5422900 h 5422900"/>
              <a:gd name="connsiteX8" fmla="*/ 0 w 5630719"/>
              <a:gd name="connsiteY8" fmla="*/ 5422900 h 542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0719" h="5422900">
                <a:moveTo>
                  <a:pt x="0" y="0"/>
                </a:moveTo>
                <a:lnTo>
                  <a:pt x="4755138" y="0"/>
                </a:lnTo>
                <a:cubicBezTo>
                  <a:pt x="4910749" y="0"/>
                  <a:pt x="5036889" y="126140"/>
                  <a:pt x="5036889" y="281752"/>
                </a:cubicBezTo>
                <a:lnTo>
                  <a:pt x="5036889" y="4189501"/>
                </a:lnTo>
                <a:lnTo>
                  <a:pt x="5036891" y="4189501"/>
                </a:lnTo>
                <a:lnTo>
                  <a:pt x="5036891" y="4829072"/>
                </a:lnTo>
                <a:cubicBezTo>
                  <a:pt x="5036891" y="5157034"/>
                  <a:pt x="5302757" y="5422900"/>
                  <a:pt x="5630719" y="5422900"/>
                </a:cubicBezTo>
                <a:lnTo>
                  <a:pt x="4493527" y="5422900"/>
                </a:lnTo>
                <a:lnTo>
                  <a:pt x="0" y="5422900"/>
                </a:lnTo>
                <a:close/>
              </a:path>
            </a:pathLst>
          </a:custGeom>
        </p:spPr>
      </p:pic>
      <p:sp>
        <p:nvSpPr>
          <p:cNvPr id="7" name="Text Placeholder 9">
            <a:extLst>
              <a:ext uri="{FF2B5EF4-FFF2-40B4-BE49-F238E27FC236}">
                <a16:creationId xmlns:a16="http://schemas.microsoft.com/office/drawing/2014/main" id="{A6A1C8E9-7519-FFB4-E069-3800DA48FEB8}"/>
              </a:ext>
            </a:extLst>
          </p:cNvPr>
          <p:cNvSpPr>
            <a:spLocks noGrp="1"/>
          </p:cNvSpPr>
          <p:nvPr>
            <p:ph type="body" sz="quarter" idx="15"/>
          </p:nvPr>
        </p:nvSpPr>
        <p:spPr>
          <a:xfrm>
            <a:off x="5295900" y="2307770"/>
            <a:ext cx="6318504" cy="3961268"/>
          </a:xfrm>
        </p:spPr>
        <p:txBody>
          <a:bodyPr wrap="square">
            <a:noAutofit/>
          </a:bodyPr>
          <a:lstStyle>
            <a:lvl1pPr marL="0" indent="0" algn="l">
              <a:buNone/>
              <a:defRPr lang="en-US" sz="2000" kern="1200" dirty="0">
                <a:solidFill>
                  <a:schemeClr val="tx1"/>
                </a:solidFill>
                <a:latin typeface="+mn-lt"/>
                <a:ea typeface="+mn-ea"/>
                <a:cs typeface="+mn-cs"/>
              </a:defRPr>
            </a:lvl1pPr>
            <a:lvl2pPr marL="160337" indent="0" algn="ctr">
              <a:buNone/>
              <a:defRPr lang="en-US" sz="1400" dirty="0"/>
            </a:lvl2pPr>
            <a:lvl3pPr marL="304800" indent="0" algn="ctr">
              <a:buNone/>
              <a:defRPr lang="en-US" sz="1400" dirty="0"/>
            </a:lvl3pPr>
            <a:lvl4pPr marL="452438" indent="0" algn="ctr">
              <a:buNone/>
              <a:defRPr lang="en-US" sz="1200" dirty="0"/>
            </a:lvl4pPr>
            <a:lvl5pPr marL="576262" indent="0" algn="ctr">
              <a:buNone/>
              <a:defRPr lang="en-US" sz="1200" dirty="0"/>
            </a:lvl5pPr>
          </a:lstStyle>
          <a:p>
            <a:pPr lvl="0"/>
            <a:r>
              <a:rPr lang="en-US"/>
              <a:t>Click to edit Master text styles</a:t>
            </a:r>
          </a:p>
        </p:txBody>
      </p:sp>
      <p:sp>
        <p:nvSpPr>
          <p:cNvPr id="5" name="Freeform: Shape 4">
            <a:extLst>
              <a:ext uri="{FF2B5EF4-FFF2-40B4-BE49-F238E27FC236}">
                <a16:creationId xmlns:a16="http://schemas.microsoft.com/office/drawing/2014/main" id="{93999203-3608-912E-DCD4-BD676C186626}"/>
              </a:ext>
            </a:extLst>
          </p:cNvPr>
          <p:cNvSpPr/>
          <p:nvPr userDrawn="1"/>
        </p:nvSpPr>
        <p:spPr bwMode="auto">
          <a:xfrm>
            <a:off x="2" y="1435100"/>
            <a:ext cx="5630719" cy="5422900"/>
          </a:xfrm>
          <a:custGeom>
            <a:avLst/>
            <a:gdLst>
              <a:gd name="connsiteX0" fmla="*/ 0 w 5630719"/>
              <a:gd name="connsiteY0" fmla="*/ 0 h 5422900"/>
              <a:gd name="connsiteX1" fmla="*/ 4755138 w 5630719"/>
              <a:gd name="connsiteY1" fmla="*/ 0 h 5422900"/>
              <a:gd name="connsiteX2" fmla="*/ 5036889 w 5630719"/>
              <a:gd name="connsiteY2" fmla="*/ 281752 h 5422900"/>
              <a:gd name="connsiteX3" fmla="*/ 5036889 w 5630719"/>
              <a:gd name="connsiteY3" fmla="*/ 4189501 h 5422900"/>
              <a:gd name="connsiteX4" fmla="*/ 5036891 w 5630719"/>
              <a:gd name="connsiteY4" fmla="*/ 4189501 h 5422900"/>
              <a:gd name="connsiteX5" fmla="*/ 5036891 w 5630719"/>
              <a:gd name="connsiteY5" fmla="*/ 4829072 h 5422900"/>
              <a:gd name="connsiteX6" fmla="*/ 5630719 w 5630719"/>
              <a:gd name="connsiteY6" fmla="*/ 5422900 h 5422900"/>
              <a:gd name="connsiteX7" fmla="*/ 4493527 w 5630719"/>
              <a:gd name="connsiteY7" fmla="*/ 5422900 h 5422900"/>
              <a:gd name="connsiteX8" fmla="*/ 0 w 5630719"/>
              <a:gd name="connsiteY8" fmla="*/ 5422900 h 542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0719" h="5422900">
                <a:moveTo>
                  <a:pt x="0" y="0"/>
                </a:moveTo>
                <a:lnTo>
                  <a:pt x="4755138" y="0"/>
                </a:lnTo>
                <a:cubicBezTo>
                  <a:pt x="4910749" y="0"/>
                  <a:pt x="5036889" y="126140"/>
                  <a:pt x="5036889" y="281752"/>
                </a:cubicBezTo>
                <a:lnTo>
                  <a:pt x="5036889" y="4189501"/>
                </a:lnTo>
                <a:lnTo>
                  <a:pt x="5036891" y="4189501"/>
                </a:lnTo>
                <a:lnTo>
                  <a:pt x="5036891" y="4829072"/>
                </a:lnTo>
                <a:cubicBezTo>
                  <a:pt x="5036891" y="5157034"/>
                  <a:pt x="5302757" y="5422900"/>
                  <a:pt x="5630719" y="5422900"/>
                </a:cubicBezTo>
                <a:lnTo>
                  <a:pt x="4493527" y="5422900"/>
                </a:lnTo>
                <a:lnTo>
                  <a:pt x="0" y="5422900"/>
                </a:lnTo>
                <a:close/>
              </a:path>
            </a:pathLst>
          </a:custGeom>
          <a:gradFill flip="none" rotWithShape="1">
            <a:gsLst>
              <a:gs pos="100000">
                <a:schemeClr val="tx1">
                  <a:alpha val="75000"/>
                </a:schemeClr>
              </a:gs>
              <a:gs pos="0">
                <a:schemeClr val="tx1">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1800" err="1">
              <a:solidFill>
                <a:srgbClr val="FFFFFF"/>
              </a:solidFill>
              <a:cs typeface="Segoe UI" pitchFamily="34" charset="0"/>
            </a:endParaRPr>
          </a:p>
        </p:txBody>
      </p:sp>
      <p:sp>
        <p:nvSpPr>
          <p:cNvPr id="8" name="Text Placeholder 9">
            <a:extLst>
              <a:ext uri="{FF2B5EF4-FFF2-40B4-BE49-F238E27FC236}">
                <a16:creationId xmlns:a16="http://schemas.microsoft.com/office/drawing/2014/main" id="{AFD37137-FB7B-AD93-1D1B-C53858BA6983}"/>
              </a:ext>
            </a:extLst>
          </p:cNvPr>
          <p:cNvSpPr>
            <a:spLocks noGrp="1"/>
          </p:cNvSpPr>
          <p:nvPr>
            <p:ph type="body" sz="quarter" idx="16"/>
          </p:nvPr>
        </p:nvSpPr>
        <p:spPr>
          <a:xfrm>
            <a:off x="5295900" y="1558980"/>
            <a:ext cx="6318504" cy="553998"/>
          </a:xfrm>
        </p:spPr>
        <p:txBody>
          <a:bodyPr wrap="square" anchor="ctr">
            <a:noAutofit/>
          </a:bodyPr>
          <a:lstStyle>
            <a:lvl1pPr marL="0" indent="0" algn="l" defTabSz="914367" rtl="0" eaLnBrk="1" latinLnBrk="0" hangingPunct="1">
              <a:spcAft>
                <a:spcPts val="1200"/>
              </a:spcAft>
              <a:buNone/>
              <a:defRPr lang="en-US" sz="2400" b="1" kern="1200" dirty="0">
                <a:solidFill>
                  <a:schemeClr val="accent1"/>
                </a:solidFill>
                <a:latin typeface="Segoe UI Semibold" panose="020B0702040204020203" pitchFamily="34" charset="0"/>
                <a:ea typeface="+mn-ea"/>
                <a:cs typeface="Segoe UI Semibold" panose="020B0702040204020203" pitchFamily="34" charset="0"/>
              </a:defRPr>
            </a:lvl1pPr>
            <a:lvl2pPr marL="160337" indent="0" algn="ctr">
              <a:buNone/>
              <a:defRPr lang="en-US" sz="1400" dirty="0"/>
            </a:lvl2pPr>
            <a:lvl3pPr marL="304800" indent="0" algn="ctr">
              <a:buNone/>
              <a:defRPr lang="en-US" sz="1400" dirty="0"/>
            </a:lvl3pPr>
            <a:lvl4pPr marL="452438" indent="0" algn="ctr">
              <a:buNone/>
              <a:defRPr lang="en-US" sz="1200" dirty="0"/>
            </a:lvl4pPr>
            <a:lvl5pPr marL="576262" indent="0" algn="ctr">
              <a:buNone/>
              <a:defRPr lang="en-US" sz="1200" dirty="0"/>
            </a:lvl5pPr>
          </a:lstStyle>
          <a:p>
            <a:pPr lvl="0"/>
            <a:r>
              <a:rPr lang="en-US"/>
              <a:t>Click to edit Master text styles</a:t>
            </a:r>
          </a:p>
        </p:txBody>
      </p:sp>
      <p:sp>
        <p:nvSpPr>
          <p:cNvPr id="9" name="Text Placeholder 9">
            <a:extLst>
              <a:ext uri="{FF2B5EF4-FFF2-40B4-BE49-F238E27FC236}">
                <a16:creationId xmlns:a16="http://schemas.microsoft.com/office/drawing/2014/main" id="{F61965FE-75AC-CEE3-9BE9-5EF2AB5D1A5B}"/>
              </a:ext>
            </a:extLst>
          </p:cNvPr>
          <p:cNvSpPr>
            <a:spLocks noGrp="1"/>
          </p:cNvSpPr>
          <p:nvPr>
            <p:ph type="body" sz="quarter" idx="17"/>
          </p:nvPr>
        </p:nvSpPr>
        <p:spPr>
          <a:xfrm>
            <a:off x="584200" y="5299020"/>
            <a:ext cx="4234543" cy="970018"/>
          </a:xfrm>
        </p:spPr>
        <p:txBody>
          <a:bodyPr wrap="square">
            <a:noAutofit/>
          </a:bodyPr>
          <a:lstStyle>
            <a:lvl1pPr marL="0" indent="0" algn="l">
              <a:buNone/>
              <a:defRPr lang="en-US" sz="2400" b="0" kern="1200" dirty="0">
                <a:solidFill>
                  <a:schemeClr val="bg1"/>
                </a:solidFill>
                <a:latin typeface="+mj-lt"/>
                <a:ea typeface="+mn-ea"/>
                <a:cs typeface="+mn-cs"/>
              </a:defRPr>
            </a:lvl1pPr>
            <a:lvl2pPr marL="160337" indent="0" algn="ctr">
              <a:buNone/>
              <a:defRPr lang="en-US" sz="1400" dirty="0"/>
            </a:lvl2pPr>
            <a:lvl3pPr marL="304800" indent="0" algn="ctr">
              <a:buNone/>
              <a:defRPr lang="en-US" sz="1400" dirty="0"/>
            </a:lvl3pPr>
            <a:lvl4pPr marL="452438" indent="0" algn="ctr">
              <a:buNone/>
              <a:defRPr lang="en-US" sz="1200" dirty="0"/>
            </a:lvl4pPr>
            <a:lvl5pPr marL="576262" indent="0" algn="ctr">
              <a:buNone/>
              <a:defRPr lang="en-US" sz="1200" dirty="0"/>
            </a:lvl5pPr>
          </a:lstStyle>
          <a:p>
            <a:pPr>
              <a:spcAft>
                <a:spcPts val="1200"/>
              </a:spcAft>
            </a:pPr>
            <a:endParaRPr lang="en-US" sz="2000" b="1">
              <a:solidFill>
                <a:schemeClr val="bg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8060169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12">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1" y="289513"/>
            <a:ext cx="11655840" cy="899665"/>
          </a:xfrm>
          <a:prstGeom prst="rect">
            <a:avLst/>
          </a:prstGeom>
        </p:spPr>
        <p:txBody>
          <a:bodyPr vert="horz" wrap="square" lIns="146304" tIns="91440" rIns="146304" bIns="91440" rtlCol="0" anchor="t">
            <a:noAutofit/>
          </a:bodyPr>
          <a:lstStyle/>
          <a:p>
            <a:r>
              <a:rPr lang="en-US" dirty="0"/>
              <a:t>Title text style</a:t>
            </a:r>
          </a:p>
        </p:txBody>
      </p:sp>
      <p:sp>
        <p:nvSpPr>
          <p:cNvPr id="4" name="Text Placeholder 3"/>
          <p:cNvSpPr>
            <a:spLocks noGrp="1"/>
          </p:cNvSpPr>
          <p:nvPr>
            <p:ph type="body" idx="1"/>
          </p:nvPr>
        </p:nvSpPr>
        <p:spPr>
          <a:xfrm>
            <a:off x="269240" y="1189177"/>
            <a:ext cx="11653521" cy="1237253"/>
          </a:xfrm>
          <a:prstGeom prst="rect">
            <a:avLst/>
          </a:prstGeom>
        </p:spPr>
        <p:txBody>
          <a:bodyPr vert="horz" wrap="square" lIns="146304" tIns="91440" rIns="146304" bIns="91440" rtlCol="0">
            <a:spAutoFit/>
          </a:bodyPr>
          <a:lstStyle/>
          <a:p>
            <a:pPr lvl="0"/>
            <a:r>
              <a:rPr lang="en-US"/>
              <a:t>Subheading text style</a:t>
            </a:r>
          </a:p>
          <a:p>
            <a:pPr lvl="1"/>
            <a:r>
              <a:rPr lang="en-US"/>
              <a:t>Paragraph title text style</a:t>
            </a:r>
          </a:p>
          <a:p>
            <a:pPr marL="840191" marR="0" lvl="2" indent="-280064" algn="l" defTabSz="914180" rtl="0" eaLnBrk="1" fontAlgn="auto" latinLnBrk="0" hangingPunct="1">
              <a:lnSpc>
                <a:spcPct val="90000"/>
              </a:lnSpc>
              <a:spcBef>
                <a:spcPct val="20000"/>
              </a:spcBef>
              <a:spcAft>
                <a:spcPts val="0"/>
              </a:spcAft>
              <a:buClrTx/>
              <a:buSzPct val="90000"/>
              <a:tabLst/>
              <a:defRPr/>
            </a:pPr>
            <a:r>
              <a:rPr lang="en-US"/>
              <a:t>Body text style</a:t>
            </a:r>
          </a:p>
          <a:p>
            <a:pPr lvl="2"/>
            <a:endParaRPr lang="en-US"/>
          </a:p>
          <a:p>
            <a:pPr lvl="2"/>
            <a:endParaRPr lang="en-US"/>
          </a:p>
        </p:txBody>
      </p:sp>
    </p:spTree>
    <p:extLst>
      <p:ext uri="{BB962C8B-B14F-4D97-AF65-F5344CB8AC3E}">
        <p14:creationId xmlns:p14="http://schemas.microsoft.com/office/powerpoint/2010/main" val="3344080293"/>
      </p:ext>
    </p:extLst>
  </p:cSld>
  <p:clrMap bg1="lt1" tx1="dk1" bg2="lt2" tx2="dk2" accent1="accent1" accent2="accent2" accent3="accent3" accent4="accent4" accent5="accent5" accent6="accent6" hlink="hlink" folHlink="folHlink"/>
  <p:sldLayoutIdLst>
    <p:sldLayoutId id="2147483760"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Lst>
  <p:transition>
    <p:fade/>
  </p:transition>
  <p:txStyles>
    <p:titleStyle>
      <a:lvl1pPr algn="l" defTabSz="914180" rtl="0" eaLnBrk="1" latinLnBrk="0" hangingPunct="1">
        <a:lnSpc>
          <a:spcPct val="90000"/>
        </a:lnSpc>
        <a:spcBef>
          <a:spcPct val="0"/>
        </a:spcBef>
        <a:buNone/>
        <a:defRPr lang="en-US" sz="2940" b="0" kern="1200" cap="none" spc="0" baseline="0" dirty="0" smtClean="0">
          <a:ln w="3175">
            <a:noFill/>
          </a:ln>
          <a:solidFill>
            <a:schemeClr val="tx1"/>
          </a:solidFill>
          <a:effectLst/>
          <a:latin typeface="Segoe UI Semibold" panose="020B0702040204020203" pitchFamily="34" charset="0"/>
          <a:ea typeface="+mn-ea"/>
          <a:cs typeface="Segoe UI Semibold" panose="020B0702040204020203" pitchFamily="34" charset="0"/>
        </a:defRPr>
      </a:lvl1pPr>
    </p:titleStyle>
    <p:bodyStyle>
      <a:lvl1pPr marL="0" marR="0" indent="0" algn="l" defTabSz="914180" rtl="0" eaLnBrk="1" fontAlgn="auto" latinLnBrk="0" hangingPunct="1">
        <a:lnSpc>
          <a:spcPct val="100000"/>
        </a:lnSpc>
        <a:spcBef>
          <a:spcPts val="0"/>
        </a:spcBef>
        <a:spcAft>
          <a:spcPts val="588"/>
        </a:spcAft>
        <a:buClrTx/>
        <a:buSzPct val="90000"/>
        <a:buFont typeface="Arial" panose="020B0604020202020204" pitchFamily="34" charset="0"/>
        <a:buNone/>
        <a:tabLst/>
        <a:defRPr sz="1372"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572574" marR="0" indent="-236498" algn="l" defTabSz="914180" rtl="0" eaLnBrk="1" fontAlgn="auto" latinLnBrk="0" hangingPunct="1">
        <a:lnSpc>
          <a:spcPct val="100000"/>
        </a:lnSpc>
        <a:spcBef>
          <a:spcPts val="0"/>
        </a:spcBef>
        <a:spcAft>
          <a:spcPts val="588"/>
        </a:spcAft>
        <a:buClrTx/>
        <a:buSzPct val="90000"/>
        <a:buFont typeface="Arial" pitchFamily="34" charset="0"/>
        <a:buChar char="•"/>
        <a:tabLst/>
        <a:defRPr sz="980" b="0" kern="1200" spc="0" baseline="0">
          <a:gradFill>
            <a:gsLst>
              <a:gs pos="1250">
                <a:schemeClr val="tx1"/>
              </a:gs>
              <a:gs pos="100000">
                <a:schemeClr val="tx1"/>
              </a:gs>
            </a:gsLst>
            <a:lin ang="5400000" scaled="0"/>
          </a:gradFill>
          <a:latin typeface="Segoe UI Semibold"/>
          <a:ea typeface="+mn-ea"/>
          <a:cs typeface="Segoe UI Semibold"/>
        </a:defRPr>
      </a:lvl2pPr>
      <a:lvl3pPr marL="840191" marR="0" indent="-280064" algn="l" defTabSz="914180" rtl="0" eaLnBrk="1" fontAlgn="auto" latinLnBrk="0" hangingPunct="1">
        <a:lnSpc>
          <a:spcPct val="100000"/>
        </a:lnSpc>
        <a:spcBef>
          <a:spcPts val="0"/>
        </a:spcBef>
        <a:spcAft>
          <a:spcPts val="588"/>
        </a:spcAft>
        <a:buClrTx/>
        <a:buSzPct val="90000"/>
        <a:buFont typeface="Arial" panose="020B0604020202020204" pitchFamily="34" charset="0"/>
        <a:buChar char="•"/>
        <a:tabLst/>
        <a:defRPr sz="980" b="0" kern="1200" spc="0" baseline="0">
          <a:gradFill>
            <a:gsLst>
              <a:gs pos="1250">
                <a:schemeClr val="tx1"/>
              </a:gs>
              <a:gs pos="100000">
                <a:schemeClr val="tx1"/>
              </a:gs>
            </a:gsLst>
            <a:lin ang="5400000" scaled="0"/>
          </a:gradFill>
          <a:latin typeface="+mn-lt"/>
          <a:ea typeface="+mn-ea"/>
          <a:cs typeface="+mn-cs"/>
        </a:defRPr>
      </a:lvl3pPr>
      <a:lvl4pPr marL="1008229"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372" kern="1200" spc="0" baseline="0">
          <a:solidFill>
            <a:schemeClr val="tx1">
              <a:lumMod val="75000"/>
            </a:schemeClr>
          </a:solidFill>
          <a:latin typeface="+mn-lt"/>
          <a:ea typeface="+mn-ea"/>
          <a:cs typeface="+mn-cs"/>
        </a:defRPr>
      </a:lvl4pPr>
      <a:lvl5pPr marL="1232280"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372" kern="1200" spc="0" baseline="0">
          <a:solidFill>
            <a:schemeClr val="tx1">
              <a:lumMod val="75000"/>
            </a:schemeClr>
          </a:soli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p:bodyStyle>
    <p:otherStyle>
      <a:defPPr>
        <a:defRPr lang="en-US"/>
      </a:defPPr>
      <a:lvl1pPr marL="0" algn="l" defTabSz="914180" rtl="0" eaLnBrk="1" latinLnBrk="0" hangingPunct="1">
        <a:defRPr sz="1764" kern="1200">
          <a:solidFill>
            <a:schemeClr val="tx1"/>
          </a:solidFill>
          <a:latin typeface="+mn-lt"/>
          <a:ea typeface="+mn-ea"/>
          <a:cs typeface="+mn-cs"/>
        </a:defRPr>
      </a:lvl1pPr>
      <a:lvl2pPr marL="457090" algn="l" defTabSz="914180" rtl="0" eaLnBrk="1" latinLnBrk="0" hangingPunct="1">
        <a:defRPr sz="1764" kern="1200">
          <a:solidFill>
            <a:schemeClr val="tx1"/>
          </a:solidFill>
          <a:latin typeface="+mn-lt"/>
          <a:ea typeface="+mn-ea"/>
          <a:cs typeface="+mn-cs"/>
        </a:defRPr>
      </a:lvl2pPr>
      <a:lvl3pPr marL="914180" algn="l" defTabSz="914180" rtl="0" eaLnBrk="1" latinLnBrk="0" hangingPunct="1">
        <a:defRPr sz="1764" kern="1200">
          <a:solidFill>
            <a:schemeClr val="tx1"/>
          </a:solidFill>
          <a:latin typeface="+mn-lt"/>
          <a:ea typeface="+mn-ea"/>
          <a:cs typeface="+mn-cs"/>
        </a:defRPr>
      </a:lvl3pPr>
      <a:lvl4pPr marL="1371271" algn="l" defTabSz="914180" rtl="0" eaLnBrk="1" latinLnBrk="0" hangingPunct="1">
        <a:defRPr sz="1764" kern="1200">
          <a:solidFill>
            <a:schemeClr val="tx1"/>
          </a:solidFill>
          <a:latin typeface="+mn-lt"/>
          <a:ea typeface="+mn-ea"/>
          <a:cs typeface="+mn-cs"/>
        </a:defRPr>
      </a:lvl4pPr>
      <a:lvl5pPr marL="1828361" algn="l" defTabSz="914180" rtl="0" eaLnBrk="1" latinLnBrk="0" hangingPunct="1">
        <a:defRPr sz="1764" kern="1200">
          <a:solidFill>
            <a:schemeClr val="tx1"/>
          </a:solidFill>
          <a:latin typeface="+mn-lt"/>
          <a:ea typeface="+mn-ea"/>
          <a:cs typeface="+mn-cs"/>
        </a:defRPr>
      </a:lvl5pPr>
      <a:lvl6pPr marL="2285452" algn="l" defTabSz="914180" rtl="0" eaLnBrk="1" latinLnBrk="0" hangingPunct="1">
        <a:defRPr sz="1764" kern="1200">
          <a:solidFill>
            <a:schemeClr val="tx1"/>
          </a:solidFill>
          <a:latin typeface="+mn-lt"/>
          <a:ea typeface="+mn-ea"/>
          <a:cs typeface="+mn-cs"/>
        </a:defRPr>
      </a:lvl6pPr>
      <a:lvl7pPr marL="2742541" algn="l" defTabSz="914180" rtl="0" eaLnBrk="1" latinLnBrk="0" hangingPunct="1">
        <a:defRPr sz="1764" kern="1200">
          <a:solidFill>
            <a:schemeClr val="tx1"/>
          </a:solidFill>
          <a:latin typeface="+mn-lt"/>
          <a:ea typeface="+mn-ea"/>
          <a:cs typeface="+mn-cs"/>
        </a:defRPr>
      </a:lvl7pPr>
      <a:lvl8pPr marL="3199632" algn="l" defTabSz="914180" rtl="0" eaLnBrk="1" latinLnBrk="0" hangingPunct="1">
        <a:defRPr sz="1764" kern="1200">
          <a:solidFill>
            <a:schemeClr val="tx1"/>
          </a:solidFill>
          <a:latin typeface="+mn-lt"/>
          <a:ea typeface="+mn-ea"/>
          <a:cs typeface="+mn-cs"/>
        </a:defRPr>
      </a:lvl8pPr>
      <a:lvl9pPr marL="3656723" algn="l" defTabSz="914180" rtl="0" eaLnBrk="1" latinLnBrk="0" hangingPunct="1">
        <a:defRPr sz="176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10.svg"/></Relationships>
</file>

<file path=ppt/slides/_rels/slide11.xml.rels><?xml version="1.0" encoding="UTF-8" standalone="yes"?>
<Relationships xmlns="http://schemas.openxmlformats.org/package/2006/relationships"><Relationship Id="rId8" Type="http://schemas.openxmlformats.org/officeDocument/2006/relationships/hyperlink" Target="https://www.cisecurity.org/" TargetMode="External"/><Relationship Id="rId3" Type="http://schemas.openxmlformats.org/officeDocument/2006/relationships/image" Target="../media/image111.jpeg"/><Relationship Id="rId7" Type="http://schemas.openxmlformats.org/officeDocument/2006/relationships/image" Target="../media/image110.sv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05.png"/><Relationship Id="rId5" Type="http://schemas.openxmlformats.org/officeDocument/2006/relationships/image" Target="../media/image113.png"/><Relationship Id="rId4" Type="http://schemas.openxmlformats.org/officeDocument/2006/relationships/image" Target="../media/image112.png"/><Relationship Id="rId9" Type="http://schemas.openxmlformats.org/officeDocument/2006/relationships/image" Target="../media/image114.png"/></Relationships>
</file>

<file path=ppt/slides/_rels/slide1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10.svg"/></Relationships>
</file>

<file path=ppt/slides/_rels/slide1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10.svg"/><Relationship Id="rId5" Type="http://schemas.openxmlformats.org/officeDocument/2006/relationships/image" Target="../media/image105.png"/><Relationship Id="rId4" Type="http://schemas.openxmlformats.org/officeDocument/2006/relationships/image" Target="../media/image116.png"/></Relationships>
</file>

<file path=ppt/slides/_rels/slide14.xml.rels><?xml version="1.0" encoding="UTF-8" standalone="yes"?>
<Relationships xmlns="http://schemas.openxmlformats.org/package/2006/relationships"><Relationship Id="rId3" Type="http://schemas.openxmlformats.org/officeDocument/2006/relationships/image" Target="../media/image110.svg"/><Relationship Id="rId2" Type="http://schemas.openxmlformats.org/officeDocument/2006/relationships/image" Target="../media/image105.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120.png"/><Relationship Id="rId11" Type="http://schemas.openxmlformats.org/officeDocument/2006/relationships/image" Target="../media/image110.svg"/><Relationship Id="rId5" Type="http://schemas.openxmlformats.org/officeDocument/2006/relationships/image" Target="../media/image119.png"/><Relationship Id="rId10" Type="http://schemas.openxmlformats.org/officeDocument/2006/relationships/image" Target="../media/image105.png"/><Relationship Id="rId4" Type="http://schemas.openxmlformats.org/officeDocument/2006/relationships/image" Target="../media/image118.png"/><Relationship Id="rId9" Type="http://schemas.openxmlformats.org/officeDocument/2006/relationships/image" Target="../media/image123.svg"/></Relationships>
</file>

<file path=ppt/slides/_rels/slide16.xml.rels><?xml version="1.0" encoding="UTF-8" standalone="yes"?>
<Relationships xmlns="http://schemas.openxmlformats.org/package/2006/relationships"><Relationship Id="rId8" Type="http://schemas.openxmlformats.org/officeDocument/2006/relationships/image" Target="../media/image128.svg"/><Relationship Id="rId3" Type="http://schemas.openxmlformats.org/officeDocument/2006/relationships/image" Target="../media/image124.png"/><Relationship Id="rId7" Type="http://schemas.openxmlformats.org/officeDocument/2006/relationships/image" Target="../media/image127.png"/><Relationship Id="rId12" Type="http://schemas.openxmlformats.org/officeDocument/2006/relationships/image" Target="../media/image110.sv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126.svg"/><Relationship Id="rId11" Type="http://schemas.openxmlformats.org/officeDocument/2006/relationships/image" Target="../media/image105.png"/><Relationship Id="rId5" Type="http://schemas.openxmlformats.org/officeDocument/2006/relationships/image" Target="../media/image125.png"/><Relationship Id="rId10" Type="http://schemas.openxmlformats.org/officeDocument/2006/relationships/image" Target="../media/image130.png"/><Relationship Id="rId4" Type="http://schemas.openxmlformats.org/officeDocument/2006/relationships/image" Target="../media/image390.png"/><Relationship Id="rId9" Type="http://schemas.openxmlformats.org/officeDocument/2006/relationships/image" Target="../media/image129.png"/></Relationships>
</file>

<file path=ppt/slides/_rels/slide17.xml.rels><?xml version="1.0" encoding="UTF-8" standalone="yes"?>
<Relationships xmlns="http://schemas.openxmlformats.org/package/2006/relationships"><Relationship Id="rId3" Type="http://schemas.openxmlformats.org/officeDocument/2006/relationships/image" Target="../media/image131.tiff"/><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10.svg"/><Relationship Id="rId4" Type="http://schemas.openxmlformats.org/officeDocument/2006/relationships/image" Target="../media/image105.png"/></Relationships>
</file>

<file path=ppt/slides/_rels/slide1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10.svg"/><Relationship Id="rId5" Type="http://schemas.openxmlformats.org/officeDocument/2006/relationships/image" Target="../media/image105.png"/><Relationship Id="rId4" Type="http://schemas.openxmlformats.org/officeDocument/2006/relationships/image" Target="../media/image133.png"/></Relationships>
</file>

<file path=ppt/slides/_rels/slide1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10.svg"/></Relationships>
</file>

<file path=ppt/slides/_rels/slide2.xml.rels><?xml version="1.0" encoding="UTF-8" standalone="yes"?>
<Relationships xmlns="http://schemas.openxmlformats.org/package/2006/relationships"><Relationship Id="rId117" Type="http://schemas.openxmlformats.org/officeDocument/2006/relationships/hyperlink" Target="https://www.microsoft.com/account/authenticator" TargetMode="External"/><Relationship Id="rId21" Type="http://schemas.openxmlformats.org/officeDocument/2006/relationships/image" Target="../media/image18.jpeg"/><Relationship Id="rId42" Type="http://schemas.openxmlformats.org/officeDocument/2006/relationships/image" Target="../media/image37.png"/><Relationship Id="rId63" Type="http://schemas.openxmlformats.org/officeDocument/2006/relationships/hyperlink" Target="https://docs.microsoft.com/azure/private-link/" TargetMode="External"/><Relationship Id="rId84" Type="http://schemas.openxmlformats.org/officeDocument/2006/relationships/hyperlink" Target="https://learn.microsoft.com/azure/defender-for-cloud/defender-for-cloud-introduction" TargetMode="External"/><Relationship Id="rId138" Type="http://schemas.openxmlformats.org/officeDocument/2006/relationships/hyperlink" Target="https://docs.microsoft.com/azure/" TargetMode="External"/><Relationship Id="rId159" Type="http://schemas.openxmlformats.org/officeDocument/2006/relationships/image" Target="../media/image89.emf"/><Relationship Id="rId170" Type="http://schemas.openxmlformats.org/officeDocument/2006/relationships/hyperlink" Target="https://aka.ms/DART" TargetMode="External"/><Relationship Id="rId107" Type="http://schemas.openxmlformats.org/officeDocument/2006/relationships/hyperlink" Target="https://docs.microsoft.com/azure/defender-for-iot/" TargetMode="External"/><Relationship Id="rId11" Type="http://schemas.openxmlformats.org/officeDocument/2006/relationships/image" Target="../media/image13.png"/><Relationship Id="rId32" Type="http://schemas.openxmlformats.org/officeDocument/2006/relationships/image" Target="../media/image28.png"/><Relationship Id="rId53" Type="http://schemas.openxmlformats.org/officeDocument/2006/relationships/hyperlink" Target="https://docs.microsoft.com/azure/virtual-network/ddos-protection-overview" TargetMode="External"/><Relationship Id="rId74" Type="http://schemas.openxmlformats.org/officeDocument/2006/relationships/image" Target="../media/image55.jpeg"/><Relationship Id="rId128" Type="http://schemas.openxmlformats.org/officeDocument/2006/relationships/hyperlink" Target="https://azure.microsoft.com/marketplace/" TargetMode="External"/><Relationship Id="rId149" Type="http://schemas.openxmlformats.org/officeDocument/2006/relationships/hyperlink" Target="https://aka.ms/spa" TargetMode="External"/><Relationship Id="rId5" Type="http://schemas.openxmlformats.org/officeDocument/2006/relationships/image" Target="../media/image7.png"/><Relationship Id="rId95" Type="http://schemas.openxmlformats.org/officeDocument/2006/relationships/image" Target="../media/image69.png"/><Relationship Id="rId160" Type="http://schemas.openxmlformats.org/officeDocument/2006/relationships/hyperlink" Target="https://www.microsoft.com/en-us/security/threat-protection" TargetMode="External"/><Relationship Id="rId22" Type="http://schemas.openxmlformats.org/officeDocument/2006/relationships/hyperlink" Target="https://www.microsoft.com/en-us/security/blog/2021/07/22/how-to-protect-your-cad-data-files-with-mip-and-halocad/" TargetMode="External"/><Relationship Id="rId43" Type="http://schemas.openxmlformats.org/officeDocument/2006/relationships/image" Target="../media/image38.png"/><Relationship Id="rId64" Type="http://schemas.openxmlformats.org/officeDocument/2006/relationships/image" Target="../media/image47.png"/><Relationship Id="rId118" Type="http://schemas.openxmlformats.org/officeDocument/2006/relationships/image" Target="../media/image74.png"/><Relationship Id="rId139" Type="http://schemas.openxmlformats.org/officeDocument/2006/relationships/image" Target="../media/image85.png"/><Relationship Id="rId85" Type="http://schemas.openxmlformats.org/officeDocument/2006/relationships/image" Target="../media/image59.png"/><Relationship Id="rId150" Type="http://schemas.openxmlformats.org/officeDocument/2006/relationships/hyperlink" Target="https://aka.ms/SPA" TargetMode="External"/><Relationship Id="rId12" Type="http://schemas.openxmlformats.org/officeDocument/2006/relationships/image" Target="../media/image14.svg"/><Relationship Id="rId33" Type="http://schemas.openxmlformats.org/officeDocument/2006/relationships/image" Target="../media/image29.png"/><Relationship Id="rId108" Type="http://schemas.openxmlformats.org/officeDocument/2006/relationships/hyperlink" Target="http://www.microsoft.com/SDL" TargetMode="External"/><Relationship Id="rId129" Type="http://schemas.openxmlformats.org/officeDocument/2006/relationships/image" Target="../media/image80.png"/><Relationship Id="rId54" Type="http://schemas.openxmlformats.org/officeDocument/2006/relationships/hyperlink" Target="https://azure.microsoft.com/services/site-recovery/" TargetMode="External"/><Relationship Id="rId70" Type="http://schemas.openxmlformats.org/officeDocument/2006/relationships/hyperlink" Target="https://docs.microsoft.com/azure/active-directory/active-directory-conditional-access-azure-portal" TargetMode="External"/><Relationship Id="rId75" Type="http://schemas.openxmlformats.org/officeDocument/2006/relationships/image" Target="../media/image56.png"/><Relationship Id="rId91" Type="http://schemas.openxmlformats.org/officeDocument/2006/relationships/image" Target="../media/image65.jpeg"/><Relationship Id="rId96" Type="http://schemas.openxmlformats.org/officeDocument/2006/relationships/image" Target="../media/image70.png"/><Relationship Id="rId140" Type="http://schemas.openxmlformats.org/officeDocument/2006/relationships/image" Target="../media/image86.svg"/><Relationship Id="rId145" Type="http://schemas.openxmlformats.org/officeDocument/2006/relationships/hyperlink" Target="https://learn.microsoft.com/microsoft-365/security/defender-vulnerability-management/defender-vulnerability-management" TargetMode="External"/><Relationship Id="rId161" Type="http://schemas.openxmlformats.org/officeDocument/2006/relationships/hyperlink" Target="https://aka.ms/AzureSentinel" TargetMode="External"/><Relationship Id="rId166" Type="http://schemas.openxmlformats.org/officeDocument/2006/relationships/hyperlink" Target="https://www.microsoft.com/security/business/ai-machine-learning/microsoft-security-copilot" TargetMode="External"/><Relationship Id="rId1" Type="http://schemas.openxmlformats.org/officeDocument/2006/relationships/slideLayout" Target="../slideLayouts/slideLayout1.xml"/><Relationship Id="rId6" Type="http://schemas.openxmlformats.org/officeDocument/2006/relationships/image" Target="../media/image8.png"/><Relationship Id="rId23" Type="http://schemas.openxmlformats.org/officeDocument/2006/relationships/image" Target="../media/image19.png"/><Relationship Id="rId28" Type="http://schemas.openxmlformats.org/officeDocument/2006/relationships/image" Target="../media/image24.svg"/><Relationship Id="rId49" Type="http://schemas.openxmlformats.org/officeDocument/2006/relationships/hyperlink" Target="https://docs.microsoft.com/azure/key-vault/key-vault-overview" TargetMode="External"/><Relationship Id="rId114" Type="http://schemas.openxmlformats.org/officeDocument/2006/relationships/hyperlink" Target="https://learn.microsoft.com/azure/active-directory/external-identities/external-identities-overview" TargetMode="External"/><Relationship Id="rId119" Type="http://schemas.openxmlformats.org/officeDocument/2006/relationships/hyperlink" Target="https://docs.microsoft.com/windows/security/identity-protection/hello-for-business/" TargetMode="External"/><Relationship Id="rId44" Type="http://schemas.openxmlformats.org/officeDocument/2006/relationships/hyperlink" Target="https://docs.microsoft.com/azure/azure-arc/" TargetMode="External"/><Relationship Id="rId60" Type="http://schemas.openxmlformats.org/officeDocument/2006/relationships/hyperlink" Target="https://docs.microsoft.com/azure-sphere/product-overview/what-is-azure-sphere" TargetMode="External"/><Relationship Id="rId65" Type="http://schemas.openxmlformats.org/officeDocument/2006/relationships/image" Target="../media/image48.svg"/><Relationship Id="rId81" Type="http://schemas.openxmlformats.org/officeDocument/2006/relationships/hyperlink" Target="https://docs.microsoft.com/windows/security/threat-protection/microsoft-defender-atp/web-protection-overview" TargetMode="External"/><Relationship Id="rId86" Type="http://schemas.openxmlformats.org/officeDocument/2006/relationships/image" Target="../media/image60.png"/><Relationship Id="rId130" Type="http://schemas.openxmlformats.org/officeDocument/2006/relationships/image" Target="../media/image81.png"/><Relationship Id="rId135" Type="http://schemas.openxmlformats.org/officeDocument/2006/relationships/hyperlink" Target="https://docs.microsoft.com/azure/active-directory/manage-apps/application-proxy" TargetMode="External"/><Relationship Id="rId151" Type="http://schemas.openxmlformats.org/officeDocument/2006/relationships/hyperlink" Target="https://docs.microsoft.com/cloud-app-security/what-is-cloud-app-security" TargetMode="External"/><Relationship Id="rId156" Type="http://schemas.openxmlformats.org/officeDocument/2006/relationships/hyperlink" Target="https://learn.microsoft.com/azure/active-directory/cloud-infrastructure-entitlement-management/overview" TargetMode="External"/><Relationship Id="rId13" Type="http://schemas.openxmlformats.org/officeDocument/2006/relationships/image" Target="../media/image15.png"/><Relationship Id="rId18" Type="http://schemas.openxmlformats.org/officeDocument/2006/relationships/hyperlink" Target="https://learn.microsoft.com/en-us/purview/purview" TargetMode="External"/><Relationship Id="rId39" Type="http://schemas.openxmlformats.org/officeDocument/2006/relationships/image" Target="../media/image34.svg"/><Relationship Id="rId109" Type="http://schemas.openxmlformats.org/officeDocument/2006/relationships/hyperlink" Target="https://servicetrust.microsoft.com/" TargetMode="External"/><Relationship Id="rId34" Type="http://schemas.openxmlformats.org/officeDocument/2006/relationships/image" Target="../media/image30.png"/><Relationship Id="rId50" Type="http://schemas.openxmlformats.org/officeDocument/2006/relationships/image" Target="../media/image42.png"/><Relationship Id="rId55" Type="http://schemas.openxmlformats.org/officeDocument/2006/relationships/hyperlink" Target="https://docs.microsoft.com/azure/firewall/overview" TargetMode="External"/><Relationship Id="rId76" Type="http://schemas.openxmlformats.org/officeDocument/2006/relationships/image" Target="../media/image57.png"/><Relationship Id="rId97" Type="http://schemas.openxmlformats.org/officeDocument/2006/relationships/image" Target="../media/image71.png"/><Relationship Id="rId104" Type="http://schemas.openxmlformats.org/officeDocument/2006/relationships/hyperlink" Target="https://docs.microsoft.com/en-us/azure/bastion/bastion-overview" TargetMode="External"/><Relationship Id="rId120" Type="http://schemas.openxmlformats.org/officeDocument/2006/relationships/hyperlink" Target="https://docs.microsoft.com/azure/active-directory/governance/identity-governance-overview#:~:text=Azure%20Active%20Directory%20(Azure%20AD)%20Identity%20Governance%20allows,critical%20assets%20--%20while%20ensuring%20employee%20and" TargetMode="External"/><Relationship Id="rId125" Type="http://schemas.openxmlformats.org/officeDocument/2006/relationships/image" Target="../media/image78.svg"/><Relationship Id="rId141" Type="http://schemas.openxmlformats.org/officeDocument/2006/relationships/hyperlink" Target="https://docs.microsoft.com/microsoft-365/security/mtp/microsoft-secure-score" TargetMode="External"/><Relationship Id="rId146" Type="http://schemas.openxmlformats.org/officeDocument/2006/relationships/hyperlink" Target="https://docs.microsoft.com/mem/" TargetMode="External"/><Relationship Id="rId167" Type="http://schemas.openxmlformats.org/officeDocument/2006/relationships/image" Target="../media/image94.png"/><Relationship Id="rId7" Type="http://schemas.openxmlformats.org/officeDocument/2006/relationships/image" Target="../media/image9.png"/><Relationship Id="rId71" Type="http://schemas.openxmlformats.org/officeDocument/2006/relationships/hyperlink" Target="https://aka.ms/GHSecurity" TargetMode="External"/><Relationship Id="rId92" Type="http://schemas.openxmlformats.org/officeDocument/2006/relationships/image" Target="../media/image66.png"/><Relationship Id="rId162" Type="http://schemas.openxmlformats.org/officeDocument/2006/relationships/image" Target="../media/image90.png"/><Relationship Id="rId2" Type="http://schemas.openxmlformats.org/officeDocument/2006/relationships/notesSlide" Target="../notesSlides/notesSlide1.xml"/><Relationship Id="rId29" Type="http://schemas.openxmlformats.org/officeDocument/2006/relationships/image" Target="../media/image25.png"/><Relationship Id="rId24" Type="http://schemas.openxmlformats.org/officeDocument/2006/relationships/image" Target="../media/image20.png"/><Relationship Id="rId40" Type="http://schemas.openxmlformats.org/officeDocument/2006/relationships/image" Target="../media/image35.png"/><Relationship Id="rId45" Type="http://schemas.openxmlformats.org/officeDocument/2006/relationships/image" Target="../media/image39.png"/><Relationship Id="rId66" Type="http://schemas.openxmlformats.org/officeDocument/2006/relationships/image" Target="../media/image49.png"/><Relationship Id="rId87" Type="http://schemas.openxmlformats.org/officeDocument/2006/relationships/image" Target="../media/image61.png"/><Relationship Id="rId110" Type="http://schemas.openxmlformats.org/officeDocument/2006/relationships/hyperlink" Target="https://aka.ms/threatintelligence" TargetMode="External"/><Relationship Id="rId115" Type="http://schemas.openxmlformats.org/officeDocument/2006/relationships/hyperlink" Target="https://docs.microsoft.com/azure/active-directory/authentication/multi-factor-authentication" TargetMode="External"/><Relationship Id="rId131" Type="http://schemas.openxmlformats.org/officeDocument/2006/relationships/image" Target="../media/image82.png"/><Relationship Id="rId136" Type="http://schemas.openxmlformats.org/officeDocument/2006/relationships/hyperlink" Target="https://aka.ms/SecurityDocs" TargetMode="External"/><Relationship Id="rId157" Type="http://schemas.openxmlformats.org/officeDocument/2006/relationships/hyperlink" Target="https://aka.ms/PAW" TargetMode="External"/><Relationship Id="rId61" Type="http://schemas.openxmlformats.org/officeDocument/2006/relationships/image" Target="../media/image46.png"/><Relationship Id="rId82" Type="http://schemas.openxmlformats.org/officeDocument/2006/relationships/hyperlink" Target="https://docs.microsoft.com/windows/security/threat-protection/microsoft-defender-atp/next-gen-threat-and-vuln-mgt" TargetMode="External"/><Relationship Id="rId152" Type="http://schemas.openxmlformats.org/officeDocument/2006/relationships/image" Target="../media/image87.png"/><Relationship Id="rId19" Type="http://schemas.openxmlformats.org/officeDocument/2006/relationships/hyperlink" Target="https://docs.microsoft.com/azure/information-protection/deploy-use/deploy-aip-scanner" TargetMode="External"/><Relationship Id="rId14" Type="http://schemas.openxmlformats.org/officeDocument/2006/relationships/image" Target="../media/image16.png"/><Relationship Id="rId30" Type="http://schemas.openxmlformats.org/officeDocument/2006/relationships/image" Target="../media/image26.svg"/><Relationship Id="rId35" Type="http://schemas.openxmlformats.org/officeDocument/2006/relationships/image" Target="../media/image31.png"/><Relationship Id="rId56" Type="http://schemas.openxmlformats.org/officeDocument/2006/relationships/image" Target="../media/image44.png"/><Relationship Id="rId77" Type="http://schemas.openxmlformats.org/officeDocument/2006/relationships/hyperlink" Target="https://technet.microsoft.com/itpro/windows/keep-secure/windows-10-security-guide" TargetMode="External"/><Relationship Id="rId100" Type="http://schemas.openxmlformats.org/officeDocument/2006/relationships/hyperlink" Target="https://docs.microsoft.com/azure/security-center/security-center-intro" TargetMode="External"/><Relationship Id="rId105" Type="http://schemas.openxmlformats.org/officeDocument/2006/relationships/hyperlink" Target="https://docs.microsoft.com/microsoft-365/compliance/ediscovery" TargetMode="External"/><Relationship Id="rId126" Type="http://schemas.openxmlformats.org/officeDocument/2006/relationships/hyperlink" Target="https://azure.microsoft.com/en-us/services/expressroute/" TargetMode="External"/><Relationship Id="rId147" Type="http://schemas.openxmlformats.org/officeDocument/2006/relationships/hyperlink" Target="https://docs.microsoft.com/mem/intune/" TargetMode="External"/><Relationship Id="rId168" Type="http://schemas.openxmlformats.org/officeDocument/2006/relationships/image" Target="../media/image95.svg"/><Relationship Id="rId8" Type="http://schemas.openxmlformats.org/officeDocument/2006/relationships/image" Target="../media/image10.png"/><Relationship Id="rId51" Type="http://schemas.openxmlformats.org/officeDocument/2006/relationships/hyperlink" Target="https://docs.microsoft.com/azure/application-gateway/application-gateway-web-application-firewall-overview" TargetMode="External"/><Relationship Id="rId72" Type="http://schemas.openxmlformats.org/officeDocument/2006/relationships/image" Target="../media/image53.jpeg"/><Relationship Id="rId93" Type="http://schemas.openxmlformats.org/officeDocument/2006/relationships/image" Target="../media/image67.png"/><Relationship Id="rId98" Type="http://schemas.openxmlformats.org/officeDocument/2006/relationships/hyperlink" Target="https://docs.microsoft.com/microsoft-365/compliance/communication-compliance" TargetMode="External"/><Relationship Id="rId121" Type="http://schemas.openxmlformats.org/officeDocument/2006/relationships/image" Target="../media/image75.png"/><Relationship Id="rId142" Type="http://schemas.openxmlformats.org/officeDocument/2006/relationships/hyperlink" Target="https://docs.microsoft.com/microsoft-365/compliance/compliance-score-calculation" TargetMode="External"/><Relationship Id="rId163" Type="http://schemas.openxmlformats.org/officeDocument/2006/relationships/image" Target="../media/image91.svg"/><Relationship Id="rId3" Type="http://schemas.openxmlformats.org/officeDocument/2006/relationships/image" Target="../media/image5.png"/><Relationship Id="rId25" Type="http://schemas.openxmlformats.org/officeDocument/2006/relationships/image" Target="../media/image21.png"/><Relationship Id="rId46" Type="http://schemas.openxmlformats.org/officeDocument/2006/relationships/hyperlink" Target="https://azure.microsoft.com/en-us/services/security-center/" TargetMode="External"/><Relationship Id="rId67" Type="http://schemas.openxmlformats.org/officeDocument/2006/relationships/image" Target="../media/image50.svg"/><Relationship Id="rId116" Type="http://schemas.openxmlformats.org/officeDocument/2006/relationships/image" Target="../media/image73.jpeg"/><Relationship Id="rId137" Type="http://schemas.openxmlformats.org/officeDocument/2006/relationships/hyperlink" Target="https://aka.ms/benchmarkdocs" TargetMode="External"/><Relationship Id="rId158" Type="http://schemas.openxmlformats.org/officeDocument/2006/relationships/hyperlink" Target="https://www.microsoft.com/security/business/identity-access/microsoft-entra-internet-access" TargetMode="External"/><Relationship Id="rId20" Type="http://schemas.openxmlformats.org/officeDocument/2006/relationships/hyperlink" Target="https://docs.microsoft.com/en-us/information-protection/get-started/requirements-applications" TargetMode="External"/><Relationship Id="rId41" Type="http://schemas.openxmlformats.org/officeDocument/2006/relationships/image" Target="../media/image36.svg"/><Relationship Id="rId62" Type="http://schemas.openxmlformats.org/officeDocument/2006/relationships/hyperlink" Target="https://aka.ms/STP" TargetMode="External"/><Relationship Id="rId83" Type="http://schemas.openxmlformats.org/officeDocument/2006/relationships/hyperlink" Target="https://docs.microsoft.com/azure/security-center/azure-defender" TargetMode="External"/><Relationship Id="rId88" Type="http://schemas.openxmlformats.org/officeDocument/2006/relationships/image" Target="../media/image62.png"/><Relationship Id="rId111" Type="http://schemas.openxmlformats.org/officeDocument/2006/relationships/hyperlink" Target="https://docs.microsoft.com/defender-for-identity/what-is" TargetMode="External"/><Relationship Id="rId132" Type="http://schemas.openxmlformats.org/officeDocument/2006/relationships/image" Target="../media/image83.png"/><Relationship Id="rId153" Type="http://schemas.openxmlformats.org/officeDocument/2006/relationships/image" Target="../media/image88.emf"/><Relationship Id="rId15" Type="http://schemas.openxmlformats.org/officeDocument/2006/relationships/hyperlink" Target="https://aka.ms/MCRA" TargetMode="External"/><Relationship Id="rId36" Type="http://schemas.openxmlformats.org/officeDocument/2006/relationships/hyperlink" Target="https://docs.microsoft.com/azure/active-directory/" TargetMode="External"/><Relationship Id="rId57" Type="http://schemas.openxmlformats.org/officeDocument/2006/relationships/image" Target="../media/image45.svg"/><Relationship Id="rId106" Type="http://schemas.openxmlformats.org/officeDocument/2006/relationships/hyperlink" Target="https://support.office.com/article/Manage-data-governance-in-Office-365-48064107-fed2-4db0-9e5c-aa5ddd5ccb09" TargetMode="External"/><Relationship Id="rId127" Type="http://schemas.openxmlformats.org/officeDocument/2006/relationships/image" Target="../media/image79.png"/><Relationship Id="rId10" Type="http://schemas.openxmlformats.org/officeDocument/2006/relationships/image" Target="../media/image12.png"/><Relationship Id="rId31" Type="http://schemas.openxmlformats.org/officeDocument/2006/relationships/image" Target="../media/image27.png"/><Relationship Id="rId52" Type="http://schemas.openxmlformats.org/officeDocument/2006/relationships/image" Target="../media/image43.png"/><Relationship Id="rId73" Type="http://schemas.openxmlformats.org/officeDocument/2006/relationships/image" Target="../media/image54.png"/><Relationship Id="rId78" Type="http://schemas.openxmlformats.org/officeDocument/2006/relationships/image" Target="../media/image58.emf"/><Relationship Id="rId94" Type="http://schemas.openxmlformats.org/officeDocument/2006/relationships/image" Target="../media/image68.png"/><Relationship Id="rId99" Type="http://schemas.openxmlformats.org/officeDocument/2006/relationships/hyperlink" Target="https://docs.microsoft.com/azure/lighthouse/overview" TargetMode="External"/><Relationship Id="rId101" Type="http://schemas.openxmlformats.org/officeDocument/2006/relationships/hyperlink" Target="https://azure.microsoft.com/blog/regulatory-compliance-dashboard-in-azure-security-center-now-available/" TargetMode="External"/><Relationship Id="rId122" Type="http://schemas.openxmlformats.org/officeDocument/2006/relationships/image" Target="../media/image76.svg"/><Relationship Id="rId143" Type="http://schemas.openxmlformats.org/officeDocument/2006/relationships/hyperlink" Target="https://learn.microsoft.com/azure/defender-for-cloud/concept-cloud-security-posture-management" TargetMode="External"/><Relationship Id="rId148" Type="http://schemas.openxmlformats.org/officeDocument/2006/relationships/hyperlink" Target="https://docs.microsoft.com/mem/configmgr/" TargetMode="External"/><Relationship Id="rId164" Type="http://schemas.openxmlformats.org/officeDocument/2006/relationships/image" Target="../media/image92.png"/><Relationship Id="rId169" Type="http://schemas.openxmlformats.org/officeDocument/2006/relationships/hyperlink" Target="https://www.microsoft.com/misapartnercatalog?PartnerTypes=MSSP" TargetMode="External"/><Relationship Id="rId4" Type="http://schemas.openxmlformats.org/officeDocument/2006/relationships/image" Target="../media/image6.png"/><Relationship Id="rId9" Type="http://schemas.openxmlformats.org/officeDocument/2006/relationships/image" Target="../media/image11.png"/><Relationship Id="rId26" Type="http://schemas.openxmlformats.org/officeDocument/2006/relationships/image" Target="../media/image22.svg"/><Relationship Id="rId47" Type="http://schemas.openxmlformats.org/officeDocument/2006/relationships/image" Target="../media/image40.png"/><Relationship Id="rId68" Type="http://schemas.openxmlformats.org/officeDocument/2006/relationships/image" Target="../media/image51.png"/><Relationship Id="rId89" Type="http://schemas.openxmlformats.org/officeDocument/2006/relationships/image" Target="../media/image63.png"/><Relationship Id="rId112" Type="http://schemas.openxmlformats.org/officeDocument/2006/relationships/hyperlink" Target="https://docs.microsoft.com/azure/active-directory/active-directory-privileged-identity-management-configure" TargetMode="External"/><Relationship Id="rId133" Type="http://schemas.openxmlformats.org/officeDocument/2006/relationships/image" Target="../media/image84.png"/><Relationship Id="rId154" Type="http://schemas.openxmlformats.org/officeDocument/2006/relationships/hyperlink" Target="https://learn.microsoft.com/microsoft-365/security/office-365-security/mdo-about" TargetMode="External"/><Relationship Id="rId16" Type="http://schemas.openxmlformats.org/officeDocument/2006/relationships/image" Target="../media/image17.png"/><Relationship Id="rId37" Type="http://schemas.openxmlformats.org/officeDocument/2006/relationships/image" Target="../media/image32.emf"/><Relationship Id="rId58" Type="http://schemas.openxmlformats.org/officeDocument/2006/relationships/hyperlink" Target="https://docs.microsoft.com/microsoft-365/security/office-365-security/attack-simulator" TargetMode="External"/><Relationship Id="rId79" Type="http://schemas.openxmlformats.org/officeDocument/2006/relationships/hyperlink" Target="https://docs.microsoft.com/windows/security/threat-protection/windows-defender-atp/windows-defender-advanced-threat-protection" TargetMode="External"/><Relationship Id="rId102" Type="http://schemas.openxmlformats.org/officeDocument/2006/relationships/hyperlink" Target="https://docs.microsoft.com/azure/security-center/secure-score-security-controls" TargetMode="External"/><Relationship Id="rId123" Type="http://schemas.openxmlformats.org/officeDocument/2006/relationships/hyperlink" Target="https://docs.microsoft.com/azure/active-directory/authentication/howto-authentication-passwordless-security-key#:~:text=User%20registration%20and%20management%20of%20FIDO2%20security%20keys,method%20and%20choosing%20Security%20key.%20More%20items...%20" TargetMode="External"/><Relationship Id="rId144" Type="http://schemas.openxmlformats.org/officeDocument/2006/relationships/hyperlink" Target="https://learn.microsoft.com/azure/external-attack-surface-management/" TargetMode="External"/><Relationship Id="rId90" Type="http://schemas.openxmlformats.org/officeDocument/2006/relationships/image" Target="../media/image64.png"/><Relationship Id="rId165" Type="http://schemas.openxmlformats.org/officeDocument/2006/relationships/image" Target="../media/image93.svg"/><Relationship Id="rId27" Type="http://schemas.openxmlformats.org/officeDocument/2006/relationships/image" Target="../media/image23.png"/><Relationship Id="rId48" Type="http://schemas.openxmlformats.org/officeDocument/2006/relationships/image" Target="../media/image41.emf"/><Relationship Id="rId69" Type="http://schemas.openxmlformats.org/officeDocument/2006/relationships/image" Target="../media/image52.svg"/><Relationship Id="rId113" Type="http://schemas.openxmlformats.org/officeDocument/2006/relationships/hyperlink" Target="https://docs.microsoft.com/azure/active-directory/active-directory-identityprotection" TargetMode="External"/><Relationship Id="rId134" Type="http://schemas.openxmlformats.org/officeDocument/2006/relationships/hyperlink" Target="https://azure.microsoft.com/blog/security-and-compliance-in-azure-stack/" TargetMode="External"/><Relationship Id="rId80" Type="http://schemas.openxmlformats.org/officeDocument/2006/relationships/hyperlink" Target="https://docs.microsoft.com/microsoft-365/compliance/endpoint-dlp-learn-about" TargetMode="External"/><Relationship Id="rId155" Type="http://schemas.openxmlformats.org/officeDocument/2006/relationships/hyperlink" Target="https://go.microsoft.com/fwlink/p/?linkid=2134538" TargetMode="External"/><Relationship Id="rId17" Type="http://schemas.openxmlformats.org/officeDocument/2006/relationships/hyperlink" Target="https://azure.microsoft.com/en-us/marketplace/" TargetMode="External"/><Relationship Id="rId38" Type="http://schemas.openxmlformats.org/officeDocument/2006/relationships/image" Target="../media/image33.png"/><Relationship Id="rId59" Type="http://schemas.openxmlformats.org/officeDocument/2006/relationships/hyperlink" Target="https://docs.microsoft.com/microsoft-365/compliance/insider-risk-management" TargetMode="External"/><Relationship Id="rId103" Type="http://schemas.openxmlformats.org/officeDocument/2006/relationships/image" Target="../media/image72.png"/><Relationship Id="rId124" Type="http://schemas.openxmlformats.org/officeDocument/2006/relationships/image" Target="../media/image77.png"/></Relationships>
</file>

<file path=ppt/slides/_rels/slide2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34.emf"/><Relationship Id="rId1" Type="http://schemas.openxmlformats.org/officeDocument/2006/relationships/slideLayout" Target="../slideLayouts/slideLayout4.xml"/><Relationship Id="rId4" Type="http://schemas.openxmlformats.org/officeDocument/2006/relationships/image" Target="../media/image110.sv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22.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99.png"/><Relationship Id="rId11" Type="http://schemas.openxmlformats.org/officeDocument/2006/relationships/image" Target="../media/image104.png"/><Relationship Id="rId5" Type="http://schemas.openxmlformats.org/officeDocument/2006/relationships/image" Target="../media/image98.png"/><Relationship Id="rId10" Type="http://schemas.openxmlformats.org/officeDocument/2006/relationships/image" Target="../media/image103.png"/><Relationship Id="rId4" Type="http://schemas.openxmlformats.org/officeDocument/2006/relationships/image" Target="../media/image97.jpeg"/><Relationship Id="rId9" Type="http://schemas.openxmlformats.org/officeDocument/2006/relationships/image" Target="../media/image10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6.svg"/></Relationships>
</file>

<file path=ppt/slides/_rels/slide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110.svg"/><Relationship Id="rId5" Type="http://schemas.openxmlformats.org/officeDocument/2006/relationships/image" Target="../media/image105.png"/><Relationship Id="rId4" Type="http://schemas.openxmlformats.org/officeDocument/2006/relationships/image" Target="../media/image109.png"/></Relationships>
</file>

<file path=ppt/slides/_rels/slide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ABA9D9-01C8-DF14-58FB-143729C3DF9A}"/>
              </a:ext>
            </a:extLst>
          </p:cNvPr>
          <p:cNvSpPr>
            <a:spLocks noGrp="1"/>
          </p:cNvSpPr>
          <p:nvPr>
            <p:ph type="title"/>
          </p:nvPr>
        </p:nvSpPr>
        <p:spPr>
          <a:xfrm>
            <a:off x="584200" y="2392329"/>
            <a:ext cx="4730750" cy="1499000"/>
          </a:xfrm>
        </p:spPr>
        <p:txBody>
          <a:bodyPr/>
          <a:lstStyle/>
          <a:p>
            <a:r>
              <a:rPr lang="en-US" dirty="0"/>
              <a:t>Driving Business Success with a Strong Cybersecurity Strategy</a:t>
            </a:r>
          </a:p>
        </p:txBody>
      </p:sp>
      <p:sp>
        <p:nvSpPr>
          <p:cNvPr id="2" name="Text Placeholder 1">
            <a:extLst>
              <a:ext uri="{FF2B5EF4-FFF2-40B4-BE49-F238E27FC236}">
                <a16:creationId xmlns:a16="http://schemas.microsoft.com/office/drawing/2014/main" id="{A76BD9E1-C640-DE58-D790-38E121A977A4}"/>
              </a:ext>
            </a:extLst>
          </p:cNvPr>
          <p:cNvSpPr>
            <a:spLocks noGrp="1"/>
          </p:cNvSpPr>
          <p:nvPr>
            <p:ph type="body" sz="quarter" idx="12"/>
          </p:nvPr>
        </p:nvSpPr>
        <p:spPr>
          <a:xfrm>
            <a:off x="584200" y="4110766"/>
            <a:ext cx="5427870" cy="2158272"/>
          </a:xfrm>
        </p:spPr>
        <p:txBody>
          <a:bodyPr/>
          <a:lstStyle/>
          <a:p>
            <a:pPr lvl="0"/>
            <a:r>
              <a:rPr lang="en-US" sz="2000" noProof="0" dirty="0"/>
              <a:t>Ken St. Cyr</a:t>
            </a:r>
          </a:p>
          <a:p>
            <a:pPr lvl="0"/>
            <a:r>
              <a:rPr lang="en-US" sz="2000" i="1" dirty="0"/>
              <a:t>Principal Cybersecurity Architect</a:t>
            </a:r>
          </a:p>
          <a:p>
            <a:pPr lvl="0"/>
            <a:endParaRPr lang="en-US" sz="2000" dirty="0"/>
          </a:p>
        </p:txBody>
      </p:sp>
    </p:spTree>
    <p:extLst>
      <p:ext uri="{BB962C8B-B14F-4D97-AF65-F5344CB8AC3E}">
        <p14:creationId xmlns:p14="http://schemas.microsoft.com/office/powerpoint/2010/main" val="2091677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F54702-64ED-E39A-9261-6553A0824401}"/>
              </a:ext>
            </a:extLst>
          </p:cNvPr>
          <p:cNvSpPr>
            <a:spLocks noGrp="1"/>
          </p:cNvSpPr>
          <p:nvPr>
            <p:ph type="title"/>
          </p:nvPr>
        </p:nvSpPr>
        <p:spPr/>
        <p:txBody>
          <a:bodyPr/>
          <a:lstStyle/>
          <a:p>
            <a:r>
              <a:rPr lang="en-US" dirty="0"/>
              <a:t>Example: Cyber Security Strategic Objectives</a:t>
            </a:r>
          </a:p>
        </p:txBody>
      </p:sp>
      <p:sp>
        <p:nvSpPr>
          <p:cNvPr id="3" name="Title 1">
            <a:extLst>
              <a:ext uri="{FF2B5EF4-FFF2-40B4-BE49-F238E27FC236}">
                <a16:creationId xmlns:a16="http://schemas.microsoft.com/office/drawing/2014/main" id="{344B3F9E-C804-8F51-D82F-E9B3D63772EA}"/>
              </a:ext>
              <a:ext uri="{C183D7F6-B498-43B3-948B-1728B52AA6E4}">
                <adec:decorative xmlns:adec="http://schemas.microsoft.com/office/drawing/2017/decorative" val="0"/>
              </a:ext>
            </a:extLst>
          </p:cNvPr>
          <p:cNvSpPr txBox="1">
            <a:spLocks/>
          </p:cNvSpPr>
          <p:nvPr/>
        </p:nvSpPr>
        <p:spPr>
          <a:xfrm>
            <a:off x="588262" y="1291136"/>
            <a:ext cx="11435415" cy="307777"/>
          </a:xfrm>
          <a:prstGeom prst="rect">
            <a:avLst/>
          </a:prstGeom>
        </p:spPr>
        <p:txBody>
          <a:bodyPr vert="horz" wrap="square" lIns="0" tIns="0" rIns="0" bIns="0" rtlCol="0" anchor="t">
            <a:spAutoFit/>
          </a:bodyPr>
          <a:lstStyle>
            <a:lvl1pPr algn="l" defTabSz="914367" rtl="0" eaLnBrk="1" latinLnBrk="0" hangingPunct="1">
              <a:lnSpc>
                <a:spcPct val="90000"/>
              </a:lnSpc>
              <a:spcBef>
                <a:spcPct val="0"/>
              </a:spcBef>
              <a:buNone/>
              <a:defRPr lang="en-US" sz="4705" b="0" kern="1200" cap="none" spc="-100" baseline="0">
                <a:ln w="3175">
                  <a:noFill/>
                </a:ln>
                <a:gradFill>
                  <a:gsLst>
                    <a:gs pos="1250">
                      <a:schemeClr val="tx1"/>
                    </a:gs>
                    <a:gs pos="100000">
                      <a:schemeClr val="tx1"/>
                    </a:gs>
                  </a:gsLst>
                  <a:lin ang="5400000" scaled="0"/>
                </a:gradFill>
                <a:effectLst/>
                <a:latin typeface="+mn-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kumimoji="0" lang="en-GB" sz="2000" i="0" u="none" strike="noStrike" kern="1200" cap="none" spc="0" normalizeH="0" baseline="0" noProof="0" dirty="0">
                <a:ln w="3175">
                  <a:noFill/>
                </a:ln>
                <a:solidFill>
                  <a:srgbClr val="0078D4"/>
                </a:solidFill>
                <a:effectLst/>
                <a:uLnTx/>
                <a:uFillTx/>
                <a:latin typeface="Segoe UI Semibold"/>
                <a:ea typeface="+mn-ea"/>
                <a:cs typeface="Segoe UI" pitchFamily="34" charset="0"/>
              </a:rPr>
              <a:t>Enables you to achieve the </a:t>
            </a:r>
            <a:r>
              <a:rPr kumimoji="0" lang="en-GB" sz="2000" b="1" i="0" u="sng" strike="noStrike" kern="1200" cap="none" spc="0" normalizeH="0" baseline="0" noProof="0" dirty="0">
                <a:ln w="3175">
                  <a:noFill/>
                </a:ln>
                <a:solidFill>
                  <a:srgbClr val="0078D4"/>
                </a:solidFill>
                <a:effectLst/>
                <a:uLnTx/>
                <a:uFillTx/>
                <a:latin typeface="Segoe UI Semibold"/>
                <a:ea typeface="+mn-ea"/>
                <a:cs typeface="Segoe UI" pitchFamily="34" charset="0"/>
              </a:rPr>
              <a:t>goals</a:t>
            </a:r>
            <a:r>
              <a:rPr kumimoji="0" lang="en-GB" sz="2000" i="0" u="none" strike="noStrike" kern="1200" cap="none" spc="0" normalizeH="0" baseline="0" noProof="0" dirty="0">
                <a:ln w="3175">
                  <a:noFill/>
                </a:ln>
                <a:solidFill>
                  <a:srgbClr val="0078D4"/>
                </a:solidFill>
                <a:effectLst/>
                <a:uLnTx/>
                <a:uFillTx/>
                <a:latin typeface="Segoe UI Semibold"/>
                <a:ea typeface="+mn-ea"/>
                <a:cs typeface="Segoe UI" pitchFamily="34" charset="0"/>
              </a:rPr>
              <a:t>, meet </a:t>
            </a:r>
            <a:r>
              <a:rPr kumimoji="0" lang="en-GB" sz="2000" i="0" u="sng" strike="noStrike" kern="1200" cap="none" spc="0" normalizeH="0" baseline="0" noProof="0" dirty="0">
                <a:ln w="3175">
                  <a:noFill/>
                </a:ln>
                <a:solidFill>
                  <a:srgbClr val="0078D4"/>
                </a:solidFill>
                <a:effectLst/>
                <a:uLnTx/>
                <a:uFillTx/>
                <a:latin typeface="Segoe UI Semibold"/>
                <a:ea typeface="+mn-ea"/>
                <a:cs typeface="Segoe UI" pitchFamily="34" charset="0"/>
              </a:rPr>
              <a:t>requirements</a:t>
            </a:r>
            <a:r>
              <a:rPr kumimoji="0" lang="en-GB" sz="2000" i="0" u="none" strike="noStrike" kern="1200" cap="none" spc="0" normalizeH="0" baseline="0" noProof="0" dirty="0">
                <a:ln w="3175">
                  <a:noFill/>
                </a:ln>
                <a:solidFill>
                  <a:srgbClr val="0078D4"/>
                </a:solidFill>
                <a:effectLst/>
                <a:uLnTx/>
                <a:uFillTx/>
                <a:latin typeface="Segoe UI Semibold"/>
                <a:ea typeface="+mn-ea"/>
                <a:cs typeface="Segoe UI" pitchFamily="34" charset="0"/>
              </a:rPr>
              <a:t>, and mitigate the </a:t>
            </a:r>
            <a:r>
              <a:rPr kumimoji="0" lang="en-GB" sz="2000" i="0" u="sng" strike="noStrike" kern="1200" cap="none" spc="0" normalizeH="0" baseline="0" noProof="0" dirty="0">
                <a:ln w="3175">
                  <a:noFill/>
                </a:ln>
                <a:solidFill>
                  <a:srgbClr val="0078D4"/>
                </a:solidFill>
                <a:effectLst/>
                <a:uLnTx/>
                <a:uFillTx/>
                <a:latin typeface="Segoe UI Semibold"/>
                <a:ea typeface="+mn-ea"/>
                <a:cs typeface="Segoe UI" pitchFamily="34" charset="0"/>
              </a:rPr>
              <a:t>risks</a:t>
            </a:r>
          </a:p>
        </p:txBody>
      </p:sp>
      <p:grpSp>
        <p:nvGrpSpPr>
          <p:cNvPr id="2" name="Group 1">
            <a:extLst>
              <a:ext uri="{FF2B5EF4-FFF2-40B4-BE49-F238E27FC236}">
                <a16:creationId xmlns:a16="http://schemas.microsoft.com/office/drawing/2014/main" id="{2A13DA56-06E8-6892-7866-DC9EA926BD04}"/>
              </a:ext>
              <a:ext uri="{C183D7F6-B498-43B3-948B-1728B52AA6E4}">
                <adec:decorative xmlns:adec="http://schemas.microsoft.com/office/drawing/2017/decorative" val="1"/>
              </a:ext>
            </a:extLst>
          </p:cNvPr>
          <p:cNvGrpSpPr/>
          <p:nvPr/>
        </p:nvGrpSpPr>
        <p:grpSpPr>
          <a:xfrm>
            <a:off x="0" y="1943103"/>
            <a:ext cx="12195046" cy="4323332"/>
            <a:chOff x="0" y="1631852"/>
            <a:chExt cx="12195046" cy="4323332"/>
          </a:xfrm>
        </p:grpSpPr>
        <p:sp>
          <p:nvSpPr>
            <p:cNvPr id="54" name="Rectangle 53">
              <a:extLst>
                <a:ext uri="{FF2B5EF4-FFF2-40B4-BE49-F238E27FC236}">
                  <a16:creationId xmlns:a16="http://schemas.microsoft.com/office/drawing/2014/main" id="{34D5F847-1F96-9887-8B92-ECCD5512639F}"/>
                </a:ext>
                <a:ext uri="{C183D7F6-B498-43B3-948B-1728B52AA6E4}">
                  <adec:decorative xmlns:adec="http://schemas.microsoft.com/office/drawing/2017/decorative" val="1"/>
                </a:ext>
              </a:extLst>
            </p:cNvPr>
            <p:cNvSpPr>
              <a:spLocks/>
            </p:cNvSpPr>
            <p:nvPr/>
          </p:nvSpPr>
          <p:spPr bwMode="auto">
            <a:xfrm>
              <a:off x="0" y="1631852"/>
              <a:ext cx="12195046" cy="4323332"/>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cxnSp>
          <p:nvCxnSpPr>
            <p:cNvPr id="43" name="Straight Arrow Connector 42">
              <a:extLst>
                <a:ext uri="{FF2B5EF4-FFF2-40B4-BE49-F238E27FC236}">
                  <a16:creationId xmlns:a16="http://schemas.microsoft.com/office/drawing/2014/main" id="{CE3F4593-7FB8-A22B-D6CC-6B6FE3E231C1}"/>
                </a:ext>
                <a:ext uri="{C183D7F6-B498-43B3-948B-1728B52AA6E4}">
                  <adec:decorative xmlns:adec="http://schemas.microsoft.com/office/drawing/2017/decorative" val="1"/>
                </a:ext>
              </a:extLst>
            </p:cNvPr>
            <p:cNvCxnSpPr>
              <a:cxnSpLocks/>
            </p:cNvCxnSpPr>
            <p:nvPr/>
          </p:nvCxnSpPr>
          <p:spPr>
            <a:xfrm>
              <a:off x="2476500" y="3104246"/>
              <a:ext cx="3260337" cy="0"/>
            </a:xfrm>
            <a:prstGeom prst="straightConnector1">
              <a:avLst/>
            </a:prstGeom>
            <a:ln w="12700" cap="rnd">
              <a:solidFill>
                <a:schemeClr val="bg1">
                  <a:lumMod val="75000"/>
                </a:schemeClr>
              </a:solidFill>
              <a:prstDash val="lgDash"/>
              <a:headEnd type="none" w="lg" len="med"/>
              <a:tailEnd type="non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4A780F2C-7F78-8FC0-1FF0-46EFE6003189}"/>
                </a:ext>
                <a:ext uri="{C183D7F6-B498-43B3-948B-1728B52AA6E4}">
                  <adec:decorative xmlns:adec="http://schemas.microsoft.com/office/drawing/2017/decorative" val="1"/>
                </a:ext>
              </a:extLst>
            </p:cNvPr>
            <p:cNvCxnSpPr>
              <a:cxnSpLocks/>
            </p:cNvCxnSpPr>
            <p:nvPr/>
          </p:nvCxnSpPr>
          <p:spPr>
            <a:xfrm>
              <a:off x="8346446" y="3104246"/>
              <a:ext cx="3260337" cy="0"/>
            </a:xfrm>
            <a:prstGeom prst="straightConnector1">
              <a:avLst/>
            </a:prstGeom>
            <a:ln w="12700" cap="rnd">
              <a:solidFill>
                <a:schemeClr val="bg1">
                  <a:lumMod val="75000"/>
                </a:schemeClr>
              </a:solidFill>
              <a:prstDash val="lgDash"/>
              <a:headEnd type="none" w="lg" len="med"/>
              <a:tailEnd type="non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68A095E1-7365-7719-3CAC-5C2ADA045F39}"/>
                </a:ext>
                <a:ext uri="{C183D7F6-B498-43B3-948B-1728B52AA6E4}">
                  <adec:decorative xmlns:adec="http://schemas.microsoft.com/office/drawing/2017/decorative" val="1"/>
                </a:ext>
              </a:extLst>
            </p:cNvPr>
            <p:cNvCxnSpPr>
              <a:cxnSpLocks/>
            </p:cNvCxnSpPr>
            <p:nvPr/>
          </p:nvCxnSpPr>
          <p:spPr>
            <a:xfrm>
              <a:off x="2476500" y="4482789"/>
              <a:ext cx="3260337" cy="0"/>
            </a:xfrm>
            <a:prstGeom prst="straightConnector1">
              <a:avLst/>
            </a:prstGeom>
            <a:ln w="12700" cap="rnd">
              <a:solidFill>
                <a:schemeClr val="bg1">
                  <a:lumMod val="75000"/>
                </a:schemeClr>
              </a:solidFill>
              <a:prstDash val="lgDash"/>
              <a:headEnd type="none" w="lg" len="med"/>
              <a:tailEnd type="non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49A88FB3-1CED-11B0-3EBD-01837273B445}"/>
                </a:ext>
                <a:ext uri="{C183D7F6-B498-43B3-948B-1728B52AA6E4}">
                  <adec:decorative xmlns:adec="http://schemas.microsoft.com/office/drawing/2017/decorative" val="1"/>
                </a:ext>
              </a:extLst>
            </p:cNvPr>
            <p:cNvCxnSpPr>
              <a:cxnSpLocks/>
            </p:cNvCxnSpPr>
            <p:nvPr/>
          </p:nvCxnSpPr>
          <p:spPr>
            <a:xfrm>
              <a:off x="8346446" y="4482789"/>
              <a:ext cx="3260337" cy="0"/>
            </a:xfrm>
            <a:prstGeom prst="straightConnector1">
              <a:avLst/>
            </a:prstGeom>
            <a:ln w="12700" cap="rnd">
              <a:solidFill>
                <a:schemeClr val="bg1">
                  <a:lumMod val="75000"/>
                </a:schemeClr>
              </a:solidFill>
              <a:prstDash val="lgDash"/>
              <a:headEnd type="none" w="lg" len="med"/>
              <a:tailEnd type="none"/>
            </a:ln>
          </p:spPr>
          <p:style>
            <a:lnRef idx="1">
              <a:schemeClr val="accent1"/>
            </a:lnRef>
            <a:fillRef idx="0">
              <a:schemeClr val="accent1"/>
            </a:fillRef>
            <a:effectRef idx="0">
              <a:schemeClr val="accent1"/>
            </a:effectRef>
            <a:fontRef idx="minor">
              <a:schemeClr val="tx1"/>
            </a:fontRef>
          </p:style>
        </p:cxnSp>
      </p:grpSp>
      <p:sp>
        <p:nvSpPr>
          <p:cNvPr id="29" name="Text Placeholder 11">
            <a:extLst>
              <a:ext uri="{FF2B5EF4-FFF2-40B4-BE49-F238E27FC236}">
                <a16:creationId xmlns:a16="http://schemas.microsoft.com/office/drawing/2014/main" id="{273C1BC9-1117-74A1-0B47-8A4C5F13877A}"/>
              </a:ext>
            </a:extLst>
          </p:cNvPr>
          <p:cNvSpPr txBox="1">
            <a:spLocks/>
          </p:cNvSpPr>
          <p:nvPr/>
        </p:nvSpPr>
        <p:spPr>
          <a:xfrm>
            <a:off x="588263" y="2520609"/>
            <a:ext cx="1695093" cy="411234"/>
          </a:xfrm>
          <a:prstGeom prst="roundRect">
            <a:avLst>
              <a:gd name="adj" fmla="val 50000"/>
            </a:avLst>
          </a:prstGeom>
          <a:solidFill>
            <a:srgbClr val="FFC000"/>
          </a:solidFill>
          <a:ln>
            <a:noFill/>
          </a:ln>
        </p:spPr>
        <p:txBody>
          <a:bodyPr vert="horz" wrap="square" lIns="91440" tIns="45720" rIns="91440" bIns="45720" rtlCol="0" anchor="ctr">
            <a:no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STROBJ1</a:t>
            </a:r>
          </a:p>
        </p:txBody>
      </p:sp>
      <p:sp>
        <p:nvSpPr>
          <p:cNvPr id="30" name="Rectangle 29">
            <a:extLst>
              <a:ext uri="{FF2B5EF4-FFF2-40B4-BE49-F238E27FC236}">
                <a16:creationId xmlns:a16="http://schemas.microsoft.com/office/drawing/2014/main" id="{542DB115-B70C-4412-4FC9-C12560B71A6B}"/>
              </a:ext>
            </a:extLst>
          </p:cNvPr>
          <p:cNvSpPr>
            <a:spLocks/>
          </p:cNvSpPr>
          <p:nvPr/>
        </p:nvSpPr>
        <p:spPr bwMode="auto">
          <a:xfrm>
            <a:off x="2371341" y="2520609"/>
            <a:ext cx="3365496" cy="41123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ts val="6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Master the Identity Control Plane</a:t>
            </a:r>
          </a:p>
        </p:txBody>
      </p:sp>
      <p:sp>
        <p:nvSpPr>
          <p:cNvPr id="31" name="Text Placeholder 11">
            <a:extLst>
              <a:ext uri="{FF2B5EF4-FFF2-40B4-BE49-F238E27FC236}">
                <a16:creationId xmlns:a16="http://schemas.microsoft.com/office/drawing/2014/main" id="{65615B98-F5E5-5238-86D0-092E4B3ABC88}"/>
              </a:ext>
            </a:extLst>
          </p:cNvPr>
          <p:cNvSpPr txBox="1">
            <a:spLocks/>
          </p:cNvSpPr>
          <p:nvPr/>
        </p:nvSpPr>
        <p:spPr>
          <a:xfrm>
            <a:off x="588263" y="3899152"/>
            <a:ext cx="1695093" cy="411234"/>
          </a:xfrm>
          <a:prstGeom prst="roundRect">
            <a:avLst>
              <a:gd name="adj" fmla="val 50000"/>
            </a:avLst>
          </a:prstGeom>
          <a:solidFill>
            <a:srgbClr val="FFC000"/>
          </a:solidFill>
          <a:ln>
            <a:noFill/>
          </a:ln>
        </p:spPr>
        <p:txBody>
          <a:bodyPr vert="horz" wrap="square" lIns="91440" tIns="45720" rIns="91440" bIns="45720" rtlCol="0" anchor="ctr">
            <a:no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STROBJ2</a:t>
            </a:r>
          </a:p>
        </p:txBody>
      </p:sp>
      <p:sp>
        <p:nvSpPr>
          <p:cNvPr id="32" name="Rectangle 31">
            <a:extLst>
              <a:ext uri="{FF2B5EF4-FFF2-40B4-BE49-F238E27FC236}">
                <a16:creationId xmlns:a16="http://schemas.microsoft.com/office/drawing/2014/main" id="{B1C7DD5A-54CC-F177-51A2-8CBE56A939EA}"/>
              </a:ext>
            </a:extLst>
          </p:cNvPr>
          <p:cNvSpPr>
            <a:spLocks/>
          </p:cNvSpPr>
          <p:nvPr/>
        </p:nvSpPr>
        <p:spPr bwMode="auto">
          <a:xfrm>
            <a:off x="2371341" y="3899152"/>
            <a:ext cx="3365496" cy="41123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ts val="6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Automated enterprise and industrial asset discovery</a:t>
            </a:r>
          </a:p>
        </p:txBody>
      </p:sp>
      <p:sp>
        <p:nvSpPr>
          <p:cNvPr id="33" name="Text Placeholder 11">
            <a:extLst>
              <a:ext uri="{FF2B5EF4-FFF2-40B4-BE49-F238E27FC236}">
                <a16:creationId xmlns:a16="http://schemas.microsoft.com/office/drawing/2014/main" id="{A6BD22B4-5A22-4569-CEE2-06CBE7916D7A}"/>
              </a:ext>
            </a:extLst>
          </p:cNvPr>
          <p:cNvSpPr txBox="1">
            <a:spLocks/>
          </p:cNvSpPr>
          <p:nvPr/>
        </p:nvSpPr>
        <p:spPr>
          <a:xfrm>
            <a:off x="588263" y="5277695"/>
            <a:ext cx="1695093" cy="411234"/>
          </a:xfrm>
          <a:prstGeom prst="roundRect">
            <a:avLst>
              <a:gd name="adj" fmla="val 50000"/>
            </a:avLst>
          </a:prstGeom>
          <a:solidFill>
            <a:srgbClr val="FFC000"/>
          </a:solidFill>
          <a:ln>
            <a:noFill/>
          </a:ln>
        </p:spPr>
        <p:txBody>
          <a:bodyPr vert="horz" wrap="square" lIns="91440" tIns="45720" rIns="91440" bIns="45720" rtlCol="0" anchor="ctr">
            <a:no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STROBJ3</a:t>
            </a:r>
          </a:p>
        </p:txBody>
      </p:sp>
      <p:sp>
        <p:nvSpPr>
          <p:cNvPr id="34" name="Rectangle 33">
            <a:extLst>
              <a:ext uri="{FF2B5EF4-FFF2-40B4-BE49-F238E27FC236}">
                <a16:creationId xmlns:a16="http://schemas.microsoft.com/office/drawing/2014/main" id="{C7E4EA80-0844-B6D6-0171-08160A39AB1C}"/>
              </a:ext>
            </a:extLst>
          </p:cNvPr>
          <p:cNvSpPr>
            <a:spLocks/>
          </p:cNvSpPr>
          <p:nvPr/>
        </p:nvSpPr>
        <p:spPr bwMode="auto">
          <a:xfrm>
            <a:off x="2371341" y="5277695"/>
            <a:ext cx="3365496" cy="41123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ts val="6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Discover, govern and protect data</a:t>
            </a:r>
          </a:p>
        </p:txBody>
      </p:sp>
      <p:sp>
        <p:nvSpPr>
          <p:cNvPr id="37" name="Text Placeholder 11">
            <a:extLst>
              <a:ext uri="{FF2B5EF4-FFF2-40B4-BE49-F238E27FC236}">
                <a16:creationId xmlns:a16="http://schemas.microsoft.com/office/drawing/2014/main" id="{D1D2A432-5D1E-D9F7-7BBD-BFFBA4A785A8}"/>
              </a:ext>
            </a:extLst>
          </p:cNvPr>
          <p:cNvSpPr txBox="1">
            <a:spLocks/>
          </p:cNvSpPr>
          <p:nvPr/>
        </p:nvSpPr>
        <p:spPr>
          <a:xfrm>
            <a:off x="6458209" y="2520609"/>
            <a:ext cx="1695093" cy="411234"/>
          </a:xfrm>
          <a:prstGeom prst="roundRect">
            <a:avLst>
              <a:gd name="adj" fmla="val 50000"/>
            </a:avLst>
          </a:prstGeom>
          <a:solidFill>
            <a:srgbClr val="FFC000"/>
          </a:solidFill>
          <a:ln>
            <a:noFill/>
          </a:ln>
        </p:spPr>
        <p:txBody>
          <a:bodyPr vert="horz" wrap="square" lIns="91440" tIns="45720" rIns="91440" bIns="45720" rtlCol="0" anchor="ctr">
            <a:no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STROBJ4</a:t>
            </a:r>
          </a:p>
        </p:txBody>
      </p:sp>
      <p:sp>
        <p:nvSpPr>
          <p:cNvPr id="38" name="Rectangle 37">
            <a:extLst>
              <a:ext uri="{FF2B5EF4-FFF2-40B4-BE49-F238E27FC236}">
                <a16:creationId xmlns:a16="http://schemas.microsoft.com/office/drawing/2014/main" id="{3A3C75B3-139B-554F-0C22-134F8B6B70F9}"/>
              </a:ext>
            </a:extLst>
          </p:cNvPr>
          <p:cNvSpPr>
            <a:spLocks/>
          </p:cNvSpPr>
          <p:nvPr/>
        </p:nvSpPr>
        <p:spPr bwMode="auto">
          <a:xfrm>
            <a:off x="8241287" y="2520609"/>
            <a:ext cx="3365496" cy="41123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ts val="6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Resilience to ransomware attacks</a:t>
            </a:r>
          </a:p>
        </p:txBody>
      </p:sp>
      <p:sp>
        <p:nvSpPr>
          <p:cNvPr id="39" name="Text Placeholder 11">
            <a:extLst>
              <a:ext uri="{FF2B5EF4-FFF2-40B4-BE49-F238E27FC236}">
                <a16:creationId xmlns:a16="http://schemas.microsoft.com/office/drawing/2014/main" id="{73EA6620-4CA1-30B7-9F8D-0D3962C1042D}"/>
              </a:ext>
            </a:extLst>
          </p:cNvPr>
          <p:cNvSpPr txBox="1">
            <a:spLocks/>
          </p:cNvSpPr>
          <p:nvPr/>
        </p:nvSpPr>
        <p:spPr>
          <a:xfrm>
            <a:off x="6458209" y="3899151"/>
            <a:ext cx="1695093" cy="411234"/>
          </a:xfrm>
          <a:prstGeom prst="roundRect">
            <a:avLst>
              <a:gd name="adj" fmla="val 50000"/>
            </a:avLst>
          </a:prstGeom>
          <a:solidFill>
            <a:srgbClr val="FFC000"/>
          </a:solidFill>
          <a:ln>
            <a:noFill/>
          </a:ln>
        </p:spPr>
        <p:txBody>
          <a:bodyPr vert="horz" wrap="square" lIns="91440" tIns="45720" rIns="91440" bIns="45720" rtlCol="0" anchor="ctr">
            <a:no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STROBJ5</a:t>
            </a:r>
          </a:p>
        </p:txBody>
      </p:sp>
      <p:sp>
        <p:nvSpPr>
          <p:cNvPr id="40" name="Rectangle 39">
            <a:extLst>
              <a:ext uri="{FF2B5EF4-FFF2-40B4-BE49-F238E27FC236}">
                <a16:creationId xmlns:a16="http://schemas.microsoft.com/office/drawing/2014/main" id="{0C941DDB-7B4A-7A58-0736-5BE176BF3761}"/>
              </a:ext>
            </a:extLst>
          </p:cNvPr>
          <p:cNvSpPr>
            <a:spLocks/>
          </p:cNvSpPr>
          <p:nvPr/>
        </p:nvSpPr>
        <p:spPr bwMode="auto">
          <a:xfrm>
            <a:off x="8241287" y="3899151"/>
            <a:ext cx="3365496" cy="41123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ts val="6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Champion Zero Trust principles across the estate</a:t>
            </a:r>
          </a:p>
        </p:txBody>
      </p:sp>
      <p:sp>
        <p:nvSpPr>
          <p:cNvPr id="41" name="Text Placeholder 11">
            <a:extLst>
              <a:ext uri="{FF2B5EF4-FFF2-40B4-BE49-F238E27FC236}">
                <a16:creationId xmlns:a16="http://schemas.microsoft.com/office/drawing/2014/main" id="{B0298D23-23D5-174A-A3C1-F2BD5FA01C8C}"/>
              </a:ext>
            </a:extLst>
          </p:cNvPr>
          <p:cNvSpPr txBox="1">
            <a:spLocks/>
          </p:cNvSpPr>
          <p:nvPr/>
        </p:nvSpPr>
        <p:spPr>
          <a:xfrm>
            <a:off x="6458209" y="5277693"/>
            <a:ext cx="1695093" cy="411234"/>
          </a:xfrm>
          <a:prstGeom prst="roundRect">
            <a:avLst>
              <a:gd name="adj" fmla="val 50000"/>
            </a:avLst>
          </a:prstGeom>
          <a:solidFill>
            <a:srgbClr val="FFC000"/>
          </a:solidFill>
          <a:ln>
            <a:noFill/>
          </a:ln>
        </p:spPr>
        <p:txBody>
          <a:bodyPr vert="horz" wrap="square" lIns="91440" tIns="45720" rIns="91440" bIns="45720" rtlCol="0" anchor="ctr">
            <a:no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STROBJ6</a:t>
            </a:r>
          </a:p>
        </p:txBody>
      </p:sp>
      <p:sp>
        <p:nvSpPr>
          <p:cNvPr id="42" name="Rectangle 41">
            <a:extLst>
              <a:ext uri="{FF2B5EF4-FFF2-40B4-BE49-F238E27FC236}">
                <a16:creationId xmlns:a16="http://schemas.microsoft.com/office/drawing/2014/main" id="{A5A694C9-4B7B-C3FA-0CA4-0D9DF8CACF63}"/>
              </a:ext>
            </a:extLst>
          </p:cNvPr>
          <p:cNvSpPr>
            <a:spLocks/>
          </p:cNvSpPr>
          <p:nvPr/>
        </p:nvSpPr>
        <p:spPr bwMode="auto">
          <a:xfrm>
            <a:off x="8241287" y="5277693"/>
            <a:ext cx="3365496" cy="41123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ts val="6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Form a Unified SOC combining</a:t>
            </a:r>
            <a:br>
              <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br>
            <a:r>
              <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IT &amp; OT</a:t>
            </a:r>
          </a:p>
        </p:txBody>
      </p:sp>
      <p:pic>
        <p:nvPicPr>
          <p:cNvPr id="6" name="Graphic 5" descr="Bookmark with solid fill">
            <a:extLst>
              <a:ext uri="{FF2B5EF4-FFF2-40B4-BE49-F238E27FC236}">
                <a16:creationId xmlns:a16="http://schemas.microsoft.com/office/drawing/2014/main" id="{F8868D8E-B6B7-9B1B-B11B-C36E0F96C1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19173" y="-138297"/>
            <a:ext cx="914400" cy="914400"/>
          </a:xfrm>
          <a:prstGeom prst="rect">
            <a:avLst/>
          </a:prstGeom>
        </p:spPr>
      </p:pic>
      <p:sp>
        <p:nvSpPr>
          <p:cNvPr id="7" name="TextBox 6">
            <a:extLst>
              <a:ext uri="{FF2B5EF4-FFF2-40B4-BE49-F238E27FC236}">
                <a16:creationId xmlns:a16="http://schemas.microsoft.com/office/drawing/2014/main" id="{833549E1-1513-3822-8047-4AC2DB6F8556}"/>
              </a:ext>
            </a:extLst>
          </p:cNvPr>
          <p:cNvSpPr txBox="1"/>
          <p:nvPr/>
        </p:nvSpPr>
        <p:spPr>
          <a:xfrm>
            <a:off x="11378965" y="64532"/>
            <a:ext cx="594816" cy="369332"/>
          </a:xfrm>
          <a:prstGeom prst="rect">
            <a:avLst/>
          </a:prstGeom>
          <a:noFill/>
        </p:spPr>
        <p:txBody>
          <a:bodyPr wrap="square">
            <a:spAutoFit/>
          </a:bodyPr>
          <a:lstStyle/>
          <a:p>
            <a:pPr algn="ctr"/>
            <a:r>
              <a:rPr lang="en-US" sz="1800" dirty="0">
                <a:solidFill>
                  <a:schemeClr val="tx1">
                    <a:lumMod val="85000"/>
                    <a:lumOff val="15000"/>
                  </a:schemeClr>
                </a:solidFill>
              </a:rPr>
              <a:t>1</a:t>
            </a:r>
            <a:endParaRPr lang="en-US" dirty="0">
              <a:solidFill>
                <a:schemeClr val="tx1">
                  <a:lumMod val="85000"/>
                  <a:lumOff val="15000"/>
                </a:schemeClr>
              </a:solidFill>
            </a:endParaRPr>
          </a:p>
        </p:txBody>
      </p:sp>
    </p:spTree>
    <p:extLst>
      <p:ext uri="{BB962C8B-B14F-4D97-AF65-F5344CB8AC3E}">
        <p14:creationId xmlns:p14="http://schemas.microsoft.com/office/powerpoint/2010/main" val="103438761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AA2A2-CAA0-4911-8B9B-713B1E0C8634}"/>
              </a:ext>
              <a:ext uri="{C183D7F6-B498-43B3-948B-1728B52AA6E4}">
                <adec:decorative xmlns:adec="http://schemas.microsoft.com/office/drawing/2017/decorative" val="1"/>
              </a:ext>
            </a:extLst>
          </p:cNvPr>
          <p:cNvSpPr>
            <a:spLocks noGrp="1"/>
          </p:cNvSpPr>
          <p:nvPr>
            <p:ph type="title"/>
          </p:nvPr>
        </p:nvSpPr>
        <p:spPr>
          <a:xfrm>
            <a:off x="269241" y="289513"/>
            <a:ext cx="11655840" cy="899665"/>
          </a:xfrm>
        </p:spPr>
        <p:txBody>
          <a:bodyPr/>
          <a:lstStyle/>
          <a:p>
            <a:r>
              <a:rPr lang="en-US" dirty="0"/>
              <a:t>Principle 2: Grounded in a Security Framework</a:t>
            </a:r>
          </a:p>
        </p:txBody>
      </p:sp>
      <p:sp>
        <p:nvSpPr>
          <p:cNvPr id="93" name="Text Placeholder 92">
            <a:extLst>
              <a:ext uri="{FF2B5EF4-FFF2-40B4-BE49-F238E27FC236}">
                <a16:creationId xmlns:a16="http://schemas.microsoft.com/office/drawing/2014/main" id="{4C1F33EC-3EAC-4C2C-D042-92007FF17B74}"/>
              </a:ext>
            </a:extLst>
          </p:cNvPr>
          <p:cNvSpPr>
            <a:spLocks noGrp="1"/>
          </p:cNvSpPr>
          <p:nvPr>
            <p:ph type="body" sz="quarter" idx="15"/>
          </p:nvPr>
        </p:nvSpPr>
        <p:spPr/>
        <p:txBody>
          <a:bodyPr/>
          <a:lstStyle/>
          <a:p>
            <a:endParaRPr lang="en-US"/>
          </a:p>
        </p:txBody>
      </p:sp>
      <p:sp>
        <p:nvSpPr>
          <p:cNvPr id="46" name="Rectangle: Rounded Corners 45">
            <a:extLst>
              <a:ext uri="{FF2B5EF4-FFF2-40B4-BE49-F238E27FC236}">
                <a16:creationId xmlns:a16="http://schemas.microsoft.com/office/drawing/2014/main" id="{028042B3-7737-47EE-8476-F46E093E9A5D}"/>
              </a:ext>
              <a:ext uri="{C183D7F6-B498-43B3-948B-1728B52AA6E4}">
                <adec:decorative xmlns:adec="http://schemas.microsoft.com/office/drawing/2017/decorative" val="1"/>
              </a:ext>
            </a:extLst>
          </p:cNvPr>
          <p:cNvSpPr/>
          <p:nvPr/>
        </p:nvSpPr>
        <p:spPr bwMode="auto">
          <a:xfrm>
            <a:off x="606619" y="1813087"/>
            <a:ext cx="2878017" cy="2286000"/>
          </a:xfrm>
          <a:prstGeom prst="roundRect">
            <a:avLst>
              <a:gd name="adj" fmla="val 4975"/>
            </a:avLst>
          </a:prstGeom>
          <a:solidFill>
            <a:schemeClr val="bg1">
              <a:lumMod val="95000"/>
            </a:schemeClr>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274320" rIns="274320" bIns="274320"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Semibold"/>
                <a:ea typeface="+mn-ea"/>
                <a:cs typeface="+mn-cs"/>
              </a:rPr>
              <a:t>Best Practices</a:t>
            </a:r>
          </a:p>
        </p:txBody>
      </p:sp>
      <p:grpSp>
        <p:nvGrpSpPr>
          <p:cNvPr id="51" name="Group 10">
            <a:extLst>
              <a:ext uri="{FF2B5EF4-FFF2-40B4-BE49-F238E27FC236}">
                <a16:creationId xmlns:a16="http://schemas.microsoft.com/office/drawing/2014/main" id="{012DD767-0E5D-47A3-B9C6-37CEDAE43C4F}"/>
              </a:ext>
            </a:extLst>
          </p:cNvPr>
          <p:cNvGrpSpPr>
            <a:grpSpLocks noChangeAspect="1"/>
          </p:cNvGrpSpPr>
          <p:nvPr/>
        </p:nvGrpSpPr>
        <p:grpSpPr bwMode="auto">
          <a:xfrm>
            <a:off x="1637041" y="2117488"/>
            <a:ext cx="847347" cy="861700"/>
            <a:chOff x="681" y="831"/>
            <a:chExt cx="232" cy="212"/>
          </a:xfrm>
          <a:solidFill>
            <a:schemeClr val="accent1"/>
          </a:solidFill>
        </p:grpSpPr>
        <p:sp>
          <p:nvSpPr>
            <p:cNvPr id="52" name="Freeform 11">
              <a:extLst>
                <a:ext uri="{FF2B5EF4-FFF2-40B4-BE49-F238E27FC236}">
                  <a16:creationId xmlns:a16="http://schemas.microsoft.com/office/drawing/2014/main" id="{D3A1A038-D0EB-48B5-B736-B247972DC42F}"/>
                </a:ext>
                <a:ext uri="{C183D7F6-B498-43B3-948B-1728B52AA6E4}">
                  <adec:decorative xmlns:adec="http://schemas.microsoft.com/office/drawing/2017/decorative" val="1"/>
                </a:ext>
              </a:extLst>
            </p:cNvPr>
            <p:cNvSpPr>
              <a:spLocks/>
            </p:cNvSpPr>
            <p:nvPr/>
          </p:nvSpPr>
          <p:spPr bwMode="auto">
            <a:xfrm>
              <a:off x="681" y="881"/>
              <a:ext cx="232" cy="132"/>
            </a:xfrm>
            <a:custGeom>
              <a:avLst/>
              <a:gdLst>
                <a:gd name="T0" fmla="*/ 165 w 374"/>
                <a:gd name="T1" fmla="*/ 166 h 213"/>
                <a:gd name="T2" fmla="*/ 165 w 374"/>
                <a:gd name="T3" fmla="*/ 166 h 213"/>
                <a:gd name="T4" fmla="*/ 160 w 374"/>
                <a:gd name="T5" fmla="*/ 131 h 213"/>
                <a:gd name="T6" fmla="*/ 160 w 374"/>
                <a:gd name="T7" fmla="*/ 74 h 213"/>
                <a:gd name="T8" fmla="*/ 200 w 374"/>
                <a:gd name="T9" fmla="*/ 69 h 213"/>
                <a:gd name="T10" fmla="*/ 237 w 374"/>
                <a:gd name="T11" fmla="*/ 53 h 213"/>
                <a:gd name="T12" fmla="*/ 258 w 374"/>
                <a:gd name="T13" fmla="*/ 43 h 213"/>
                <a:gd name="T14" fmla="*/ 280 w 374"/>
                <a:gd name="T15" fmla="*/ 40 h 213"/>
                <a:gd name="T16" fmla="*/ 303 w 374"/>
                <a:gd name="T17" fmla="*/ 43 h 213"/>
                <a:gd name="T18" fmla="*/ 323 w 374"/>
                <a:gd name="T19" fmla="*/ 53 h 213"/>
                <a:gd name="T20" fmla="*/ 360 w 374"/>
                <a:gd name="T21" fmla="*/ 69 h 213"/>
                <a:gd name="T22" fmla="*/ 374 w 374"/>
                <a:gd name="T23" fmla="*/ 72 h 213"/>
                <a:gd name="T24" fmla="*/ 374 w 374"/>
                <a:gd name="T25" fmla="*/ 0 h 213"/>
                <a:gd name="T26" fmla="*/ 0 w 374"/>
                <a:gd name="T27" fmla="*/ 0 h 213"/>
                <a:gd name="T28" fmla="*/ 0 w 374"/>
                <a:gd name="T29" fmla="*/ 213 h 213"/>
                <a:gd name="T30" fmla="*/ 187 w 374"/>
                <a:gd name="T31" fmla="*/ 213 h 213"/>
                <a:gd name="T32" fmla="*/ 178 w 374"/>
                <a:gd name="T33" fmla="*/ 198 h 213"/>
                <a:gd name="T34" fmla="*/ 165 w 374"/>
                <a:gd name="T35" fmla="*/ 166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4" h="213">
                  <a:moveTo>
                    <a:pt x="165" y="166"/>
                  </a:moveTo>
                  <a:lnTo>
                    <a:pt x="165" y="166"/>
                  </a:lnTo>
                  <a:cubicBezTo>
                    <a:pt x="162" y="155"/>
                    <a:pt x="160" y="143"/>
                    <a:pt x="160" y="131"/>
                  </a:cubicBezTo>
                  <a:lnTo>
                    <a:pt x="160" y="74"/>
                  </a:lnTo>
                  <a:cubicBezTo>
                    <a:pt x="174" y="74"/>
                    <a:pt x="187" y="72"/>
                    <a:pt x="200" y="69"/>
                  </a:cubicBezTo>
                  <a:cubicBezTo>
                    <a:pt x="213" y="66"/>
                    <a:pt x="225" y="60"/>
                    <a:pt x="237" y="53"/>
                  </a:cubicBezTo>
                  <a:cubicBezTo>
                    <a:pt x="244" y="48"/>
                    <a:pt x="251" y="45"/>
                    <a:pt x="258" y="43"/>
                  </a:cubicBezTo>
                  <a:cubicBezTo>
                    <a:pt x="264" y="41"/>
                    <a:pt x="272" y="40"/>
                    <a:pt x="280" y="40"/>
                  </a:cubicBezTo>
                  <a:cubicBezTo>
                    <a:pt x="289" y="40"/>
                    <a:pt x="296" y="41"/>
                    <a:pt x="303" y="43"/>
                  </a:cubicBezTo>
                  <a:cubicBezTo>
                    <a:pt x="309" y="45"/>
                    <a:pt x="316" y="48"/>
                    <a:pt x="323" y="53"/>
                  </a:cubicBezTo>
                  <a:cubicBezTo>
                    <a:pt x="335" y="60"/>
                    <a:pt x="347" y="66"/>
                    <a:pt x="360" y="69"/>
                  </a:cubicBezTo>
                  <a:cubicBezTo>
                    <a:pt x="364" y="70"/>
                    <a:pt x="369" y="71"/>
                    <a:pt x="374" y="72"/>
                  </a:cubicBezTo>
                  <a:lnTo>
                    <a:pt x="374" y="0"/>
                  </a:lnTo>
                  <a:lnTo>
                    <a:pt x="0" y="0"/>
                  </a:lnTo>
                  <a:lnTo>
                    <a:pt x="0" y="213"/>
                  </a:lnTo>
                  <a:lnTo>
                    <a:pt x="187" y="213"/>
                  </a:lnTo>
                  <a:cubicBezTo>
                    <a:pt x="184" y="208"/>
                    <a:pt x="181" y="203"/>
                    <a:pt x="178" y="198"/>
                  </a:cubicBezTo>
                  <a:cubicBezTo>
                    <a:pt x="173" y="188"/>
                    <a:pt x="168" y="177"/>
                    <a:pt x="165" y="166"/>
                  </a:cubicBezTo>
                  <a:close/>
                </a:path>
              </a:pathLst>
            </a:custGeom>
            <a:grpFill/>
            <a:ln w="0">
              <a:noFill/>
              <a:prstDash val="solid"/>
              <a:round/>
              <a:headEnd/>
              <a:tailEnd/>
            </a:ln>
          </p:spPr>
          <p:txBody>
            <a:bodyPr vert="horz" wrap="square" lIns="109728" tIns="54864" rIns="109728" bIns="54864"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sp>
          <p:nvSpPr>
            <p:cNvPr id="53" name="Freeform 12">
              <a:extLst>
                <a:ext uri="{FF2B5EF4-FFF2-40B4-BE49-F238E27FC236}">
                  <a16:creationId xmlns:a16="http://schemas.microsoft.com/office/drawing/2014/main" id="{47048D73-6FA9-4C38-8B24-405441241F5F}"/>
                </a:ext>
                <a:ext uri="{C183D7F6-B498-43B3-948B-1728B52AA6E4}">
                  <adec:decorative xmlns:adec="http://schemas.microsoft.com/office/drawing/2017/decorative" val="1"/>
                </a:ext>
              </a:extLst>
            </p:cNvPr>
            <p:cNvSpPr>
              <a:spLocks/>
            </p:cNvSpPr>
            <p:nvPr/>
          </p:nvSpPr>
          <p:spPr bwMode="auto">
            <a:xfrm>
              <a:off x="681" y="831"/>
              <a:ext cx="232" cy="33"/>
            </a:xfrm>
            <a:custGeom>
              <a:avLst/>
              <a:gdLst>
                <a:gd name="T0" fmla="*/ 373 w 373"/>
                <a:gd name="T1" fmla="*/ 0 h 53"/>
                <a:gd name="T2" fmla="*/ 373 w 373"/>
                <a:gd name="T3" fmla="*/ 0 h 53"/>
                <a:gd name="T4" fmla="*/ 0 w 373"/>
                <a:gd name="T5" fmla="*/ 0 h 53"/>
                <a:gd name="T6" fmla="*/ 0 w 373"/>
                <a:gd name="T7" fmla="*/ 53 h 53"/>
                <a:gd name="T8" fmla="*/ 373 w 373"/>
                <a:gd name="T9" fmla="*/ 53 h 53"/>
                <a:gd name="T10" fmla="*/ 373 w 373"/>
                <a:gd name="T11" fmla="*/ 0 h 53"/>
              </a:gdLst>
              <a:ahLst/>
              <a:cxnLst>
                <a:cxn ang="0">
                  <a:pos x="T0" y="T1"/>
                </a:cxn>
                <a:cxn ang="0">
                  <a:pos x="T2" y="T3"/>
                </a:cxn>
                <a:cxn ang="0">
                  <a:pos x="T4" y="T5"/>
                </a:cxn>
                <a:cxn ang="0">
                  <a:pos x="T6" y="T7"/>
                </a:cxn>
                <a:cxn ang="0">
                  <a:pos x="T8" y="T9"/>
                </a:cxn>
                <a:cxn ang="0">
                  <a:pos x="T10" y="T11"/>
                </a:cxn>
              </a:cxnLst>
              <a:rect l="0" t="0" r="r" b="b"/>
              <a:pathLst>
                <a:path w="373" h="53">
                  <a:moveTo>
                    <a:pt x="373" y="0"/>
                  </a:moveTo>
                  <a:lnTo>
                    <a:pt x="373" y="0"/>
                  </a:lnTo>
                  <a:lnTo>
                    <a:pt x="0" y="0"/>
                  </a:lnTo>
                  <a:lnTo>
                    <a:pt x="0" y="53"/>
                  </a:lnTo>
                  <a:lnTo>
                    <a:pt x="373" y="53"/>
                  </a:lnTo>
                  <a:lnTo>
                    <a:pt x="373" y="0"/>
                  </a:lnTo>
                  <a:close/>
                </a:path>
              </a:pathLst>
            </a:custGeom>
            <a:grpFill/>
            <a:ln w="0">
              <a:noFill/>
              <a:prstDash val="solid"/>
              <a:round/>
              <a:headEnd/>
              <a:tailEnd/>
            </a:ln>
          </p:spPr>
          <p:txBody>
            <a:bodyPr vert="horz" wrap="square" lIns="109728" tIns="54864" rIns="109728" bIns="54864"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sp>
          <p:nvSpPr>
            <p:cNvPr id="54" name="Freeform 13">
              <a:extLst>
                <a:ext uri="{FF2B5EF4-FFF2-40B4-BE49-F238E27FC236}">
                  <a16:creationId xmlns:a16="http://schemas.microsoft.com/office/drawing/2014/main" id="{5867ACBC-5ECF-4CD8-8B5C-0C9A343D8922}"/>
                </a:ext>
                <a:ext uri="{C183D7F6-B498-43B3-948B-1728B52AA6E4}">
                  <adec:decorative xmlns:adec="http://schemas.microsoft.com/office/drawing/2017/decorative" val="1"/>
                </a:ext>
              </a:extLst>
            </p:cNvPr>
            <p:cNvSpPr>
              <a:spLocks/>
            </p:cNvSpPr>
            <p:nvPr/>
          </p:nvSpPr>
          <p:spPr bwMode="auto">
            <a:xfrm>
              <a:off x="797" y="922"/>
              <a:ext cx="116" cy="121"/>
            </a:xfrm>
            <a:custGeom>
              <a:avLst/>
              <a:gdLst>
                <a:gd name="T0" fmla="*/ 121 w 186"/>
                <a:gd name="T1" fmla="*/ 8 h 195"/>
                <a:gd name="T2" fmla="*/ 121 w 186"/>
                <a:gd name="T3" fmla="*/ 8 h 195"/>
                <a:gd name="T4" fmla="*/ 93 w 186"/>
                <a:gd name="T5" fmla="*/ 0 h 195"/>
                <a:gd name="T6" fmla="*/ 65 w 186"/>
                <a:gd name="T7" fmla="*/ 8 h 195"/>
                <a:gd name="T8" fmla="*/ 34 w 186"/>
                <a:gd name="T9" fmla="*/ 24 h 195"/>
                <a:gd name="T10" fmla="*/ 0 w 186"/>
                <a:gd name="T11" fmla="*/ 32 h 195"/>
                <a:gd name="T12" fmla="*/ 0 w 186"/>
                <a:gd name="T13" fmla="*/ 64 h 195"/>
                <a:gd name="T14" fmla="*/ 8 w 186"/>
                <a:gd name="T15" fmla="*/ 105 h 195"/>
                <a:gd name="T16" fmla="*/ 29 w 186"/>
                <a:gd name="T17" fmla="*/ 141 h 195"/>
                <a:gd name="T18" fmla="*/ 59 w 186"/>
                <a:gd name="T19" fmla="*/ 171 h 195"/>
                <a:gd name="T20" fmla="*/ 93 w 186"/>
                <a:gd name="T21" fmla="*/ 195 h 195"/>
                <a:gd name="T22" fmla="*/ 127 w 186"/>
                <a:gd name="T23" fmla="*/ 171 h 195"/>
                <a:gd name="T24" fmla="*/ 157 w 186"/>
                <a:gd name="T25" fmla="*/ 141 h 195"/>
                <a:gd name="T26" fmla="*/ 178 w 186"/>
                <a:gd name="T27" fmla="*/ 105 h 195"/>
                <a:gd name="T28" fmla="*/ 186 w 186"/>
                <a:gd name="T29" fmla="*/ 64 h 195"/>
                <a:gd name="T30" fmla="*/ 186 w 186"/>
                <a:gd name="T31" fmla="*/ 32 h 195"/>
                <a:gd name="T32" fmla="*/ 152 w 186"/>
                <a:gd name="T33" fmla="*/ 24 h 195"/>
                <a:gd name="T34" fmla="*/ 121 w 186"/>
                <a:gd name="T35" fmla="*/ 8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6" h="195">
                  <a:moveTo>
                    <a:pt x="121" y="8"/>
                  </a:moveTo>
                  <a:lnTo>
                    <a:pt x="121" y="8"/>
                  </a:lnTo>
                  <a:cubicBezTo>
                    <a:pt x="113" y="2"/>
                    <a:pt x="103" y="0"/>
                    <a:pt x="93" y="0"/>
                  </a:cubicBezTo>
                  <a:cubicBezTo>
                    <a:pt x="83" y="0"/>
                    <a:pt x="74" y="2"/>
                    <a:pt x="65" y="8"/>
                  </a:cubicBezTo>
                  <a:cubicBezTo>
                    <a:pt x="56" y="14"/>
                    <a:pt x="45" y="20"/>
                    <a:pt x="34" y="24"/>
                  </a:cubicBezTo>
                  <a:cubicBezTo>
                    <a:pt x="23" y="27"/>
                    <a:pt x="11" y="30"/>
                    <a:pt x="0" y="32"/>
                  </a:cubicBezTo>
                  <a:lnTo>
                    <a:pt x="0" y="64"/>
                  </a:lnTo>
                  <a:cubicBezTo>
                    <a:pt x="0" y="78"/>
                    <a:pt x="3" y="92"/>
                    <a:pt x="8" y="105"/>
                  </a:cubicBezTo>
                  <a:cubicBezTo>
                    <a:pt x="13" y="118"/>
                    <a:pt x="20" y="130"/>
                    <a:pt x="29" y="141"/>
                  </a:cubicBezTo>
                  <a:cubicBezTo>
                    <a:pt x="38" y="152"/>
                    <a:pt x="48" y="162"/>
                    <a:pt x="59" y="171"/>
                  </a:cubicBezTo>
                  <a:cubicBezTo>
                    <a:pt x="70" y="180"/>
                    <a:pt x="82" y="188"/>
                    <a:pt x="93" y="195"/>
                  </a:cubicBezTo>
                  <a:cubicBezTo>
                    <a:pt x="105" y="188"/>
                    <a:pt x="116" y="180"/>
                    <a:pt x="127" y="171"/>
                  </a:cubicBezTo>
                  <a:cubicBezTo>
                    <a:pt x="138" y="162"/>
                    <a:pt x="148" y="152"/>
                    <a:pt x="157" y="141"/>
                  </a:cubicBezTo>
                  <a:cubicBezTo>
                    <a:pt x="166" y="130"/>
                    <a:pt x="173" y="118"/>
                    <a:pt x="178" y="105"/>
                  </a:cubicBezTo>
                  <a:cubicBezTo>
                    <a:pt x="184" y="92"/>
                    <a:pt x="186" y="78"/>
                    <a:pt x="186" y="64"/>
                  </a:cubicBezTo>
                  <a:lnTo>
                    <a:pt x="186" y="32"/>
                  </a:lnTo>
                  <a:cubicBezTo>
                    <a:pt x="175" y="30"/>
                    <a:pt x="164" y="27"/>
                    <a:pt x="152" y="24"/>
                  </a:cubicBezTo>
                  <a:cubicBezTo>
                    <a:pt x="141" y="20"/>
                    <a:pt x="131" y="14"/>
                    <a:pt x="121" y="8"/>
                  </a:cubicBezTo>
                  <a:close/>
                </a:path>
              </a:pathLst>
            </a:custGeom>
            <a:solidFill>
              <a:schemeClr val="accent1">
                <a:lumMod val="40000"/>
                <a:lumOff val="60000"/>
              </a:schemeClr>
            </a:solidFill>
            <a:ln w="0">
              <a:noFill/>
              <a:prstDash val="solid"/>
              <a:round/>
              <a:headEnd/>
              <a:tailEnd/>
            </a:ln>
          </p:spPr>
          <p:txBody>
            <a:bodyPr vert="horz" wrap="square" lIns="109728" tIns="54864" rIns="109728" bIns="54864"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grpSp>
      <p:sp>
        <p:nvSpPr>
          <p:cNvPr id="47" name="Rectangle: Rounded Corners 46">
            <a:extLst>
              <a:ext uri="{FF2B5EF4-FFF2-40B4-BE49-F238E27FC236}">
                <a16:creationId xmlns:a16="http://schemas.microsoft.com/office/drawing/2014/main" id="{63A48D62-5F26-498D-AAE9-FE21F83EA7C2}"/>
              </a:ext>
              <a:ext uri="{C183D7F6-B498-43B3-948B-1728B52AA6E4}">
                <adec:decorative xmlns:adec="http://schemas.microsoft.com/office/drawing/2017/decorative" val="1"/>
              </a:ext>
            </a:extLst>
          </p:cNvPr>
          <p:cNvSpPr/>
          <p:nvPr/>
        </p:nvSpPr>
        <p:spPr bwMode="auto">
          <a:xfrm>
            <a:off x="4541520" y="1805759"/>
            <a:ext cx="3108960" cy="2286000"/>
          </a:xfrm>
          <a:prstGeom prst="roundRect">
            <a:avLst>
              <a:gd name="adj" fmla="val 3980"/>
            </a:avLst>
          </a:prstGeom>
          <a:solidFill>
            <a:schemeClr val="bg1">
              <a:lumMod val="95000"/>
            </a:schemeClr>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274320" rIns="274320" bIns="274320" numCol="1" spcCol="0" rtlCol="0" fromWordArt="0" anchor="b" anchorCtr="0" forceAA="0" compatLnSpc="1">
            <a:prstTxWarp prst="textNoShape">
              <a:avLst/>
            </a:prstTxWarp>
            <a:noAutofit/>
          </a:bodyPr>
          <a:lstStyle/>
          <a:p>
            <a:pPr algn="ctr" defTabSz="932472" fontAlgn="base">
              <a:lnSpc>
                <a:spcPct val="90000"/>
              </a:lnSpc>
              <a:spcBef>
                <a:spcPct val="0"/>
              </a:spcBef>
              <a:spcAft>
                <a:spcPct val="0"/>
              </a:spcAft>
            </a:pPr>
            <a:r>
              <a:rPr lang="en-US" sz="1600" dirty="0">
                <a:gradFill>
                  <a:gsLst>
                    <a:gs pos="2917">
                      <a:srgbClr val="000000"/>
                    </a:gs>
                    <a:gs pos="30000">
                      <a:srgbClr val="000000"/>
                    </a:gs>
                  </a:gsLst>
                  <a:lin ang="5400000" scaled="0"/>
                </a:gradFill>
                <a:latin typeface="Segoe UI Semibold"/>
              </a:rPr>
              <a:t>Security / Compliance Controls</a:t>
            </a:r>
          </a:p>
        </p:txBody>
      </p:sp>
      <p:grpSp>
        <p:nvGrpSpPr>
          <p:cNvPr id="43" name="Group 42">
            <a:extLst>
              <a:ext uri="{FF2B5EF4-FFF2-40B4-BE49-F238E27FC236}">
                <a16:creationId xmlns:a16="http://schemas.microsoft.com/office/drawing/2014/main" id="{ED2D0D4B-0862-4E46-8B84-D48C8A9E85D9}"/>
              </a:ext>
            </a:extLst>
          </p:cNvPr>
          <p:cNvGrpSpPr/>
          <p:nvPr/>
        </p:nvGrpSpPr>
        <p:grpSpPr>
          <a:xfrm>
            <a:off x="5713912" y="2037301"/>
            <a:ext cx="764178" cy="1022074"/>
            <a:chOff x="4756843" y="2103214"/>
            <a:chExt cx="750113" cy="1087316"/>
          </a:xfrm>
        </p:grpSpPr>
        <p:sp>
          <p:nvSpPr>
            <p:cNvPr id="33" name="Freeform 120">
              <a:extLst>
                <a:ext uri="{FF2B5EF4-FFF2-40B4-BE49-F238E27FC236}">
                  <a16:creationId xmlns:a16="http://schemas.microsoft.com/office/drawing/2014/main" id="{B54DF022-EEA3-479D-9181-BAEBC655306C}"/>
                </a:ext>
                <a:ext uri="{C183D7F6-B498-43B3-948B-1728B52AA6E4}">
                  <adec:decorative xmlns:adec="http://schemas.microsoft.com/office/drawing/2017/decorative" val="1"/>
                </a:ext>
              </a:extLst>
            </p:cNvPr>
            <p:cNvSpPr>
              <a:spLocks/>
            </p:cNvSpPr>
            <p:nvPr/>
          </p:nvSpPr>
          <p:spPr bwMode="auto">
            <a:xfrm>
              <a:off x="4756843" y="2103214"/>
              <a:ext cx="750113" cy="1087316"/>
            </a:xfrm>
            <a:custGeom>
              <a:avLst/>
              <a:gdLst>
                <a:gd name="T0" fmla="*/ 131 w 262"/>
                <a:gd name="T1" fmla="*/ 0 h 382"/>
                <a:gd name="T2" fmla="*/ 0 w 262"/>
                <a:gd name="T3" fmla="*/ 49 h 382"/>
                <a:gd name="T4" fmla="*/ 0 w 262"/>
                <a:gd name="T5" fmla="*/ 279 h 382"/>
                <a:gd name="T6" fmla="*/ 130 w 262"/>
                <a:gd name="T7" fmla="*/ 382 h 382"/>
                <a:gd name="T8" fmla="*/ 262 w 262"/>
                <a:gd name="T9" fmla="*/ 280 h 382"/>
                <a:gd name="T10" fmla="*/ 262 w 262"/>
                <a:gd name="T11" fmla="*/ 49 h 382"/>
                <a:gd name="T12" fmla="*/ 132 w 262"/>
                <a:gd name="T13" fmla="*/ 0 h 382"/>
                <a:gd name="T14" fmla="*/ 131 w 262"/>
                <a:gd name="T15" fmla="*/ 0 h 3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2" h="382">
                  <a:moveTo>
                    <a:pt x="131" y="0"/>
                  </a:moveTo>
                  <a:cubicBezTo>
                    <a:pt x="91" y="23"/>
                    <a:pt x="47" y="39"/>
                    <a:pt x="0" y="49"/>
                  </a:cubicBezTo>
                  <a:cubicBezTo>
                    <a:pt x="0" y="279"/>
                    <a:pt x="0" y="279"/>
                    <a:pt x="0" y="279"/>
                  </a:cubicBezTo>
                  <a:cubicBezTo>
                    <a:pt x="130" y="382"/>
                    <a:pt x="130" y="382"/>
                    <a:pt x="130" y="382"/>
                  </a:cubicBezTo>
                  <a:cubicBezTo>
                    <a:pt x="262" y="280"/>
                    <a:pt x="262" y="280"/>
                    <a:pt x="262" y="280"/>
                  </a:cubicBezTo>
                  <a:cubicBezTo>
                    <a:pt x="262" y="49"/>
                    <a:pt x="262" y="49"/>
                    <a:pt x="262" y="49"/>
                  </a:cubicBezTo>
                  <a:cubicBezTo>
                    <a:pt x="216" y="39"/>
                    <a:pt x="172" y="23"/>
                    <a:pt x="132" y="0"/>
                  </a:cubicBezTo>
                  <a:lnTo>
                    <a:pt x="131" y="0"/>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nvGrpSpPr>
            <p:cNvPr id="36" name="Graphic 29" descr="levels">
              <a:extLst>
                <a:ext uri="{FF2B5EF4-FFF2-40B4-BE49-F238E27FC236}">
                  <a16:creationId xmlns:a16="http://schemas.microsoft.com/office/drawing/2014/main" id="{2D2485A6-6FBF-4ED7-9871-4067B10ACE58}"/>
                </a:ext>
              </a:extLst>
            </p:cNvPr>
            <p:cNvGrpSpPr/>
            <p:nvPr/>
          </p:nvGrpSpPr>
          <p:grpSpPr>
            <a:xfrm rot="16200000">
              <a:off x="4923202" y="2388112"/>
              <a:ext cx="417393" cy="417393"/>
              <a:chOff x="4923202" y="2378603"/>
              <a:chExt cx="417393" cy="417393"/>
            </a:xfrm>
          </p:grpSpPr>
          <p:sp>
            <p:nvSpPr>
              <p:cNvPr id="37" name="Freeform: Shape 36">
                <a:extLst>
                  <a:ext uri="{FF2B5EF4-FFF2-40B4-BE49-F238E27FC236}">
                    <a16:creationId xmlns:a16="http://schemas.microsoft.com/office/drawing/2014/main" id="{E45B0C38-2D50-44F3-9B72-156637020122}"/>
                  </a:ext>
                  <a:ext uri="{C183D7F6-B498-43B3-948B-1728B52AA6E4}">
                    <adec:decorative xmlns:adec="http://schemas.microsoft.com/office/drawing/2017/decorative" val="1"/>
                  </a:ext>
                </a:extLst>
              </p:cNvPr>
              <p:cNvSpPr/>
              <p:nvPr/>
            </p:nvSpPr>
            <p:spPr>
              <a:xfrm>
                <a:off x="4968746" y="2386921"/>
                <a:ext cx="21701" cy="408443"/>
              </a:xfrm>
              <a:custGeom>
                <a:avLst/>
                <a:gdLst>
                  <a:gd name="connsiteX0" fmla="*/ 21701 w 21701"/>
                  <a:gd name="connsiteY0" fmla="*/ 0 h 408443"/>
                  <a:gd name="connsiteX1" fmla="*/ 0 w 21701"/>
                  <a:gd name="connsiteY1" fmla="*/ 0 h 408443"/>
                  <a:gd name="connsiteX2" fmla="*/ 0 w 21701"/>
                  <a:gd name="connsiteY2" fmla="*/ 408443 h 408443"/>
                  <a:gd name="connsiteX3" fmla="*/ 21701 w 21701"/>
                  <a:gd name="connsiteY3" fmla="*/ 408443 h 408443"/>
                  <a:gd name="connsiteX4" fmla="*/ 21701 w 21701"/>
                  <a:gd name="connsiteY4" fmla="*/ 0 h 408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01" h="408443">
                    <a:moveTo>
                      <a:pt x="21701" y="0"/>
                    </a:moveTo>
                    <a:lnTo>
                      <a:pt x="0" y="0"/>
                    </a:lnTo>
                    <a:lnTo>
                      <a:pt x="0" y="408443"/>
                    </a:lnTo>
                    <a:lnTo>
                      <a:pt x="21701" y="408443"/>
                    </a:lnTo>
                    <a:lnTo>
                      <a:pt x="21701" y="0"/>
                    </a:lnTo>
                    <a:close/>
                  </a:path>
                </a:pathLst>
              </a:custGeom>
              <a:solidFill>
                <a:schemeClr val="bg1"/>
              </a:solidFill>
              <a:ln w="8359"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8" name="Freeform: Shape 37">
                <a:extLst>
                  <a:ext uri="{FF2B5EF4-FFF2-40B4-BE49-F238E27FC236}">
                    <a16:creationId xmlns:a16="http://schemas.microsoft.com/office/drawing/2014/main" id="{5145F52B-7836-4F1B-B4EA-C7180D882143}"/>
                  </a:ext>
                  <a:ext uri="{C183D7F6-B498-43B3-948B-1728B52AA6E4}">
                    <adec:decorative xmlns:adec="http://schemas.microsoft.com/office/drawing/2017/decorative" val="1"/>
                  </a:ext>
                </a:extLst>
              </p:cNvPr>
              <p:cNvSpPr/>
              <p:nvPr/>
            </p:nvSpPr>
            <p:spPr>
              <a:xfrm>
                <a:off x="5271059" y="2386921"/>
                <a:ext cx="21701" cy="408443"/>
              </a:xfrm>
              <a:custGeom>
                <a:avLst/>
                <a:gdLst>
                  <a:gd name="connsiteX0" fmla="*/ 21701 w 21701"/>
                  <a:gd name="connsiteY0" fmla="*/ 0 h 408443"/>
                  <a:gd name="connsiteX1" fmla="*/ 0 w 21701"/>
                  <a:gd name="connsiteY1" fmla="*/ 0 h 408443"/>
                  <a:gd name="connsiteX2" fmla="*/ 0 w 21701"/>
                  <a:gd name="connsiteY2" fmla="*/ 408443 h 408443"/>
                  <a:gd name="connsiteX3" fmla="*/ 21701 w 21701"/>
                  <a:gd name="connsiteY3" fmla="*/ 408443 h 408443"/>
                  <a:gd name="connsiteX4" fmla="*/ 21701 w 21701"/>
                  <a:gd name="connsiteY4" fmla="*/ 0 h 408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01" h="408443">
                    <a:moveTo>
                      <a:pt x="21701" y="0"/>
                    </a:moveTo>
                    <a:lnTo>
                      <a:pt x="0" y="0"/>
                    </a:lnTo>
                    <a:lnTo>
                      <a:pt x="0" y="408443"/>
                    </a:lnTo>
                    <a:lnTo>
                      <a:pt x="21701" y="408443"/>
                    </a:lnTo>
                    <a:lnTo>
                      <a:pt x="21701" y="0"/>
                    </a:lnTo>
                    <a:close/>
                  </a:path>
                </a:pathLst>
              </a:custGeom>
              <a:solidFill>
                <a:schemeClr val="bg1"/>
              </a:solidFill>
              <a:ln w="8359"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9" name="Freeform: Shape 38">
                <a:extLst>
                  <a:ext uri="{FF2B5EF4-FFF2-40B4-BE49-F238E27FC236}">
                    <a16:creationId xmlns:a16="http://schemas.microsoft.com/office/drawing/2014/main" id="{4A305260-BAC2-40E1-9C8B-97C45479D827}"/>
                  </a:ext>
                  <a:ext uri="{C183D7F6-B498-43B3-948B-1728B52AA6E4}">
                    <adec:decorative xmlns:adec="http://schemas.microsoft.com/office/drawing/2017/decorative" val="1"/>
                  </a:ext>
                </a:extLst>
              </p:cNvPr>
              <p:cNvSpPr/>
              <p:nvPr/>
            </p:nvSpPr>
            <p:spPr>
              <a:xfrm>
                <a:off x="5120152" y="2386921"/>
                <a:ext cx="21701" cy="408443"/>
              </a:xfrm>
              <a:custGeom>
                <a:avLst/>
                <a:gdLst>
                  <a:gd name="connsiteX0" fmla="*/ 21701 w 21701"/>
                  <a:gd name="connsiteY0" fmla="*/ 0 h 408443"/>
                  <a:gd name="connsiteX1" fmla="*/ 0 w 21701"/>
                  <a:gd name="connsiteY1" fmla="*/ 0 h 408443"/>
                  <a:gd name="connsiteX2" fmla="*/ 0 w 21701"/>
                  <a:gd name="connsiteY2" fmla="*/ 408443 h 408443"/>
                  <a:gd name="connsiteX3" fmla="*/ 21701 w 21701"/>
                  <a:gd name="connsiteY3" fmla="*/ 408443 h 408443"/>
                  <a:gd name="connsiteX4" fmla="*/ 21701 w 21701"/>
                  <a:gd name="connsiteY4" fmla="*/ 0 h 408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01" h="408443">
                    <a:moveTo>
                      <a:pt x="21701" y="0"/>
                    </a:moveTo>
                    <a:lnTo>
                      <a:pt x="0" y="0"/>
                    </a:lnTo>
                    <a:lnTo>
                      <a:pt x="0" y="408443"/>
                    </a:lnTo>
                    <a:lnTo>
                      <a:pt x="21701" y="408443"/>
                    </a:lnTo>
                    <a:lnTo>
                      <a:pt x="21701" y="0"/>
                    </a:lnTo>
                    <a:close/>
                  </a:path>
                </a:pathLst>
              </a:custGeom>
              <a:solidFill>
                <a:schemeClr val="bg1"/>
              </a:solidFill>
              <a:ln w="8359"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0" name="Freeform: Shape 39">
                <a:extLst>
                  <a:ext uri="{FF2B5EF4-FFF2-40B4-BE49-F238E27FC236}">
                    <a16:creationId xmlns:a16="http://schemas.microsoft.com/office/drawing/2014/main" id="{3C8C4DD3-8D90-4290-8A0E-BB77456714DF}"/>
                  </a:ext>
                  <a:ext uri="{C183D7F6-B498-43B3-948B-1728B52AA6E4}">
                    <adec:decorative xmlns:adec="http://schemas.microsoft.com/office/drawing/2017/decorative" val="1"/>
                  </a:ext>
                </a:extLst>
              </p:cNvPr>
              <p:cNvSpPr/>
              <p:nvPr/>
            </p:nvSpPr>
            <p:spPr>
              <a:xfrm>
                <a:off x="5077611" y="2655677"/>
                <a:ext cx="106781" cy="106781"/>
              </a:xfrm>
              <a:custGeom>
                <a:avLst/>
                <a:gdLst>
                  <a:gd name="connsiteX0" fmla="*/ 53391 w 106781"/>
                  <a:gd name="connsiteY0" fmla="*/ 106782 h 106781"/>
                  <a:gd name="connsiteX1" fmla="*/ 106781 w 106781"/>
                  <a:gd name="connsiteY1" fmla="*/ 53391 h 106781"/>
                  <a:gd name="connsiteX2" fmla="*/ 53391 w 106781"/>
                  <a:gd name="connsiteY2" fmla="*/ 0 h 106781"/>
                  <a:gd name="connsiteX3" fmla="*/ 0 w 106781"/>
                  <a:gd name="connsiteY3" fmla="*/ 53391 h 106781"/>
                  <a:gd name="connsiteX4" fmla="*/ 53391 w 106781"/>
                  <a:gd name="connsiteY4" fmla="*/ 106782 h 106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81" h="106781">
                    <a:moveTo>
                      <a:pt x="53391" y="106782"/>
                    </a:moveTo>
                    <a:cubicBezTo>
                      <a:pt x="82877" y="106782"/>
                      <a:pt x="106781" y="82878"/>
                      <a:pt x="106781" y="53391"/>
                    </a:cubicBezTo>
                    <a:cubicBezTo>
                      <a:pt x="106781" y="23904"/>
                      <a:pt x="82877" y="0"/>
                      <a:pt x="53391" y="0"/>
                    </a:cubicBezTo>
                    <a:cubicBezTo>
                      <a:pt x="23904" y="0"/>
                      <a:pt x="0" y="23904"/>
                      <a:pt x="0" y="53391"/>
                    </a:cubicBezTo>
                    <a:cubicBezTo>
                      <a:pt x="0" y="82878"/>
                      <a:pt x="23904" y="106782"/>
                      <a:pt x="53391" y="106782"/>
                    </a:cubicBezTo>
                    <a:close/>
                  </a:path>
                </a:pathLst>
              </a:custGeom>
              <a:solidFill>
                <a:srgbClr val="50E6FF"/>
              </a:solidFill>
              <a:ln w="8359"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1" name="Freeform: Shape 40">
                <a:extLst>
                  <a:ext uri="{FF2B5EF4-FFF2-40B4-BE49-F238E27FC236}">
                    <a16:creationId xmlns:a16="http://schemas.microsoft.com/office/drawing/2014/main" id="{F32476EF-6CDF-4FCB-8EE5-DE08C0765089}"/>
                  </a:ext>
                  <a:ext uri="{C183D7F6-B498-43B3-948B-1728B52AA6E4}">
                    <adec:decorative xmlns:adec="http://schemas.microsoft.com/office/drawing/2017/decorative" val="1"/>
                  </a:ext>
                </a:extLst>
              </p:cNvPr>
              <p:cNvSpPr/>
              <p:nvPr/>
            </p:nvSpPr>
            <p:spPr>
              <a:xfrm>
                <a:off x="4927286" y="2429712"/>
                <a:ext cx="106781" cy="106781"/>
              </a:xfrm>
              <a:custGeom>
                <a:avLst/>
                <a:gdLst>
                  <a:gd name="connsiteX0" fmla="*/ 53391 w 106781"/>
                  <a:gd name="connsiteY0" fmla="*/ 106782 h 106781"/>
                  <a:gd name="connsiteX1" fmla="*/ 106782 w 106781"/>
                  <a:gd name="connsiteY1" fmla="*/ 53391 h 106781"/>
                  <a:gd name="connsiteX2" fmla="*/ 53391 w 106781"/>
                  <a:gd name="connsiteY2" fmla="*/ 0 h 106781"/>
                  <a:gd name="connsiteX3" fmla="*/ 0 w 106781"/>
                  <a:gd name="connsiteY3" fmla="*/ 53391 h 106781"/>
                  <a:gd name="connsiteX4" fmla="*/ 53391 w 106781"/>
                  <a:gd name="connsiteY4" fmla="*/ 106782 h 106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81" h="106781">
                    <a:moveTo>
                      <a:pt x="53391" y="106782"/>
                    </a:moveTo>
                    <a:cubicBezTo>
                      <a:pt x="82878" y="106782"/>
                      <a:pt x="106782" y="82878"/>
                      <a:pt x="106782" y="53391"/>
                    </a:cubicBezTo>
                    <a:cubicBezTo>
                      <a:pt x="106782" y="23904"/>
                      <a:pt x="82878" y="0"/>
                      <a:pt x="53391" y="0"/>
                    </a:cubicBezTo>
                    <a:cubicBezTo>
                      <a:pt x="23904" y="0"/>
                      <a:pt x="0" y="23904"/>
                      <a:pt x="0" y="53391"/>
                    </a:cubicBezTo>
                    <a:cubicBezTo>
                      <a:pt x="0" y="82878"/>
                      <a:pt x="23904" y="106782"/>
                      <a:pt x="53391" y="106782"/>
                    </a:cubicBezTo>
                    <a:close/>
                  </a:path>
                </a:pathLst>
              </a:custGeom>
              <a:solidFill>
                <a:srgbClr val="50E6FF"/>
              </a:solidFill>
              <a:ln w="8359"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2" name="Freeform: Shape 41">
                <a:extLst>
                  <a:ext uri="{FF2B5EF4-FFF2-40B4-BE49-F238E27FC236}">
                    <a16:creationId xmlns:a16="http://schemas.microsoft.com/office/drawing/2014/main" id="{9CEE65BC-DDAD-4714-945F-93252D627AC3}"/>
                  </a:ext>
                  <a:ext uri="{C183D7F6-B498-43B3-948B-1728B52AA6E4}">
                    <adec:decorative xmlns:adec="http://schemas.microsoft.com/office/drawing/2017/decorative" val="1"/>
                  </a:ext>
                </a:extLst>
              </p:cNvPr>
              <p:cNvSpPr/>
              <p:nvPr/>
            </p:nvSpPr>
            <p:spPr>
              <a:xfrm>
                <a:off x="5228227" y="2429712"/>
                <a:ext cx="106781" cy="106781"/>
              </a:xfrm>
              <a:custGeom>
                <a:avLst/>
                <a:gdLst>
                  <a:gd name="connsiteX0" fmla="*/ 53391 w 106781"/>
                  <a:gd name="connsiteY0" fmla="*/ 106782 h 106781"/>
                  <a:gd name="connsiteX1" fmla="*/ 106782 w 106781"/>
                  <a:gd name="connsiteY1" fmla="*/ 53391 h 106781"/>
                  <a:gd name="connsiteX2" fmla="*/ 53391 w 106781"/>
                  <a:gd name="connsiteY2" fmla="*/ 0 h 106781"/>
                  <a:gd name="connsiteX3" fmla="*/ 0 w 106781"/>
                  <a:gd name="connsiteY3" fmla="*/ 53391 h 106781"/>
                  <a:gd name="connsiteX4" fmla="*/ 53391 w 106781"/>
                  <a:gd name="connsiteY4" fmla="*/ 106782 h 106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81" h="106781">
                    <a:moveTo>
                      <a:pt x="53391" y="106782"/>
                    </a:moveTo>
                    <a:cubicBezTo>
                      <a:pt x="82878" y="106782"/>
                      <a:pt x="106782" y="82878"/>
                      <a:pt x="106782" y="53391"/>
                    </a:cubicBezTo>
                    <a:cubicBezTo>
                      <a:pt x="106782" y="23904"/>
                      <a:pt x="82878" y="0"/>
                      <a:pt x="53391" y="0"/>
                    </a:cubicBezTo>
                    <a:cubicBezTo>
                      <a:pt x="23904" y="0"/>
                      <a:pt x="0" y="23904"/>
                      <a:pt x="0" y="53391"/>
                    </a:cubicBezTo>
                    <a:cubicBezTo>
                      <a:pt x="0" y="82878"/>
                      <a:pt x="23904" y="106782"/>
                      <a:pt x="53391" y="106782"/>
                    </a:cubicBezTo>
                    <a:close/>
                  </a:path>
                </a:pathLst>
              </a:custGeom>
              <a:solidFill>
                <a:srgbClr val="50E6FF"/>
              </a:solidFill>
              <a:ln w="8359"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sp>
        <p:nvSpPr>
          <p:cNvPr id="48" name="Rectangle: Rounded Corners 47">
            <a:extLst>
              <a:ext uri="{FF2B5EF4-FFF2-40B4-BE49-F238E27FC236}">
                <a16:creationId xmlns:a16="http://schemas.microsoft.com/office/drawing/2014/main" id="{F8C0B813-CB76-4615-A137-1F3738AAB299}"/>
              </a:ext>
              <a:ext uri="{C183D7F6-B498-43B3-948B-1728B52AA6E4}">
                <adec:decorative xmlns:adec="http://schemas.microsoft.com/office/drawing/2017/decorative" val="1"/>
              </a:ext>
            </a:extLst>
          </p:cNvPr>
          <p:cNvSpPr/>
          <p:nvPr/>
        </p:nvSpPr>
        <p:spPr bwMode="auto">
          <a:xfrm>
            <a:off x="8593381" y="1817674"/>
            <a:ext cx="3108960" cy="2286000"/>
          </a:xfrm>
          <a:prstGeom prst="roundRect">
            <a:avLst>
              <a:gd name="adj" fmla="val 2985"/>
            </a:avLst>
          </a:prstGeom>
          <a:solidFill>
            <a:schemeClr val="bg1">
              <a:lumMod val="95000"/>
            </a:schemeClr>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274320" rIns="274320" bIns="274320" numCol="1" spcCol="0" rtlCol="0" fromWordArt="0" anchor="b" anchorCtr="0" forceAA="0" compatLnSpc="1">
            <a:prstTxWarp prst="textNoShape">
              <a:avLst/>
            </a:prstTxWarp>
            <a:noAutofit/>
          </a:bodyPr>
          <a:lstStyle/>
          <a:p>
            <a:pPr algn="ctr" defTabSz="932472" fontAlgn="base">
              <a:lnSpc>
                <a:spcPct val="90000"/>
              </a:lnSpc>
              <a:spcBef>
                <a:spcPct val="0"/>
              </a:spcBef>
              <a:spcAft>
                <a:spcPct val="0"/>
              </a:spcAft>
            </a:pPr>
            <a:r>
              <a:rPr lang="en-US" sz="1600" dirty="0">
                <a:gradFill>
                  <a:gsLst>
                    <a:gs pos="2917">
                      <a:srgbClr val="000000"/>
                    </a:gs>
                    <a:gs pos="30000">
                      <a:srgbClr val="000000"/>
                    </a:gs>
                  </a:gsLst>
                  <a:lin ang="5400000" scaled="0"/>
                </a:gradFill>
                <a:latin typeface="Segoe UI Semibold"/>
              </a:rPr>
              <a:t>Security Configurations</a:t>
            </a:r>
          </a:p>
        </p:txBody>
      </p:sp>
      <p:grpSp>
        <p:nvGrpSpPr>
          <p:cNvPr id="50" name="monitor progress" descr="monitor progress">
            <a:extLst>
              <a:ext uri="{FF2B5EF4-FFF2-40B4-BE49-F238E27FC236}">
                <a16:creationId xmlns:a16="http://schemas.microsoft.com/office/drawing/2014/main" id="{A69690D7-3466-434A-9905-43C7E5EC2F0E}"/>
              </a:ext>
            </a:extLst>
          </p:cNvPr>
          <p:cNvGrpSpPr/>
          <p:nvPr/>
        </p:nvGrpSpPr>
        <p:grpSpPr>
          <a:xfrm>
            <a:off x="9667120" y="2181346"/>
            <a:ext cx="961482" cy="769492"/>
            <a:chOff x="5376340" y="2161459"/>
            <a:chExt cx="410598" cy="356140"/>
          </a:xfrm>
        </p:grpSpPr>
        <p:sp>
          <p:nvSpPr>
            <p:cNvPr id="55" name="Freeform 133">
              <a:extLst>
                <a:ext uri="{FF2B5EF4-FFF2-40B4-BE49-F238E27FC236}">
                  <a16:creationId xmlns:a16="http://schemas.microsoft.com/office/drawing/2014/main" id="{C30FB818-DEE7-4927-B6CD-8F6E5138EA77}"/>
                </a:ext>
                <a:ext uri="{C183D7F6-B498-43B3-948B-1728B52AA6E4}">
                  <adec:decorative xmlns:adec="http://schemas.microsoft.com/office/drawing/2017/decorative" val="1"/>
                </a:ext>
              </a:extLst>
            </p:cNvPr>
            <p:cNvSpPr>
              <a:spLocks/>
            </p:cNvSpPr>
            <p:nvPr/>
          </p:nvSpPr>
          <p:spPr bwMode="auto">
            <a:xfrm>
              <a:off x="5587629" y="2161459"/>
              <a:ext cx="135051" cy="99110"/>
            </a:xfrm>
            <a:custGeom>
              <a:avLst/>
              <a:gdLst>
                <a:gd name="T0" fmla="*/ 0 w 185"/>
                <a:gd name="T1" fmla="*/ 82 h 137"/>
                <a:gd name="T2" fmla="*/ 128 w 185"/>
                <a:gd name="T3" fmla="*/ 137 h 137"/>
                <a:gd name="T4" fmla="*/ 185 w 185"/>
                <a:gd name="T5" fmla="*/ 78 h 137"/>
                <a:gd name="T6" fmla="*/ 100 w 185"/>
                <a:gd name="T7" fmla="*/ 21 h 137"/>
                <a:gd name="T8" fmla="*/ 0 w 185"/>
                <a:gd name="T9" fmla="*/ 0 h 137"/>
                <a:gd name="T10" fmla="*/ 0 w 185"/>
                <a:gd name="T11" fmla="*/ 82 h 137"/>
              </a:gdLst>
              <a:ahLst/>
              <a:cxnLst>
                <a:cxn ang="0">
                  <a:pos x="T0" y="T1"/>
                </a:cxn>
                <a:cxn ang="0">
                  <a:pos x="T2" y="T3"/>
                </a:cxn>
                <a:cxn ang="0">
                  <a:pos x="T4" y="T5"/>
                </a:cxn>
                <a:cxn ang="0">
                  <a:pos x="T6" y="T7"/>
                </a:cxn>
                <a:cxn ang="0">
                  <a:pos x="T8" y="T9"/>
                </a:cxn>
                <a:cxn ang="0">
                  <a:pos x="T10" y="T11"/>
                </a:cxn>
              </a:cxnLst>
              <a:rect l="0" t="0" r="r" b="b"/>
              <a:pathLst>
                <a:path w="185" h="137">
                  <a:moveTo>
                    <a:pt x="0" y="82"/>
                  </a:moveTo>
                  <a:cubicBezTo>
                    <a:pt x="49" y="85"/>
                    <a:pt x="94" y="105"/>
                    <a:pt x="128" y="137"/>
                  </a:cubicBezTo>
                  <a:cubicBezTo>
                    <a:pt x="185" y="78"/>
                    <a:pt x="185" y="78"/>
                    <a:pt x="185" y="78"/>
                  </a:cubicBezTo>
                  <a:cubicBezTo>
                    <a:pt x="159" y="53"/>
                    <a:pt x="130" y="34"/>
                    <a:pt x="100" y="21"/>
                  </a:cubicBezTo>
                  <a:cubicBezTo>
                    <a:pt x="69" y="8"/>
                    <a:pt x="36" y="1"/>
                    <a:pt x="0" y="0"/>
                  </a:cubicBezTo>
                  <a:lnTo>
                    <a:pt x="0" y="82"/>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58" name="Freeform 134">
              <a:extLst>
                <a:ext uri="{FF2B5EF4-FFF2-40B4-BE49-F238E27FC236}">
                  <a16:creationId xmlns:a16="http://schemas.microsoft.com/office/drawing/2014/main" id="{6E7B475B-7261-4192-831D-568EAF7F6D08}"/>
                </a:ext>
                <a:ext uri="{C183D7F6-B498-43B3-948B-1728B52AA6E4}">
                  <adec:decorative xmlns:adec="http://schemas.microsoft.com/office/drawing/2017/decorative" val="1"/>
                </a:ext>
              </a:extLst>
            </p:cNvPr>
            <p:cNvSpPr>
              <a:spLocks/>
            </p:cNvSpPr>
            <p:nvPr/>
          </p:nvSpPr>
          <p:spPr bwMode="auto">
            <a:xfrm>
              <a:off x="5376340" y="2379281"/>
              <a:ext cx="96932" cy="138318"/>
            </a:xfrm>
            <a:custGeom>
              <a:avLst/>
              <a:gdLst>
                <a:gd name="T0" fmla="*/ 133 w 133"/>
                <a:gd name="T1" fmla="*/ 132 h 190"/>
                <a:gd name="T2" fmla="*/ 76 w 133"/>
                <a:gd name="T3" fmla="*/ 190 h 190"/>
                <a:gd name="T4" fmla="*/ 75 w 133"/>
                <a:gd name="T5" fmla="*/ 189 h 190"/>
                <a:gd name="T6" fmla="*/ 20 w 133"/>
                <a:gd name="T7" fmla="*/ 102 h 190"/>
                <a:gd name="T8" fmla="*/ 0 w 133"/>
                <a:gd name="T9" fmla="*/ 0 h 190"/>
                <a:gd name="T10" fmla="*/ 80 w 133"/>
                <a:gd name="T11" fmla="*/ 0 h 190"/>
                <a:gd name="T12" fmla="*/ 133 w 133"/>
                <a:gd name="T13" fmla="*/ 132 h 190"/>
              </a:gdLst>
              <a:ahLst/>
              <a:cxnLst>
                <a:cxn ang="0">
                  <a:pos x="T0" y="T1"/>
                </a:cxn>
                <a:cxn ang="0">
                  <a:pos x="T2" y="T3"/>
                </a:cxn>
                <a:cxn ang="0">
                  <a:pos x="T4" y="T5"/>
                </a:cxn>
                <a:cxn ang="0">
                  <a:pos x="T6" y="T7"/>
                </a:cxn>
                <a:cxn ang="0">
                  <a:pos x="T8" y="T9"/>
                </a:cxn>
                <a:cxn ang="0">
                  <a:pos x="T10" y="T11"/>
                </a:cxn>
                <a:cxn ang="0">
                  <a:pos x="T12" y="T13"/>
                </a:cxn>
              </a:cxnLst>
              <a:rect l="0" t="0" r="r" b="b"/>
              <a:pathLst>
                <a:path w="133" h="190">
                  <a:moveTo>
                    <a:pt x="133" y="132"/>
                  </a:moveTo>
                  <a:cubicBezTo>
                    <a:pt x="76" y="190"/>
                    <a:pt x="76" y="190"/>
                    <a:pt x="76" y="190"/>
                  </a:cubicBezTo>
                  <a:cubicBezTo>
                    <a:pt x="75" y="189"/>
                    <a:pt x="75" y="189"/>
                    <a:pt x="75" y="189"/>
                  </a:cubicBezTo>
                  <a:cubicBezTo>
                    <a:pt x="51" y="163"/>
                    <a:pt x="33" y="133"/>
                    <a:pt x="20" y="102"/>
                  </a:cubicBezTo>
                  <a:cubicBezTo>
                    <a:pt x="8" y="71"/>
                    <a:pt x="1" y="36"/>
                    <a:pt x="0" y="0"/>
                  </a:cubicBezTo>
                  <a:cubicBezTo>
                    <a:pt x="80" y="0"/>
                    <a:pt x="80" y="0"/>
                    <a:pt x="80" y="0"/>
                  </a:cubicBezTo>
                  <a:cubicBezTo>
                    <a:pt x="82" y="49"/>
                    <a:pt x="100" y="95"/>
                    <a:pt x="133" y="132"/>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63" name="Freeform 135">
              <a:extLst>
                <a:ext uri="{FF2B5EF4-FFF2-40B4-BE49-F238E27FC236}">
                  <a16:creationId xmlns:a16="http://schemas.microsoft.com/office/drawing/2014/main" id="{A8CE07D6-087D-4408-B338-6A32CF270117}"/>
                </a:ext>
                <a:ext uri="{C183D7F6-B498-43B3-948B-1728B52AA6E4}">
                  <adec:decorative xmlns:adec="http://schemas.microsoft.com/office/drawing/2017/decorative" val="1"/>
                </a:ext>
              </a:extLst>
            </p:cNvPr>
            <p:cNvSpPr>
              <a:spLocks/>
            </p:cNvSpPr>
            <p:nvPr/>
          </p:nvSpPr>
          <p:spPr bwMode="auto">
            <a:xfrm>
              <a:off x="5376340" y="2227895"/>
              <a:ext cx="96932" cy="138318"/>
            </a:xfrm>
            <a:custGeom>
              <a:avLst/>
              <a:gdLst>
                <a:gd name="T0" fmla="*/ 80 w 133"/>
                <a:gd name="T1" fmla="*/ 190 h 190"/>
                <a:gd name="T2" fmla="*/ 133 w 133"/>
                <a:gd name="T3" fmla="*/ 59 h 190"/>
                <a:gd name="T4" fmla="*/ 76 w 133"/>
                <a:gd name="T5" fmla="*/ 0 h 190"/>
                <a:gd name="T6" fmla="*/ 20 w 133"/>
                <a:gd name="T7" fmla="*/ 88 h 190"/>
                <a:gd name="T8" fmla="*/ 0 w 133"/>
                <a:gd name="T9" fmla="*/ 190 h 190"/>
                <a:gd name="T10" fmla="*/ 80 w 133"/>
                <a:gd name="T11" fmla="*/ 190 h 190"/>
              </a:gdLst>
              <a:ahLst/>
              <a:cxnLst>
                <a:cxn ang="0">
                  <a:pos x="T0" y="T1"/>
                </a:cxn>
                <a:cxn ang="0">
                  <a:pos x="T2" y="T3"/>
                </a:cxn>
                <a:cxn ang="0">
                  <a:pos x="T4" y="T5"/>
                </a:cxn>
                <a:cxn ang="0">
                  <a:pos x="T6" y="T7"/>
                </a:cxn>
                <a:cxn ang="0">
                  <a:pos x="T8" y="T9"/>
                </a:cxn>
                <a:cxn ang="0">
                  <a:pos x="T10" y="T11"/>
                </a:cxn>
              </a:cxnLst>
              <a:rect l="0" t="0" r="r" b="b"/>
              <a:pathLst>
                <a:path w="133" h="190">
                  <a:moveTo>
                    <a:pt x="80" y="190"/>
                  </a:moveTo>
                  <a:cubicBezTo>
                    <a:pt x="82" y="142"/>
                    <a:pt x="101" y="95"/>
                    <a:pt x="133" y="59"/>
                  </a:cubicBezTo>
                  <a:cubicBezTo>
                    <a:pt x="76" y="0"/>
                    <a:pt x="76" y="0"/>
                    <a:pt x="76" y="0"/>
                  </a:cubicBezTo>
                  <a:cubicBezTo>
                    <a:pt x="52" y="27"/>
                    <a:pt x="33" y="56"/>
                    <a:pt x="20" y="88"/>
                  </a:cubicBezTo>
                  <a:cubicBezTo>
                    <a:pt x="8" y="119"/>
                    <a:pt x="1" y="154"/>
                    <a:pt x="0" y="190"/>
                  </a:cubicBezTo>
                  <a:lnTo>
                    <a:pt x="80" y="190"/>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65" name="Freeform 136">
              <a:extLst>
                <a:ext uri="{FF2B5EF4-FFF2-40B4-BE49-F238E27FC236}">
                  <a16:creationId xmlns:a16="http://schemas.microsoft.com/office/drawing/2014/main" id="{4D3ED165-213C-4013-89B7-4E3EEF459250}"/>
                </a:ext>
                <a:ext uri="{C183D7F6-B498-43B3-948B-1728B52AA6E4}">
                  <adec:decorative xmlns:adec="http://schemas.microsoft.com/office/drawing/2017/decorative" val="1"/>
                </a:ext>
              </a:extLst>
            </p:cNvPr>
            <p:cNvSpPr>
              <a:spLocks/>
            </p:cNvSpPr>
            <p:nvPr/>
          </p:nvSpPr>
          <p:spPr bwMode="auto">
            <a:xfrm>
              <a:off x="5440598" y="2161459"/>
              <a:ext cx="133962" cy="99110"/>
            </a:xfrm>
            <a:custGeom>
              <a:avLst/>
              <a:gdLst>
                <a:gd name="T0" fmla="*/ 57 w 184"/>
                <a:gd name="T1" fmla="*/ 137 h 137"/>
                <a:gd name="T2" fmla="*/ 184 w 184"/>
                <a:gd name="T3" fmla="*/ 82 h 137"/>
                <a:gd name="T4" fmla="*/ 184 w 184"/>
                <a:gd name="T5" fmla="*/ 0 h 137"/>
                <a:gd name="T6" fmla="*/ 85 w 184"/>
                <a:gd name="T7" fmla="*/ 21 h 137"/>
                <a:gd name="T8" fmla="*/ 0 w 184"/>
                <a:gd name="T9" fmla="*/ 78 h 137"/>
                <a:gd name="T10" fmla="*/ 57 w 184"/>
                <a:gd name="T11" fmla="*/ 137 h 137"/>
              </a:gdLst>
              <a:ahLst/>
              <a:cxnLst>
                <a:cxn ang="0">
                  <a:pos x="T0" y="T1"/>
                </a:cxn>
                <a:cxn ang="0">
                  <a:pos x="T2" y="T3"/>
                </a:cxn>
                <a:cxn ang="0">
                  <a:pos x="T4" y="T5"/>
                </a:cxn>
                <a:cxn ang="0">
                  <a:pos x="T6" y="T7"/>
                </a:cxn>
                <a:cxn ang="0">
                  <a:pos x="T8" y="T9"/>
                </a:cxn>
                <a:cxn ang="0">
                  <a:pos x="T10" y="T11"/>
                </a:cxn>
              </a:cxnLst>
              <a:rect l="0" t="0" r="r" b="b"/>
              <a:pathLst>
                <a:path w="184" h="137">
                  <a:moveTo>
                    <a:pt x="57" y="137"/>
                  </a:moveTo>
                  <a:cubicBezTo>
                    <a:pt x="90" y="105"/>
                    <a:pt x="135" y="85"/>
                    <a:pt x="184" y="82"/>
                  </a:cubicBezTo>
                  <a:cubicBezTo>
                    <a:pt x="184" y="0"/>
                    <a:pt x="184" y="0"/>
                    <a:pt x="184" y="0"/>
                  </a:cubicBezTo>
                  <a:cubicBezTo>
                    <a:pt x="149" y="1"/>
                    <a:pt x="115" y="8"/>
                    <a:pt x="85" y="21"/>
                  </a:cubicBezTo>
                  <a:cubicBezTo>
                    <a:pt x="54" y="34"/>
                    <a:pt x="26" y="53"/>
                    <a:pt x="0" y="78"/>
                  </a:cubicBezTo>
                  <a:lnTo>
                    <a:pt x="57" y="137"/>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66" name="Freeform 137">
              <a:extLst>
                <a:ext uri="{FF2B5EF4-FFF2-40B4-BE49-F238E27FC236}">
                  <a16:creationId xmlns:a16="http://schemas.microsoft.com/office/drawing/2014/main" id="{3579A987-DD95-4EC4-A967-D9DA8B5B0E87}"/>
                </a:ext>
                <a:ext uri="{C183D7F6-B498-43B3-948B-1728B52AA6E4}">
                  <adec:decorative xmlns:adec="http://schemas.microsoft.com/office/drawing/2017/decorative" val="1"/>
                </a:ext>
              </a:extLst>
            </p:cNvPr>
            <p:cNvSpPr>
              <a:spLocks/>
            </p:cNvSpPr>
            <p:nvPr/>
          </p:nvSpPr>
          <p:spPr bwMode="auto">
            <a:xfrm>
              <a:off x="5486341" y="2283440"/>
              <a:ext cx="300597" cy="208021"/>
            </a:xfrm>
            <a:custGeom>
              <a:avLst/>
              <a:gdLst>
                <a:gd name="T0" fmla="*/ 237 w 276"/>
                <a:gd name="T1" fmla="*/ 68 h 191"/>
                <a:gd name="T2" fmla="*/ 237 w 276"/>
                <a:gd name="T3" fmla="*/ 100 h 191"/>
                <a:gd name="T4" fmla="*/ 276 w 276"/>
                <a:gd name="T5" fmla="*/ 100 h 191"/>
                <a:gd name="T6" fmla="*/ 276 w 276"/>
                <a:gd name="T7" fmla="*/ 40 h 191"/>
                <a:gd name="T8" fmla="*/ 276 w 276"/>
                <a:gd name="T9" fmla="*/ 0 h 191"/>
                <a:gd name="T10" fmla="*/ 237 w 276"/>
                <a:gd name="T11" fmla="*/ 0 h 191"/>
                <a:gd name="T12" fmla="*/ 177 w 276"/>
                <a:gd name="T13" fmla="*/ 0 h 191"/>
                <a:gd name="T14" fmla="*/ 177 w 276"/>
                <a:gd name="T15" fmla="*/ 40 h 191"/>
                <a:gd name="T16" fmla="*/ 209 w 276"/>
                <a:gd name="T17" fmla="*/ 40 h 191"/>
                <a:gd name="T18" fmla="*/ 130 w 276"/>
                <a:gd name="T19" fmla="*/ 118 h 191"/>
                <a:gd name="T20" fmla="*/ 87 w 276"/>
                <a:gd name="T21" fmla="*/ 76 h 191"/>
                <a:gd name="T22" fmla="*/ 87 w 276"/>
                <a:gd name="T23" fmla="*/ 76 h 191"/>
                <a:gd name="T24" fmla="*/ 0 w 276"/>
                <a:gd name="T25" fmla="*/ 163 h 191"/>
                <a:gd name="T26" fmla="*/ 0 w 276"/>
                <a:gd name="T27" fmla="*/ 163 h 191"/>
                <a:gd name="T28" fmla="*/ 28 w 276"/>
                <a:gd name="T29" fmla="*/ 191 h 191"/>
                <a:gd name="T30" fmla="*/ 87 w 276"/>
                <a:gd name="T31" fmla="*/ 132 h 191"/>
                <a:gd name="T32" fmla="*/ 130 w 276"/>
                <a:gd name="T33" fmla="*/ 175 h 191"/>
                <a:gd name="T34" fmla="*/ 237 w 276"/>
                <a:gd name="T35" fmla="*/ 68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6" h="191">
                  <a:moveTo>
                    <a:pt x="237" y="68"/>
                  </a:moveTo>
                  <a:lnTo>
                    <a:pt x="237" y="100"/>
                  </a:lnTo>
                  <a:lnTo>
                    <a:pt x="276" y="100"/>
                  </a:lnTo>
                  <a:lnTo>
                    <a:pt x="276" y="40"/>
                  </a:lnTo>
                  <a:lnTo>
                    <a:pt x="276" y="0"/>
                  </a:lnTo>
                  <a:lnTo>
                    <a:pt x="237" y="0"/>
                  </a:lnTo>
                  <a:lnTo>
                    <a:pt x="177" y="0"/>
                  </a:lnTo>
                  <a:lnTo>
                    <a:pt x="177" y="40"/>
                  </a:lnTo>
                  <a:lnTo>
                    <a:pt x="209" y="40"/>
                  </a:lnTo>
                  <a:lnTo>
                    <a:pt x="130" y="118"/>
                  </a:lnTo>
                  <a:lnTo>
                    <a:pt x="87" y="76"/>
                  </a:lnTo>
                  <a:lnTo>
                    <a:pt x="87" y="76"/>
                  </a:lnTo>
                  <a:lnTo>
                    <a:pt x="0" y="163"/>
                  </a:lnTo>
                  <a:lnTo>
                    <a:pt x="0" y="163"/>
                  </a:lnTo>
                  <a:lnTo>
                    <a:pt x="28" y="191"/>
                  </a:lnTo>
                  <a:lnTo>
                    <a:pt x="87" y="132"/>
                  </a:lnTo>
                  <a:lnTo>
                    <a:pt x="130" y="175"/>
                  </a:lnTo>
                  <a:lnTo>
                    <a:pt x="237" y="68"/>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grpSp>
      <p:pic>
        <p:nvPicPr>
          <p:cNvPr id="7" name="Picture 2" descr="Legal &amp; Branding | MITRE ATT&amp;CK®">
            <a:extLst>
              <a:ext uri="{FF2B5EF4-FFF2-40B4-BE49-F238E27FC236}">
                <a16:creationId xmlns:a16="http://schemas.microsoft.com/office/drawing/2014/main" id="{16DF6DFF-4DE1-B479-C33F-AF99C71BF93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1586" y="4801132"/>
            <a:ext cx="3587793" cy="379565"/>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85">
            <a:extLst>
              <a:ext uri="{FF2B5EF4-FFF2-40B4-BE49-F238E27FC236}">
                <a16:creationId xmlns:a16="http://schemas.microsoft.com/office/drawing/2014/main" id="{A73B1352-D53F-870B-F35C-F7083908E924}"/>
              </a:ext>
            </a:extLst>
          </p:cNvPr>
          <p:cNvPicPr>
            <a:picLocks noChangeAspect="1"/>
          </p:cNvPicPr>
          <p:nvPr/>
        </p:nvPicPr>
        <p:blipFill>
          <a:blip r:embed="rId4"/>
          <a:stretch>
            <a:fillRect/>
          </a:stretch>
        </p:blipFill>
        <p:spPr>
          <a:xfrm>
            <a:off x="5333891" y="4593827"/>
            <a:ext cx="2022642" cy="2022642"/>
          </a:xfrm>
          <a:prstGeom prst="rect">
            <a:avLst/>
          </a:prstGeom>
        </p:spPr>
      </p:pic>
      <p:pic>
        <p:nvPicPr>
          <p:cNvPr id="88" name="Picture 87">
            <a:extLst>
              <a:ext uri="{FF2B5EF4-FFF2-40B4-BE49-F238E27FC236}">
                <a16:creationId xmlns:a16="http://schemas.microsoft.com/office/drawing/2014/main" id="{A010F3FA-DF68-591F-424D-5395072E5176}"/>
              </a:ext>
            </a:extLst>
          </p:cNvPr>
          <p:cNvPicPr>
            <a:picLocks noChangeAspect="1"/>
          </p:cNvPicPr>
          <p:nvPr/>
        </p:nvPicPr>
        <p:blipFill>
          <a:blip r:embed="rId5"/>
          <a:stretch>
            <a:fillRect/>
          </a:stretch>
        </p:blipFill>
        <p:spPr>
          <a:xfrm>
            <a:off x="1928599" y="5485276"/>
            <a:ext cx="2061096" cy="982456"/>
          </a:xfrm>
          <a:prstGeom prst="rect">
            <a:avLst/>
          </a:prstGeom>
        </p:spPr>
      </p:pic>
      <p:pic>
        <p:nvPicPr>
          <p:cNvPr id="89" name="Graphic 88" descr="Bookmark with solid fill">
            <a:extLst>
              <a:ext uri="{FF2B5EF4-FFF2-40B4-BE49-F238E27FC236}">
                <a16:creationId xmlns:a16="http://schemas.microsoft.com/office/drawing/2014/main" id="{DCA4DEE4-732E-F7F8-ABBA-D8FBA848013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219173" y="-138297"/>
            <a:ext cx="914400" cy="914400"/>
          </a:xfrm>
          <a:prstGeom prst="rect">
            <a:avLst/>
          </a:prstGeom>
        </p:spPr>
      </p:pic>
      <p:sp>
        <p:nvSpPr>
          <p:cNvPr id="90" name="TextBox 89">
            <a:extLst>
              <a:ext uri="{FF2B5EF4-FFF2-40B4-BE49-F238E27FC236}">
                <a16:creationId xmlns:a16="http://schemas.microsoft.com/office/drawing/2014/main" id="{32205DC0-E81F-3ACB-376F-86211D8BB594}"/>
              </a:ext>
            </a:extLst>
          </p:cNvPr>
          <p:cNvSpPr txBox="1"/>
          <p:nvPr/>
        </p:nvSpPr>
        <p:spPr>
          <a:xfrm>
            <a:off x="11378965" y="64532"/>
            <a:ext cx="594816" cy="369332"/>
          </a:xfrm>
          <a:prstGeom prst="rect">
            <a:avLst/>
          </a:prstGeom>
          <a:noFill/>
        </p:spPr>
        <p:txBody>
          <a:bodyPr wrap="square">
            <a:spAutoFit/>
          </a:bodyPr>
          <a:lstStyle/>
          <a:p>
            <a:pPr algn="ctr"/>
            <a:r>
              <a:rPr lang="en-US" sz="1800" dirty="0">
                <a:solidFill>
                  <a:schemeClr val="tx1">
                    <a:lumMod val="85000"/>
                    <a:lumOff val="15000"/>
                  </a:schemeClr>
                </a:solidFill>
              </a:rPr>
              <a:t>2</a:t>
            </a:r>
            <a:endParaRPr lang="en-US" dirty="0">
              <a:solidFill>
                <a:schemeClr val="tx1">
                  <a:lumMod val="85000"/>
                  <a:lumOff val="15000"/>
                </a:schemeClr>
              </a:solidFill>
            </a:endParaRPr>
          </a:p>
        </p:txBody>
      </p:sp>
      <p:pic>
        <p:nvPicPr>
          <p:cNvPr id="91" name="Picture 2">
            <a:hlinkClick r:id="rId8"/>
            <a:extLst>
              <a:ext uri="{FF2B5EF4-FFF2-40B4-BE49-F238E27FC236}">
                <a16:creationId xmlns:a16="http://schemas.microsoft.com/office/drawing/2014/main" id="{349DC7C3-ACB6-4F53-F0C3-B89F270053FD}"/>
              </a:ext>
              <a:ext uri="{C183D7F6-B498-43B3-948B-1728B52AA6E4}">
                <adec:decorative xmlns:adec="http://schemas.microsoft.com/office/drawing/2017/decorative" val="1"/>
              </a:ext>
            </a:extLst>
          </p:cNvPr>
          <p:cNvPicPr>
            <a:picLocks noChangeAspect="1" noChangeArrowheads="1"/>
          </p:cNvPicPr>
          <p:nvPr/>
        </p:nvPicPr>
        <p:blipFill rotWithShape="1">
          <a:blip r:embed="rId9">
            <a:extLst>
              <a:ext uri="{28A0092B-C50C-407E-A947-70E740481C1C}">
                <a14:useLocalDpi xmlns:a14="http://schemas.microsoft.com/office/drawing/2010/main"/>
              </a:ext>
            </a:extLst>
          </a:blip>
          <a:srcRect/>
          <a:stretch/>
        </p:blipFill>
        <p:spPr bwMode="auto">
          <a:xfrm>
            <a:off x="8073219" y="4818205"/>
            <a:ext cx="3488744" cy="897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579193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15C1A1-F107-6A77-0681-ACAAD46553CA}"/>
              </a:ext>
            </a:extLst>
          </p:cNvPr>
          <p:cNvSpPr>
            <a:spLocks noGrp="1"/>
          </p:cNvSpPr>
          <p:nvPr>
            <p:ph type="title"/>
          </p:nvPr>
        </p:nvSpPr>
        <p:spPr/>
        <p:txBody>
          <a:bodyPr/>
          <a:lstStyle/>
          <a:p>
            <a:r>
              <a:rPr lang="en-US" noProof="0" dirty="0"/>
              <a:t>Mapping strategic Cybersecurity objectives to NIST</a:t>
            </a:r>
            <a:endParaRPr lang="en-US" dirty="0"/>
          </a:p>
        </p:txBody>
      </p:sp>
      <p:grpSp>
        <p:nvGrpSpPr>
          <p:cNvPr id="35" name="Group 34">
            <a:extLst>
              <a:ext uri="{FF2B5EF4-FFF2-40B4-BE49-F238E27FC236}">
                <a16:creationId xmlns:a16="http://schemas.microsoft.com/office/drawing/2014/main" id="{25B9DECF-449A-78B2-2A8F-25B559D7B6C0}"/>
              </a:ext>
              <a:ext uri="{C183D7F6-B498-43B3-948B-1728B52AA6E4}">
                <adec:decorative xmlns:adec="http://schemas.microsoft.com/office/drawing/2017/decorative" val="1"/>
              </a:ext>
            </a:extLst>
          </p:cNvPr>
          <p:cNvGrpSpPr/>
          <p:nvPr/>
        </p:nvGrpSpPr>
        <p:grpSpPr>
          <a:xfrm>
            <a:off x="0" y="1568141"/>
            <a:ext cx="12192000" cy="5289859"/>
            <a:chOff x="0" y="1568141"/>
            <a:chExt cx="12192000" cy="5289859"/>
          </a:xfrm>
        </p:grpSpPr>
        <p:sp>
          <p:nvSpPr>
            <p:cNvPr id="29" name="Rectangle 28">
              <a:extLst>
                <a:ext uri="{FF2B5EF4-FFF2-40B4-BE49-F238E27FC236}">
                  <a16:creationId xmlns:a16="http://schemas.microsoft.com/office/drawing/2014/main" id="{128D2772-988B-5779-C8BF-8D19B8DE7085}"/>
                </a:ext>
                <a:ext uri="{C183D7F6-B498-43B3-948B-1728B52AA6E4}">
                  <adec:decorative xmlns:adec="http://schemas.microsoft.com/office/drawing/2017/decorative" val="1"/>
                </a:ext>
              </a:extLst>
            </p:cNvPr>
            <p:cNvSpPr/>
            <p:nvPr/>
          </p:nvSpPr>
          <p:spPr bwMode="auto">
            <a:xfrm>
              <a:off x="0" y="4940300"/>
              <a:ext cx="12192000" cy="19177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err="1">
                <a:solidFill>
                  <a:srgbClr val="FFFFFF"/>
                </a:solidFill>
                <a:ea typeface="Segoe UI" pitchFamily="34" charset="0"/>
                <a:cs typeface="Segoe UI" pitchFamily="34" charset="0"/>
              </a:endParaRPr>
            </a:p>
          </p:txBody>
        </p:sp>
        <p:sp>
          <p:nvSpPr>
            <p:cNvPr id="2" name="Rectangle: Rounded Corners 1">
              <a:extLst>
                <a:ext uri="{FF2B5EF4-FFF2-40B4-BE49-F238E27FC236}">
                  <a16:creationId xmlns:a16="http://schemas.microsoft.com/office/drawing/2014/main" id="{B393F4B4-F7A8-90D3-7115-3E5473A579AC}"/>
                </a:ext>
                <a:ext uri="{C183D7F6-B498-43B3-948B-1728B52AA6E4}">
                  <adec:decorative xmlns:adec="http://schemas.microsoft.com/office/drawing/2017/decorative" val="1"/>
                </a:ext>
              </a:extLst>
            </p:cNvPr>
            <p:cNvSpPr/>
            <p:nvPr/>
          </p:nvSpPr>
          <p:spPr bwMode="auto">
            <a:xfrm>
              <a:off x="592682" y="1568141"/>
              <a:ext cx="11021125" cy="4511529"/>
            </a:xfrm>
            <a:prstGeom prst="roundRect">
              <a:avLst>
                <a:gd name="adj" fmla="val 2775"/>
              </a:avLst>
            </a:prstGeom>
            <a:solidFill>
              <a:schemeClr val="bg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4" name="Rectangle: Rounded Corners 3">
              <a:extLst>
                <a:ext uri="{FF2B5EF4-FFF2-40B4-BE49-F238E27FC236}">
                  <a16:creationId xmlns:a16="http://schemas.microsoft.com/office/drawing/2014/main" id="{DADF6318-2665-D964-5D7C-A39AF74F9C95}"/>
                </a:ext>
                <a:ext uri="{C183D7F6-B498-43B3-948B-1728B52AA6E4}">
                  <adec:decorative xmlns:adec="http://schemas.microsoft.com/office/drawing/2017/decorative" val="1"/>
                </a:ext>
              </a:extLst>
            </p:cNvPr>
            <p:cNvSpPr/>
            <p:nvPr/>
          </p:nvSpPr>
          <p:spPr>
            <a:xfrm>
              <a:off x="745432" y="1719495"/>
              <a:ext cx="2021087" cy="4213271"/>
            </a:xfrm>
            <a:prstGeom prst="roundRect">
              <a:avLst>
                <a:gd name="adj" fmla="val 5391"/>
              </a:avLst>
            </a:prstGeom>
            <a:solidFill>
              <a:srgbClr val="3D94DE">
                <a:alpha val="9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tx2">
                    <a:lumMod val="50000"/>
                  </a:schemeClr>
                </a:solidFill>
                <a:effectLst/>
                <a:uLnTx/>
                <a:uFillTx/>
                <a:latin typeface="+mj-lt"/>
                <a:ea typeface="+mn-ea"/>
                <a:cs typeface="Segoe UI" pitchFamily="34" charset="0"/>
              </a:endParaRPr>
            </a:p>
          </p:txBody>
        </p:sp>
        <p:sp>
          <p:nvSpPr>
            <p:cNvPr id="5" name="Rectangle: Rounded Corners 4">
              <a:extLst>
                <a:ext uri="{FF2B5EF4-FFF2-40B4-BE49-F238E27FC236}">
                  <a16:creationId xmlns:a16="http://schemas.microsoft.com/office/drawing/2014/main" id="{C551C17A-7677-6E86-C0C2-EF86520C9A6B}"/>
                </a:ext>
                <a:ext uri="{C183D7F6-B498-43B3-948B-1728B52AA6E4}">
                  <adec:decorative xmlns:adec="http://schemas.microsoft.com/office/drawing/2017/decorative" val="1"/>
                </a:ext>
              </a:extLst>
            </p:cNvPr>
            <p:cNvSpPr>
              <a:spLocks/>
            </p:cNvSpPr>
            <p:nvPr/>
          </p:nvSpPr>
          <p:spPr>
            <a:xfrm>
              <a:off x="2919911" y="1719495"/>
              <a:ext cx="2021087" cy="4213271"/>
            </a:xfrm>
            <a:prstGeom prst="roundRect">
              <a:avLst>
                <a:gd name="adj" fmla="val 5391"/>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tx2">
                    <a:lumMod val="50000"/>
                  </a:schemeClr>
                </a:solidFill>
                <a:effectLst/>
                <a:uLnTx/>
                <a:uFillTx/>
                <a:latin typeface="+mj-lt"/>
                <a:ea typeface="+mn-ea"/>
                <a:cs typeface="Segoe UI" pitchFamily="34" charset="0"/>
              </a:endParaRPr>
            </a:p>
          </p:txBody>
        </p:sp>
        <p:sp>
          <p:nvSpPr>
            <p:cNvPr id="6" name="Rectangle: Rounded Corners 5">
              <a:extLst>
                <a:ext uri="{FF2B5EF4-FFF2-40B4-BE49-F238E27FC236}">
                  <a16:creationId xmlns:a16="http://schemas.microsoft.com/office/drawing/2014/main" id="{F6930BFC-D7B2-07F1-9173-94502F45B1EC}"/>
                </a:ext>
                <a:ext uri="{C183D7F6-B498-43B3-948B-1728B52AA6E4}">
                  <adec:decorative xmlns:adec="http://schemas.microsoft.com/office/drawing/2017/decorative" val="1"/>
                </a:ext>
              </a:extLst>
            </p:cNvPr>
            <p:cNvSpPr>
              <a:spLocks/>
            </p:cNvSpPr>
            <p:nvPr/>
          </p:nvSpPr>
          <p:spPr>
            <a:xfrm>
              <a:off x="5094391" y="1719495"/>
              <a:ext cx="2021087" cy="4213271"/>
            </a:xfrm>
            <a:prstGeom prst="roundRect">
              <a:avLst>
                <a:gd name="adj" fmla="val 5391"/>
              </a:avLst>
            </a:prstGeom>
            <a:solidFill>
              <a:srgbClr val="FFB9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tx2">
                    <a:lumMod val="50000"/>
                  </a:schemeClr>
                </a:solidFill>
                <a:effectLst/>
                <a:uLnTx/>
                <a:uFillTx/>
                <a:latin typeface="+mj-lt"/>
                <a:ea typeface="+mn-ea"/>
                <a:cs typeface="Segoe UI" pitchFamily="34" charset="0"/>
              </a:endParaRPr>
            </a:p>
          </p:txBody>
        </p:sp>
        <p:sp>
          <p:nvSpPr>
            <p:cNvPr id="7" name="Rectangle: Rounded Corners 6">
              <a:extLst>
                <a:ext uri="{FF2B5EF4-FFF2-40B4-BE49-F238E27FC236}">
                  <a16:creationId xmlns:a16="http://schemas.microsoft.com/office/drawing/2014/main" id="{C1FAC636-B97E-0162-9B73-15150078C0F5}"/>
                </a:ext>
                <a:ext uri="{C183D7F6-B498-43B3-948B-1728B52AA6E4}">
                  <adec:decorative xmlns:adec="http://schemas.microsoft.com/office/drawing/2017/decorative" val="1"/>
                </a:ext>
              </a:extLst>
            </p:cNvPr>
            <p:cNvSpPr>
              <a:spLocks/>
            </p:cNvSpPr>
            <p:nvPr/>
          </p:nvSpPr>
          <p:spPr>
            <a:xfrm>
              <a:off x="7268871" y="1719495"/>
              <a:ext cx="2021087" cy="4213271"/>
            </a:xfrm>
            <a:prstGeom prst="roundRect">
              <a:avLst>
                <a:gd name="adj" fmla="val 5391"/>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tx2">
                    <a:lumMod val="50000"/>
                  </a:schemeClr>
                </a:solidFill>
                <a:effectLst/>
                <a:uLnTx/>
                <a:uFillTx/>
                <a:latin typeface="+mj-lt"/>
                <a:ea typeface="+mn-ea"/>
                <a:cs typeface="Segoe UI" pitchFamily="34" charset="0"/>
              </a:endParaRPr>
            </a:p>
          </p:txBody>
        </p:sp>
        <p:sp>
          <p:nvSpPr>
            <p:cNvPr id="8" name="Rectangle: Rounded Corners 7">
              <a:extLst>
                <a:ext uri="{FF2B5EF4-FFF2-40B4-BE49-F238E27FC236}">
                  <a16:creationId xmlns:a16="http://schemas.microsoft.com/office/drawing/2014/main" id="{5F21064A-259F-9066-8D6B-807EEE86E902}"/>
                </a:ext>
                <a:ext uri="{C183D7F6-B498-43B3-948B-1728B52AA6E4}">
                  <adec:decorative xmlns:adec="http://schemas.microsoft.com/office/drawing/2017/decorative" val="1"/>
                </a:ext>
              </a:extLst>
            </p:cNvPr>
            <p:cNvSpPr>
              <a:spLocks/>
            </p:cNvSpPr>
            <p:nvPr/>
          </p:nvSpPr>
          <p:spPr>
            <a:xfrm>
              <a:off x="9443350" y="1719495"/>
              <a:ext cx="2021087" cy="4213271"/>
            </a:xfrm>
            <a:prstGeom prst="roundRect">
              <a:avLst>
                <a:gd name="adj" fmla="val 5391"/>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tx2">
                    <a:lumMod val="50000"/>
                  </a:schemeClr>
                </a:solidFill>
                <a:effectLst/>
                <a:uLnTx/>
                <a:uFillTx/>
                <a:latin typeface="+mj-lt"/>
                <a:ea typeface="+mn-ea"/>
                <a:cs typeface="Segoe UI" pitchFamily="34" charset="0"/>
              </a:endParaRPr>
            </a:p>
          </p:txBody>
        </p:sp>
      </p:grpSp>
      <p:sp>
        <p:nvSpPr>
          <p:cNvPr id="28" name="Text Placeholder 11">
            <a:extLst>
              <a:ext uri="{FF2B5EF4-FFF2-40B4-BE49-F238E27FC236}">
                <a16:creationId xmlns:a16="http://schemas.microsoft.com/office/drawing/2014/main" id="{80DB26D8-6F0E-72D3-A6ED-11D5982AFB46}"/>
              </a:ext>
            </a:extLst>
          </p:cNvPr>
          <p:cNvSpPr txBox="1">
            <a:spLocks/>
          </p:cNvSpPr>
          <p:nvPr/>
        </p:nvSpPr>
        <p:spPr>
          <a:xfrm>
            <a:off x="810523" y="1799655"/>
            <a:ext cx="1890905" cy="302086"/>
          </a:xfrm>
          <a:prstGeom prst="roundRect">
            <a:avLst>
              <a:gd name="adj" fmla="val 22205"/>
            </a:avLst>
          </a:prstGeom>
          <a:solidFill>
            <a:schemeClr val="bg1"/>
          </a:solidFill>
          <a:ln>
            <a:noFill/>
          </a:ln>
        </p:spPr>
        <p:txBody>
          <a:bodyPr vert="horz" wrap="square" lIns="91440" tIns="45720" rIns="91440" bIns="45720" rtlCol="0" anchor="ctr">
            <a:no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1200"/>
              </a:spcBef>
            </a:pPr>
            <a:r>
              <a:rPr lang="en-US" sz="1600">
                <a:latin typeface="+mj-lt"/>
              </a:rPr>
              <a:t>Identify</a:t>
            </a:r>
          </a:p>
        </p:txBody>
      </p:sp>
      <p:sp>
        <p:nvSpPr>
          <p:cNvPr id="32" name="Text Placeholder 11">
            <a:extLst>
              <a:ext uri="{FF2B5EF4-FFF2-40B4-BE49-F238E27FC236}">
                <a16:creationId xmlns:a16="http://schemas.microsoft.com/office/drawing/2014/main" id="{EF35AC4F-3960-A7FE-79FE-A4AD4DA6B34A}"/>
              </a:ext>
            </a:extLst>
          </p:cNvPr>
          <p:cNvSpPr txBox="1">
            <a:spLocks/>
          </p:cNvSpPr>
          <p:nvPr/>
        </p:nvSpPr>
        <p:spPr>
          <a:xfrm>
            <a:off x="2985002" y="1799655"/>
            <a:ext cx="1890905" cy="302086"/>
          </a:xfrm>
          <a:prstGeom prst="roundRect">
            <a:avLst>
              <a:gd name="adj" fmla="val 22205"/>
            </a:avLst>
          </a:prstGeom>
          <a:solidFill>
            <a:schemeClr val="bg1"/>
          </a:solidFill>
          <a:ln>
            <a:noFill/>
          </a:ln>
        </p:spPr>
        <p:txBody>
          <a:bodyPr vert="horz" wrap="square" lIns="91440" tIns="45720" rIns="91440" bIns="45720" rtlCol="0" anchor="ctr">
            <a:no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1200"/>
              </a:spcBef>
            </a:pPr>
            <a:r>
              <a:rPr lang="en-US" sz="1600">
                <a:latin typeface="+mj-lt"/>
              </a:rPr>
              <a:t>Protect</a:t>
            </a:r>
          </a:p>
        </p:txBody>
      </p:sp>
      <p:sp>
        <p:nvSpPr>
          <p:cNvPr id="33" name="Text Placeholder 11">
            <a:extLst>
              <a:ext uri="{FF2B5EF4-FFF2-40B4-BE49-F238E27FC236}">
                <a16:creationId xmlns:a16="http://schemas.microsoft.com/office/drawing/2014/main" id="{7DD2526E-E056-40C5-06F8-F6EE098B63D7}"/>
              </a:ext>
            </a:extLst>
          </p:cNvPr>
          <p:cNvSpPr txBox="1">
            <a:spLocks/>
          </p:cNvSpPr>
          <p:nvPr/>
        </p:nvSpPr>
        <p:spPr>
          <a:xfrm>
            <a:off x="5157793" y="1799655"/>
            <a:ext cx="1890905" cy="302086"/>
          </a:xfrm>
          <a:prstGeom prst="roundRect">
            <a:avLst>
              <a:gd name="adj" fmla="val 22205"/>
            </a:avLst>
          </a:prstGeom>
          <a:solidFill>
            <a:schemeClr val="bg1"/>
          </a:solidFill>
          <a:ln>
            <a:noFill/>
          </a:ln>
        </p:spPr>
        <p:txBody>
          <a:bodyPr vert="horz" wrap="square" lIns="91440" tIns="45720" rIns="91440" bIns="45720" rtlCol="0" anchor="ctr">
            <a:no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1200"/>
              </a:spcBef>
            </a:pPr>
            <a:r>
              <a:rPr lang="en-US" sz="1600">
                <a:latin typeface="+mj-lt"/>
              </a:rPr>
              <a:t>Detect</a:t>
            </a:r>
          </a:p>
        </p:txBody>
      </p:sp>
      <p:sp>
        <p:nvSpPr>
          <p:cNvPr id="36" name="Text Placeholder 11">
            <a:extLst>
              <a:ext uri="{FF2B5EF4-FFF2-40B4-BE49-F238E27FC236}">
                <a16:creationId xmlns:a16="http://schemas.microsoft.com/office/drawing/2014/main" id="{C21680DF-A465-9571-5310-43104E1C2119}"/>
              </a:ext>
            </a:extLst>
          </p:cNvPr>
          <p:cNvSpPr txBox="1">
            <a:spLocks/>
          </p:cNvSpPr>
          <p:nvPr/>
        </p:nvSpPr>
        <p:spPr>
          <a:xfrm>
            <a:off x="7333962" y="1799655"/>
            <a:ext cx="1890905" cy="302086"/>
          </a:xfrm>
          <a:prstGeom prst="roundRect">
            <a:avLst>
              <a:gd name="adj" fmla="val 22205"/>
            </a:avLst>
          </a:prstGeom>
          <a:solidFill>
            <a:schemeClr val="bg1"/>
          </a:solidFill>
          <a:ln>
            <a:noFill/>
          </a:ln>
        </p:spPr>
        <p:txBody>
          <a:bodyPr vert="horz" wrap="square" lIns="91440" tIns="45720" rIns="91440" bIns="45720" rtlCol="0" anchor="ctr">
            <a:no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1200"/>
              </a:spcBef>
            </a:pPr>
            <a:r>
              <a:rPr lang="en-US" sz="1600">
                <a:latin typeface="+mj-lt"/>
              </a:rPr>
              <a:t>Respond</a:t>
            </a:r>
          </a:p>
        </p:txBody>
      </p:sp>
      <p:sp>
        <p:nvSpPr>
          <p:cNvPr id="37" name="Text Placeholder 11">
            <a:extLst>
              <a:ext uri="{FF2B5EF4-FFF2-40B4-BE49-F238E27FC236}">
                <a16:creationId xmlns:a16="http://schemas.microsoft.com/office/drawing/2014/main" id="{60023D0E-B566-A8A1-03FC-4467544C3EFB}"/>
              </a:ext>
            </a:extLst>
          </p:cNvPr>
          <p:cNvSpPr txBox="1">
            <a:spLocks/>
          </p:cNvSpPr>
          <p:nvPr/>
        </p:nvSpPr>
        <p:spPr>
          <a:xfrm>
            <a:off x="9508441" y="1799655"/>
            <a:ext cx="1890905" cy="302086"/>
          </a:xfrm>
          <a:prstGeom prst="roundRect">
            <a:avLst>
              <a:gd name="adj" fmla="val 22205"/>
            </a:avLst>
          </a:prstGeom>
          <a:solidFill>
            <a:schemeClr val="bg1"/>
          </a:solidFill>
          <a:ln>
            <a:noFill/>
          </a:ln>
        </p:spPr>
        <p:txBody>
          <a:bodyPr vert="horz" wrap="square" lIns="91440" tIns="45720" rIns="91440" bIns="45720" rtlCol="0" anchor="ctr">
            <a:no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1200"/>
              </a:spcBef>
            </a:pPr>
            <a:r>
              <a:rPr lang="en-US" sz="1600">
                <a:latin typeface="+mj-lt"/>
              </a:rPr>
              <a:t>Recover</a:t>
            </a:r>
          </a:p>
        </p:txBody>
      </p:sp>
      <p:sp>
        <p:nvSpPr>
          <p:cNvPr id="11" name="Rectangle: Rounded Corners 10" descr="Protect, Detect, Respond, Recover">
            <a:extLst>
              <a:ext uri="{FF2B5EF4-FFF2-40B4-BE49-F238E27FC236}">
                <a16:creationId xmlns:a16="http://schemas.microsoft.com/office/drawing/2014/main" id="{E0B5CC22-CD9F-0BDA-4C72-5802E08B338A}"/>
              </a:ext>
            </a:extLst>
          </p:cNvPr>
          <p:cNvSpPr/>
          <p:nvPr/>
        </p:nvSpPr>
        <p:spPr bwMode="auto">
          <a:xfrm>
            <a:off x="3107510" y="2314530"/>
            <a:ext cx="6519090" cy="302085"/>
          </a:xfrm>
          <a:prstGeom prst="roundRect">
            <a:avLst>
              <a:gd name="adj" fmla="val 39516"/>
            </a:avLst>
          </a:prstGeom>
          <a:solidFill>
            <a:schemeClr val="tx2"/>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mj-lt"/>
                <a:ea typeface="+mn-ea"/>
                <a:cs typeface="Segoe UI" panose="020B0502040204020203" pitchFamily="34" charset="0"/>
              </a:rPr>
              <a:t>Master the Identity Control Plane</a:t>
            </a:r>
          </a:p>
        </p:txBody>
      </p:sp>
      <p:sp>
        <p:nvSpPr>
          <p:cNvPr id="38" name="Rectangle: Rounded Corners 37" descr="Identify, Protect, Detect">
            <a:extLst>
              <a:ext uri="{FF2B5EF4-FFF2-40B4-BE49-F238E27FC236}">
                <a16:creationId xmlns:a16="http://schemas.microsoft.com/office/drawing/2014/main" id="{30A69373-352D-3ADA-6AD7-C8CE0B366EDD}"/>
              </a:ext>
            </a:extLst>
          </p:cNvPr>
          <p:cNvSpPr/>
          <p:nvPr/>
        </p:nvSpPr>
        <p:spPr bwMode="auto">
          <a:xfrm>
            <a:off x="966031" y="2935397"/>
            <a:ext cx="6003359" cy="302085"/>
          </a:xfrm>
          <a:prstGeom prst="roundRect">
            <a:avLst>
              <a:gd name="adj" fmla="val 39516"/>
            </a:avLst>
          </a:prstGeom>
          <a:solidFill>
            <a:schemeClr val="tx2"/>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mj-lt"/>
                <a:ea typeface="+mn-ea"/>
                <a:cs typeface="Segoe UI" panose="020B0502040204020203" pitchFamily="34" charset="0"/>
              </a:rPr>
              <a:t>Automated enterprise IoT and OT asset discovery</a:t>
            </a:r>
          </a:p>
        </p:txBody>
      </p:sp>
      <p:sp>
        <p:nvSpPr>
          <p:cNvPr id="39" name="Rectangle: Rounded Corners 38" descr="Identify, Protect, Detect, Respond">
            <a:extLst>
              <a:ext uri="{FF2B5EF4-FFF2-40B4-BE49-F238E27FC236}">
                <a16:creationId xmlns:a16="http://schemas.microsoft.com/office/drawing/2014/main" id="{84DB4A1B-A1EC-0AD9-D670-11B9F0AFC2FA}"/>
              </a:ext>
            </a:extLst>
          </p:cNvPr>
          <p:cNvSpPr/>
          <p:nvPr/>
        </p:nvSpPr>
        <p:spPr bwMode="auto">
          <a:xfrm>
            <a:off x="2433852" y="3556264"/>
            <a:ext cx="5016924" cy="302085"/>
          </a:xfrm>
          <a:prstGeom prst="roundRect">
            <a:avLst>
              <a:gd name="adj" fmla="val 39516"/>
            </a:avLst>
          </a:prstGeom>
          <a:solidFill>
            <a:schemeClr val="tx2"/>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mj-lt"/>
                <a:ea typeface="+mn-ea"/>
                <a:cs typeface="Segoe UI" panose="020B0502040204020203" pitchFamily="34" charset="0"/>
              </a:rPr>
              <a:t>Discover, govern and protect Data</a:t>
            </a:r>
          </a:p>
        </p:txBody>
      </p:sp>
      <p:sp>
        <p:nvSpPr>
          <p:cNvPr id="46" name="Rectangle: Rounded Corners 45" descr="Protect, Detect, Respond, Recover">
            <a:extLst>
              <a:ext uri="{FF2B5EF4-FFF2-40B4-BE49-F238E27FC236}">
                <a16:creationId xmlns:a16="http://schemas.microsoft.com/office/drawing/2014/main" id="{8D270A3A-2CB9-5723-F945-BD6E4E48ECC7}"/>
              </a:ext>
            </a:extLst>
          </p:cNvPr>
          <p:cNvSpPr>
            <a:spLocks/>
          </p:cNvSpPr>
          <p:nvPr/>
        </p:nvSpPr>
        <p:spPr bwMode="auto">
          <a:xfrm>
            <a:off x="2919911" y="4177131"/>
            <a:ext cx="6799088" cy="302085"/>
          </a:xfrm>
          <a:prstGeom prst="roundRect">
            <a:avLst>
              <a:gd name="adj" fmla="val 39516"/>
            </a:avLst>
          </a:prstGeom>
          <a:solidFill>
            <a:schemeClr val="tx2"/>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mj-lt"/>
                <a:ea typeface="+mn-ea"/>
                <a:cs typeface="Segoe UI" panose="020B0502040204020203" pitchFamily="34" charset="0"/>
              </a:rPr>
              <a:t>Resilience to ransomware attacks</a:t>
            </a:r>
          </a:p>
        </p:txBody>
      </p:sp>
      <p:sp>
        <p:nvSpPr>
          <p:cNvPr id="47" name="Rectangle: Rounded Corners 46" descr="Identify, Protect, Detect, Respond, Recover">
            <a:extLst>
              <a:ext uri="{FF2B5EF4-FFF2-40B4-BE49-F238E27FC236}">
                <a16:creationId xmlns:a16="http://schemas.microsoft.com/office/drawing/2014/main" id="{CEED443A-1E56-ADAC-8EC7-189274F96F12}"/>
              </a:ext>
            </a:extLst>
          </p:cNvPr>
          <p:cNvSpPr>
            <a:spLocks/>
          </p:cNvSpPr>
          <p:nvPr/>
        </p:nvSpPr>
        <p:spPr bwMode="auto">
          <a:xfrm>
            <a:off x="966031" y="4797998"/>
            <a:ext cx="9298544" cy="302085"/>
          </a:xfrm>
          <a:prstGeom prst="roundRect">
            <a:avLst>
              <a:gd name="adj" fmla="val 39516"/>
            </a:avLst>
          </a:prstGeom>
          <a:solidFill>
            <a:schemeClr val="tx2"/>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mj-lt"/>
                <a:ea typeface="+mn-ea"/>
                <a:cs typeface="Segoe UI" panose="020B0502040204020203" pitchFamily="34" charset="0"/>
              </a:rPr>
              <a:t>Champion Zero Trust principle across the estate</a:t>
            </a:r>
          </a:p>
        </p:txBody>
      </p:sp>
      <p:sp>
        <p:nvSpPr>
          <p:cNvPr id="50" name="Rectangle: Rounded Corners 49">
            <a:extLst>
              <a:ext uri="{FF2B5EF4-FFF2-40B4-BE49-F238E27FC236}">
                <a16:creationId xmlns:a16="http://schemas.microsoft.com/office/drawing/2014/main" id="{3DBD3A18-F236-E73E-9695-50D064F1F264}"/>
              </a:ext>
            </a:extLst>
          </p:cNvPr>
          <p:cNvSpPr>
            <a:spLocks/>
          </p:cNvSpPr>
          <p:nvPr/>
        </p:nvSpPr>
        <p:spPr bwMode="auto">
          <a:xfrm>
            <a:off x="5615303" y="5418867"/>
            <a:ext cx="4613533" cy="302085"/>
          </a:xfrm>
          <a:prstGeom prst="roundRect">
            <a:avLst>
              <a:gd name="adj" fmla="val 39516"/>
            </a:avLst>
          </a:prstGeom>
          <a:solidFill>
            <a:schemeClr val="tx2"/>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mj-lt"/>
                <a:ea typeface="+mn-ea"/>
                <a:cs typeface="Segoe UI" panose="020B0502040204020203" pitchFamily="34" charset="0"/>
              </a:rPr>
              <a:t>Form a Unified SOC combining IT &amp; OT</a:t>
            </a:r>
          </a:p>
        </p:txBody>
      </p:sp>
      <p:pic>
        <p:nvPicPr>
          <p:cNvPr id="9" name="Graphic 8" descr="Bookmark with solid fill">
            <a:extLst>
              <a:ext uri="{FF2B5EF4-FFF2-40B4-BE49-F238E27FC236}">
                <a16:creationId xmlns:a16="http://schemas.microsoft.com/office/drawing/2014/main" id="{89280C9A-B9A6-E1BB-8862-D130859035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19173" y="-138297"/>
            <a:ext cx="914400" cy="914400"/>
          </a:xfrm>
          <a:prstGeom prst="rect">
            <a:avLst/>
          </a:prstGeom>
        </p:spPr>
      </p:pic>
      <p:sp>
        <p:nvSpPr>
          <p:cNvPr id="10" name="TextBox 9">
            <a:extLst>
              <a:ext uri="{FF2B5EF4-FFF2-40B4-BE49-F238E27FC236}">
                <a16:creationId xmlns:a16="http://schemas.microsoft.com/office/drawing/2014/main" id="{9865D32F-EE81-5F6A-A2ED-E75B58B190A8}"/>
              </a:ext>
            </a:extLst>
          </p:cNvPr>
          <p:cNvSpPr txBox="1"/>
          <p:nvPr/>
        </p:nvSpPr>
        <p:spPr>
          <a:xfrm>
            <a:off x="11378965" y="64532"/>
            <a:ext cx="594816" cy="369332"/>
          </a:xfrm>
          <a:prstGeom prst="rect">
            <a:avLst/>
          </a:prstGeom>
          <a:noFill/>
        </p:spPr>
        <p:txBody>
          <a:bodyPr wrap="square">
            <a:spAutoFit/>
          </a:bodyPr>
          <a:lstStyle/>
          <a:p>
            <a:pPr algn="ctr"/>
            <a:r>
              <a:rPr lang="en-US" sz="1800" dirty="0">
                <a:solidFill>
                  <a:schemeClr val="tx1">
                    <a:lumMod val="85000"/>
                    <a:lumOff val="15000"/>
                  </a:schemeClr>
                </a:solidFill>
              </a:rPr>
              <a:t>2</a:t>
            </a:r>
            <a:endParaRPr lang="en-US" dirty="0">
              <a:solidFill>
                <a:schemeClr val="tx1">
                  <a:lumMod val="85000"/>
                  <a:lumOff val="15000"/>
                </a:schemeClr>
              </a:solidFill>
            </a:endParaRPr>
          </a:p>
        </p:txBody>
      </p:sp>
    </p:spTree>
    <p:extLst>
      <p:ext uri="{BB962C8B-B14F-4D97-AF65-F5344CB8AC3E}">
        <p14:creationId xmlns:p14="http://schemas.microsoft.com/office/powerpoint/2010/main" val="132169210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 name="Picture 230" descr="Microsoft Security logo">
            <a:extLst>
              <a:ext uri="{FF2B5EF4-FFF2-40B4-BE49-F238E27FC236}">
                <a16:creationId xmlns:a16="http://schemas.microsoft.com/office/drawing/2014/main" id="{C16983AB-47ED-44BA-8D07-0E15E2C65DB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418461" y="6259964"/>
            <a:ext cx="2297504" cy="693571"/>
          </a:xfrm>
          <a:prstGeom prst="rect">
            <a:avLst/>
          </a:prstGeom>
        </p:spPr>
      </p:pic>
      <p:sp>
        <p:nvSpPr>
          <p:cNvPr id="3" name="Title 2">
            <a:extLst>
              <a:ext uri="{FF2B5EF4-FFF2-40B4-BE49-F238E27FC236}">
                <a16:creationId xmlns:a16="http://schemas.microsoft.com/office/drawing/2014/main" id="{69C85EAA-95FC-4FE6-1084-778DBE21013A}"/>
              </a:ext>
            </a:extLst>
          </p:cNvPr>
          <p:cNvSpPr>
            <a:spLocks noGrp="1"/>
          </p:cNvSpPr>
          <p:nvPr>
            <p:ph type="title"/>
          </p:nvPr>
        </p:nvSpPr>
        <p:spPr/>
        <p:txBody>
          <a:bodyPr/>
          <a:lstStyle/>
          <a:p>
            <a:r>
              <a:rPr lang="en-US" dirty="0"/>
              <a:t>Zero Trust Architecture</a:t>
            </a:r>
          </a:p>
        </p:txBody>
      </p:sp>
      <p:pic>
        <p:nvPicPr>
          <p:cNvPr id="282" name="Picture 281">
            <a:extLst>
              <a:ext uri="{FF2B5EF4-FFF2-40B4-BE49-F238E27FC236}">
                <a16:creationId xmlns:a16="http://schemas.microsoft.com/office/drawing/2014/main" id="{EA8E2664-C3F8-0DB6-7402-57AC6E4360B2}"/>
              </a:ext>
            </a:extLst>
          </p:cNvPr>
          <p:cNvPicPr>
            <a:picLocks noChangeAspect="1"/>
          </p:cNvPicPr>
          <p:nvPr/>
        </p:nvPicPr>
        <p:blipFill>
          <a:blip r:embed="rId4"/>
          <a:stretch>
            <a:fillRect/>
          </a:stretch>
        </p:blipFill>
        <p:spPr>
          <a:xfrm>
            <a:off x="1231391" y="2029104"/>
            <a:ext cx="9226640" cy="4770650"/>
          </a:xfrm>
          <a:prstGeom prst="rect">
            <a:avLst/>
          </a:prstGeom>
        </p:spPr>
      </p:pic>
      <p:pic>
        <p:nvPicPr>
          <p:cNvPr id="283" name="Graphic 282" descr="Bookmark with solid fill">
            <a:extLst>
              <a:ext uri="{FF2B5EF4-FFF2-40B4-BE49-F238E27FC236}">
                <a16:creationId xmlns:a16="http://schemas.microsoft.com/office/drawing/2014/main" id="{0A027006-B490-C8CF-C9A0-6FD00877F5F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19173" y="-138297"/>
            <a:ext cx="914400" cy="914400"/>
          </a:xfrm>
          <a:prstGeom prst="rect">
            <a:avLst/>
          </a:prstGeom>
        </p:spPr>
      </p:pic>
      <p:sp>
        <p:nvSpPr>
          <p:cNvPr id="284" name="TextBox 283">
            <a:extLst>
              <a:ext uri="{FF2B5EF4-FFF2-40B4-BE49-F238E27FC236}">
                <a16:creationId xmlns:a16="http://schemas.microsoft.com/office/drawing/2014/main" id="{C2D50808-8AA3-72A2-28F4-85B3B9EF9F60}"/>
              </a:ext>
            </a:extLst>
          </p:cNvPr>
          <p:cNvSpPr txBox="1"/>
          <p:nvPr/>
        </p:nvSpPr>
        <p:spPr>
          <a:xfrm>
            <a:off x="11378965" y="64532"/>
            <a:ext cx="594816" cy="369332"/>
          </a:xfrm>
          <a:prstGeom prst="rect">
            <a:avLst/>
          </a:prstGeom>
          <a:noFill/>
        </p:spPr>
        <p:txBody>
          <a:bodyPr wrap="square">
            <a:spAutoFit/>
          </a:bodyPr>
          <a:lstStyle/>
          <a:p>
            <a:pPr algn="ctr"/>
            <a:r>
              <a:rPr lang="en-US" sz="1800" dirty="0">
                <a:solidFill>
                  <a:schemeClr val="tx1">
                    <a:lumMod val="85000"/>
                    <a:lumOff val="15000"/>
                  </a:schemeClr>
                </a:solidFill>
              </a:rPr>
              <a:t>2</a:t>
            </a:r>
            <a:endParaRPr lang="en-US" dirty="0">
              <a:solidFill>
                <a:schemeClr val="tx1">
                  <a:lumMod val="85000"/>
                  <a:lumOff val="15000"/>
                </a:schemeClr>
              </a:solidFill>
            </a:endParaRPr>
          </a:p>
        </p:txBody>
      </p:sp>
      <p:sp>
        <p:nvSpPr>
          <p:cNvPr id="285" name="TextBox 284">
            <a:extLst>
              <a:ext uri="{FF2B5EF4-FFF2-40B4-BE49-F238E27FC236}">
                <a16:creationId xmlns:a16="http://schemas.microsoft.com/office/drawing/2014/main" id="{E9D286BC-ED96-270E-EAE3-605DB25B5439}"/>
              </a:ext>
            </a:extLst>
          </p:cNvPr>
          <p:cNvSpPr txBox="1"/>
          <p:nvPr/>
        </p:nvSpPr>
        <p:spPr>
          <a:xfrm>
            <a:off x="600182" y="1603710"/>
            <a:ext cx="5244529" cy="271613"/>
          </a:xfrm>
          <a:prstGeom prst="rect">
            <a:avLst/>
          </a:prstGeom>
          <a:noFill/>
        </p:spPr>
        <p:txBody>
          <a:bodyPr wrap="square" lIns="0" tIns="0" rIns="0" bIns="0" rtlCol="0">
            <a:spAutoFit/>
          </a:bodyPr>
          <a:lstStyle>
            <a:defPPr>
              <a:defRPr lang="en-US"/>
            </a:defPPr>
            <a:lvl1pPr marL="0" algn="l" defTabSz="914460" rtl="0" eaLnBrk="1" latinLnBrk="0" hangingPunct="1">
              <a:defRPr sz="1765" kern="1200">
                <a:solidFill>
                  <a:schemeClr val="tx1"/>
                </a:solidFill>
                <a:latin typeface="+mn-lt"/>
                <a:ea typeface="+mn-ea"/>
                <a:cs typeface="+mn-cs"/>
              </a:defRPr>
            </a:lvl1pPr>
            <a:lvl2pPr marL="457230" algn="l" defTabSz="914460" rtl="0" eaLnBrk="1" latinLnBrk="0" hangingPunct="1">
              <a:defRPr sz="1765" kern="1200">
                <a:solidFill>
                  <a:schemeClr val="tx1"/>
                </a:solidFill>
                <a:latin typeface="+mn-lt"/>
                <a:ea typeface="+mn-ea"/>
                <a:cs typeface="+mn-cs"/>
              </a:defRPr>
            </a:lvl2pPr>
            <a:lvl3pPr marL="914460" algn="l" defTabSz="914460" rtl="0" eaLnBrk="1" latinLnBrk="0" hangingPunct="1">
              <a:defRPr sz="1765" kern="1200">
                <a:solidFill>
                  <a:schemeClr val="tx1"/>
                </a:solidFill>
                <a:latin typeface="+mn-lt"/>
                <a:ea typeface="+mn-ea"/>
                <a:cs typeface="+mn-cs"/>
              </a:defRPr>
            </a:lvl3pPr>
            <a:lvl4pPr marL="1371690" algn="l" defTabSz="914460" rtl="0" eaLnBrk="1" latinLnBrk="0" hangingPunct="1">
              <a:defRPr sz="1765" kern="1200">
                <a:solidFill>
                  <a:schemeClr val="tx1"/>
                </a:solidFill>
                <a:latin typeface="+mn-lt"/>
                <a:ea typeface="+mn-ea"/>
                <a:cs typeface="+mn-cs"/>
              </a:defRPr>
            </a:lvl4pPr>
            <a:lvl5pPr marL="1828921" algn="l" defTabSz="914460" rtl="0" eaLnBrk="1" latinLnBrk="0" hangingPunct="1">
              <a:defRPr sz="1765" kern="1200">
                <a:solidFill>
                  <a:schemeClr val="tx1"/>
                </a:solidFill>
                <a:latin typeface="+mn-lt"/>
                <a:ea typeface="+mn-ea"/>
                <a:cs typeface="+mn-cs"/>
              </a:defRPr>
            </a:lvl5pPr>
            <a:lvl6pPr marL="2286152" algn="l" defTabSz="914460" rtl="0" eaLnBrk="1" latinLnBrk="0" hangingPunct="1">
              <a:defRPr sz="1765" kern="1200">
                <a:solidFill>
                  <a:schemeClr val="tx1"/>
                </a:solidFill>
                <a:latin typeface="+mn-lt"/>
                <a:ea typeface="+mn-ea"/>
                <a:cs typeface="+mn-cs"/>
              </a:defRPr>
            </a:lvl6pPr>
            <a:lvl7pPr marL="2743381" algn="l" defTabSz="914460" rtl="0" eaLnBrk="1" latinLnBrk="0" hangingPunct="1">
              <a:defRPr sz="1765" kern="1200">
                <a:solidFill>
                  <a:schemeClr val="tx1"/>
                </a:solidFill>
                <a:latin typeface="+mn-lt"/>
                <a:ea typeface="+mn-ea"/>
                <a:cs typeface="+mn-cs"/>
              </a:defRPr>
            </a:lvl7pPr>
            <a:lvl8pPr marL="3200611" algn="l" defTabSz="914460" rtl="0" eaLnBrk="1" latinLnBrk="0" hangingPunct="1">
              <a:defRPr sz="1765" kern="1200">
                <a:solidFill>
                  <a:schemeClr val="tx1"/>
                </a:solidFill>
                <a:latin typeface="+mn-lt"/>
                <a:ea typeface="+mn-ea"/>
                <a:cs typeface="+mn-cs"/>
              </a:defRPr>
            </a:lvl8pPr>
            <a:lvl9pPr marL="3657842" algn="l" defTabSz="914460" rtl="0" eaLnBrk="1" latinLnBrk="0" hangingPunct="1">
              <a:defRPr sz="1765" kern="1200">
                <a:solidFill>
                  <a:schemeClr val="tx1"/>
                </a:solidFill>
                <a:latin typeface="+mn-lt"/>
                <a:ea typeface="+mn-ea"/>
                <a:cs typeface="+mn-cs"/>
              </a:defRPr>
            </a:lvl9pPr>
          </a:lstStyle>
          <a:p>
            <a:pPr algn="ctr" defTabSz="896720">
              <a:defRPr/>
            </a:pPr>
            <a:r>
              <a:rPr lang="en-US" i="1" dirty="0">
                <a:solidFill>
                  <a:srgbClr val="243A5E">
                    <a:lumMod val="50000"/>
                  </a:srgbClr>
                </a:solidFill>
                <a:latin typeface="Segoe UI Semibold"/>
              </a:rPr>
              <a:t>Assume breach | Explicitly verify | Least privileged </a:t>
            </a:r>
          </a:p>
        </p:txBody>
      </p:sp>
    </p:spTree>
    <p:extLst>
      <p:ext uri="{BB962C8B-B14F-4D97-AF65-F5344CB8AC3E}">
        <p14:creationId xmlns:p14="http://schemas.microsoft.com/office/powerpoint/2010/main" val="39261896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F2848-6AA3-5CF1-3430-536CFB289926}"/>
              </a:ext>
            </a:extLst>
          </p:cNvPr>
          <p:cNvSpPr>
            <a:spLocks noGrp="1"/>
          </p:cNvSpPr>
          <p:nvPr>
            <p:ph type="title"/>
          </p:nvPr>
        </p:nvSpPr>
        <p:spPr/>
        <p:txBody>
          <a:bodyPr/>
          <a:lstStyle/>
          <a:p>
            <a:r>
              <a:rPr lang="en-US" dirty="0"/>
              <a:t>Assess Yourself Against the Framework</a:t>
            </a:r>
          </a:p>
        </p:txBody>
      </p:sp>
      <p:sp>
        <p:nvSpPr>
          <p:cNvPr id="3" name="Content Placeholder 2">
            <a:extLst>
              <a:ext uri="{FF2B5EF4-FFF2-40B4-BE49-F238E27FC236}">
                <a16:creationId xmlns:a16="http://schemas.microsoft.com/office/drawing/2014/main" id="{36D498FC-7DED-B68E-DBE6-4EEA770CED0E}"/>
              </a:ext>
            </a:extLst>
          </p:cNvPr>
          <p:cNvSpPr>
            <a:spLocks noGrp="1"/>
          </p:cNvSpPr>
          <p:nvPr>
            <p:ph type="body" sz="quarter" idx="15"/>
          </p:nvPr>
        </p:nvSpPr>
        <p:spPr/>
        <p:txBody>
          <a:bodyPr/>
          <a:lstStyle/>
          <a:p>
            <a:pPr marL="342900" indent="-342900">
              <a:lnSpc>
                <a:spcPct val="130000"/>
              </a:lnSpc>
              <a:buFont typeface="Arial" panose="020B0604020202020204" pitchFamily="34" charset="0"/>
              <a:buChar char="•"/>
            </a:pPr>
            <a:r>
              <a:rPr lang="en-US" dirty="0"/>
              <a:t>Risk Assessment</a:t>
            </a:r>
          </a:p>
          <a:p>
            <a:pPr marL="342900" indent="-342900">
              <a:lnSpc>
                <a:spcPct val="130000"/>
              </a:lnSpc>
              <a:buFont typeface="Arial" panose="020B0604020202020204" pitchFamily="34" charset="0"/>
              <a:buChar char="•"/>
            </a:pPr>
            <a:r>
              <a:rPr lang="en-US" dirty="0"/>
              <a:t>Threat Modeling</a:t>
            </a:r>
          </a:p>
          <a:p>
            <a:pPr marL="342900" indent="-342900">
              <a:lnSpc>
                <a:spcPct val="130000"/>
              </a:lnSpc>
              <a:buFont typeface="Arial" panose="020B0604020202020204" pitchFamily="34" charset="0"/>
              <a:buChar char="•"/>
            </a:pPr>
            <a:r>
              <a:rPr lang="en-US" dirty="0"/>
              <a:t>Penetration Testing</a:t>
            </a:r>
          </a:p>
          <a:p>
            <a:pPr marL="342900" indent="-342900">
              <a:lnSpc>
                <a:spcPct val="130000"/>
              </a:lnSpc>
              <a:buFont typeface="Arial" panose="020B0604020202020204" pitchFamily="34" charset="0"/>
              <a:buChar char="•"/>
            </a:pPr>
            <a:r>
              <a:rPr lang="en-US" dirty="0"/>
              <a:t>Red Teaming</a:t>
            </a:r>
          </a:p>
          <a:p>
            <a:pPr marL="342900" indent="-342900">
              <a:lnSpc>
                <a:spcPct val="130000"/>
              </a:lnSpc>
              <a:buFont typeface="Arial" panose="020B0604020202020204" pitchFamily="34" charset="0"/>
              <a:buChar char="•"/>
            </a:pPr>
            <a:r>
              <a:rPr lang="en-US" dirty="0"/>
              <a:t>Standards Benchmarking</a:t>
            </a:r>
          </a:p>
          <a:p>
            <a:pPr marL="342900" indent="-342900">
              <a:lnSpc>
                <a:spcPct val="130000"/>
              </a:lnSpc>
              <a:buFont typeface="Arial" panose="020B0604020202020204" pitchFamily="34" charset="0"/>
              <a:buChar char="•"/>
            </a:pPr>
            <a:r>
              <a:rPr lang="en-US" dirty="0"/>
              <a:t>SOC Trend Analysis</a:t>
            </a:r>
          </a:p>
        </p:txBody>
      </p:sp>
      <p:sp>
        <p:nvSpPr>
          <p:cNvPr id="4" name="Text Placeholder 3">
            <a:extLst>
              <a:ext uri="{FF2B5EF4-FFF2-40B4-BE49-F238E27FC236}">
                <a16:creationId xmlns:a16="http://schemas.microsoft.com/office/drawing/2014/main" id="{A8B7EE81-ECD6-0C84-0556-884F46BA9B86}"/>
              </a:ext>
            </a:extLst>
          </p:cNvPr>
          <p:cNvSpPr>
            <a:spLocks noGrp="1"/>
          </p:cNvSpPr>
          <p:nvPr>
            <p:ph type="body" sz="quarter" idx="16"/>
          </p:nvPr>
        </p:nvSpPr>
        <p:spPr/>
        <p:txBody>
          <a:bodyPr/>
          <a:lstStyle/>
          <a:p>
            <a:r>
              <a:rPr lang="en-US" dirty="0"/>
              <a:t>Use Multiple Techniques</a:t>
            </a:r>
          </a:p>
        </p:txBody>
      </p:sp>
      <p:sp>
        <p:nvSpPr>
          <p:cNvPr id="5" name="Text Placeholder 4">
            <a:extLst>
              <a:ext uri="{FF2B5EF4-FFF2-40B4-BE49-F238E27FC236}">
                <a16:creationId xmlns:a16="http://schemas.microsoft.com/office/drawing/2014/main" id="{D96E06BF-682D-6183-44A7-8774D19B97BE}"/>
              </a:ext>
            </a:extLst>
          </p:cNvPr>
          <p:cNvSpPr>
            <a:spLocks noGrp="1"/>
          </p:cNvSpPr>
          <p:nvPr>
            <p:ph type="body" sz="quarter" idx="17"/>
          </p:nvPr>
        </p:nvSpPr>
        <p:spPr/>
        <p:txBody>
          <a:bodyPr/>
          <a:lstStyle/>
          <a:p>
            <a:endParaRPr lang="en-US"/>
          </a:p>
        </p:txBody>
      </p:sp>
      <p:pic>
        <p:nvPicPr>
          <p:cNvPr id="6" name="Graphic 5" descr="Bookmark with solid fill">
            <a:extLst>
              <a:ext uri="{FF2B5EF4-FFF2-40B4-BE49-F238E27FC236}">
                <a16:creationId xmlns:a16="http://schemas.microsoft.com/office/drawing/2014/main" id="{DC042D63-5458-C881-43BA-3F4B0E894EE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19173" y="-138297"/>
            <a:ext cx="914400" cy="914400"/>
          </a:xfrm>
          <a:prstGeom prst="rect">
            <a:avLst/>
          </a:prstGeom>
        </p:spPr>
      </p:pic>
      <p:sp>
        <p:nvSpPr>
          <p:cNvPr id="7" name="TextBox 6">
            <a:extLst>
              <a:ext uri="{FF2B5EF4-FFF2-40B4-BE49-F238E27FC236}">
                <a16:creationId xmlns:a16="http://schemas.microsoft.com/office/drawing/2014/main" id="{9FB50990-8330-5FD1-B750-B2146C34AC52}"/>
              </a:ext>
            </a:extLst>
          </p:cNvPr>
          <p:cNvSpPr txBox="1"/>
          <p:nvPr/>
        </p:nvSpPr>
        <p:spPr>
          <a:xfrm>
            <a:off x="11378965" y="64532"/>
            <a:ext cx="594816" cy="369332"/>
          </a:xfrm>
          <a:prstGeom prst="rect">
            <a:avLst/>
          </a:prstGeom>
          <a:noFill/>
        </p:spPr>
        <p:txBody>
          <a:bodyPr wrap="square">
            <a:spAutoFit/>
          </a:bodyPr>
          <a:lstStyle/>
          <a:p>
            <a:pPr algn="ctr"/>
            <a:r>
              <a:rPr lang="en-US" sz="1800" dirty="0">
                <a:solidFill>
                  <a:schemeClr val="tx1">
                    <a:lumMod val="85000"/>
                    <a:lumOff val="15000"/>
                  </a:schemeClr>
                </a:solidFill>
              </a:rPr>
              <a:t>2</a:t>
            </a:r>
            <a:endParaRPr lang="en-US" dirty="0">
              <a:solidFill>
                <a:schemeClr val="tx1">
                  <a:lumMod val="85000"/>
                  <a:lumOff val="15000"/>
                </a:schemeClr>
              </a:solidFill>
            </a:endParaRPr>
          </a:p>
        </p:txBody>
      </p:sp>
    </p:spTree>
    <p:extLst>
      <p:ext uri="{BB962C8B-B14F-4D97-AF65-F5344CB8AC3E}">
        <p14:creationId xmlns:p14="http://schemas.microsoft.com/office/powerpoint/2010/main" val="17097681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reeform: Shape 34">
            <a:extLst>
              <a:ext uri="{FF2B5EF4-FFF2-40B4-BE49-F238E27FC236}">
                <a16:creationId xmlns:a16="http://schemas.microsoft.com/office/drawing/2014/main" id="{34DEA6B7-D315-E670-A263-F47B4BDED719}"/>
              </a:ext>
            </a:extLst>
          </p:cNvPr>
          <p:cNvSpPr/>
          <p:nvPr/>
        </p:nvSpPr>
        <p:spPr>
          <a:xfrm flipH="1">
            <a:off x="0" y="0"/>
            <a:ext cx="12192000" cy="6338168"/>
          </a:xfrm>
          <a:custGeom>
            <a:avLst/>
            <a:gdLst>
              <a:gd name="connsiteX0" fmla="*/ 12191999 w 12192000"/>
              <a:gd name="connsiteY0" fmla="*/ 0 h 6338168"/>
              <a:gd name="connsiteX1" fmla="*/ 6096000 w 12192000"/>
              <a:gd name="connsiteY1" fmla="*/ 0 h 6338168"/>
              <a:gd name="connsiteX2" fmla="*/ 6096000 w 12192000"/>
              <a:gd name="connsiteY2" fmla="*/ 0 h 6338168"/>
              <a:gd name="connsiteX3" fmla="*/ 1 w 12192000"/>
              <a:gd name="connsiteY3" fmla="*/ 0 h 6338168"/>
              <a:gd name="connsiteX4" fmla="*/ 1 w 12192000"/>
              <a:gd name="connsiteY4" fmla="*/ 130627 h 6338168"/>
              <a:gd name="connsiteX5" fmla="*/ 0 w 12192000"/>
              <a:gd name="connsiteY5" fmla="*/ 130627 h 6338168"/>
              <a:gd name="connsiteX6" fmla="*/ 0 w 12192000"/>
              <a:gd name="connsiteY6" fmla="*/ 3256767 h 6338168"/>
              <a:gd name="connsiteX7" fmla="*/ 0 w 12192000"/>
              <a:gd name="connsiteY7" fmla="*/ 3429000 h 6338168"/>
              <a:gd name="connsiteX8" fmla="*/ 0 w 12192000"/>
              <a:gd name="connsiteY8" fmla="*/ 6338168 h 6338168"/>
              <a:gd name="connsiteX9" fmla="*/ 292100 w 12192000"/>
              <a:gd name="connsiteY9" fmla="*/ 6338168 h 6338168"/>
              <a:gd name="connsiteX10" fmla="*/ 584200 w 12192000"/>
              <a:gd name="connsiteY10" fmla="*/ 6046068 h 6338168"/>
              <a:gd name="connsiteX11" fmla="*/ 584200 w 12192000"/>
              <a:gd name="connsiteY11" fmla="*/ 3256767 h 6338168"/>
              <a:gd name="connsiteX12" fmla="*/ 581383 w 12192000"/>
              <a:gd name="connsiteY12" fmla="*/ 3256767 h 6338168"/>
              <a:gd name="connsiteX13" fmla="*/ 581383 w 12192000"/>
              <a:gd name="connsiteY13" fmla="*/ 1554521 h 6338168"/>
              <a:gd name="connsiteX14" fmla="*/ 789932 w 12192000"/>
              <a:gd name="connsiteY14" fmla="*/ 1345972 h 6338168"/>
              <a:gd name="connsiteX15" fmla="*/ 6096000 w 12192000"/>
              <a:gd name="connsiteY15" fmla="*/ 1345972 h 6338168"/>
              <a:gd name="connsiteX16" fmla="*/ 6096000 w 12192000"/>
              <a:gd name="connsiteY16" fmla="*/ 1345972 h 6338168"/>
              <a:gd name="connsiteX17" fmla="*/ 11402068 w 12192000"/>
              <a:gd name="connsiteY17" fmla="*/ 1345972 h 6338168"/>
              <a:gd name="connsiteX18" fmla="*/ 11610617 w 12192000"/>
              <a:gd name="connsiteY18" fmla="*/ 1554521 h 6338168"/>
              <a:gd name="connsiteX19" fmla="*/ 11610617 w 12192000"/>
              <a:gd name="connsiteY19" fmla="*/ 3256767 h 6338168"/>
              <a:gd name="connsiteX20" fmla="*/ 11607799 w 12192000"/>
              <a:gd name="connsiteY20" fmla="*/ 3256767 h 6338168"/>
              <a:gd name="connsiteX21" fmla="*/ 11607799 w 12192000"/>
              <a:gd name="connsiteY21" fmla="*/ 6046068 h 6338168"/>
              <a:gd name="connsiteX22" fmla="*/ 11899899 w 12192000"/>
              <a:gd name="connsiteY22" fmla="*/ 6338168 h 6338168"/>
              <a:gd name="connsiteX23" fmla="*/ 12191999 w 12192000"/>
              <a:gd name="connsiteY23" fmla="*/ 6338168 h 6338168"/>
              <a:gd name="connsiteX24" fmla="*/ 12191999 w 12192000"/>
              <a:gd name="connsiteY24" fmla="*/ 3429000 h 6338168"/>
              <a:gd name="connsiteX25" fmla="*/ 12192000 w 12192000"/>
              <a:gd name="connsiteY25" fmla="*/ 3429000 h 6338168"/>
              <a:gd name="connsiteX26" fmla="*/ 12192000 w 12192000"/>
              <a:gd name="connsiteY26" fmla="*/ 130627 h 6338168"/>
              <a:gd name="connsiteX27" fmla="*/ 12191999 w 12192000"/>
              <a:gd name="connsiteY27" fmla="*/ 130627 h 633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192000" h="6338168">
                <a:moveTo>
                  <a:pt x="12191999" y="0"/>
                </a:moveTo>
                <a:lnTo>
                  <a:pt x="6096000" y="0"/>
                </a:lnTo>
                <a:lnTo>
                  <a:pt x="6096000" y="0"/>
                </a:lnTo>
                <a:lnTo>
                  <a:pt x="1" y="0"/>
                </a:lnTo>
                <a:lnTo>
                  <a:pt x="1" y="130627"/>
                </a:lnTo>
                <a:lnTo>
                  <a:pt x="0" y="130627"/>
                </a:lnTo>
                <a:lnTo>
                  <a:pt x="0" y="3256767"/>
                </a:lnTo>
                <a:lnTo>
                  <a:pt x="0" y="3429000"/>
                </a:lnTo>
                <a:lnTo>
                  <a:pt x="0" y="6338168"/>
                </a:lnTo>
                <a:lnTo>
                  <a:pt x="292100" y="6338168"/>
                </a:lnTo>
                <a:cubicBezTo>
                  <a:pt x="453422" y="6338168"/>
                  <a:pt x="584200" y="6207390"/>
                  <a:pt x="584200" y="6046068"/>
                </a:cubicBezTo>
                <a:lnTo>
                  <a:pt x="584200" y="3256767"/>
                </a:lnTo>
                <a:lnTo>
                  <a:pt x="581383" y="3256767"/>
                </a:lnTo>
                <a:lnTo>
                  <a:pt x="581383" y="1554521"/>
                </a:lnTo>
                <a:cubicBezTo>
                  <a:pt x="581383" y="1439324"/>
                  <a:pt x="674735" y="1345972"/>
                  <a:pt x="789932" y="1345972"/>
                </a:cubicBezTo>
                <a:lnTo>
                  <a:pt x="6096000" y="1345972"/>
                </a:lnTo>
                <a:lnTo>
                  <a:pt x="6096000" y="1345972"/>
                </a:lnTo>
                <a:lnTo>
                  <a:pt x="11402068" y="1345972"/>
                </a:lnTo>
                <a:cubicBezTo>
                  <a:pt x="11517265" y="1345972"/>
                  <a:pt x="11610617" y="1439324"/>
                  <a:pt x="11610617" y="1554521"/>
                </a:cubicBezTo>
                <a:lnTo>
                  <a:pt x="11610617" y="3256767"/>
                </a:lnTo>
                <a:lnTo>
                  <a:pt x="11607799" y="3256767"/>
                </a:lnTo>
                <a:lnTo>
                  <a:pt x="11607799" y="6046068"/>
                </a:lnTo>
                <a:cubicBezTo>
                  <a:pt x="11607799" y="6207390"/>
                  <a:pt x="11738577" y="6338168"/>
                  <a:pt x="11899899" y="6338168"/>
                </a:cubicBezTo>
                <a:lnTo>
                  <a:pt x="12191999" y="6338168"/>
                </a:lnTo>
                <a:lnTo>
                  <a:pt x="12191999" y="3429000"/>
                </a:lnTo>
                <a:lnTo>
                  <a:pt x="12192000" y="3429000"/>
                </a:lnTo>
                <a:lnTo>
                  <a:pt x="12192000" y="130627"/>
                </a:lnTo>
                <a:lnTo>
                  <a:pt x="12191999" y="130627"/>
                </a:lnTo>
                <a:close/>
              </a:path>
            </a:pathLst>
          </a:custGeom>
          <a:solidFill>
            <a:srgbClr val="F2F2F2"/>
          </a:solidFill>
          <a:ln w="0" cap="flat">
            <a:noFill/>
            <a:prstDash val="solid"/>
            <a:miter/>
          </a:ln>
        </p:spPr>
        <p:txBody>
          <a:bodyPr wrap="square" rtlCol="0" anchor="ctr">
            <a:noAutofit/>
          </a:bodyPr>
          <a:lstStyle/>
          <a:p>
            <a:endParaRPr lang="en-US"/>
          </a:p>
        </p:txBody>
      </p:sp>
      <p:pic>
        <p:nvPicPr>
          <p:cNvPr id="83" name="Picture 82" descr="A black and white background&#10;&#10;Description automatically generated">
            <a:extLst>
              <a:ext uri="{FF2B5EF4-FFF2-40B4-BE49-F238E27FC236}">
                <a16:creationId xmlns:a16="http://schemas.microsoft.com/office/drawing/2014/main" id="{481E57A1-4E4E-DF19-E51A-5FA9D2A55A1D}"/>
              </a:ext>
            </a:extLst>
          </p:cNvPr>
          <p:cNvPicPr>
            <a:picLocks noChangeAspect="1"/>
          </p:cNvPicPr>
          <p:nvPr/>
        </p:nvPicPr>
        <p:blipFill>
          <a:blip r:embed="rId3" cstate="hqprint">
            <a:alphaModFix/>
            <a:extLst>
              <a:ext uri="{28A0092B-C50C-407E-A947-70E740481C1C}">
                <a14:useLocalDpi xmlns:a14="http://schemas.microsoft.com/office/drawing/2010/main"/>
              </a:ext>
            </a:extLst>
          </a:blip>
          <a:srcRect/>
          <a:stretch>
            <a:fillRect/>
          </a:stretch>
        </p:blipFill>
        <p:spPr>
          <a:xfrm>
            <a:off x="0" y="0"/>
            <a:ext cx="12192000" cy="6338168"/>
          </a:xfrm>
          <a:custGeom>
            <a:avLst/>
            <a:gdLst>
              <a:gd name="connsiteX0" fmla="*/ 10847823 w 12192000"/>
              <a:gd name="connsiteY0" fmla="*/ 0 h 6338168"/>
              <a:gd name="connsiteX1" fmla="*/ 10926441 w 12192000"/>
              <a:gd name="connsiteY1" fmla="*/ 0 h 6338168"/>
              <a:gd name="connsiteX2" fmla="*/ 12191999 w 12192000"/>
              <a:gd name="connsiteY2" fmla="*/ 0 h 6338168"/>
              <a:gd name="connsiteX3" fmla="*/ 12191999 w 12192000"/>
              <a:gd name="connsiteY3" fmla="*/ 130627 h 6338168"/>
              <a:gd name="connsiteX4" fmla="*/ 12192000 w 12192000"/>
              <a:gd name="connsiteY4" fmla="*/ 130627 h 6338168"/>
              <a:gd name="connsiteX5" fmla="*/ 12192000 w 12192000"/>
              <a:gd name="connsiteY5" fmla="*/ 439538 h 6338168"/>
              <a:gd name="connsiteX6" fmla="*/ 12191830 w 12192000"/>
              <a:gd name="connsiteY6" fmla="*/ 439538 h 6338168"/>
              <a:gd name="connsiteX7" fmla="*/ 12191830 w 12192000"/>
              <a:gd name="connsiteY7" fmla="*/ 1049407 h 6338168"/>
              <a:gd name="connsiteX8" fmla="*/ 11887945 w 12192000"/>
              <a:gd name="connsiteY8" fmla="*/ 1345972 h 6338168"/>
              <a:gd name="connsiteX9" fmla="*/ 11402068 w 12192000"/>
              <a:gd name="connsiteY9" fmla="*/ 1345972 h 6338168"/>
              <a:gd name="connsiteX10" fmla="*/ 10622386 w 12192000"/>
              <a:gd name="connsiteY10" fmla="*/ 1345972 h 6338168"/>
              <a:gd name="connsiteX11" fmla="*/ 8727880 w 12192000"/>
              <a:gd name="connsiteY11" fmla="*/ 1345972 h 6338168"/>
              <a:gd name="connsiteX12" fmla="*/ 6096000 w 12192000"/>
              <a:gd name="connsiteY12" fmla="*/ 1345972 h 6338168"/>
              <a:gd name="connsiteX13" fmla="*/ 809430 w 12192000"/>
              <a:gd name="connsiteY13" fmla="*/ 1345972 h 6338168"/>
              <a:gd name="connsiteX14" fmla="*/ 789932 w 12192000"/>
              <a:gd name="connsiteY14" fmla="*/ 1345972 h 6338168"/>
              <a:gd name="connsiteX15" fmla="*/ 581383 w 12192000"/>
              <a:gd name="connsiteY15" fmla="*/ 1554521 h 6338168"/>
              <a:gd name="connsiteX16" fmla="*/ 581383 w 12192000"/>
              <a:gd name="connsiteY16" fmla="*/ 3256767 h 6338168"/>
              <a:gd name="connsiteX17" fmla="*/ 584201 w 12192000"/>
              <a:gd name="connsiteY17" fmla="*/ 3256767 h 6338168"/>
              <a:gd name="connsiteX18" fmla="*/ 584201 w 12192000"/>
              <a:gd name="connsiteY18" fmla="*/ 6046068 h 6338168"/>
              <a:gd name="connsiteX19" fmla="*/ 292101 w 12192000"/>
              <a:gd name="connsiteY19" fmla="*/ 6338168 h 6338168"/>
              <a:gd name="connsiteX20" fmla="*/ 1 w 12192000"/>
              <a:gd name="connsiteY20" fmla="*/ 6338168 h 6338168"/>
              <a:gd name="connsiteX21" fmla="*/ 1 w 12192000"/>
              <a:gd name="connsiteY21" fmla="*/ 3429000 h 6338168"/>
              <a:gd name="connsiteX22" fmla="*/ 0 w 12192000"/>
              <a:gd name="connsiteY22" fmla="*/ 3429000 h 6338168"/>
              <a:gd name="connsiteX23" fmla="*/ 0 w 12192000"/>
              <a:gd name="connsiteY23" fmla="*/ 1487599 h 6338168"/>
              <a:gd name="connsiteX24" fmla="*/ 224398 w 12192000"/>
              <a:gd name="connsiteY24" fmla="*/ 1269719 h 6338168"/>
              <a:gd name="connsiteX25" fmla="*/ 10528721 w 12192000"/>
              <a:gd name="connsiteY25" fmla="*/ 1269719 h 6338168"/>
              <a:gd name="connsiteX26" fmla="*/ 10847823 w 12192000"/>
              <a:gd name="connsiteY26" fmla="*/ 959886 h 633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338168">
                <a:moveTo>
                  <a:pt x="10847823" y="0"/>
                </a:moveTo>
                <a:lnTo>
                  <a:pt x="10926441" y="0"/>
                </a:lnTo>
                <a:lnTo>
                  <a:pt x="12191999" y="0"/>
                </a:lnTo>
                <a:lnTo>
                  <a:pt x="12191999" y="130627"/>
                </a:lnTo>
                <a:lnTo>
                  <a:pt x="12192000" y="130627"/>
                </a:lnTo>
                <a:lnTo>
                  <a:pt x="12192000" y="439538"/>
                </a:lnTo>
                <a:lnTo>
                  <a:pt x="12191830" y="439538"/>
                </a:lnTo>
                <a:lnTo>
                  <a:pt x="12191830" y="1049407"/>
                </a:lnTo>
                <a:cubicBezTo>
                  <a:pt x="12191830" y="1213248"/>
                  <a:pt x="12055700" y="1345972"/>
                  <a:pt x="11887945" y="1345972"/>
                </a:cubicBezTo>
                <a:lnTo>
                  <a:pt x="11402068" y="1345972"/>
                </a:lnTo>
                <a:lnTo>
                  <a:pt x="10622386" y="1345972"/>
                </a:lnTo>
                <a:lnTo>
                  <a:pt x="8727880" y="1345972"/>
                </a:lnTo>
                <a:lnTo>
                  <a:pt x="6096000" y="1345972"/>
                </a:lnTo>
                <a:lnTo>
                  <a:pt x="809430" y="1345972"/>
                </a:lnTo>
                <a:lnTo>
                  <a:pt x="789932" y="1345972"/>
                </a:lnTo>
                <a:cubicBezTo>
                  <a:pt x="674735" y="1345972"/>
                  <a:pt x="581383" y="1439324"/>
                  <a:pt x="581383" y="1554521"/>
                </a:cubicBezTo>
                <a:lnTo>
                  <a:pt x="581383" y="3256767"/>
                </a:lnTo>
                <a:lnTo>
                  <a:pt x="584201" y="3256767"/>
                </a:lnTo>
                <a:lnTo>
                  <a:pt x="584201" y="6046068"/>
                </a:lnTo>
                <a:cubicBezTo>
                  <a:pt x="584201" y="6207390"/>
                  <a:pt x="453423" y="6338168"/>
                  <a:pt x="292101" y="6338168"/>
                </a:cubicBezTo>
                <a:lnTo>
                  <a:pt x="1" y="6338168"/>
                </a:lnTo>
                <a:lnTo>
                  <a:pt x="1" y="3429000"/>
                </a:lnTo>
                <a:lnTo>
                  <a:pt x="0" y="3429000"/>
                </a:lnTo>
                <a:lnTo>
                  <a:pt x="0" y="1487599"/>
                </a:lnTo>
                <a:cubicBezTo>
                  <a:pt x="0" y="1367248"/>
                  <a:pt x="100447" y="1269719"/>
                  <a:pt x="224398" y="1269719"/>
                </a:cubicBezTo>
                <a:lnTo>
                  <a:pt x="10528721" y="1269719"/>
                </a:lnTo>
                <a:cubicBezTo>
                  <a:pt x="10704876" y="1269719"/>
                  <a:pt x="10847823" y="1131058"/>
                  <a:pt x="10847823" y="959886"/>
                </a:cubicBezTo>
                <a:close/>
              </a:path>
            </a:pathLst>
          </a:custGeom>
        </p:spPr>
      </p:pic>
      <p:sp>
        <p:nvSpPr>
          <p:cNvPr id="23" name="Title 22">
            <a:extLst>
              <a:ext uri="{FF2B5EF4-FFF2-40B4-BE49-F238E27FC236}">
                <a16:creationId xmlns:a16="http://schemas.microsoft.com/office/drawing/2014/main" id="{1D11C689-0353-E826-CAD1-5741ED118FAB}"/>
              </a:ext>
            </a:extLst>
          </p:cNvPr>
          <p:cNvSpPr>
            <a:spLocks noGrp="1"/>
          </p:cNvSpPr>
          <p:nvPr>
            <p:ph type="title"/>
          </p:nvPr>
        </p:nvSpPr>
        <p:spPr>
          <a:xfrm>
            <a:off x="269241" y="289513"/>
            <a:ext cx="11655840" cy="899665"/>
          </a:xfrm>
        </p:spPr>
        <p:txBody>
          <a:bodyPr>
            <a:normAutofit fontScale="90000"/>
          </a:bodyPr>
          <a:lstStyle/>
          <a:p>
            <a:r>
              <a:rPr lang="en-US" dirty="0"/>
              <a:t>Principle 3: Prioritized Appropriately</a:t>
            </a:r>
            <a:br>
              <a:rPr lang="en-US" dirty="0"/>
            </a:br>
            <a:endParaRPr lang="en-US" dirty="0"/>
          </a:p>
        </p:txBody>
      </p:sp>
      <p:sp>
        <p:nvSpPr>
          <p:cNvPr id="36" name="Rectangle: Rounded Corners 35">
            <a:extLst>
              <a:ext uri="{FF2B5EF4-FFF2-40B4-BE49-F238E27FC236}">
                <a16:creationId xmlns:a16="http://schemas.microsoft.com/office/drawing/2014/main" id="{E166523A-938F-6A0F-7FA2-55D36E9DD362}"/>
              </a:ext>
            </a:extLst>
          </p:cNvPr>
          <p:cNvSpPr/>
          <p:nvPr/>
        </p:nvSpPr>
        <p:spPr>
          <a:xfrm>
            <a:off x="809734" y="1573239"/>
            <a:ext cx="10570988" cy="4764929"/>
          </a:xfrm>
          <a:prstGeom prst="roundRect">
            <a:avLst>
              <a:gd name="adj" fmla="val 3381"/>
            </a:avLst>
          </a:prstGeom>
          <a:solidFill>
            <a:srgbClr val="E1F2FF">
              <a:alpha val="50000"/>
            </a:srgb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DK">
              <a:solidFill>
                <a:schemeClr val="lt1"/>
              </a:solidFill>
            </a:endParaRPr>
          </a:p>
        </p:txBody>
      </p:sp>
      <p:sp>
        <p:nvSpPr>
          <p:cNvPr id="52" name="Rectangle: Rounded Corners 51">
            <a:extLst>
              <a:ext uri="{FF2B5EF4-FFF2-40B4-BE49-F238E27FC236}">
                <a16:creationId xmlns:a16="http://schemas.microsoft.com/office/drawing/2014/main" id="{80AE70F1-74BB-F8E1-B249-E605F9B58554}"/>
              </a:ext>
            </a:extLst>
          </p:cNvPr>
          <p:cNvSpPr>
            <a:spLocks/>
          </p:cNvSpPr>
          <p:nvPr/>
        </p:nvSpPr>
        <p:spPr bwMode="auto">
          <a:xfrm>
            <a:off x="1344732" y="5229317"/>
            <a:ext cx="1817200" cy="944613"/>
          </a:xfrm>
          <a:prstGeom prst="roundRect">
            <a:avLst/>
          </a:prstGeom>
          <a:gradFill flip="none" rotWithShape="1">
            <a:gsLst>
              <a:gs pos="57000">
                <a:srgbClr val="00A7E7"/>
              </a:gs>
              <a:gs pos="0">
                <a:schemeClr val="accent1"/>
              </a:gs>
              <a:gs pos="100000">
                <a:schemeClr val="accent3">
                  <a:lumMod val="75000"/>
                </a:schemeClr>
              </a:gs>
            </a:gsLst>
            <a:path path="circle">
              <a:fillToRect l="100000" t="100000"/>
            </a:path>
            <a:tileRect r="-100000" b="-100000"/>
          </a:gradFill>
          <a:ln w="9525" cap="flat">
            <a:solidFill>
              <a:schemeClr val="bg1">
                <a:alpha val="40000"/>
              </a:schemeClr>
            </a:solidFill>
            <a:prstDash val="solid"/>
            <a:miter/>
          </a:ln>
          <a:effectLst>
            <a:outerShdw blurRad="190500" dist="152400" dir="2700000" algn="tl" rotWithShape="0">
              <a:srgbClr val="002B4C">
                <a:alpha val="28000"/>
              </a:srgbClr>
            </a:outerShdw>
          </a:effectLst>
        </p:spPr>
        <p:txBody>
          <a:bodyPr lIns="457200" tIns="0" rIns="0" bIns="0" rtlCol="0" anchor="ctr"/>
          <a:lstStyle/>
          <a:p>
            <a:endParaRPr lang="en-US" sz="1200" b="1">
              <a:solidFill>
                <a:schemeClr val="bg1"/>
              </a:solidFill>
              <a:latin typeface="+mj-lt"/>
            </a:endParaRPr>
          </a:p>
        </p:txBody>
      </p:sp>
      <p:sp>
        <p:nvSpPr>
          <p:cNvPr id="53" name="Rectangle: Rounded Corners 52">
            <a:extLst>
              <a:ext uri="{FF2B5EF4-FFF2-40B4-BE49-F238E27FC236}">
                <a16:creationId xmlns:a16="http://schemas.microsoft.com/office/drawing/2014/main" id="{3367C3AE-F20D-C492-326C-606A289B98C2}"/>
              </a:ext>
            </a:extLst>
          </p:cNvPr>
          <p:cNvSpPr>
            <a:spLocks/>
          </p:cNvSpPr>
          <p:nvPr/>
        </p:nvSpPr>
        <p:spPr bwMode="auto">
          <a:xfrm>
            <a:off x="1344732" y="4156968"/>
            <a:ext cx="1817200" cy="944613"/>
          </a:xfrm>
          <a:prstGeom prst="roundRect">
            <a:avLst/>
          </a:prstGeom>
          <a:gradFill flip="none" rotWithShape="1">
            <a:gsLst>
              <a:gs pos="57000">
                <a:srgbClr val="00A7E7"/>
              </a:gs>
              <a:gs pos="0">
                <a:schemeClr val="accent1"/>
              </a:gs>
              <a:gs pos="100000">
                <a:schemeClr val="accent3">
                  <a:lumMod val="75000"/>
                </a:schemeClr>
              </a:gs>
            </a:gsLst>
            <a:path path="circle">
              <a:fillToRect l="100000" t="100000"/>
            </a:path>
            <a:tileRect r="-100000" b="-100000"/>
          </a:gradFill>
          <a:ln w="9525" cap="flat">
            <a:solidFill>
              <a:schemeClr val="bg1">
                <a:alpha val="40000"/>
              </a:schemeClr>
            </a:solidFill>
            <a:prstDash val="solid"/>
            <a:miter/>
          </a:ln>
          <a:effectLst>
            <a:outerShdw blurRad="190500" dist="152400" dir="2700000" algn="tl" rotWithShape="0">
              <a:srgbClr val="002B4C">
                <a:alpha val="28000"/>
              </a:srgbClr>
            </a:outerShdw>
          </a:effectLst>
        </p:spPr>
        <p:txBody>
          <a:bodyPr lIns="457200" tIns="0" rIns="0" bIns="0" rtlCol="0" anchor="ctr"/>
          <a:lstStyle/>
          <a:p>
            <a:endParaRPr lang="en-US" sz="1200" b="1">
              <a:solidFill>
                <a:schemeClr val="bg1"/>
              </a:solidFill>
              <a:latin typeface="+mj-lt"/>
            </a:endParaRPr>
          </a:p>
        </p:txBody>
      </p:sp>
      <p:sp>
        <p:nvSpPr>
          <p:cNvPr id="54" name="Rectangle: Rounded Corners 53">
            <a:extLst>
              <a:ext uri="{FF2B5EF4-FFF2-40B4-BE49-F238E27FC236}">
                <a16:creationId xmlns:a16="http://schemas.microsoft.com/office/drawing/2014/main" id="{EFB26954-661E-F3CB-9E44-C37122AD5FF4}"/>
              </a:ext>
            </a:extLst>
          </p:cNvPr>
          <p:cNvSpPr>
            <a:spLocks/>
          </p:cNvSpPr>
          <p:nvPr/>
        </p:nvSpPr>
        <p:spPr bwMode="auto">
          <a:xfrm>
            <a:off x="1344732" y="3084620"/>
            <a:ext cx="1817200" cy="944613"/>
          </a:xfrm>
          <a:prstGeom prst="roundRect">
            <a:avLst/>
          </a:prstGeom>
          <a:gradFill flip="none" rotWithShape="1">
            <a:gsLst>
              <a:gs pos="57000">
                <a:srgbClr val="00A7E7"/>
              </a:gs>
              <a:gs pos="0">
                <a:schemeClr val="accent1"/>
              </a:gs>
              <a:gs pos="100000">
                <a:schemeClr val="accent3">
                  <a:lumMod val="75000"/>
                </a:schemeClr>
              </a:gs>
            </a:gsLst>
            <a:path path="circle">
              <a:fillToRect l="100000" t="100000"/>
            </a:path>
            <a:tileRect r="-100000" b="-100000"/>
          </a:gradFill>
          <a:ln w="9525" cap="flat">
            <a:solidFill>
              <a:schemeClr val="bg1">
                <a:alpha val="40000"/>
              </a:schemeClr>
            </a:solidFill>
            <a:prstDash val="solid"/>
            <a:miter/>
          </a:ln>
          <a:effectLst>
            <a:outerShdw blurRad="190500" dist="152400" dir="2700000" algn="tl" rotWithShape="0">
              <a:srgbClr val="002B4C">
                <a:alpha val="28000"/>
              </a:srgbClr>
            </a:outerShdw>
          </a:effectLst>
        </p:spPr>
        <p:txBody>
          <a:bodyPr lIns="457200" tIns="0" rIns="0" bIns="0" rtlCol="0" anchor="ctr"/>
          <a:lstStyle/>
          <a:p>
            <a:endParaRPr lang="en-US" sz="1200" b="1">
              <a:solidFill>
                <a:schemeClr val="bg1"/>
              </a:solidFill>
              <a:latin typeface="+mj-lt"/>
            </a:endParaRPr>
          </a:p>
        </p:txBody>
      </p:sp>
      <p:sp>
        <p:nvSpPr>
          <p:cNvPr id="55" name="Rectangle: Rounded Corners 54">
            <a:extLst>
              <a:ext uri="{FF2B5EF4-FFF2-40B4-BE49-F238E27FC236}">
                <a16:creationId xmlns:a16="http://schemas.microsoft.com/office/drawing/2014/main" id="{1BA68650-1FE4-2D25-5C3B-A860E24D8133}"/>
              </a:ext>
            </a:extLst>
          </p:cNvPr>
          <p:cNvSpPr>
            <a:spLocks/>
          </p:cNvSpPr>
          <p:nvPr/>
        </p:nvSpPr>
        <p:spPr bwMode="auto">
          <a:xfrm>
            <a:off x="1344732" y="1737475"/>
            <a:ext cx="1817200" cy="1219408"/>
          </a:xfrm>
          <a:prstGeom prst="roundRect">
            <a:avLst/>
          </a:prstGeom>
          <a:gradFill flip="none" rotWithShape="1">
            <a:gsLst>
              <a:gs pos="57000">
                <a:srgbClr val="00A7E7"/>
              </a:gs>
              <a:gs pos="0">
                <a:schemeClr val="accent1"/>
              </a:gs>
              <a:gs pos="100000">
                <a:schemeClr val="accent3">
                  <a:lumMod val="75000"/>
                </a:schemeClr>
              </a:gs>
            </a:gsLst>
            <a:path path="circle">
              <a:fillToRect l="100000" t="100000"/>
            </a:path>
            <a:tileRect r="-100000" b="-100000"/>
          </a:gradFill>
          <a:ln w="9525" cap="flat">
            <a:solidFill>
              <a:schemeClr val="bg1">
                <a:alpha val="40000"/>
              </a:schemeClr>
            </a:solidFill>
            <a:prstDash val="solid"/>
            <a:miter/>
          </a:ln>
          <a:effectLst>
            <a:outerShdw blurRad="190500" dist="152400" dir="2700000" algn="tl" rotWithShape="0">
              <a:srgbClr val="002B4C">
                <a:alpha val="28000"/>
              </a:srgbClr>
            </a:outerShdw>
          </a:effectLst>
        </p:spPr>
        <p:txBody>
          <a:bodyPr lIns="457200" tIns="0" rIns="0" bIns="0" rtlCol="0" anchor="ctr"/>
          <a:lstStyle/>
          <a:p>
            <a:endParaRPr lang="en-US" sz="1200" b="1">
              <a:solidFill>
                <a:schemeClr val="bg1"/>
              </a:solidFill>
              <a:latin typeface="+mj-lt"/>
            </a:endParaRPr>
          </a:p>
        </p:txBody>
      </p:sp>
      <p:pic>
        <p:nvPicPr>
          <p:cNvPr id="98" name="Picture 97" descr="A black and white background&#10;&#10;Description automatically generated">
            <a:extLst>
              <a:ext uri="{FF2B5EF4-FFF2-40B4-BE49-F238E27FC236}">
                <a16:creationId xmlns:a16="http://schemas.microsoft.com/office/drawing/2014/main" id="{8C46EBE6-7D33-39A8-F88F-6173FA5CFDF2}"/>
              </a:ext>
            </a:extLst>
          </p:cNvPr>
          <p:cNvPicPr>
            <a:picLocks noChangeAspect="1"/>
          </p:cNvPicPr>
          <p:nvPr/>
        </p:nvPicPr>
        <p:blipFill>
          <a:blip r:embed="rId4" cstate="hqprint">
            <a:alphaModFix amt="40000"/>
            <a:extLst>
              <a:ext uri="{28A0092B-C50C-407E-A947-70E740481C1C}">
                <a14:useLocalDpi xmlns:a14="http://schemas.microsoft.com/office/drawing/2010/main"/>
              </a:ext>
            </a:extLst>
          </a:blip>
          <a:srcRect/>
          <a:stretch>
            <a:fillRect/>
          </a:stretch>
        </p:blipFill>
        <p:spPr>
          <a:xfrm>
            <a:off x="1344732" y="5229317"/>
            <a:ext cx="1817200" cy="944613"/>
          </a:xfrm>
          <a:custGeom>
            <a:avLst/>
            <a:gdLst>
              <a:gd name="connsiteX0" fmla="*/ 203239 w 1817200"/>
              <a:gd name="connsiteY0" fmla="*/ 0 h 1219408"/>
              <a:gd name="connsiteX1" fmla="*/ 1613961 w 1817200"/>
              <a:gd name="connsiteY1" fmla="*/ 0 h 1219408"/>
              <a:gd name="connsiteX2" fmla="*/ 1817200 w 1817200"/>
              <a:gd name="connsiteY2" fmla="*/ 203239 h 1219408"/>
              <a:gd name="connsiteX3" fmla="*/ 1817200 w 1817200"/>
              <a:gd name="connsiteY3" fmla="*/ 1016169 h 1219408"/>
              <a:gd name="connsiteX4" fmla="*/ 1613961 w 1817200"/>
              <a:gd name="connsiteY4" fmla="*/ 1219408 h 1219408"/>
              <a:gd name="connsiteX5" fmla="*/ 203239 w 1817200"/>
              <a:gd name="connsiteY5" fmla="*/ 1219408 h 1219408"/>
              <a:gd name="connsiteX6" fmla="*/ 0 w 1817200"/>
              <a:gd name="connsiteY6" fmla="*/ 1016169 h 1219408"/>
              <a:gd name="connsiteX7" fmla="*/ 0 w 1817200"/>
              <a:gd name="connsiteY7" fmla="*/ 203239 h 1219408"/>
              <a:gd name="connsiteX8" fmla="*/ 203239 w 1817200"/>
              <a:gd name="connsiteY8" fmla="*/ 0 h 121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7200" h="1219408">
                <a:moveTo>
                  <a:pt x="203239" y="0"/>
                </a:moveTo>
                <a:lnTo>
                  <a:pt x="1613961" y="0"/>
                </a:lnTo>
                <a:cubicBezTo>
                  <a:pt x="1726207" y="0"/>
                  <a:pt x="1817200" y="90993"/>
                  <a:pt x="1817200" y="203239"/>
                </a:cubicBezTo>
                <a:lnTo>
                  <a:pt x="1817200" y="1016169"/>
                </a:lnTo>
                <a:cubicBezTo>
                  <a:pt x="1817200" y="1128415"/>
                  <a:pt x="1726207" y="1219408"/>
                  <a:pt x="1613961" y="1219408"/>
                </a:cubicBezTo>
                <a:lnTo>
                  <a:pt x="203239" y="1219408"/>
                </a:lnTo>
                <a:cubicBezTo>
                  <a:pt x="90993" y="1219408"/>
                  <a:pt x="0" y="1128415"/>
                  <a:pt x="0" y="1016169"/>
                </a:cubicBezTo>
                <a:lnTo>
                  <a:pt x="0" y="203239"/>
                </a:lnTo>
                <a:cubicBezTo>
                  <a:pt x="0" y="90993"/>
                  <a:pt x="90993" y="0"/>
                  <a:pt x="203239" y="0"/>
                </a:cubicBezTo>
                <a:close/>
              </a:path>
            </a:pathLst>
          </a:custGeom>
        </p:spPr>
      </p:pic>
      <p:pic>
        <p:nvPicPr>
          <p:cNvPr id="97" name="Picture 96" descr="A black and white background&#10;&#10;Description automatically generated">
            <a:extLst>
              <a:ext uri="{FF2B5EF4-FFF2-40B4-BE49-F238E27FC236}">
                <a16:creationId xmlns:a16="http://schemas.microsoft.com/office/drawing/2014/main" id="{E5ACB335-21C8-58ED-3380-BA97A4B453A9}"/>
              </a:ext>
            </a:extLst>
          </p:cNvPr>
          <p:cNvPicPr>
            <a:picLocks noChangeAspect="1"/>
          </p:cNvPicPr>
          <p:nvPr/>
        </p:nvPicPr>
        <p:blipFill>
          <a:blip r:embed="rId5" cstate="hqprint">
            <a:alphaModFix amt="40000"/>
            <a:extLst>
              <a:ext uri="{28A0092B-C50C-407E-A947-70E740481C1C}">
                <a14:useLocalDpi xmlns:a14="http://schemas.microsoft.com/office/drawing/2010/main"/>
              </a:ext>
            </a:extLst>
          </a:blip>
          <a:srcRect/>
          <a:stretch>
            <a:fillRect/>
          </a:stretch>
        </p:blipFill>
        <p:spPr>
          <a:xfrm>
            <a:off x="1344732" y="4156968"/>
            <a:ext cx="1817200" cy="944613"/>
          </a:xfrm>
          <a:custGeom>
            <a:avLst/>
            <a:gdLst>
              <a:gd name="connsiteX0" fmla="*/ 203239 w 1817200"/>
              <a:gd name="connsiteY0" fmla="*/ 0 h 1219408"/>
              <a:gd name="connsiteX1" fmla="*/ 1613961 w 1817200"/>
              <a:gd name="connsiteY1" fmla="*/ 0 h 1219408"/>
              <a:gd name="connsiteX2" fmla="*/ 1817200 w 1817200"/>
              <a:gd name="connsiteY2" fmla="*/ 203239 h 1219408"/>
              <a:gd name="connsiteX3" fmla="*/ 1817200 w 1817200"/>
              <a:gd name="connsiteY3" fmla="*/ 1016169 h 1219408"/>
              <a:gd name="connsiteX4" fmla="*/ 1613961 w 1817200"/>
              <a:gd name="connsiteY4" fmla="*/ 1219408 h 1219408"/>
              <a:gd name="connsiteX5" fmla="*/ 203239 w 1817200"/>
              <a:gd name="connsiteY5" fmla="*/ 1219408 h 1219408"/>
              <a:gd name="connsiteX6" fmla="*/ 0 w 1817200"/>
              <a:gd name="connsiteY6" fmla="*/ 1016169 h 1219408"/>
              <a:gd name="connsiteX7" fmla="*/ 0 w 1817200"/>
              <a:gd name="connsiteY7" fmla="*/ 203239 h 1219408"/>
              <a:gd name="connsiteX8" fmla="*/ 203239 w 1817200"/>
              <a:gd name="connsiteY8" fmla="*/ 0 h 121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7200" h="1219408">
                <a:moveTo>
                  <a:pt x="203239" y="0"/>
                </a:moveTo>
                <a:lnTo>
                  <a:pt x="1613961" y="0"/>
                </a:lnTo>
                <a:cubicBezTo>
                  <a:pt x="1726207" y="0"/>
                  <a:pt x="1817200" y="90993"/>
                  <a:pt x="1817200" y="203239"/>
                </a:cubicBezTo>
                <a:lnTo>
                  <a:pt x="1817200" y="1016169"/>
                </a:lnTo>
                <a:cubicBezTo>
                  <a:pt x="1817200" y="1128415"/>
                  <a:pt x="1726207" y="1219408"/>
                  <a:pt x="1613961" y="1219408"/>
                </a:cubicBezTo>
                <a:lnTo>
                  <a:pt x="203239" y="1219408"/>
                </a:lnTo>
                <a:cubicBezTo>
                  <a:pt x="90993" y="1219408"/>
                  <a:pt x="0" y="1128415"/>
                  <a:pt x="0" y="1016169"/>
                </a:cubicBezTo>
                <a:lnTo>
                  <a:pt x="0" y="203239"/>
                </a:lnTo>
                <a:cubicBezTo>
                  <a:pt x="0" y="90993"/>
                  <a:pt x="90993" y="0"/>
                  <a:pt x="203239" y="0"/>
                </a:cubicBezTo>
                <a:close/>
              </a:path>
            </a:pathLst>
          </a:custGeom>
        </p:spPr>
      </p:pic>
      <p:pic>
        <p:nvPicPr>
          <p:cNvPr id="96" name="Picture 95" descr="A black and white background&#10;&#10;Description automatically generated">
            <a:extLst>
              <a:ext uri="{FF2B5EF4-FFF2-40B4-BE49-F238E27FC236}">
                <a16:creationId xmlns:a16="http://schemas.microsoft.com/office/drawing/2014/main" id="{C3793EA9-073E-F1CF-1B10-375CB6ACC686}"/>
              </a:ext>
            </a:extLst>
          </p:cNvPr>
          <p:cNvPicPr>
            <a:picLocks noChangeAspect="1"/>
          </p:cNvPicPr>
          <p:nvPr/>
        </p:nvPicPr>
        <p:blipFill>
          <a:blip r:embed="rId6" cstate="hqprint">
            <a:alphaModFix amt="40000"/>
            <a:extLst>
              <a:ext uri="{28A0092B-C50C-407E-A947-70E740481C1C}">
                <a14:useLocalDpi xmlns:a14="http://schemas.microsoft.com/office/drawing/2010/main"/>
              </a:ext>
            </a:extLst>
          </a:blip>
          <a:srcRect/>
          <a:stretch>
            <a:fillRect/>
          </a:stretch>
        </p:blipFill>
        <p:spPr>
          <a:xfrm>
            <a:off x="1344732" y="3084620"/>
            <a:ext cx="1817200" cy="944613"/>
          </a:xfrm>
          <a:custGeom>
            <a:avLst/>
            <a:gdLst>
              <a:gd name="connsiteX0" fmla="*/ 203239 w 1817200"/>
              <a:gd name="connsiteY0" fmla="*/ 0 h 1219408"/>
              <a:gd name="connsiteX1" fmla="*/ 1613961 w 1817200"/>
              <a:gd name="connsiteY1" fmla="*/ 0 h 1219408"/>
              <a:gd name="connsiteX2" fmla="*/ 1817200 w 1817200"/>
              <a:gd name="connsiteY2" fmla="*/ 203239 h 1219408"/>
              <a:gd name="connsiteX3" fmla="*/ 1817200 w 1817200"/>
              <a:gd name="connsiteY3" fmla="*/ 1016169 h 1219408"/>
              <a:gd name="connsiteX4" fmla="*/ 1613961 w 1817200"/>
              <a:gd name="connsiteY4" fmla="*/ 1219408 h 1219408"/>
              <a:gd name="connsiteX5" fmla="*/ 203239 w 1817200"/>
              <a:gd name="connsiteY5" fmla="*/ 1219408 h 1219408"/>
              <a:gd name="connsiteX6" fmla="*/ 0 w 1817200"/>
              <a:gd name="connsiteY6" fmla="*/ 1016169 h 1219408"/>
              <a:gd name="connsiteX7" fmla="*/ 0 w 1817200"/>
              <a:gd name="connsiteY7" fmla="*/ 203239 h 1219408"/>
              <a:gd name="connsiteX8" fmla="*/ 203239 w 1817200"/>
              <a:gd name="connsiteY8" fmla="*/ 0 h 121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7200" h="1219408">
                <a:moveTo>
                  <a:pt x="203239" y="0"/>
                </a:moveTo>
                <a:lnTo>
                  <a:pt x="1613961" y="0"/>
                </a:lnTo>
                <a:cubicBezTo>
                  <a:pt x="1726207" y="0"/>
                  <a:pt x="1817200" y="90993"/>
                  <a:pt x="1817200" y="203239"/>
                </a:cubicBezTo>
                <a:lnTo>
                  <a:pt x="1817200" y="1016169"/>
                </a:lnTo>
                <a:cubicBezTo>
                  <a:pt x="1817200" y="1128415"/>
                  <a:pt x="1726207" y="1219408"/>
                  <a:pt x="1613961" y="1219408"/>
                </a:cubicBezTo>
                <a:lnTo>
                  <a:pt x="203239" y="1219408"/>
                </a:lnTo>
                <a:cubicBezTo>
                  <a:pt x="90993" y="1219408"/>
                  <a:pt x="0" y="1128415"/>
                  <a:pt x="0" y="1016169"/>
                </a:cubicBezTo>
                <a:lnTo>
                  <a:pt x="0" y="203239"/>
                </a:lnTo>
                <a:cubicBezTo>
                  <a:pt x="0" y="90993"/>
                  <a:pt x="90993" y="0"/>
                  <a:pt x="203239" y="0"/>
                </a:cubicBezTo>
                <a:close/>
              </a:path>
            </a:pathLst>
          </a:custGeom>
        </p:spPr>
      </p:pic>
      <p:pic>
        <p:nvPicPr>
          <p:cNvPr id="95" name="Picture 94" descr="A black and white background&#10;&#10;Description automatically generated">
            <a:extLst>
              <a:ext uri="{FF2B5EF4-FFF2-40B4-BE49-F238E27FC236}">
                <a16:creationId xmlns:a16="http://schemas.microsoft.com/office/drawing/2014/main" id="{90964720-BF61-0FC0-D92F-C1C84AD8DED0}"/>
              </a:ext>
            </a:extLst>
          </p:cNvPr>
          <p:cNvPicPr>
            <a:picLocks noChangeAspect="1"/>
          </p:cNvPicPr>
          <p:nvPr/>
        </p:nvPicPr>
        <p:blipFill>
          <a:blip r:embed="rId7" cstate="hqprint">
            <a:alphaModFix amt="40000"/>
            <a:extLst>
              <a:ext uri="{28A0092B-C50C-407E-A947-70E740481C1C}">
                <a14:useLocalDpi xmlns:a14="http://schemas.microsoft.com/office/drawing/2010/main"/>
              </a:ext>
            </a:extLst>
          </a:blip>
          <a:srcRect/>
          <a:stretch>
            <a:fillRect/>
          </a:stretch>
        </p:blipFill>
        <p:spPr>
          <a:xfrm>
            <a:off x="1344732" y="1737475"/>
            <a:ext cx="1817200" cy="1219408"/>
          </a:xfrm>
          <a:custGeom>
            <a:avLst/>
            <a:gdLst>
              <a:gd name="connsiteX0" fmla="*/ 203239 w 1817200"/>
              <a:gd name="connsiteY0" fmla="*/ 0 h 1219408"/>
              <a:gd name="connsiteX1" fmla="*/ 1613961 w 1817200"/>
              <a:gd name="connsiteY1" fmla="*/ 0 h 1219408"/>
              <a:gd name="connsiteX2" fmla="*/ 1817200 w 1817200"/>
              <a:gd name="connsiteY2" fmla="*/ 203239 h 1219408"/>
              <a:gd name="connsiteX3" fmla="*/ 1817200 w 1817200"/>
              <a:gd name="connsiteY3" fmla="*/ 1016169 h 1219408"/>
              <a:gd name="connsiteX4" fmla="*/ 1613961 w 1817200"/>
              <a:gd name="connsiteY4" fmla="*/ 1219408 h 1219408"/>
              <a:gd name="connsiteX5" fmla="*/ 203239 w 1817200"/>
              <a:gd name="connsiteY5" fmla="*/ 1219408 h 1219408"/>
              <a:gd name="connsiteX6" fmla="*/ 0 w 1817200"/>
              <a:gd name="connsiteY6" fmla="*/ 1016169 h 1219408"/>
              <a:gd name="connsiteX7" fmla="*/ 0 w 1817200"/>
              <a:gd name="connsiteY7" fmla="*/ 203239 h 1219408"/>
              <a:gd name="connsiteX8" fmla="*/ 203239 w 1817200"/>
              <a:gd name="connsiteY8" fmla="*/ 0 h 121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7200" h="1219408">
                <a:moveTo>
                  <a:pt x="203239" y="0"/>
                </a:moveTo>
                <a:lnTo>
                  <a:pt x="1613961" y="0"/>
                </a:lnTo>
                <a:cubicBezTo>
                  <a:pt x="1726207" y="0"/>
                  <a:pt x="1817200" y="90993"/>
                  <a:pt x="1817200" y="203239"/>
                </a:cubicBezTo>
                <a:lnTo>
                  <a:pt x="1817200" y="1016169"/>
                </a:lnTo>
                <a:cubicBezTo>
                  <a:pt x="1817200" y="1128415"/>
                  <a:pt x="1726207" y="1219408"/>
                  <a:pt x="1613961" y="1219408"/>
                </a:cubicBezTo>
                <a:lnTo>
                  <a:pt x="203239" y="1219408"/>
                </a:lnTo>
                <a:cubicBezTo>
                  <a:pt x="90993" y="1219408"/>
                  <a:pt x="0" y="1128415"/>
                  <a:pt x="0" y="1016169"/>
                </a:cubicBezTo>
                <a:lnTo>
                  <a:pt x="0" y="203239"/>
                </a:lnTo>
                <a:cubicBezTo>
                  <a:pt x="0" y="90993"/>
                  <a:pt x="90993" y="0"/>
                  <a:pt x="203239" y="0"/>
                </a:cubicBezTo>
                <a:close/>
              </a:path>
            </a:pathLst>
          </a:custGeom>
        </p:spPr>
      </p:pic>
      <p:sp>
        <p:nvSpPr>
          <p:cNvPr id="102" name="TextBox 101">
            <a:extLst>
              <a:ext uri="{FF2B5EF4-FFF2-40B4-BE49-F238E27FC236}">
                <a16:creationId xmlns:a16="http://schemas.microsoft.com/office/drawing/2014/main" id="{CF14954A-FBEC-E640-8550-901FCFC7F6D8}"/>
              </a:ext>
            </a:extLst>
          </p:cNvPr>
          <p:cNvSpPr txBox="1"/>
          <p:nvPr/>
        </p:nvSpPr>
        <p:spPr>
          <a:xfrm>
            <a:off x="1820922" y="2162513"/>
            <a:ext cx="1237899" cy="369332"/>
          </a:xfrm>
          <a:prstGeom prst="rect">
            <a:avLst/>
          </a:prstGeom>
          <a:noFill/>
        </p:spPr>
        <p:txBody>
          <a:bodyPr wrap="square" lIns="0" tIns="0" rIns="0" bIns="0">
            <a:spAutoFit/>
          </a:bodyPr>
          <a:lstStyle/>
          <a:p>
            <a:r>
              <a:rPr lang="en-US" sz="1200">
                <a:solidFill>
                  <a:schemeClr val="bg1"/>
                </a:solidFill>
                <a:latin typeface="+mj-lt"/>
              </a:rPr>
              <a:t>Only-Risk-Based Approach</a:t>
            </a:r>
          </a:p>
        </p:txBody>
      </p:sp>
      <p:sp>
        <p:nvSpPr>
          <p:cNvPr id="103" name="TextBox 102">
            <a:extLst>
              <a:ext uri="{FF2B5EF4-FFF2-40B4-BE49-F238E27FC236}">
                <a16:creationId xmlns:a16="http://schemas.microsoft.com/office/drawing/2014/main" id="{3979C260-46E3-5DEE-274B-F5046DF10014}"/>
              </a:ext>
            </a:extLst>
          </p:cNvPr>
          <p:cNvSpPr txBox="1"/>
          <p:nvPr/>
        </p:nvSpPr>
        <p:spPr>
          <a:xfrm>
            <a:off x="1820922" y="3187594"/>
            <a:ext cx="1237899" cy="738664"/>
          </a:xfrm>
          <a:prstGeom prst="rect">
            <a:avLst/>
          </a:prstGeom>
          <a:noFill/>
        </p:spPr>
        <p:txBody>
          <a:bodyPr wrap="square" lIns="0" tIns="0" rIns="0" bIns="0">
            <a:spAutoFit/>
          </a:bodyPr>
          <a:lstStyle/>
          <a:p>
            <a:r>
              <a:rPr lang="en-US" sz="1200">
                <a:solidFill>
                  <a:schemeClr val="bg1"/>
                </a:solidFill>
                <a:latin typeface="+mj-lt"/>
              </a:rPr>
              <a:t>Incident</a:t>
            </a:r>
            <a:br>
              <a:rPr lang="en-US" sz="1200">
                <a:solidFill>
                  <a:schemeClr val="bg1"/>
                </a:solidFill>
                <a:latin typeface="+mj-lt"/>
              </a:rPr>
            </a:br>
            <a:r>
              <a:rPr lang="en-US" sz="1200">
                <a:solidFill>
                  <a:schemeClr val="bg1"/>
                </a:solidFill>
                <a:latin typeface="+mj-lt"/>
              </a:rPr>
              <a:t>Response and Threat Intelligence</a:t>
            </a:r>
          </a:p>
        </p:txBody>
      </p:sp>
      <p:sp>
        <p:nvSpPr>
          <p:cNvPr id="104" name="TextBox 103">
            <a:extLst>
              <a:ext uri="{FF2B5EF4-FFF2-40B4-BE49-F238E27FC236}">
                <a16:creationId xmlns:a16="http://schemas.microsoft.com/office/drawing/2014/main" id="{C4832567-1A96-CA83-CA69-5DDA03AC75C6}"/>
              </a:ext>
            </a:extLst>
          </p:cNvPr>
          <p:cNvSpPr txBox="1"/>
          <p:nvPr/>
        </p:nvSpPr>
        <p:spPr>
          <a:xfrm>
            <a:off x="1820922" y="4352275"/>
            <a:ext cx="1237899" cy="553998"/>
          </a:xfrm>
          <a:prstGeom prst="rect">
            <a:avLst/>
          </a:prstGeom>
          <a:noFill/>
        </p:spPr>
        <p:txBody>
          <a:bodyPr wrap="square" lIns="0" tIns="0" rIns="0" bIns="0">
            <a:spAutoFit/>
          </a:bodyPr>
          <a:lstStyle/>
          <a:p>
            <a:r>
              <a:rPr lang="en-US" sz="1200">
                <a:solidFill>
                  <a:schemeClr val="bg1"/>
                </a:solidFill>
                <a:latin typeface="+mj-lt"/>
              </a:rPr>
              <a:t>Compliance and Regulatory Requirements</a:t>
            </a:r>
          </a:p>
        </p:txBody>
      </p:sp>
      <p:sp>
        <p:nvSpPr>
          <p:cNvPr id="105" name="TextBox 104">
            <a:extLst>
              <a:ext uri="{FF2B5EF4-FFF2-40B4-BE49-F238E27FC236}">
                <a16:creationId xmlns:a16="http://schemas.microsoft.com/office/drawing/2014/main" id="{0665F30B-A202-594D-6EC9-B863C9DDC26D}"/>
              </a:ext>
            </a:extLst>
          </p:cNvPr>
          <p:cNvSpPr txBox="1"/>
          <p:nvPr/>
        </p:nvSpPr>
        <p:spPr>
          <a:xfrm>
            <a:off x="1820922" y="5516957"/>
            <a:ext cx="1237899" cy="369332"/>
          </a:xfrm>
          <a:prstGeom prst="rect">
            <a:avLst/>
          </a:prstGeom>
          <a:noFill/>
        </p:spPr>
        <p:txBody>
          <a:bodyPr wrap="square" lIns="0" tIns="0" rIns="0" bIns="0">
            <a:spAutoFit/>
          </a:bodyPr>
          <a:lstStyle/>
          <a:p>
            <a:r>
              <a:rPr lang="en-US" sz="1200">
                <a:solidFill>
                  <a:schemeClr val="bg1"/>
                </a:solidFill>
                <a:latin typeface="+mj-lt"/>
              </a:rPr>
              <a:t>Business</a:t>
            </a:r>
            <a:br>
              <a:rPr lang="en-US" sz="1200">
                <a:solidFill>
                  <a:schemeClr val="bg1"/>
                </a:solidFill>
                <a:latin typeface="+mj-lt"/>
              </a:rPr>
            </a:br>
            <a:r>
              <a:rPr lang="en-US" sz="1200">
                <a:solidFill>
                  <a:schemeClr val="bg1"/>
                </a:solidFill>
                <a:latin typeface="+mj-lt"/>
              </a:rPr>
              <a:t>Impact Analysis</a:t>
            </a:r>
          </a:p>
        </p:txBody>
      </p:sp>
      <p:grpSp>
        <p:nvGrpSpPr>
          <p:cNvPr id="127" name="Group 126">
            <a:extLst>
              <a:ext uri="{FF2B5EF4-FFF2-40B4-BE49-F238E27FC236}">
                <a16:creationId xmlns:a16="http://schemas.microsoft.com/office/drawing/2014/main" id="{51B72E67-7351-6731-2919-E9999060E977}"/>
              </a:ext>
            </a:extLst>
          </p:cNvPr>
          <p:cNvGrpSpPr/>
          <p:nvPr/>
        </p:nvGrpSpPr>
        <p:grpSpPr>
          <a:xfrm>
            <a:off x="3372524" y="1737475"/>
            <a:ext cx="7797606" cy="1219408"/>
            <a:chOff x="3372524" y="1737475"/>
            <a:chExt cx="7797606" cy="1219408"/>
          </a:xfrm>
        </p:grpSpPr>
        <p:sp>
          <p:nvSpPr>
            <p:cNvPr id="48" name="Rectangle: Rounded Corners 47">
              <a:extLst>
                <a:ext uri="{FF2B5EF4-FFF2-40B4-BE49-F238E27FC236}">
                  <a16:creationId xmlns:a16="http://schemas.microsoft.com/office/drawing/2014/main" id="{D03A8797-FA7E-B42F-B482-70B09A9F51D7}"/>
                </a:ext>
              </a:extLst>
            </p:cNvPr>
            <p:cNvSpPr>
              <a:spLocks/>
            </p:cNvSpPr>
            <p:nvPr/>
          </p:nvSpPr>
          <p:spPr>
            <a:xfrm>
              <a:off x="3372524" y="1737475"/>
              <a:ext cx="7797606" cy="1219408"/>
            </a:xfrm>
            <a:prstGeom prst="roundRect">
              <a:avLst>
                <a:gd name="adj" fmla="val 15575"/>
              </a:avLst>
            </a:prstGeom>
            <a:solidFill>
              <a:schemeClr val="bg1"/>
            </a:solidFill>
            <a:ln w="6350">
              <a:noFill/>
            </a:ln>
            <a:effectLst>
              <a:outerShdw blurRad="190500" dist="38100" dir="2700000" algn="tl" rotWithShape="0">
                <a:prstClr val="black">
                  <a:alpha val="4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301752" tIns="45720" rIns="91440" bIns="45720" rtlCol="0" anchor="ctr">
              <a:spAutoFit/>
            </a:bodyPr>
            <a:lstStyle/>
            <a:p>
              <a:pPr>
                <a:spcAft>
                  <a:spcPts val="600"/>
                </a:spcAft>
              </a:pPr>
              <a:r>
                <a:rPr lang="en-US" sz="1100" i="0">
                  <a:solidFill>
                    <a:schemeClr val="tx1"/>
                  </a:solidFill>
                  <a:effectLst/>
                </a:rPr>
                <a:t>Potential Limitation: Focusing solely on risk may overlook other important factors such as business impact or customer requirements.</a:t>
              </a:r>
            </a:p>
            <a:p>
              <a:pPr>
                <a:spcAft>
                  <a:spcPts val="600"/>
                </a:spcAft>
              </a:pPr>
              <a:r>
                <a:rPr lang="en-US" sz="1100" i="0">
                  <a:solidFill>
                    <a:schemeClr val="tx1"/>
                  </a:solidFill>
                  <a:effectLst/>
                </a:rPr>
                <a:t>Lack of Customization: Risk-based approaches may not consider the specific needs and priorities of the organization, leading to suboptimal prioritization.</a:t>
              </a:r>
              <a:endParaRPr lang="en-US" sz="1100">
                <a:solidFill>
                  <a:schemeClr val="tx1"/>
                </a:solidFill>
              </a:endParaRPr>
            </a:p>
            <a:p>
              <a:pPr>
                <a:spcAft>
                  <a:spcPts val="600"/>
                </a:spcAft>
              </a:pPr>
              <a:r>
                <a:rPr lang="en-US" sz="1100">
                  <a:solidFill>
                    <a:schemeClr val="tx1"/>
                  </a:solidFill>
                </a:rPr>
                <a:t>Turning security into a business enabler and opportunity for grown is not easy with a risk-only approach.</a:t>
              </a:r>
            </a:p>
          </p:txBody>
        </p:sp>
        <p:sp>
          <p:nvSpPr>
            <p:cNvPr id="116" name="Oval 115">
              <a:extLst>
                <a:ext uri="{FF2B5EF4-FFF2-40B4-BE49-F238E27FC236}">
                  <a16:creationId xmlns:a16="http://schemas.microsoft.com/office/drawing/2014/main" id="{2BD03B67-E8D4-4F03-4ACE-D46D231D9F52}"/>
                </a:ext>
              </a:extLst>
            </p:cNvPr>
            <p:cNvSpPr/>
            <p:nvPr/>
          </p:nvSpPr>
          <p:spPr>
            <a:xfrm>
              <a:off x="3518755" y="1886395"/>
              <a:ext cx="86544" cy="86544"/>
            </a:xfrm>
            <a:prstGeom prst="ellipse">
              <a:avLst/>
            </a:prstGeom>
            <a:solidFill>
              <a:schemeClr val="bg1"/>
            </a:solidFill>
            <a:ln w="9525" cap="flat">
              <a:gradFill>
                <a:gsLst>
                  <a:gs pos="57000">
                    <a:srgbClr val="28AFEA"/>
                  </a:gs>
                  <a:gs pos="0">
                    <a:schemeClr val="accent1"/>
                  </a:gs>
                  <a:gs pos="100000">
                    <a:schemeClr val="accent3"/>
                  </a:gs>
                </a:gsLst>
                <a:lin ang="5400000" scaled="1"/>
              </a:gradFill>
              <a:prstDash val="solid"/>
              <a:miter/>
            </a:ln>
            <a:effectLst>
              <a:outerShdw blurRad="190500" dist="152400" dir="2700000" algn="tl" rotWithShape="0">
                <a:srgbClr val="002B4C">
                  <a:alpha val="28000"/>
                </a:srgbClr>
              </a:outerShdw>
            </a:effectLst>
          </p:spPr>
          <p:txBody>
            <a:bodyPr rtlCol="0" anchor="ctr"/>
            <a:lstStyle/>
            <a:p>
              <a:endParaRPr lang="en-US">
                <a:solidFill>
                  <a:schemeClr val="tx1"/>
                </a:solidFill>
              </a:endParaRPr>
            </a:p>
          </p:txBody>
        </p:sp>
        <p:sp>
          <p:nvSpPr>
            <p:cNvPr id="117" name="Oval 116">
              <a:extLst>
                <a:ext uri="{FF2B5EF4-FFF2-40B4-BE49-F238E27FC236}">
                  <a16:creationId xmlns:a16="http://schemas.microsoft.com/office/drawing/2014/main" id="{2FFD4E5A-BFE2-369E-6E3D-1A323E51BF8F}"/>
                </a:ext>
              </a:extLst>
            </p:cNvPr>
            <p:cNvSpPr/>
            <p:nvPr/>
          </p:nvSpPr>
          <p:spPr>
            <a:xfrm>
              <a:off x="3518755" y="2303115"/>
              <a:ext cx="86544" cy="86544"/>
            </a:xfrm>
            <a:prstGeom prst="ellipse">
              <a:avLst/>
            </a:prstGeom>
            <a:solidFill>
              <a:schemeClr val="bg1"/>
            </a:solidFill>
            <a:ln w="9525" cap="flat">
              <a:gradFill>
                <a:gsLst>
                  <a:gs pos="57000">
                    <a:srgbClr val="28AFEA"/>
                  </a:gs>
                  <a:gs pos="0">
                    <a:schemeClr val="accent1"/>
                  </a:gs>
                  <a:gs pos="100000">
                    <a:schemeClr val="accent3"/>
                  </a:gs>
                </a:gsLst>
                <a:lin ang="5400000" scaled="1"/>
              </a:gradFill>
              <a:prstDash val="solid"/>
              <a:miter/>
            </a:ln>
            <a:effectLst>
              <a:outerShdw blurRad="190500" dist="152400" dir="2700000" algn="tl" rotWithShape="0">
                <a:srgbClr val="002B4C">
                  <a:alpha val="28000"/>
                </a:srgbClr>
              </a:outerShdw>
            </a:effectLst>
          </p:spPr>
          <p:txBody>
            <a:bodyPr rtlCol="0" anchor="ctr"/>
            <a:lstStyle/>
            <a:p>
              <a:endParaRPr lang="en-US"/>
            </a:p>
          </p:txBody>
        </p:sp>
        <p:sp>
          <p:nvSpPr>
            <p:cNvPr id="118" name="Oval 117">
              <a:extLst>
                <a:ext uri="{FF2B5EF4-FFF2-40B4-BE49-F238E27FC236}">
                  <a16:creationId xmlns:a16="http://schemas.microsoft.com/office/drawing/2014/main" id="{BFE54B25-B227-46E6-CA28-860711F69363}"/>
                </a:ext>
              </a:extLst>
            </p:cNvPr>
            <p:cNvSpPr/>
            <p:nvPr/>
          </p:nvSpPr>
          <p:spPr>
            <a:xfrm>
              <a:off x="3518755" y="2722214"/>
              <a:ext cx="86544" cy="86544"/>
            </a:xfrm>
            <a:prstGeom prst="ellipse">
              <a:avLst/>
            </a:prstGeom>
            <a:solidFill>
              <a:schemeClr val="bg1"/>
            </a:solidFill>
            <a:ln w="9525" cap="flat">
              <a:gradFill>
                <a:gsLst>
                  <a:gs pos="57000">
                    <a:srgbClr val="28AFEA"/>
                  </a:gs>
                  <a:gs pos="0">
                    <a:schemeClr val="accent1"/>
                  </a:gs>
                  <a:gs pos="100000">
                    <a:schemeClr val="accent3"/>
                  </a:gs>
                </a:gsLst>
                <a:lin ang="5400000" scaled="1"/>
              </a:gradFill>
              <a:prstDash val="solid"/>
              <a:miter/>
            </a:ln>
            <a:effectLst>
              <a:outerShdw blurRad="190500" dist="152400" dir="2700000" algn="tl" rotWithShape="0">
                <a:srgbClr val="002B4C">
                  <a:alpha val="28000"/>
                </a:srgbClr>
              </a:outerShdw>
            </a:effectLst>
          </p:spPr>
          <p:txBody>
            <a:bodyPr rtlCol="0" anchor="ctr"/>
            <a:lstStyle/>
            <a:p>
              <a:endParaRPr lang="en-US"/>
            </a:p>
          </p:txBody>
        </p:sp>
      </p:grpSp>
      <p:grpSp>
        <p:nvGrpSpPr>
          <p:cNvPr id="128" name="Group 127">
            <a:extLst>
              <a:ext uri="{FF2B5EF4-FFF2-40B4-BE49-F238E27FC236}">
                <a16:creationId xmlns:a16="http://schemas.microsoft.com/office/drawing/2014/main" id="{DAA08EF0-3AF6-C6DB-FC72-888C9133379A}"/>
              </a:ext>
            </a:extLst>
          </p:cNvPr>
          <p:cNvGrpSpPr/>
          <p:nvPr/>
        </p:nvGrpSpPr>
        <p:grpSpPr>
          <a:xfrm>
            <a:off x="3372524" y="3076435"/>
            <a:ext cx="7797606" cy="960983"/>
            <a:chOff x="3372524" y="3076435"/>
            <a:chExt cx="7797606" cy="960983"/>
          </a:xfrm>
        </p:grpSpPr>
        <p:sp>
          <p:nvSpPr>
            <p:cNvPr id="49" name="Rectangle: Rounded Corners 48">
              <a:extLst>
                <a:ext uri="{FF2B5EF4-FFF2-40B4-BE49-F238E27FC236}">
                  <a16:creationId xmlns:a16="http://schemas.microsoft.com/office/drawing/2014/main" id="{E631944C-3823-4CC8-59E2-2C9402168454}"/>
                </a:ext>
              </a:extLst>
            </p:cNvPr>
            <p:cNvSpPr/>
            <p:nvPr/>
          </p:nvSpPr>
          <p:spPr>
            <a:xfrm>
              <a:off x="3372524" y="3076435"/>
              <a:ext cx="7797606" cy="960983"/>
            </a:xfrm>
            <a:prstGeom prst="roundRect">
              <a:avLst>
                <a:gd name="adj" fmla="val 20716"/>
              </a:avLst>
            </a:prstGeom>
            <a:solidFill>
              <a:schemeClr val="bg1"/>
            </a:solidFill>
            <a:ln w="6350">
              <a:noFill/>
            </a:ln>
            <a:effectLst>
              <a:outerShdw blurRad="190500" dist="38100" dir="2700000" algn="tl" rotWithShape="0">
                <a:prstClr val="black">
                  <a:alpha val="4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301752" tIns="45720" rIns="91440" bIns="45720" rtlCol="0" anchor="ctr">
              <a:spAutoFit/>
            </a:bodyPr>
            <a:lstStyle/>
            <a:p>
              <a:pPr>
                <a:spcAft>
                  <a:spcPts val="600"/>
                </a:spcAft>
              </a:pPr>
              <a:r>
                <a:rPr lang="en-US" sz="1100">
                  <a:solidFill>
                    <a:schemeClr val="tx1"/>
                  </a:solidFill>
                </a:rPr>
                <a:t>Reactive Approach: Relying solely on incident response and threat intelligence may result in a reactive approach to prioritization, rather than proactive risk management.</a:t>
              </a:r>
            </a:p>
            <a:p>
              <a:pPr>
                <a:spcAft>
                  <a:spcPts val="600"/>
                </a:spcAft>
              </a:pPr>
              <a:r>
                <a:rPr lang="en-US" sz="1100">
                  <a:solidFill>
                    <a:schemeClr val="tx1"/>
                  </a:solidFill>
                </a:rPr>
                <a:t>Limited Scope: This approach may focus primarily on addressing known threats and vulnerabilities, potentially overlooking emerging risks or long-term strategic goals.</a:t>
              </a:r>
            </a:p>
          </p:txBody>
        </p:sp>
        <p:sp>
          <p:nvSpPr>
            <p:cNvPr id="119" name="Oval 118">
              <a:extLst>
                <a:ext uri="{FF2B5EF4-FFF2-40B4-BE49-F238E27FC236}">
                  <a16:creationId xmlns:a16="http://schemas.microsoft.com/office/drawing/2014/main" id="{C0EB1CC1-5C06-E5B8-2D2E-F2AD277DCC66}"/>
                </a:ext>
              </a:extLst>
            </p:cNvPr>
            <p:cNvSpPr/>
            <p:nvPr/>
          </p:nvSpPr>
          <p:spPr>
            <a:xfrm>
              <a:off x="3511612" y="3226245"/>
              <a:ext cx="86544" cy="86544"/>
            </a:xfrm>
            <a:prstGeom prst="ellipse">
              <a:avLst/>
            </a:prstGeom>
            <a:solidFill>
              <a:schemeClr val="bg1"/>
            </a:solidFill>
            <a:ln w="9525" cap="flat">
              <a:gradFill>
                <a:gsLst>
                  <a:gs pos="57000">
                    <a:srgbClr val="28AFEA"/>
                  </a:gs>
                  <a:gs pos="0">
                    <a:schemeClr val="accent1"/>
                  </a:gs>
                  <a:gs pos="100000">
                    <a:schemeClr val="accent3"/>
                  </a:gs>
                </a:gsLst>
                <a:lin ang="5400000" scaled="1"/>
              </a:gradFill>
              <a:prstDash val="solid"/>
              <a:miter/>
            </a:ln>
            <a:effectLst>
              <a:outerShdw blurRad="190500" dist="152400" dir="2700000" algn="tl" rotWithShape="0">
                <a:srgbClr val="002B4C">
                  <a:alpha val="28000"/>
                </a:srgbClr>
              </a:outerShdw>
            </a:effectLst>
          </p:spPr>
          <p:txBody>
            <a:bodyPr rtlCol="0" anchor="ctr"/>
            <a:lstStyle/>
            <a:p>
              <a:endParaRPr lang="en-US"/>
            </a:p>
          </p:txBody>
        </p:sp>
        <p:sp>
          <p:nvSpPr>
            <p:cNvPr id="120" name="Oval 119">
              <a:extLst>
                <a:ext uri="{FF2B5EF4-FFF2-40B4-BE49-F238E27FC236}">
                  <a16:creationId xmlns:a16="http://schemas.microsoft.com/office/drawing/2014/main" id="{DEB68A4B-824C-5D77-141F-DE64120E0FE2}"/>
                </a:ext>
              </a:extLst>
            </p:cNvPr>
            <p:cNvSpPr/>
            <p:nvPr/>
          </p:nvSpPr>
          <p:spPr>
            <a:xfrm>
              <a:off x="3511612" y="3631057"/>
              <a:ext cx="86544" cy="86544"/>
            </a:xfrm>
            <a:prstGeom prst="ellipse">
              <a:avLst/>
            </a:prstGeom>
            <a:solidFill>
              <a:schemeClr val="bg1"/>
            </a:solidFill>
            <a:ln w="9525" cap="flat">
              <a:gradFill>
                <a:gsLst>
                  <a:gs pos="57000">
                    <a:srgbClr val="28AFEA"/>
                  </a:gs>
                  <a:gs pos="0">
                    <a:schemeClr val="accent1"/>
                  </a:gs>
                  <a:gs pos="100000">
                    <a:schemeClr val="accent3"/>
                  </a:gs>
                </a:gsLst>
                <a:lin ang="5400000" scaled="1"/>
              </a:gradFill>
              <a:prstDash val="solid"/>
              <a:miter/>
            </a:ln>
            <a:effectLst>
              <a:outerShdw blurRad="190500" dist="152400" dir="2700000" algn="tl" rotWithShape="0">
                <a:srgbClr val="002B4C">
                  <a:alpha val="28000"/>
                </a:srgbClr>
              </a:outerShdw>
            </a:effectLst>
          </p:spPr>
          <p:txBody>
            <a:bodyPr rtlCol="0" anchor="ctr"/>
            <a:lstStyle/>
            <a:p>
              <a:endParaRPr lang="en-US"/>
            </a:p>
          </p:txBody>
        </p:sp>
      </p:grpSp>
      <p:grpSp>
        <p:nvGrpSpPr>
          <p:cNvPr id="129" name="Group 128">
            <a:extLst>
              <a:ext uri="{FF2B5EF4-FFF2-40B4-BE49-F238E27FC236}">
                <a16:creationId xmlns:a16="http://schemas.microsoft.com/office/drawing/2014/main" id="{F3D2F065-E939-3E6C-CA34-4765FA3608AB}"/>
              </a:ext>
            </a:extLst>
          </p:cNvPr>
          <p:cNvGrpSpPr/>
          <p:nvPr/>
        </p:nvGrpSpPr>
        <p:grpSpPr>
          <a:xfrm>
            <a:off x="3372524" y="4148784"/>
            <a:ext cx="7797606" cy="960983"/>
            <a:chOff x="3372524" y="4148784"/>
            <a:chExt cx="7797606" cy="960983"/>
          </a:xfrm>
        </p:grpSpPr>
        <p:sp>
          <p:nvSpPr>
            <p:cNvPr id="50" name="Rectangle: Rounded Corners 49">
              <a:extLst>
                <a:ext uri="{FF2B5EF4-FFF2-40B4-BE49-F238E27FC236}">
                  <a16:creationId xmlns:a16="http://schemas.microsoft.com/office/drawing/2014/main" id="{32907105-084A-FD97-BDFD-58E510D1CE35}"/>
                </a:ext>
              </a:extLst>
            </p:cNvPr>
            <p:cNvSpPr/>
            <p:nvPr/>
          </p:nvSpPr>
          <p:spPr>
            <a:xfrm>
              <a:off x="3372524" y="4148784"/>
              <a:ext cx="7797606" cy="960983"/>
            </a:xfrm>
            <a:prstGeom prst="roundRect">
              <a:avLst>
                <a:gd name="adj" fmla="val 21220"/>
              </a:avLst>
            </a:prstGeom>
            <a:solidFill>
              <a:schemeClr val="bg1"/>
            </a:solidFill>
            <a:ln w="6350">
              <a:noFill/>
            </a:ln>
            <a:effectLst>
              <a:outerShdw blurRad="190500" dist="38100" dir="2700000" algn="tl" rotWithShape="0">
                <a:prstClr val="black">
                  <a:alpha val="4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301752" tIns="45720" rIns="91440" bIns="45720" rtlCol="0" anchor="ctr">
              <a:spAutoFit/>
            </a:bodyPr>
            <a:lstStyle/>
            <a:p>
              <a:pPr>
                <a:spcAft>
                  <a:spcPts val="600"/>
                </a:spcAft>
              </a:pPr>
              <a:r>
                <a:rPr lang="en-US" sz="1100">
                  <a:solidFill>
                    <a:schemeClr val="tx1"/>
                  </a:solidFill>
                </a:rPr>
                <a:t>Narrow Focus: Solely prioritizing based on compliance may not address emerging or unique cybersecurity risks that are not covered by specific regulations.</a:t>
              </a:r>
            </a:p>
            <a:p>
              <a:pPr>
                <a:spcAft>
                  <a:spcPts val="600"/>
                </a:spcAft>
              </a:pPr>
              <a:r>
                <a:rPr lang="en-US" sz="1100">
                  <a:solidFill>
                    <a:schemeClr val="tx1"/>
                  </a:solidFill>
                </a:rPr>
                <a:t>Potential Misalignment: Compliance requirements may not always align with the actual priorities and goals of the organization, leading to a lack of focus on critical areas.</a:t>
              </a:r>
            </a:p>
          </p:txBody>
        </p:sp>
        <p:sp>
          <p:nvSpPr>
            <p:cNvPr id="121" name="Oval 120">
              <a:extLst>
                <a:ext uri="{FF2B5EF4-FFF2-40B4-BE49-F238E27FC236}">
                  <a16:creationId xmlns:a16="http://schemas.microsoft.com/office/drawing/2014/main" id="{EECE2503-C960-E2F4-3B58-898F7644046B}"/>
                </a:ext>
              </a:extLst>
            </p:cNvPr>
            <p:cNvSpPr/>
            <p:nvPr/>
          </p:nvSpPr>
          <p:spPr>
            <a:xfrm>
              <a:off x="3511612" y="4298600"/>
              <a:ext cx="86544" cy="86544"/>
            </a:xfrm>
            <a:prstGeom prst="ellipse">
              <a:avLst/>
            </a:prstGeom>
            <a:solidFill>
              <a:schemeClr val="bg1"/>
            </a:solidFill>
            <a:ln w="9525" cap="flat">
              <a:gradFill>
                <a:gsLst>
                  <a:gs pos="57000">
                    <a:srgbClr val="28AFEA"/>
                  </a:gs>
                  <a:gs pos="0">
                    <a:schemeClr val="accent1"/>
                  </a:gs>
                  <a:gs pos="100000">
                    <a:schemeClr val="accent3"/>
                  </a:gs>
                </a:gsLst>
                <a:lin ang="5400000" scaled="1"/>
              </a:gradFill>
              <a:prstDash val="solid"/>
              <a:miter/>
            </a:ln>
            <a:effectLst>
              <a:outerShdw blurRad="190500" dist="152400" dir="2700000" algn="tl" rotWithShape="0">
                <a:srgbClr val="002B4C">
                  <a:alpha val="28000"/>
                </a:srgbClr>
              </a:outerShdw>
            </a:effectLst>
          </p:spPr>
          <p:txBody>
            <a:bodyPr rtlCol="0" anchor="ctr"/>
            <a:lstStyle/>
            <a:p>
              <a:endParaRPr lang="en-US"/>
            </a:p>
          </p:txBody>
        </p:sp>
        <p:sp>
          <p:nvSpPr>
            <p:cNvPr id="122" name="Oval 121">
              <a:extLst>
                <a:ext uri="{FF2B5EF4-FFF2-40B4-BE49-F238E27FC236}">
                  <a16:creationId xmlns:a16="http://schemas.microsoft.com/office/drawing/2014/main" id="{5C823D33-8391-8916-A334-4107B2983041}"/>
                </a:ext>
              </a:extLst>
            </p:cNvPr>
            <p:cNvSpPr/>
            <p:nvPr/>
          </p:nvSpPr>
          <p:spPr>
            <a:xfrm>
              <a:off x="3511612" y="4703413"/>
              <a:ext cx="86544" cy="86544"/>
            </a:xfrm>
            <a:prstGeom prst="ellipse">
              <a:avLst/>
            </a:prstGeom>
            <a:solidFill>
              <a:schemeClr val="bg1"/>
            </a:solidFill>
            <a:ln w="9525" cap="flat">
              <a:gradFill>
                <a:gsLst>
                  <a:gs pos="57000">
                    <a:srgbClr val="28AFEA"/>
                  </a:gs>
                  <a:gs pos="0">
                    <a:schemeClr val="accent1"/>
                  </a:gs>
                  <a:gs pos="100000">
                    <a:schemeClr val="accent3"/>
                  </a:gs>
                </a:gsLst>
                <a:lin ang="5400000" scaled="1"/>
              </a:gradFill>
              <a:prstDash val="solid"/>
              <a:miter/>
            </a:ln>
            <a:effectLst>
              <a:outerShdw blurRad="190500" dist="152400" dir="2700000" algn="tl" rotWithShape="0">
                <a:srgbClr val="002B4C">
                  <a:alpha val="28000"/>
                </a:srgbClr>
              </a:outerShdw>
            </a:effectLst>
          </p:spPr>
          <p:txBody>
            <a:bodyPr rtlCol="0" anchor="ctr"/>
            <a:lstStyle/>
            <a:p>
              <a:endParaRPr lang="en-US"/>
            </a:p>
          </p:txBody>
        </p:sp>
      </p:grpSp>
      <p:grpSp>
        <p:nvGrpSpPr>
          <p:cNvPr id="130" name="Group 129">
            <a:extLst>
              <a:ext uri="{FF2B5EF4-FFF2-40B4-BE49-F238E27FC236}">
                <a16:creationId xmlns:a16="http://schemas.microsoft.com/office/drawing/2014/main" id="{4FA4E8FB-DA94-2391-DCB1-D504D29725C1}"/>
              </a:ext>
            </a:extLst>
          </p:cNvPr>
          <p:cNvGrpSpPr/>
          <p:nvPr/>
        </p:nvGrpSpPr>
        <p:grpSpPr>
          <a:xfrm>
            <a:off x="3372524" y="5229319"/>
            <a:ext cx="7797606" cy="944612"/>
            <a:chOff x="3372524" y="5229319"/>
            <a:chExt cx="7797606" cy="944612"/>
          </a:xfrm>
        </p:grpSpPr>
        <p:sp>
          <p:nvSpPr>
            <p:cNvPr id="51" name="Rectangle: Rounded Corners 50">
              <a:extLst>
                <a:ext uri="{FF2B5EF4-FFF2-40B4-BE49-F238E27FC236}">
                  <a16:creationId xmlns:a16="http://schemas.microsoft.com/office/drawing/2014/main" id="{9C469518-35E6-58DA-12AA-90B5BEC64530}"/>
                </a:ext>
              </a:extLst>
            </p:cNvPr>
            <p:cNvSpPr/>
            <p:nvPr/>
          </p:nvSpPr>
          <p:spPr>
            <a:xfrm>
              <a:off x="3372524" y="5229319"/>
              <a:ext cx="7797606" cy="944612"/>
            </a:xfrm>
            <a:prstGeom prst="roundRect">
              <a:avLst>
                <a:gd name="adj" fmla="val 17691"/>
              </a:avLst>
            </a:prstGeom>
            <a:solidFill>
              <a:schemeClr val="bg1"/>
            </a:solidFill>
            <a:ln w="6350">
              <a:noFill/>
            </a:ln>
            <a:effectLst>
              <a:outerShdw blurRad="190500" dist="38100" dir="2700000" algn="tl" rotWithShape="0">
                <a:prstClr val="black">
                  <a:alpha val="4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301752" tIns="45720" rIns="91440" bIns="45720" rtlCol="0" anchor="ctr">
              <a:spAutoFit/>
            </a:bodyPr>
            <a:lstStyle/>
            <a:p>
              <a:pPr>
                <a:spcAft>
                  <a:spcPts val="600"/>
                </a:spcAft>
              </a:pPr>
              <a:r>
                <a:rPr lang="en-US" sz="1100">
                  <a:solidFill>
                    <a:schemeClr val="tx1"/>
                  </a:solidFill>
                </a:rPr>
                <a:t>Lack of Technical Consideration: Solely prioritizing based on business impact may not adequately address technical complexities or security requirements, leading to potential vulnerabilities.</a:t>
              </a:r>
            </a:p>
            <a:p>
              <a:pPr>
                <a:spcAft>
                  <a:spcPts val="600"/>
                </a:spcAft>
              </a:pPr>
              <a:r>
                <a:rPr lang="en-US" sz="1100">
                  <a:solidFill>
                    <a:schemeClr val="tx1"/>
                  </a:solidFill>
                </a:rPr>
                <a:t>Difficulty in Quantifying Impact: Assessing the true impact on business operations and assets can be challenging and subjective, affecting the accuracy of prioritization.</a:t>
              </a:r>
            </a:p>
          </p:txBody>
        </p:sp>
        <p:sp>
          <p:nvSpPr>
            <p:cNvPr id="123" name="Oval 122">
              <a:extLst>
                <a:ext uri="{FF2B5EF4-FFF2-40B4-BE49-F238E27FC236}">
                  <a16:creationId xmlns:a16="http://schemas.microsoft.com/office/drawing/2014/main" id="{5F8AF8F5-765E-8B4D-E705-15BD6EB4D3DC}"/>
                </a:ext>
              </a:extLst>
            </p:cNvPr>
            <p:cNvSpPr/>
            <p:nvPr/>
          </p:nvSpPr>
          <p:spPr>
            <a:xfrm>
              <a:off x="3511612" y="5374925"/>
              <a:ext cx="86544" cy="86544"/>
            </a:xfrm>
            <a:prstGeom prst="ellipse">
              <a:avLst/>
            </a:prstGeom>
            <a:solidFill>
              <a:schemeClr val="bg1"/>
            </a:solidFill>
            <a:ln w="9525" cap="flat">
              <a:gradFill>
                <a:gsLst>
                  <a:gs pos="57000">
                    <a:srgbClr val="28AFEA"/>
                  </a:gs>
                  <a:gs pos="0">
                    <a:schemeClr val="accent1"/>
                  </a:gs>
                  <a:gs pos="100000">
                    <a:schemeClr val="accent3"/>
                  </a:gs>
                </a:gsLst>
                <a:lin ang="5400000" scaled="1"/>
              </a:gradFill>
              <a:prstDash val="solid"/>
              <a:miter/>
            </a:ln>
            <a:effectLst>
              <a:outerShdw blurRad="190500" dist="152400" dir="2700000" algn="tl" rotWithShape="0">
                <a:srgbClr val="002B4C">
                  <a:alpha val="28000"/>
                </a:srgbClr>
              </a:outerShdw>
            </a:effectLst>
          </p:spPr>
          <p:txBody>
            <a:bodyPr rtlCol="0" anchor="ctr"/>
            <a:lstStyle/>
            <a:p>
              <a:endParaRPr lang="en-US"/>
            </a:p>
          </p:txBody>
        </p:sp>
        <p:sp>
          <p:nvSpPr>
            <p:cNvPr id="124" name="Oval 123">
              <a:extLst>
                <a:ext uri="{FF2B5EF4-FFF2-40B4-BE49-F238E27FC236}">
                  <a16:creationId xmlns:a16="http://schemas.microsoft.com/office/drawing/2014/main" id="{A094F88A-6A63-6B03-0053-0FFFEE291AA7}"/>
                </a:ext>
              </a:extLst>
            </p:cNvPr>
            <p:cNvSpPr/>
            <p:nvPr/>
          </p:nvSpPr>
          <p:spPr>
            <a:xfrm>
              <a:off x="3511612" y="5779737"/>
              <a:ext cx="86544" cy="86544"/>
            </a:xfrm>
            <a:prstGeom prst="ellipse">
              <a:avLst/>
            </a:prstGeom>
            <a:solidFill>
              <a:schemeClr val="bg1"/>
            </a:solidFill>
            <a:ln w="9525" cap="flat">
              <a:gradFill>
                <a:gsLst>
                  <a:gs pos="57000">
                    <a:srgbClr val="28AFEA"/>
                  </a:gs>
                  <a:gs pos="0">
                    <a:schemeClr val="accent1"/>
                  </a:gs>
                  <a:gs pos="100000">
                    <a:schemeClr val="accent3"/>
                  </a:gs>
                </a:gsLst>
                <a:lin ang="5400000" scaled="1"/>
              </a:gradFill>
              <a:prstDash val="solid"/>
              <a:miter/>
            </a:ln>
            <a:effectLst>
              <a:outerShdw blurRad="190500" dist="152400" dir="2700000" algn="tl" rotWithShape="0">
                <a:srgbClr val="002B4C">
                  <a:alpha val="28000"/>
                </a:srgbClr>
              </a:outerShdw>
            </a:effectLst>
          </p:spPr>
          <p:txBody>
            <a:bodyPr rtlCol="0" anchor="ctr"/>
            <a:lstStyle/>
            <a:p>
              <a:endParaRPr lang="en-US"/>
            </a:p>
          </p:txBody>
        </p:sp>
      </p:grpSp>
      <p:sp>
        <p:nvSpPr>
          <p:cNvPr id="56" name="Oval 55">
            <a:extLst>
              <a:ext uri="{FF2B5EF4-FFF2-40B4-BE49-F238E27FC236}">
                <a16:creationId xmlns:a16="http://schemas.microsoft.com/office/drawing/2014/main" id="{70794322-89FA-9D53-4C93-CB26DAA3A1A0}"/>
              </a:ext>
            </a:extLst>
          </p:cNvPr>
          <p:cNvSpPr/>
          <p:nvPr/>
        </p:nvSpPr>
        <p:spPr>
          <a:xfrm>
            <a:off x="763153" y="5658351"/>
            <a:ext cx="86544" cy="86544"/>
          </a:xfrm>
          <a:prstGeom prst="ellipse">
            <a:avLst/>
          </a:prstGeom>
          <a:gradFill flip="none" rotWithShape="1">
            <a:gsLst>
              <a:gs pos="57000">
                <a:srgbClr val="00A7E7"/>
              </a:gs>
              <a:gs pos="0">
                <a:schemeClr val="accent1"/>
              </a:gs>
              <a:gs pos="100000">
                <a:schemeClr val="accent3">
                  <a:lumMod val="75000"/>
                </a:schemeClr>
              </a:gs>
            </a:gsLst>
            <a:path path="circle">
              <a:fillToRect l="100000" t="100000"/>
            </a:path>
            <a:tileRect r="-100000" b="-100000"/>
          </a:gradFill>
          <a:ln w="9525" cap="flat">
            <a:solidFill>
              <a:schemeClr val="bg1">
                <a:alpha val="40000"/>
              </a:schemeClr>
            </a:solidFill>
            <a:prstDash val="solid"/>
            <a:miter/>
          </a:ln>
          <a:effectLst>
            <a:outerShdw blurRad="190500" dist="152400" dir="2700000" algn="tl" rotWithShape="0">
              <a:srgbClr val="002B4C">
                <a:alpha val="47843"/>
              </a:srgbClr>
            </a:outerShdw>
          </a:effectLst>
        </p:spPr>
        <p:txBody>
          <a:bodyPr rtlCol="0" anchor="ctr"/>
          <a:lstStyle/>
          <a:p>
            <a:endParaRPr lang="en-US">
              <a:solidFill>
                <a:schemeClr val="tx1"/>
              </a:solidFill>
            </a:endParaRPr>
          </a:p>
        </p:txBody>
      </p:sp>
      <p:sp>
        <p:nvSpPr>
          <p:cNvPr id="58" name="Freeform: Shape 57">
            <a:extLst>
              <a:ext uri="{FF2B5EF4-FFF2-40B4-BE49-F238E27FC236}">
                <a16:creationId xmlns:a16="http://schemas.microsoft.com/office/drawing/2014/main" id="{5896229D-185F-1C82-69D5-335D5C6B9CE1}"/>
              </a:ext>
            </a:extLst>
          </p:cNvPr>
          <p:cNvSpPr/>
          <p:nvPr/>
        </p:nvSpPr>
        <p:spPr>
          <a:xfrm rot="5400000">
            <a:off x="982628" y="5307230"/>
            <a:ext cx="677766" cy="788786"/>
          </a:xfrm>
          <a:custGeom>
            <a:avLst/>
            <a:gdLst>
              <a:gd name="connsiteX0" fmla="*/ 734530 w 734529"/>
              <a:gd name="connsiteY0" fmla="*/ 367266 h 854846"/>
              <a:gd name="connsiteX1" fmla="*/ 362032 w 734529"/>
              <a:gd name="connsiteY1" fmla="*/ 36 h 854846"/>
              <a:gd name="connsiteX2" fmla="*/ 158 w 734529"/>
              <a:gd name="connsiteY2" fmla="*/ 356381 h 854846"/>
              <a:gd name="connsiteX3" fmla="*/ 250561 w 734529"/>
              <a:gd name="connsiteY3" fmla="*/ 715595 h 854846"/>
              <a:gd name="connsiteX4" fmla="*/ 318712 w 734529"/>
              <a:gd name="connsiteY4" fmla="*/ 770754 h 854846"/>
              <a:gd name="connsiteX5" fmla="*/ 318712 w 734529"/>
              <a:gd name="connsiteY5" fmla="*/ 770754 h 854846"/>
              <a:gd name="connsiteX6" fmla="*/ 367265 w 734529"/>
              <a:gd name="connsiteY6" fmla="*/ 854846 h 854846"/>
              <a:gd name="connsiteX7" fmla="*/ 415819 w 734529"/>
              <a:gd name="connsiteY7" fmla="*/ 770754 h 854846"/>
              <a:gd name="connsiteX8" fmla="*/ 415831 w 734529"/>
              <a:gd name="connsiteY8" fmla="*/ 770728 h 854846"/>
              <a:gd name="connsiteX9" fmla="*/ 482971 w 734529"/>
              <a:gd name="connsiteY9" fmla="*/ 715927 h 854846"/>
              <a:gd name="connsiteX10" fmla="*/ 734530 w 734529"/>
              <a:gd name="connsiteY10" fmla="*/ 367266 h 854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4529" h="854846">
                <a:moveTo>
                  <a:pt x="734530" y="367266"/>
                </a:moveTo>
                <a:cubicBezTo>
                  <a:pt x="734530" y="162689"/>
                  <a:pt x="567265" y="-2821"/>
                  <a:pt x="362032" y="36"/>
                </a:cubicBezTo>
                <a:cubicBezTo>
                  <a:pt x="166705" y="2756"/>
                  <a:pt x="5804" y="161116"/>
                  <a:pt x="158" y="356381"/>
                </a:cubicBezTo>
                <a:cubicBezTo>
                  <a:pt x="-4664" y="523121"/>
                  <a:pt x="101689" y="665737"/>
                  <a:pt x="250561" y="715595"/>
                </a:cubicBezTo>
                <a:cubicBezTo>
                  <a:pt x="279228" y="725195"/>
                  <a:pt x="303597" y="744568"/>
                  <a:pt x="318712" y="770754"/>
                </a:cubicBezTo>
                <a:lnTo>
                  <a:pt x="318712" y="770754"/>
                </a:lnTo>
                <a:cubicBezTo>
                  <a:pt x="318712" y="770754"/>
                  <a:pt x="367265" y="854846"/>
                  <a:pt x="367265" y="854846"/>
                </a:cubicBezTo>
                <a:lnTo>
                  <a:pt x="415819" y="770754"/>
                </a:lnTo>
                <a:lnTo>
                  <a:pt x="415831" y="770728"/>
                </a:lnTo>
                <a:cubicBezTo>
                  <a:pt x="430762" y="744866"/>
                  <a:pt x="454628" y="725328"/>
                  <a:pt x="482971" y="715927"/>
                </a:cubicBezTo>
                <a:cubicBezTo>
                  <a:pt x="629113" y="667455"/>
                  <a:pt x="734530" y="529674"/>
                  <a:pt x="734530" y="367266"/>
                </a:cubicBezTo>
                <a:close/>
              </a:path>
            </a:pathLst>
          </a:custGeom>
          <a:solidFill>
            <a:schemeClr val="bg1"/>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9" name="Oval 58">
            <a:extLst>
              <a:ext uri="{FF2B5EF4-FFF2-40B4-BE49-F238E27FC236}">
                <a16:creationId xmlns:a16="http://schemas.microsoft.com/office/drawing/2014/main" id="{E6F750A9-57A6-7FDE-D4C2-FB1D6561130C}"/>
              </a:ext>
            </a:extLst>
          </p:cNvPr>
          <p:cNvSpPr/>
          <p:nvPr/>
        </p:nvSpPr>
        <p:spPr>
          <a:xfrm>
            <a:off x="1119201" y="5442857"/>
            <a:ext cx="512771" cy="512769"/>
          </a:xfrm>
          <a:prstGeom prst="ellipse">
            <a:avLst/>
          </a:prstGeom>
          <a:gradFill flip="none" rotWithShape="1">
            <a:gsLst>
              <a:gs pos="57000">
                <a:srgbClr val="00A7E7"/>
              </a:gs>
              <a:gs pos="0">
                <a:schemeClr val="accent1"/>
              </a:gs>
              <a:gs pos="100000">
                <a:schemeClr val="accent3">
                  <a:lumMod val="75000"/>
                </a:schemeClr>
              </a:gs>
            </a:gsLst>
            <a:path path="circle">
              <a:fillToRect l="100000" t="100000"/>
            </a:path>
            <a:tileRect r="-100000" b="-100000"/>
          </a:gradFill>
          <a:ln w="9525" cap="flat">
            <a:solidFill>
              <a:schemeClr val="bg1">
                <a:alpha val="40000"/>
              </a:schemeClr>
            </a:solidFill>
            <a:prstDash val="solid"/>
            <a:miter/>
          </a:ln>
          <a:effectLst>
            <a:outerShdw blurRad="190500" dist="152400" dir="2700000" algn="tl" rotWithShape="0">
              <a:srgbClr val="002B4C">
                <a:alpha val="28000"/>
              </a:srgbClr>
            </a:outerShdw>
          </a:effectLst>
        </p:spPr>
        <p:txBody>
          <a:bodyPr rtlCol="0" anchor="ctr"/>
          <a:lstStyle/>
          <a:p>
            <a:endParaRPr lang="en-US"/>
          </a:p>
        </p:txBody>
      </p:sp>
      <p:sp>
        <p:nvSpPr>
          <p:cNvPr id="7" name="Financial_E7BB" title="Icon of a chart made of vertical lines with a line tracing the top of each, turning into an arrow pointing up">
            <a:extLst>
              <a:ext uri="{FF2B5EF4-FFF2-40B4-BE49-F238E27FC236}">
                <a16:creationId xmlns:a16="http://schemas.microsoft.com/office/drawing/2014/main" id="{CBE7BCD5-A100-DB40-30A7-07EBB8AF8B6C}"/>
              </a:ext>
            </a:extLst>
          </p:cNvPr>
          <p:cNvSpPr>
            <a:spLocks noEditPoints="1"/>
          </p:cNvSpPr>
          <p:nvPr/>
        </p:nvSpPr>
        <p:spPr bwMode="auto">
          <a:xfrm>
            <a:off x="1237701" y="5576243"/>
            <a:ext cx="275770" cy="245996"/>
          </a:xfrm>
          <a:custGeom>
            <a:avLst/>
            <a:gdLst>
              <a:gd name="T0" fmla="*/ 47 w 4770"/>
              <a:gd name="T1" fmla="*/ 4255 h 4255"/>
              <a:gd name="T2" fmla="*/ 47 w 4770"/>
              <a:gd name="T3" fmla="*/ 3626 h 4255"/>
              <a:gd name="T4" fmla="*/ 676 w 4770"/>
              <a:gd name="T5" fmla="*/ 4255 h 4255"/>
              <a:gd name="T6" fmla="*/ 676 w 4770"/>
              <a:gd name="T7" fmla="*/ 2996 h 4255"/>
              <a:gd name="T8" fmla="*/ 1306 w 4770"/>
              <a:gd name="T9" fmla="*/ 4255 h 4255"/>
              <a:gd name="T10" fmla="*/ 1306 w 4770"/>
              <a:gd name="T11" fmla="*/ 2366 h 4255"/>
              <a:gd name="T12" fmla="*/ 1935 w 4770"/>
              <a:gd name="T13" fmla="*/ 4255 h 4255"/>
              <a:gd name="T14" fmla="*/ 1935 w 4770"/>
              <a:gd name="T15" fmla="*/ 1736 h 4255"/>
              <a:gd name="T16" fmla="*/ 2564 w 4770"/>
              <a:gd name="T17" fmla="*/ 4255 h 4255"/>
              <a:gd name="T18" fmla="*/ 2564 w 4770"/>
              <a:gd name="T19" fmla="*/ 1736 h 4255"/>
              <a:gd name="T20" fmla="*/ 3194 w 4770"/>
              <a:gd name="T21" fmla="*/ 4255 h 4255"/>
              <a:gd name="T22" fmla="*/ 3194 w 4770"/>
              <a:gd name="T23" fmla="*/ 2361 h 4255"/>
              <a:gd name="T24" fmla="*/ 3823 w 4770"/>
              <a:gd name="T25" fmla="*/ 4255 h 4255"/>
              <a:gd name="T26" fmla="*/ 3823 w 4770"/>
              <a:gd name="T27" fmla="*/ 1736 h 4255"/>
              <a:gd name="T28" fmla="*/ 4453 w 4770"/>
              <a:gd name="T29" fmla="*/ 4255 h 4255"/>
              <a:gd name="T30" fmla="*/ 4453 w 4770"/>
              <a:gd name="T31" fmla="*/ 1424 h 4255"/>
              <a:gd name="T32" fmla="*/ 4760 w 4770"/>
              <a:gd name="T33" fmla="*/ 5 h 4255"/>
              <a:gd name="T34" fmla="*/ 3191 w 4770"/>
              <a:gd name="T35" fmla="*/ 1575 h 4255"/>
              <a:gd name="T36" fmla="*/ 2247 w 4770"/>
              <a:gd name="T37" fmla="*/ 630 h 4255"/>
              <a:gd name="T38" fmla="*/ 0 w 4770"/>
              <a:gd name="T39" fmla="*/ 2879 h 4255"/>
              <a:gd name="T40" fmla="*/ 4770 w 4770"/>
              <a:gd name="T41" fmla="*/ 948 h 4255"/>
              <a:gd name="T42" fmla="*/ 4770 w 4770"/>
              <a:gd name="T43" fmla="*/ 0 h 4255"/>
              <a:gd name="T44" fmla="*/ 3818 w 4770"/>
              <a:gd name="T45" fmla="*/ 0 h 4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70" h="4255">
                <a:moveTo>
                  <a:pt x="47" y="4255"/>
                </a:moveTo>
                <a:lnTo>
                  <a:pt x="47" y="3626"/>
                </a:lnTo>
                <a:moveTo>
                  <a:pt x="676" y="4255"/>
                </a:moveTo>
                <a:lnTo>
                  <a:pt x="676" y="2996"/>
                </a:lnTo>
                <a:moveTo>
                  <a:pt x="1306" y="4255"/>
                </a:moveTo>
                <a:lnTo>
                  <a:pt x="1306" y="2366"/>
                </a:lnTo>
                <a:moveTo>
                  <a:pt x="1935" y="4255"/>
                </a:moveTo>
                <a:lnTo>
                  <a:pt x="1935" y="1736"/>
                </a:lnTo>
                <a:moveTo>
                  <a:pt x="2564" y="4255"/>
                </a:moveTo>
                <a:lnTo>
                  <a:pt x="2564" y="1736"/>
                </a:lnTo>
                <a:moveTo>
                  <a:pt x="3194" y="4255"/>
                </a:moveTo>
                <a:lnTo>
                  <a:pt x="3194" y="2361"/>
                </a:lnTo>
                <a:moveTo>
                  <a:pt x="3823" y="4255"/>
                </a:moveTo>
                <a:lnTo>
                  <a:pt x="3823" y="1736"/>
                </a:lnTo>
                <a:moveTo>
                  <a:pt x="4453" y="4255"/>
                </a:moveTo>
                <a:lnTo>
                  <a:pt x="4453" y="1424"/>
                </a:lnTo>
                <a:moveTo>
                  <a:pt x="4760" y="5"/>
                </a:moveTo>
                <a:lnTo>
                  <a:pt x="3191" y="1575"/>
                </a:lnTo>
                <a:lnTo>
                  <a:pt x="2247" y="630"/>
                </a:lnTo>
                <a:lnTo>
                  <a:pt x="0" y="2879"/>
                </a:lnTo>
                <a:moveTo>
                  <a:pt x="4770" y="948"/>
                </a:moveTo>
                <a:lnTo>
                  <a:pt x="4770" y="0"/>
                </a:lnTo>
                <a:lnTo>
                  <a:pt x="3818" y="0"/>
                </a:lnTo>
              </a:path>
            </a:pathLst>
          </a:custGeom>
          <a:noFill/>
          <a:ln w="9525"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sp>
        <p:nvSpPr>
          <p:cNvPr id="63" name="Oval 62">
            <a:extLst>
              <a:ext uri="{FF2B5EF4-FFF2-40B4-BE49-F238E27FC236}">
                <a16:creationId xmlns:a16="http://schemas.microsoft.com/office/drawing/2014/main" id="{08E0A491-F3FB-C5B3-4729-A3314EB95FE7}"/>
              </a:ext>
            </a:extLst>
          </p:cNvPr>
          <p:cNvSpPr/>
          <p:nvPr/>
        </p:nvSpPr>
        <p:spPr>
          <a:xfrm>
            <a:off x="763153" y="4586002"/>
            <a:ext cx="86544" cy="86544"/>
          </a:xfrm>
          <a:prstGeom prst="ellipse">
            <a:avLst/>
          </a:prstGeom>
          <a:gradFill flip="none" rotWithShape="1">
            <a:gsLst>
              <a:gs pos="57000">
                <a:srgbClr val="00A7E7"/>
              </a:gs>
              <a:gs pos="0">
                <a:schemeClr val="accent1"/>
              </a:gs>
              <a:gs pos="100000">
                <a:schemeClr val="accent3">
                  <a:lumMod val="75000"/>
                </a:schemeClr>
              </a:gs>
            </a:gsLst>
            <a:path path="circle">
              <a:fillToRect l="100000" t="100000"/>
            </a:path>
            <a:tileRect r="-100000" b="-100000"/>
          </a:gradFill>
          <a:ln w="9525" cap="flat">
            <a:solidFill>
              <a:schemeClr val="bg1">
                <a:alpha val="40000"/>
              </a:schemeClr>
            </a:solidFill>
            <a:prstDash val="solid"/>
            <a:miter/>
          </a:ln>
          <a:effectLst>
            <a:outerShdw blurRad="190500" dist="152400" dir="2700000" algn="tl" rotWithShape="0">
              <a:srgbClr val="002B4C">
                <a:alpha val="47843"/>
              </a:srgbClr>
            </a:outerShdw>
          </a:effectLst>
        </p:spPr>
        <p:txBody>
          <a:bodyPr rtlCol="0" anchor="ctr"/>
          <a:lstStyle/>
          <a:p>
            <a:endParaRPr lang="en-US">
              <a:solidFill>
                <a:schemeClr val="tx1"/>
              </a:solidFill>
            </a:endParaRPr>
          </a:p>
        </p:txBody>
      </p:sp>
      <p:sp>
        <p:nvSpPr>
          <p:cNvPr id="66" name="Freeform: Shape 65">
            <a:extLst>
              <a:ext uri="{FF2B5EF4-FFF2-40B4-BE49-F238E27FC236}">
                <a16:creationId xmlns:a16="http://schemas.microsoft.com/office/drawing/2014/main" id="{EF90A732-6C51-E115-BBA2-9E213D0BF4CA}"/>
              </a:ext>
            </a:extLst>
          </p:cNvPr>
          <p:cNvSpPr/>
          <p:nvPr/>
        </p:nvSpPr>
        <p:spPr>
          <a:xfrm rot="5400000">
            <a:off x="982628" y="4234881"/>
            <a:ext cx="677766" cy="788786"/>
          </a:xfrm>
          <a:custGeom>
            <a:avLst/>
            <a:gdLst>
              <a:gd name="connsiteX0" fmla="*/ 734530 w 734529"/>
              <a:gd name="connsiteY0" fmla="*/ 367266 h 854846"/>
              <a:gd name="connsiteX1" fmla="*/ 362032 w 734529"/>
              <a:gd name="connsiteY1" fmla="*/ 36 h 854846"/>
              <a:gd name="connsiteX2" fmla="*/ 158 w 734529"/>
              <a:gd name="connsiteY2" fmla="*/ 356381 h 854846"/>
              <a:gd name="connsiteX3" fmla="*/ 250561 w 734529"/>
              <a:gd name="connsiteY3" fmla="*/ 715595 h 854846"/>
              <a:gd name="connsiteX4" fmla="*/ 318712 w 734529"/>
              <a:gd name="connsiteY4" fmla="*/ 770754 h 854846"/>
              <a:gd name="connsiteX5" fmla="*/ 318712 w 734529"/>
              <a:gd name="connsiteY5" fmla="*/ 770754 h 854846"/>
              <a:gd name="connsiteX6" fmla="*/ 367265 w 734529"/>
              <a:gd name="connsiteY6" fmla="*/ 854846 h 854846"/>
              <a:gd name="connsiteX7" fmla="*/ 415819 w 734529"/>
              <a:gd name="connsiteY7" fmla="*/ 770754 h 854846"/>
              <a:gd name="connsiteX8" fmla="*/ 415831 w 734529"/>
              <a:gd name="connsiteY8" fmla="*/ 770728 h 854846"/>
              <a:gd name="connsiteX9" fmla="*/ 482971 w 734529"/>
              <a:gd name="connsiteY9" fmla="*/ 715927 h 854846"/>
              <a:gd name="connsiteX10" fmla="*/ 734530 w 734529"/>
              <a:gd name="connsiteY10" fmla="*/ 367266 h 854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4529" h="854846">
                <a:moveTo>
                  <a:pt x="734530" y="367266"/>
                </a:moveTo>
                <a:cubicBezTo>
                  <a:pt x="734530" y="162689"/>
                  <a:pt x="567265" y="-2821"/>
                  <a:pt x="362032" y="36"/>
                </a:cubicBezTo>
                <a:cubicBezTo>
                  <a:pt x="166705" y="2756"/>
                  <a:pt x="5804" y="161116"/>
                  <a:pt x="158" y="356381"/>
                </a:cubicBezTo>
                <a:cubicBezTo>
                  <a:pt x="-4664" y="523121"/>
                  <a:pt x="101689" y="665737"/>
                  <a:pt x="250561" y="715595"/>
                </a:cubicBezTo>
                <a:cubicBezTo>
                  <a:pt x="279228" y="725195"/>
                  <a:pt x="303597" y="744568"/>
                  <a:pt x="318712" y="770754"/>
                </a:cubicBezTo>
                <a:lnTo>
                  <a:pt x="318712" y="770754"/>
                </a:lnTo>
                <a:cubicBezTo>
                  <a:pt x="318712" y="770754"/>
                  <a:pt x="367265" y="854846"/>
                  <a:pt x="367265" y="854846"/>
                </a:cubicBezTo>
                <a:lnTo>
                  <a:pt x="415819" y="770754"/>
                </a:lnTo>
                <a:lnTo>
                  <a:pt x="415831" y="770728"/>
                </a:lnTo>
                <a:cubicBezTo>
                  <a:pt x="430762" y="744866"/>
                  <a:pt x="454628" y="725328"/>
                  <a:pt x="482971" y="715927"/>
                </a:cubicBezTo>
                <a:cubicBezTo>
                  <a:pt x="629113" y="667455"/>
                  <a:pt x="734530" y="529674"/>
                  <a:pt x="734530" y="367266"/>
                </a:cubicBezTo>
                <a:close/>
              </a:path>
            </a:pathLst>
          </a:custGeom>
          <a:solidFill>
            <a:schemeClr val="bg1"/>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7" name="Oval 66">
            <a:extLst>
              <a:ext uri="{FF2B5EF4-FFF2-40B4-BE49-F238E27FC236}">
                <a16:creationId xmlns:a16="http://schemas.microsoft.com/office/drawing/2014/main" id="{0184EDA1-6A8C-35A8-6DB8-AE1692703641}"/>
              </a:ext>
            </a:extLst>
          </p:cNvPr>
          <p:cNvSpPr/>
          <p:nvPr/>
        </p:nvSpPr>
        <p:spPr>
          <a:xfrm>
            <a:off x="1119201" y="4370508"/>
            <a:ext cx="512771" cy="512769"/>
          </a:xfrm>
          <a:prstGeom prst="ellipse">
            <a:avLst/>
          </a:prstGeom>
          <a:gradFill flip="none" rotWithShape="1">
            <a:gsLst>
              <a:gs pos="57000">
                <a:srgbClr val="00A7E7"/>
              </a:gs>
              <a:gs pos="0">
                <a:schemeClr val="accent1"/>
              </a:gs>
              <a:gs pos="100000">
                <a:schemeClr val="accent3">
                  <a:lumMod val="75000"/>
                </a:schemeClr>
              </a:gs>
            </a:gsLst>
            <a:path path="circle">
              <a:fillToRect l="100000" t="100000"/>
            </a:path>
            <a:tileRect r="-100000" b="-100000"/>
          </a:gradFill>
          <a:ln w="9525" cap="flat">
            <a:solidFill>
              <a:schemeClr val="bg1">
                <a:alpha val="40000"/>
              </a:schemeClr>
            </a:solidFill>
            <a:prstDash val="solid"/>
            <a:miter/>
          </a:ln>
          <a:effectLst>
            <a:outerShdw blurRad="190500" dist="152400" dir="2700000" algn="tl" rotWithShape="0">
              <a:srgbClr val="002B4C">
                <a:alpha val="28000"/>
              </a:srgbClr>
            </a:outerShdw>
          </a:effectLst>
        </p:spPr>
        <p:txBody>
          <a:bodyPr rtlCol="0" anchor="ctr"/>
          <a:lstStyle/>
          <a:p>
            <a:endParaRPr lang="en-US"/>
          </a:p>
        </p:txBody>
      </p:sp>
      <p:sp>
        <p:nvSpPr>
          <p:cNvPr id="69" name="Oval 68">
            <a:extLst>
              <a:ext uri="{FF2B5EF4-FFF2-40B4-BE49-F238E27FC236}">
                <a16:creationId xmlns:a16="http://schemas.microsoft.com/office/drawing/2014/main" id="{47AEC931-0BAB-BBE9-952B-5D14405A5809}"/>
              </a:ext>
            </a:extLst>
          </p:cNvPr>
          <p:cNvSpPr/>
          <p:nvPr/>
        </p:nvSpPr>
        <p:spPr>
          <a:xfrm>
            <a:off x="763153" y="3513654"/>
            <a:ext cx="86544" cy="86544"/>
          </a:xfrm>
          <a:prstGeom prst="ellipse">
            <a:avLst/>
          </a:prstGeom>
          <a:gradFill flip="none" rotWithShape="1">
            <a:gsLst>
              <a:gs pos="57000">
                <a:srgbClr val="00A7E7"/>
              </a:gs>
              <a:gs pos="0">
                <a:schemeClr val="accent1"/>
              </a:gs>
              <a:gs pos="100000">
                <a:schemeClr val="accent3">
                  <a:lumMod val="75000"/>
                </a:schemeClr>
              </a:gs>
            </a:gsLst>
            <a:path path="circle">
              <a:fillToRect l="100000" t="100000"/>
            </a:path>
            <a:tileRect r="-100000" b="-100000"/>
          </a:gradFill>
          <a:ln w="9525" cap="flat">
            <a:solidFill>
              <a:schemeClr val="bg1">
                <a:alpha val="40000"/>
              </a:schemeClr>
            </a:solidFill>
            <a:prstDash val="solid"/>
            <a:miter/>
          </a:ln>
          <a:effectLst>
            <a:outerShdw blurRad="190500" dist="152400" dir="2700000" algn="tl" rotWithShape="0">
              <a:srgbClr val="002B4C">
                <a:alpha val="47843"/>
              </a:srgbClr>
            </a:outerShdw>
          </a:effectLst>
        </p:spPr>
        <p:txBody>
          <a:bodyPr rtlCol="0" anchor="ctr"/>
          <a:lstStyle/>
          <a:p>
            <a:endParaRPr lang="en-US">
              <a:solidFill>
                <a:schemeClr val="tx1"/>
              </a:solidFill>
            </a:endParaRPr>
          </a:p>
        </p:txBody>
      </p:sp>
      <p:sp>
        <p:nvSpPr>
          <p:cNvPr id="72" name="Freeform: Shape 71">
            <a:extLst>
              <a:ext uri="{FF2B5EF4-FFF2-40B4-BE49-F238E27FC236}">
                <a16:creationId xmlns:a16="http://schemas.microsoft.com/office/drawing/2014/main" id="{86A07E2C-EEFD-28F5-4610-BB0940B99988}"/>
              </a:ext>
            </a:extLst>
          </p:cNvPr>
          <p:cNvSpPr/>
          <p:nvPr/>
        </p:nvSpPr>
        <p:spPr>
          <a:xfrm rot="5400000">
            <a:off x="982628" y="3162533"/>
            <a:ext cx="677766" cy="788786"/>
          </a:xfrm>
          <a:custGeom>
            <a:avLst/>
            <a:gdLst>
              <a:gd name="connsiteX0" fmla="*/ 734530 w 734529"/>
              <a:gd name="connsiteY0" fmla="*/ 367266 h 854846"/>
              <a:gd name="connsiteX1" fmla="*/ 362032 w 734529"/>
              <a:gd name="connsiteY1" fmla="*/ 36 h 854846"/>
              <a:gd name="connsiteX2" fmla="*/ 158 w 734529"/>
              <a:gd name="connsiteY2" fmla="*/ 356381 h 854846"/>
              <a:gd name="connsiteX3" fmla="*/ 250561 w 734529"/>
              <a:gd name="connsiteY3" fmla="*/ 715595 h 854846"/>
              <a:gd name="connsiteX4" fmla="*/ 318712 w 734529"/>
              <a:gd name="connsiteY4" fmla="*/ 770754 h 854846"/>
              <a:gd name="connsiteX5" fmla="*/ 318712 w 734529"/>
              <a:gd name="connsiteY5" fmla="*/ 770754 h 854846"/>
              <a:gd name="connsiteX6" fmla="*/ 367265 w 734529"/>
              <a:gd name="connsiteY6" fmla="*/ 854846 h 854846"/>
              <a:gd name="connsiteX7" fmla="*/ 415819 w 734529"/>
              <a:gd name="connsiteY7" fmla="*/ 770754 h 854846"/>
              <a:gd name="connsiteX8" fmla="*/ 415831 w 734529"/>
              <a:gd name="connsiteY8" fmla="*/ 770728 h 854846"/>
              <a:gd name="connsiteX9" fmla="*/ 482971 w 734529"/>
              <a:gd name="connsiteY9" fmla="*/ 715927 h 854846"/>
              <a:gd name="connsiteX10" fmla="*/ 734530 w 734529"/>
              <a:gd name="connsiteY10" fmla="*/ 367266 h 854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4529" h="854846">
                <a:moveTo>
                  <a:pt x="734530" y="367266"/>
                </a:moveTo>
                <a:cubicBezTo>
                  <a:pt x="734530" y="162689"/>
                  <a:pt x="567265" y="-2821"/>
                  <a:pt x="362032" y="36"/>
                </a:cubicBezTo>
                <a:cubicBezTo>
                  <a:pt x="166705" y="2756"/>
                  <a:pt x="5804" y="161116"/>
                  <a:pt x="158" y="356381"/>
                </a:cubicBezTo>
                <a:cubicBezTo>
                  <a:pt x="-4664" y="523121"/>
                  <a:pt x="101689" y="665737"/>
                  <a:pt x="250561" y="715595"/>
                </a:cubicBezTo>
                <a:cubicBezTo>
                  <a:pt x="279228" y="725195"/>
                  <a:pt x="303597" y="744568"/>
                  <a:pt x="318712" y="770754"/>
                </a:cubicBezTo>
                <a:lnTo>
                  <a:pt x="318712" y="770754"/>
                </a:lnTo>
                <a:cubicBezTo>
                  <a:pt x="318712" y="770754"/>
                  <a:pt x="367265" y="854846"/>
                  <a:pt x="367265" y="854846"/>
                </a:cubicBezTo>
                <a:lnTo>
                  <a:pt x="415819" y="770754"/>
                </a:lnTo>
                <a:lnTo>
                  <a:pt x="415831" y="770728"/>
                </a:lnTo>
                <a:cubicBezTo>
                  <a:pt x="430762" y="744866"/>
                  <a:pt x="454628" y="725328"/>
                  <a:pt x="482971" y="715927"/>
                </a:cubicBezTo>
                <a:cubicBezTo>
                  <a:pt x="629113" y="667455"/>
                  <a:pt x="734530" y="529674"/>
                  <a:pt x="734530" y="367266"/>
                </a:cubicBezTo>
                <a:close/>
              </a:path>
            </a:pathLst>
          </a:custGeom>
          <a:solidFill>
            <a:schemeClr val="bg1"/>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73" name="Oval 72">
            <a:extLst>
              <a:ext uri="{FF2B5EF4-FFF2-40B4-BE49-F238E27FC236}">
                <a16:creationId xmlns:a16="http://schemas.microsoft.com/office/drawing/2014/main" id="{17EB9501-DEE8-2600-C583-3A733A2B914C}"/>
              </a:ext>
            </a:extLst>
          </p:cNvPr>
          <p:cNvSpPr/>
          <p:nvPr/>
        </p:nvSpPr>
        <p:spPr>
          <a:xfrm>
            <a:off x="1119201" y="3298160"/>
            <a:ext cx="512771" cy="512769"/>
          </a:xfrm>
          <a:prstGeom prst="ellipse">
            <a:avLst/>
          </a:prstGeom>
          <a:gradFill flip="none" rotWithShape="1">
            <a:gsLst>
              <a:gs pos="57000">
                <a:srgbClr val="00A7E7"/>
              </a:gs>
              <a:gs pos="0">
                <a:schemeClr val="accent1"/>
              </a:gs>
              <a:gs pos="100000">
                <a:schemeClr val="accent3">
                  <a:lumMod val="75000"/>
                </a:schemeClr>
              </a:gs>
            </a:gsLst>
            <a:path path="circle">
              <a:fillToRect l="100000" t="100000"/>
            </a:path>
            <a:tileRect r="-100000" b="-100000"/>
          </a:gradFill>
          <a:ln w="9525" cap="flat">
            <a:solidFill>
              <a:schemeClr val="bg1">
                <a:alpha val="40000"/>
              </a:schemeClr>
            </a:solidFill>
            <a:prstDash val="solid"/>
            <a:miter/>
          </a:ln>
          <a:effectLst>
            <a:outerShdw blurRad="190500" dist="152400" dir="2700000" algn="tl" rotWithShape="0">
              <a:srgbClr val="002B4C">
                <a:alpha val="28000"/>
              </a:srgbClr>
            </a:outerShdw>
          </a:effectLst>
        </p:spPr>
        <p:txBody>
          <a:bodyPr rtlCol="0" anchor="ctr"/>
          <a:lstStyle/>
          <a:p>
            <a:endParaRPr lang="en-US"/>
          </a:p>
        </p:txBody>
      </p:sp>
      <p:sp>
        <p:nvSpPr>
          <p:cNvPr id="4" name="brain_2" title="Icon of a brain with circles and connection lines inside">
            <a:extLst>
              <a:ext uri="{FF2B5EF4-FFF2-40B4-BE49-F238E27FC236}">
                <a16:creationId xmlns:a16="http://schemas.microsoft.com/office/drawing/2014/main" id="{CB44F171-69B5-0517-EB58-8838ACA872A5}"/>
              </a:ext>
            </a:extLst>
          </p:cNvPr>
          <p:cNvSpPr>
            <a:spLocks noEditPoints="1"/>
          </p:cNvSpPr>
          <p:nvPr/>
        </p:nvSpPr>
        <p:spPr bwMode="auto">
          <a:xfrm>
            <a:off x="1191125" y="3430858"/>
            <a:ext cx="368922" cy="247372"/>
          </a:xfrm>
          <a:custGeom>
            <a:avLst/>
            <a:gdLst>
              <a:gd name="T0" fmla="*/ 379 w 440"/>
              <a:gd name="T1" fmla="*/ 133 h 295"/>
              <a:gd name="T2" fmla="*/ 379 w 440"/>
              <a:gd name="T3" fmla="*/ 169 h 295"/>
              <a:gd name="T4" fmla="*/ 259 w 440"/>
              <a:gd name="T5" fmla="*/ 181 h 295"/>
              <a:gd name="T6" fmla="*/ 295 w 440"/>
              <a:gd name="T7" fmla="*/ 181 h 295"/>
              <a:gd name="T8" fmla="*/ 259 w 440"/>
              <a:gd name="T9" fmla="*/ 181 h 295"/>
              <a:gd name="T10" fmla="*/ 114 w 440"/>
              <a:gd name="T11" fmla="*/ 179 h 295"/>
              <a:gd name="T12" fmla="*/ 78 w 440"/>
              <a:gd name="T13" fmla="*/ 169 h 295"/>
              <a:gd name="T14" fmla="*/ 235 w 440"/>
              <a:gd name="T15" fmla="*/ 88 h 295"/>
              <a:gd name="T16" fmla="*/ 192 w 440"/>
              <a:gd name="T17" fmla="*/ 79 h 295"/>
              <a:gd name="T18" fmla="*/ 174 w 440"/>
              <a:gd name="T19" fmla="*/ 97 h 295"/>
              <a:gd name="T20" fmla="*/ 174 w 440"/>
              <a:gd name="T21" fmla="*/ 61 h 295"/>
              <a:gd name="T22" fmla="*/ 277 w 440"/>
              <a:gd name="T23" fmla="*/ 85 h 295"/>
              <a:gd name="T24" fmla="*/ 313 w 440"/>
              <a:gd name="T25" fmla="*/ 85 h 295"/>
              <a:gd name="T26" fmla="*/ 277 w 440"/>
              <a:gd name="T27" fmla="*/ 85 h 295"/>
              <a:gd name="T28" fmla="*/ 168 w 440"/>
              <a:gd name="T29" fmla="*/ 205 h 295"/>
              <a:gd name="T30" fmla="*/ 168 w 440"/>
              <a:gd name="T31" fmla="*/ 169 h 295"/>
              <a:gd name="T32" fmla="*/ 42 w 440"/>
              <a:gd name="T33" fmla="*/ 169 h 295"/>
              <a:gd name="T34" fmla="*/ 78 w 440"/>
              <a:gd name="T35" fmla="*/ 169 h 295"/>
              <a:gd name="T36" fmla="*/ 42 w 440"/>
              <a:gd name="T37" fmla="*/ 169 h 295"/>
              <a:gd name="T38" fmla="*/ 284 w 440"/>
              <a:gd name="T39" fmla="*/ 121 h 295"/>
              <a:gd name="T40" fmla="*/ 295 w 440"/>
              <a:gd name="T41" fmla="*/ 103 h 295"/>
              <a:gd name="T42" fmla="*/ 114 w 440"/>
              <a:gd name="T43" fmla="*/ 125 h 295"/>
              <a:gd name="T44" fmla="*/ 143 w 440"/>
              <a:gd name="T45" fmla="*/ 133 h 295"/>
              <a:gd name="T46" fmla="*/ 168 w 440"/>
              <a:gd name="T47" fmla="*/ 144 h 295"/>
              <a:gd name="T48" fmla="*/ 361 w 440"/>
              <a:gd name="T49" fmla="*/ 151 h 295"/>
              <a:gd name="T50" fmla="*/ 331 w 440"/>
              <a:gd name="T51" fmla="*/ 160 h 295"/>
              <a:gd name="T52" fmla="*/ 331 w 440"/>
              <a:gd name="T53" fmla="*/ 243 h 295"/>
              <a:gd name="T54" fmla="*/ 321 w 440"/>
              <a:gd name="T55" fmla="*/ 181 h 295"/>
              <a:gd name="T56" fmla="*/ 358 w 440"/>
              <a:gd name="T57" fmla="*/ 206 h 295"/>
              <a:gd name="T58" fmla="*/ 440 w 440"/>
              <a:gd name="T59" fmla="*/ 163 h 295"/>
              <a:gd name="T60" fmla="*/ 388 w 440"/>
              <a:gd name="T61" fmla="*/ 110 h 295"/>
              <a:gd name="T62" fmla="*/ 227 w 440"/>
              <a:gd name="T63" fmla="*/ 30 h 295"/>
              <a:gd name="T64" fmla="*/ 68 w 440"/>
              <a:gd name="T65" fmla="*/ 103 h 295"/>
              <a:gd name="T66" fmla="*/ 4 w 440"/>
              <a:gd name="T67" fmla="*/ 165 h 295"/>
              <a:gd name="T68" fmla="*/ 164 w 440"/>
              <a:gd name="T69" fmla="*/ 237 h 295"/>
              <a:gd name="T70" fmla="*/ 358 w 440"/>
              <a:gd name="T71" fmla="*/ 206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40" h="295">
                <a:moveTo>
                  <a:pt x="361" y="151"/>
                </a:moveTo>
                <a:cubicBezTo>
                  <a:pt x="361" y="141"/>
                  <a:pt x="369" y="133"/>
                  <a:pt x="379" y="133"/>
                </a:cubicBezTo>
                <a:cubicBezTo>
                  <a:pt x="389" y="133"/>
                  <a:pt x="397" y="141"/>
                  <a:pt x="397" y="151"/>
                </a:cubicBezTo>
                <a:cubicBezTo>
                  <a:pt x="397" y="161"/>
                  <a:pt x="389" y="169"/>
                  <a:pt x="379" y="169"/>
                </a:cubicBezTo>
                <a:cubicBezTo>
                  <a:pt x="369" y="169"/>
                  <a:pt x="361" y="161"/>
                  <a:pt x="361" y="151"/>
                </a:cubicBezTo>
                <a:close/>
                <a:moveTo>
                  <a:pt x="259" y="181"/>
                </a:moveTo>
                <a:cubicBezTo>
                  <a:pt x="259" y="191"/>
                  <a:pt x="267" y="199"/>
                  <a:pt x="277" y="199"/>
                </a:cubicBezTo>
                <a:cubicBezTo>
                  <a:pt x="287" y="199"/>
                  <a:pt x="295" y="191"/>
                  <a:pt x="295" y="181"/>
                </a:cubicBezTo>
                <a:cubicBezTo>
                  <a:pt x="295" y="171"/>
                  <a:pt x="287" y="163"/>
                  <a:pt x="277" y="163"/>
                </a:cubicBezTo>
                <a:cubicBezTo>
                  <a:pt x="267" y="163"/>
                  <a:pt x="259" y="171"/>
                  <a:pt x="259" y="181"/>
                </a:cubicBezTo>
                <a:close/>
                <a:moveTo>
                  <a:pt x="114" y="239"/>
                </a:moveTo>
                <a:cubicBezTo>
                  <a:pt x="114" y="179"/>
                  <a:pt x="114" y="179"/>
                  <a:pt x="114" y="179"/>
                </a:cubicBezTo>
                <a:cubicBezTo>
                  <a:pt x="114" y="179"/>
                  <a:pt x="109" y="169"/>
                  <a:pt x="104" y="169"/>
                </a:cubicBezTo>
                <a:cubicBezTo>
                  <a:pt x="104" y="169"/>
                  <a:pt x="104" y="169"/>
                  <a:pt x="78" y="169"/>
                </a:cubicBezTo>
                <a:moveTo>
                  <a:pt x="235" y="260"/>
                </a:moveTo>
                <a:cubicBezTo>
                  <a:pt x="235" y="260"/>
                  <a:pt x="235" y="260"/>
                  <a:pt x="235" y="88"/>
                </a:cubicBezTo>
                <a:cubicBezTo>
                  <a:pt x="235" y="82"/>
                  <a:pt x="231" y="79"/>
                  <a:pt x="225" y="79"/>
                </a:cubicBezTo>
                <a:cubicBezTo>
                  <a:pt x="225" y="79"/>
                  <a:pt x="225" y="79"/>
                  <a:pt x="192" y="79"/>
                </a:cubicBezTo>
                <a:moveTo>
                  <a:pt x="156" y="79"/>
                </a:moveTo>
                <a:cubicBezTo>
                  <a:pt x="156" y="89"/>
                  <a:pt x="164" y="97"/>
                  <a:pt x="174" y="97"/>
                </a:cubicBezTo>
                <a:cubicBezTo>
                  <a:pt x="184" y="97"/>
                  <a:pt x="192" y="89"/>
                  <a:pt x="192" y="79"/>
                </a:cubicBezTo>
                <a:cubicBezTo>
                  <a:pt x="192" y="69"/>
                  <a:pt x="184" y="61"/>
                  <a:pt x="174" y="61"/>
                </a:cubicBezTo>
                <a:cubicBezTo>
                  <a:pt x="164" y="61"/>
                  <a:pt x="156" y="69"/>
                  <a:pt x="156" y="79"/>
                </a:cubicBezTo>
                <a:close/>
                <a:moveTo>
                  <a:pt x="277" y="85"/>
                </a:moveTo>
                <a:cubicBezTo>
                  <a:pt x="277" y="95"/>
                  <a:pt x="285" y="103"/>
                  <a:pt x="295" y="103"/>
                </a:cubicBezTo>
                <a:cubicBezTo>
                  <a:pt x="305" y="103"/>
                  <a:pt x="313" y="95"/>
                  <a:pt x="313" y="85"/>
                </a:cubicBezTo>
                <a:cubicBezTo>
                  <a:pt x="313" y="75"/>
                  <a:pt x="305" y="67"/>
                  <a:pt x="295" y="67"/>
                </a:cubicBezTo>
                <a:cubicBezTo>
                  <a:pt x="285" y="67"/>
                  <a:pt x="277" y="75"/>
                  <a:pt x="277" y="85"/>
                </a:cubicBezTo>
                <a:close/>
                <a:moveTo>
                  <a:pt x="150" y="187"/>
                </a:moveTo>
                <a:cubicBezTo>
                  <a:pt x="150" y="197"/>
                  <a:pt x="158" y="205"/>
                  <a:pt x="168" y="205"/>
                </a:cubicBezTo>
                <a:cubicBezTo>
                  <a:pt x="178" y="205"/>
                  <a:pt x="186" y="197"/>
                  <a:pt x="186" y="187"/>
                </a:cubicBezTo>
                <a:cubicBezTo>
                  <a:pt x="186" y="177"/>
                  <a:pt x="178" y="169"/>
                  <a:pt x="168" y="169"/>
                </a:cubicBezTo>
                <a:cubicBezTo>
                  <a:pt x="158" y="169"/>
                  <a:pt x="150" y="177"/>
                  <a:pt x="150" y="187"/>
                </a:cubicBezTo>
                <a:close/>
                <a:moveTo>
                  <a:pt x="42" y="169"/>
                </a:moveTo>
                <a:cubicBezTo>
                  <a:pt x="42" y="179"/>
                  <a:pt x="50" y="187"/>
                  <a:pt x="60" y="187"/>
                </a:cubicBezTo>
                <a:cubicBezTo>
                  <a:pt x="70" y="187"/>
                  <a:pt x="78" y="179"/>
                  <a:pt x="78" y="169"/>
                </a:cubicBezTo>
                <a:cubicBezTo>
                  <a:pt x="78" y="159"/>
                  <a:pt x="70" y="151"/>
                  <a:pt x="60" y="151"/>
                </a:cubicBezTo>
                <a:cubicBezTo>
                  <a:pt x="50" y="151"/>
                  <a:pt x="42" y="159"/>
                  <a:pt x="42" y="169"/>
                </a:cubicBezTo>
                <a:close/>
                <a:moveTo>
                  <a:pt x="235" y="121"/>
                </a:moveTo>
                <a:cubicBezTo>
                  <a:pt x="235" y="121"/>
                  <a:pt x="235" y="121"/>
                  <a:pt x="284" y="121"/>
                </a:cubicBezTo>
                <a:cubicBezTo>
                  <a:pt x="290" y="121"/>
                  <a:pt x="295" y="117"/>
                  <a:pt x="295" y="112"/>
                </a:cubicBezTo>
                <a:cubicBezTo>
                  <a:pt x="295" y="112"/>
                  <a:pt x="295" y="112"/>
                  <a:pt x="295" y="103"/>
                </a:cubicBezTo>
                <a:moveTo>
                  <a:pt x="114" y="49"/>
                </a:moveTo>
                <a:cubicBezTo>
                  <a:pt x="114" y="49"/>
                  <a:pt x="114" y="51"/>
                  <a:pt x="114" y="125"/>
                </a:cubicBezTo>
                <a:cubicBezTo>
                  <a:pt x="114" y="130"/>
                  <a:pt x="118" y="133"/>
                  <a:pt x="123" y="133"/>
                </a:cubicBezTo>
                <a:cubicBezTo>
                  <a:pt x="123" y="133"/>
                  <a:pt x="123" y="133"/>
                  <a:pt x="143" y="133"/>
                </a:cubicBezTo>
                <a:cubicBezTo>
                  <a:pt x="143" y="133"/>
                  <a:pt x="143" y="133"/>
                  <a:pt x="158" y="133"/>
                </a:cubicBezTo>
                <a:cubicBezTo>
                  <a:pt x="163" y="133"/>
                  <a:pt x="168" y="139"/>
                  <a:pt x="168" y="144"/>
                </a:cubicBezTo>
                <a:cubicBezTo>
                  <a:pt x="168" y="144"/>
                  <a:pt x="168" y="144"/>
                  <a:pt x="168" y="169"/>
                </a:cubicBezTo>
                <a:moveTo>
                  <a:pt x="361" y="151"/>
                </a:moveTo>
                <a:cubicBezTo>
                  <a:pt x="361" y="151"/>
                  <a:pt x="361" y="151"/>
                  <a:pt x="340" y="151"/>
                </a:cubicBezTo>
                <a:cubicBezTo>
                  <a:pt x="335" y="151"/>
                  <a:pt x="331" y="155"/>
                  <a:pt x="331" y="160"/>
                </a:cubicBezTo>
                <a:cubicBezTo>
                  <a:pt x="331" y="160"/>
                  <a:pt x="331" y="160"/>
                  <a:pt x="331" y="205"/>
                </a:cubicBezTo>
                <a:moveTo>
                  <a:pt x="331" y="243"/>
                </a:moveTo>
                <a:cubicBezTo>
                  <a:pt x="331" y="243"/>
                  <a:pt x="331" y="243"/>
                  <a:pt x="331" y="190"/>
                </a:cubicBezTo>
                <a:cubicBezTo>
                  <a:pt x="331" y="185"/>
                  <a:pt x="327" y="181"/>
                  <a:pt x="321" y="181"/>
                </a:cubicBezTo>
                <a:cubicBezTo>
                  <a:pt x="321" y="181"/>
                  <a:pt x="321" y="181"/>
                  <a:pt x="295" y="181"/>
                </a:cubicBezTo>
                <a:moveTo>
                  <a:pt x="358" y="206"/>
                </a:moveTo>
                <a:cubicBezTo>
                  <a:pt x="367" y="212"/>
                  <a:pt x="377" y="215"/>
                  <a:pt x="388" y="215"/>
                </a:cubicBezTo>
                <a:cubicBezTo>
                  <a:pt x="417" y="215"/>
                  <a:pt x="440" y="192"/>
                  <a:pt x="440" y="163"/>
                </a:cubicBezTo>
                <a:cubicBezTo>
                  <a:pt x="440" y="134"/>
                  <a:pt x="417" y="111"/>
                  <a:pt x="388" y="111"/>
                </a:cubicBezTo>
                <a:cubicBezTo>
                  <a:pt x="388" y="110"/>
                  <a:pt x="388" y="110"/>
                  <a:pt x="388" y="110"/>
                </a:cubicBezTo>
                <a:cubicBezTo>
                  <a:pt x="388" y="110"/>
                  <a:pt x="379" y="38"/>
                  <a:pt x="310" y="41"/>
                </a:cubicBezTo>
                <a:cubicBezTo>
                  <a:pt x="310" y="41"/>
                  <a:pt x="275" y="4"/>
                  <a:pt x="227" y="30"/>
                </a:cubicBezTo>
                <a:cubicBezTo>
                  <a:pt x="227" y="30"/>
                  <a:pt x="183" y="0"/>
                  <a:pt x="146" y="53"/>
                </a:cubicBezTo>
                <a:cubicBezTo>
                  <a:pt x="146" y="53"/>
                  <a:pt x="79" y="26"/>
                  <a:pt x="68" y="103"/>
                </a:cubicBezTo>
                <a:cubicBezTo>
                  <a:pt x="68" y="103"/>
                  <a:pt x="68" y="103"/>
                  <a:pt x="68" y="103"/>
                </a:cubicBezTo>
                <a:cubicBezTo>
                  <a:pt x="68" y="103"/>
                  <a:pt x="7" y="116"/>
                  <a:pt x="4" y="165"/>
                </a:cubicBezTo>
                <a:cubicBezTo>
                  <a:pt x="0" y="213"/>
                  <a:pt x="42" y="247"/>
                  <a:pt x="87" y="215"/>
                </a:cubicBezTo>
                <a:cubicBezTo>
                  <a:pt x="87" y="215"/>
                  <a:pt x="120" y="263"/>
                  <a:pt x="164" y="237"/>
                </a:cubicBezTo>
                <a:cubicBezTo>
                  <a:pt x="164" y="237"/>
                  <a:pt x="222" y="295"/>
                  <a:pt x="270" y="235"/>
                </a:cubicBezTo>
                <a:cubicBezTo>
                  <a:pt x="270" y="235"/>
                  <a:pt x="329" y="282"/>
                  <a:pt x="358" y="206"/>
                </a:cubicBezTo>
                <a:close/>
              </a:path>
            </a:pathLst>
          </a:custGeom>
          <a:noFill/>
          <a:ln w="9525" cap="sq">
            <a:solidFill>
              <a:schemeClr val="bg1"/>
            </a:solidFill>
            <a:prstDash val="solid"/>
            <a:miter/>
          </a:ln>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sp>
        <p:nvSpPr>
          <p:cNvPr id="75" name="Oval 74">
            <a:extLst>
              <a:ext uri="{FF2B5EF4-FFF2-40B4-BE49-F238E27FC236}">
                <a16:creationId xmlns:a16="http://schemas.microsoft.com/office/drawing/2014/main" id="{C4330F3C-F98B-E42A-7C99-7F8667E8DC6D}"/>
              </a:ext>
            </a:extLst>
          </p:cNvPr>
          <p:cNvSpPr/>
          <p:nvPr/>
        </p:nvSpPr>
        <p:spPr>
          <a:xfrm>
            <a:off x="763153" y="2303907"/>
            <a:ext cx="86544" cy="86544"/>
          </a:xfrm>
          <a:prstGeom prst="ellipse">
            <a:avLst/>
          </a:prstGeom>
          <a:gradFill flip="none" rotWithShape="1">
            <a:gsLst>
              <a:gs pos="57000">
                <a:srgbClr val="00A7E7"/>
              </a:gs>
              <a:gs pos="0">
                <a:schemeClr val="accent1"/>
              </a:gs>
              <a:gs pos="100000">
                <a:schemeClr val="accent3">
                  <a:lumMod val="75000"/>
                </a:schemeClr>
              </a:gs>
            </a:gsLst>
            <a:path path="circle">
              <a:fillToRect l="100000" t="100000"/>
            </a:path>
            <a:tileRect r="-100000" b="-100000"/>
          </a:gradFill>
          <a:ln w="9525" cap="flat">
            <a:solidFill>
              <a:schemeClr val="bg1">
                <a:alpha val="40000"/>
              </a:schemeClr>
            </a:solidFill>
            <a:prstDash val="solid"/>
            <a:miter/>
          </a:ln>
          <a:effectLst>
            <a:outerShdw blurRad="190500" dist="152400" dir="2700000" algn="tl" rotWithShape="0">
              <a:srgbClr val="002B4C">
                <a:alpha val="47843"/>
              </a:srgbClr>
            </a:outerShdw>
          </a:effectLst>
        </p:spPr>
        <p:txBody>
          <a:bodyPr rtlCol="0" anchor="ctr"/>
          <a:lstStyle/>
          <a:p>
            <a:endParaRPr lang="en-US">
              <a:solidFill>
                <a:schemeClr val="tx1"/>
              </a:solidFill>
            </a:endParaRPr>
          </a:p>
        </p:txBody>
      </p:sp>
      <p:sp>
        <p:nvSpPr>
          <p:cNvPr id="78" name="Freeform: Shape 77">
            <a:extLst>
              <a:ext uri="{FF2B5EF4-FFF2-40B4-BE49-F238E27FC236}">
                <a16:creationId xmlns:a16="http://schemas.microsoft.com/office/drawing/2014/main" id="{890C2E74-541E-37F7-A569-7781CCD6945D}"/>
              </a:ext>
            </a:extLst>
          </p:cNvPr>
          <p:cNvSpPr/>
          <p:nvPr/>
        </p:nvSpPr>
        <p:spPr>
          <a:xfrm rot="5400000">
            <a:off x="982628" y="1952786"/>
            <a:ext cx="677766" cy="788786"/>
          </a:xfrm>
          <a:custGeom>
            <a:avLst/>
            <a:gdLst>
              <a:gd name="connsiteX0" fmla="*/ 734530 w 734529"/>
              <a:gd name="connsiteY0" fmla="*/ 367266 h 854846"/>
              <a:gd name="connsiteX1" fmla="*/ 362032 w 734529"/>
              <a:gd name="connsiteY1" fmla="*/ 36 h 854846"/>
              <a:gd name="connsiteX2" fmla="*/ 158 w 734529"/>
              <a:gd name="connsiteY2" fmla="*/ 356381 h 854846"/>
              <a:gd name="connsiteX3" fmla="*/ 250561 w 734529"/>
              <a:gd name="connsiteY3" fmla="*/ 715595 h 854846"/>
              <a:gd name="connsiteX4" fmla="*/ 318712 w 734529"/>
              <a:gd name="connsiteY4" fmla="*/ 770754 h 854846"/>
              <a:gd name="connsiteX5" fmla="*/ 318712 w 734529"/>
              <a:gd name="connsiteY5" fmla="*/ 770754 h 854846"/>
              <a:gd name="connsiteX6" fmla="*/ 367265 w 734529"/>
              <a:gd name="connsiteY6" fmla="*/ 854846 h 854846"/>
              <a:gd name="connsiteX7" fmla="*/ 415819 w 734529"/>
              <a:gd name="connsiteY7" fmla="*/ 770754 h 854846"/>
              <a:gd name="connsiteX8" fmla="*/ 415831 w 734529"/>
              <a:gd name="connsiteY8" fmla="*/ 770728 h 854846"/>
              <a:gd name="connsiteX9" fmla="*/ 482971 w 734529"/>
              <a:gd name="connsiteY9" fmla="*/ 715927 h 854846"/>
              <a:gd name="connsiteX10" fmla="*/ 734530 w 734529"/>
              <a:gd name="connsiteY10" fmla="*/ 367266 h 854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4529" h="854846">
                <a:moveTo>
                  <a:pt x="734530" y="367266"/>
                </a:moveTo>
                <a:cubicBezTo>
                  <a:pt x="734530" y="162689"/>
                  <a:pt x="567265" y="-2821"/>
                  <a:pt x="362032" y="36"/>
                </a:cubicBezTo>
                <a:cubicBezTo>
                  <a:pt x="166705" y="2756"/>
                  <a:pt x="5804" y="161116"/>
                  <a:pt x="158" y="356381"/>
                </a:cubicBezTo>
                <a:cubicBezTo>
                  <a:pt x="-4664" y="523121"/>
                  <a:pt x="101689" y="665737"/>
                  <a:pt x="250561" y="715595"/>
                </a:cubicBezTo>
                <a:cubicBezTo>
                  <a:pt x="279228" y="725195"/>
                  <a:pt x="303597" y="744568"/>
                  <a:pt x="318712" y="770754"/>
                </a:cubicBezTo>
                <a:lnTo>
                  <a:pt x="318712" y="770754"/>
                </a:lnTo>
                <a:cubicBezTo>
                  <a:pt x="318712" y="770754"/>
                  <a:pt x="367265" y="854846"/>
                  <a:pt x="367265" y="854846"/>
                </a:cubicBezTo>
                <a:lnTo>
                  <a:pt x="415819" y="770754"/>
                </a:lnTo>
                <a:lnTo>
                  <a:pt x="415831" y="770728"/>
                </a:lnTo>
                <a:cubicBezTo>
                  <a:pt x="430762" y="744866"/>
                  <a:pt x="454628" y="725328"/>
                  <a:pt x="482971" y="715927"/>
                </a:cubicBezTo>
                <a:cubicBezTo>
                  <a:pt x="629113" y="667455"/>
                  <a:pt x="734530" y="529674"/>
                  <a:pt x="734530" y="367266"/>
                </a:cubicBezTo>
                <a:close/>
              </a:path>
            </a:pathLst>
          </a:custGeom>
          <a:solidFill>
            <a:schemeClr val="bg1"/>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79" name="Oval 78">
            <a:extLst>
              <a:ext uri="{FF2B5EF4-FFF2-40B4-BE49-F238E27FC236}">
                <a16:creationId xmlns:a16="http://schemas.microsoft.com/office/drawing/2014/main" id="{4188886F-75C2-2597-4DC0-0956F27485BC}"/>
              </a:ext>
            </a:extLst>
          </p:cNvPr>
          <p:cNvSpPr/>
          <p:nvPr/>
        </p:nvSpPr>
        <p:spPr>
          <a:xfrm>
            <a:off x="1119201" y="2088413"/>
            <a:ext cx="512771" cy="512769"/>
          </a:xfrm>
          <a:prstGeom prst="ellipse">
            <a:avLst/>
          </a:prstGeom>
          <a:gradFill flip="none" rotWithShape="1">
            <a:gsLst>
              <a:gs pos="57000">
                <a:srgbClr val="00A7E7"/>
              </a:gs>
              <a:gs pos="0">
                <a:schemeClr val="accent1"/>
              </a:gs>
              <a:gs pos="100000">
                <a:schemeClr val="accent3">
                  <a:lumMod val="75000"/>
                </a:schemeClr>
              </a:gs>
            </a:gsLst>
            <a:path path="circle">
              <a:fillToRect l="100000" t="100000"/>
            </a:path>
            <a:tileRect r="-100000" b="-100000"/>
          </a:gradFill>
          <a:ln w="9525" cap="flat">
            <a:solidFill>
              <a:schemeClr val="bg1">
                <a:alpha val="40000"/>
              </a:schemeClr>
            </a:solidFill>
            <a:prstDash val="solid"/>
            <a:miter/>
          </a:ln>
          <a:effectLst>
            <a:outerShdw blurRad="190500" dist="152400" dir="2700000" algn="tl" rotWithShape="0">
              <a:srgbClr val="002B4C">
                <a:alpha val="28000"/>
              </a:srgbClr>
            </a:outerShdw>
          </a:effectLst>
        </p:spPr>
        <p:txBody>
          <a:bodyPr rtlCol="0" anchor="ctr"/>
          <a:lstStyle/>
          <a:p>
            <a:endParaRPr lang="en-US"/>
          </a:p>
        </p:txBody>
      </p:sp>
      <p:pic>
        <p:nvPicPr>
          <p:cNvPr id="3" name="Graphic 2">
            <a:extLst>
              <a:ext uri="{FF2B5EF4-FFF2-40B4-BE49-F238E27FC236}">
                <a16:creationId xmlns:a16="http://schemas.microsoft.com/office/drawing/2014/main" id="{18464F56-2E90-E492-44A4-3F93E311251D}"/>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1210503" y="2163343"/>
            <a:ext cx="334928" cy="281944"/>
          </a:xfrm>
          <a:prstGeom prst="rect">
            <a:avLst/>
          </a:prstGeom>
        </p:spPr>
      </p:pic>
      <p:sp>
        <p:nvSpPr>
          <p:cNvPr id="6" name="Trackers_EADF" title="Icon of a clipboard with a checklist on it">
            <a:extLst>
              <a:ext uri="{FF2B5EF4-FFF2-40B4-BE49-F238E27FC236}">
                <a16:creationId xmlns:a16="http://schemas.microsoft.com/office/drawing/2014/main" id="{54046A9B-9DD2-F227-7853-36CA2254E3CC}"/>
              </a:ext>
            </a:extLst>
          </p:cNvPr>
          <p:cNvSpPr>
            <a:spLocks noChangeAspect="1" noEditPoints="1"/>
          </p:cNvSpPr>
          <p:nvPr/>
        </p:nvSpPr>
        <p:spPr bwMode="auto">
          <a:xfrm>
            <a:off x="1269302" y="4481969"/>
            <a:ext cx="212568" cy="289846"/>
          </a:xfrm>
          <a:custGeom>
            <a:avLst/>
            <a:gdLst>
              <a:gd name="T0" fmla="*/ 1000 w 2750"/>
              <a:gd name="T1" fmla="*/ 375 h 3750"/>
              <a:gd name="T2" fmla="*/ 1375 w 2750"/>
              <a:gd name="T3" fmla="*/ 0 h 3750"/>
              <a:gd name="T4" fmla="*/ 1750 w 2750"/>
              <a:gd name="T5" fmla="*/ 375 h 3750"/>
              <a:gd name="T6" fmla="*/ 1750 w 2750"/>
              <a:gd name="T7" fmla="*/ 500 h 3750"/>
              <a:gd name="T8" fmla="*/ 2250 w 2750"/>
              <a:gd name="T9" fmla="*/ 500 h 3750"/>
              <a:gd name="T10" fmla="*/ 2250 w 2750"/>
              <a:gd name="T11" fmla="*/ 1000 h 3750"/>
              <a:gd name="T12" fmla="*/ 500 w 2750"/>
              <a:gd name="T13" fmla="*/ 1000 h 3750"/>
              <a:gd name="T14" fmla="*/ 500 w 2750"/>
              <a:gd name="T15" fmla="*/ 500 h 3750"/>
              <a:gd name="T16" fmla="*/ 1000 w 2750"/>
              <a:gd name="T17" fmla="*/ 500 h 3750"/>
              <a:gd name="T18" fmla="*/ 1000 w 2750"/>
              <a:gd name="T19" fmla="*/ 375 h 3750"/>
              <a:gd name="T20" fmla="*/ 500 w 2750"/>
              <a:gd name="T21" fmla="*/ 500 h 3750"/>
              <a:gd name="T22" fmla="*/ 0 w 2750"/>
              <a:gd name="T23" fmla="*/ 500 h 3750"/>
              <a:gd name="T24" fmla="*/ 0 w 2750"/>
              <a:gd name="T25" fmla="*/ 3750 h 3750"/>
              <a:gd name="T26" fmla="*/ 2750 w 2750"/>
              <a:gd name="T27" fmla="*/ 3750 h 3750"/>
              <a:gd name="T28" fmla="*/ 2750 w 2750"/>
              <a:gd name="T29" fmla="*/ 500 h 3750"/>
              <a:gd name="T30" fmla="*/ 2250 w 2750"/>
              <a:gd name="T31" fmla="*/ 500 h 3750"/>
              <a:gd name="T32" fmla="*/ 2375 w 2750"/>
              <a:gd name="T33" fmla="*/ 1750 h 3750"/>
              <a:gd name="T34" fmla="*/ 1375 w 2750"/>
              <a:gd name="T35" fmla="*/ 1750 h 3750"/>
              <a:gd name="T36" fmla="*/ 2375 w 2750"/>
              <a:gd name="T37" fmla="*/ 2500 h 3750"/>
              <a:gd name="T38" fmla="*/ 1375 w 2750"/>
              <a:gd name="T39" fmla="*/ 2500 h 3750"/>
              <a:gd name="T40" fmla="*/ 2375 w 2750"/>
              <a:gd name="T41" fmla="*/ 3250 h 3750"/>
              <a:gd name="T42" fmla="*/ 1375 w 2750"/>
              <a:gd name="T43" fmla="*/ 3250 h 3750"/>
              <a:gd name="T44" fmla="*/ 500 w 2750"/>
              <a:gd name="T45" fmla="*/ 1500 h 3750"/>
              <a:gd name="T46" fmla="*/ 750 w 2750"/>
              <a:gd name="T47" fmla="*/ 1750 h 3750"/>
              <a:gd name="T48" fmla="*/ 1125 w 2750"/>
              <a:gd name="T49" fmla="*/ 1375 h 3750"/>
              <a:gd name="T50" fmla="*/ 500 w 2750"/>
              <a:gd name="T51" fmla="*/ 2250 h 3750"/>
              <a:gd name="T52" fmla="*/ 750 w 2750"/>
              <a:gd name="T53" fmla="*/ 2500 h 3750"/>
              <a:gd name="T54" fmla="*/ 1125 w 2750"/>
              <a:gd name="T55" fmla="*/ 2125 h 3750"/>
              <a:gd name="T56" fmla="*/ 500 w 2750"/>
              <a:gd name="T57" fmla="*/ 3000 h 3750"/>
              <a:gd name="T58" fmla="*/ 750 w 2750"/>
              <a:gd name="T59" fmla="*/ 3250 h 3750"/>
              <a:gd name="T60" fmla="*/ 1125 w 2750"/>
              <a:gd name="T61" fmla="*/ 2875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750" h="3750">
                <a:moveTo>
                  <a:pt x="1000" y="375"/>
                </a:moveTo>
                <a:cubicBezTo>
                  <a:pt x="1000" y="168"/>
                  <a:pt x="1168" y="0"/>
                  <a:pt x="1375" y="0"/>
                </a:cubicBezTo>
                <a:cubicBezTo>
                  <a:pt x="1582" y="0"/>
                  <a:pt x="1750" y="168"/>
                  <a:pt x="1750" y="375"/>
                </a:cubicBezTo>
                <a:cubicBezTo>
                  <a:pt x="1750" y="500"/>
                  <a:pt x="1750" y="500"/>
                  <a:pt x="1750" y="500"/>
                </a:cubicBezTo>
                <a:cubicBezTo>
                  <a:pt x="2250" y="500"/>
                  <a:pt x="2250" y="500"/>
                  <a:pt x="2250" y="500"/>
                </a:cubicBezTo>
                <a:cubicBezTo>
                  <a:pt x="2250" y="1000"/>
                  <a:pt x="2250" y="1000"/>
                  <a:pt x="2250" y="1000"/>
                </a:cubicBezTo>
                <a:cubicBezTo>
                  <a:pt x="500" y="1000"/>
                  <a:pt x="500" y="1000"/>
                  <a:pt x="500" y="1000"/>
                </a:cubicBezTo>
                <a:cubicBezTo>
                  <a:pt x="500" y="500"/>
                  <a:pt x="500" y="500"/>
                  <a:pt x="500" y="500"/>
                </a:cubicBezTo>
                <a:cubicBezTo>
                  <a:pt x="1000" y="500"/>
                  <a:pt x="1000" y="500"/>
                  <a:pt x="1000" y="500"/>
                </a:cubicBezTo>
                <a:lnTo>
                  <a:pt x="1000" y="375"/>
                </a:lnTo>
                <a:close/>
                <a:moveTo>
                  <a:pt x="500" y="500"/>
                </a:moveTo>
                <a:cubicBezTo>
                  <a:pt x="0" y="500"/>
                  <a:pt x="0" y="500"/>
                  <a:pt x="0" y="500"/>
                </a:cubicBezTo>
                <a:cubicBezTo>
                  <a:pt x="0" y="3750"/>
                  <a:pt x="0" y="3750"/>
                  <a:pt x="0" y="3750"/>
                </a:cubicBezTo>
                <a:cubicBezTo>
                  <a:pt x="2750" y="3750"/>
                  <a:pt x="2750" y="3750"/>
                  <a:pt x="2750" y="3750"/>
                </a:cubicBezTo>
                <a:cubicBezTo>
                  <a:pt x="2750" y="500"/>
                  <a:pt x="2750" y="500"/>
                  <a:pt x="2750" y="500"/>
                </a:cubicBezTo>
                <a:cubicBezTo>
                  <a:pt x="2250" y="500"/>
                  <a:pt x="2250" y="500"/>
                  <a:pt x="2250" y="500"/>
                </a:cubicBezTo>
                <a:moveTo>
                  <a:pt x="2375" y="1750"/>
                </a:moveTo>
                <a:cubicBezTo>
                  <a:pt x="1375" y="1750"/>
                  <a:pt x="1375" y="1750"/>
                  <a:pt x="1375" y="1750"/>
                </a:cubicBezTo>
                <a:moveTo>
                  <a:pt x="2375" y="2500"/>
                </a:moveTo>
                <a:cubicBezTo>
                  <a:pt x="1375" y="2500"/>
                  <a:pt x="1375" y="2500"/>
                  <a:pt x="1375" y="2500"/>
                </a:cubicBezTo>
                <a:moveTo>
                  <a:pt x="2375" y="3250"/>
                </a:moveTo>
                <a:cubicBezTo>
                  <a:pt x="1375" y="3250"/>
                  <a:pt x="1375" y="3250"/>
                  <a:pt x="1375" y="3250"/>
                </a:cubicBezTo>
                <a:moveTo>
                  <a:pt x="500" y="1500"/>
                </a:moveTo>
                <a:cubicBezTo>
                  <a:pt x="750" y="1750"/>
                  <a:pt x="750" y="1750"/>
                  <a:pt x="750" y="1750"/>
                </a:cubicBezTo>
                <a:cubicBezTo>
                  <a:pt x="1125" y="1375"/>
                  <a:pt x="1125" y="1375"/>
                  <a:pt x="1125" y="1375"/>
                </a:cubicBezTo>
                <a:moveTo>
                  <a:pt x="500" y="2250"/>
                </a:moveTo>
                <a:cubicBezTo>
                  <a:pt x="750" y="2500"/>
                  <a:pt x="750" y="2500"/>
                  <a:pt x="750" y="2500"/>
                </a:cubicBezTo>
                <a:cubicBezTo>
                  <a:pt x="1125" y="2125"/>
                  <a:pt x="1125" y="2125"/>
                  <a:pt x="1125" y="2125"/>
                </a:cubicBezTo>
                <a:moveTo>
                  <a:pt x="500" y="3000"/>
                </a:moveTo>
                <a:cubicBezTo>
                  <a:pt x="750" y="3250"/>
                  <a:pt x="750" y="3250"/>
                  <a:pt x="750" y="3250"/>
                </a:cubicBezTo>
                <a:cubicBezTo>
                  <a:pt x="1125" y="2875"/>
                  <a:pt x="1125" y="2875"/>
                  <a:pt x="1125" y="2875"/>
                </a:cubicBezTo>
              </a:path>
            </a:pathLst>
          </a:custGeom>
          <a:noFill/>
          <a:ln w="952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Graphic 1" descr="Bookmark with solid fill">
            <a:extLst>
              <a:ext uri="{FF2B5EF4-FFF2-40B4-BE49-F238E27FC236}">
                <a16:creationId xmlns:a16="http://schemas.microsoft.com/office/drawing/2014/main" id="{63F37E24-3111-7360-DC3B-727A7FA7069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219173" y="-138297"/>
            <a:ext cx="914400" cy="914400"/>
          </a:xfrm>
          <a:prstGeom prst="rect">
            <a:avLst/>
          </a:prstGeom>
        </p:spPr>
      </p:pic>
      <p:sp>
        <p:nvSpPr>
          <p:cNvPr id="5" name="TextBox 4">
            <a:extLst>
              <a:ext uri="{FF2B5EF4-FFF2-40B4-BE49-F238E27FC236}">
                <a16:creationId xmlns:a16="http://schemas.microsoft.com/office/drawing/2014/main" id="{2F97CEB1-17AE-D297-4310-1803A15287CE}"/>
              </a:ext>
            </a:extLst>
          </p:cNvPr>
          <p:cNvSpPr txBox="1"/>
          <p:nvPr/>
        </p:nvSpPr>
        <p:spPr>
          <a:xfrm>
            <a:off x="11378965" y="64532"/>
            <a:ext cx="594816" cy="369332"/>
          </a:xfrm>
          <a:prstGeom prst="rect">
            <a:avLst/>
          </a:prstGeom>
          <a:noFill/>
        </p:spPr>
        <p:txBody>
          <a:bodyPr wrap="square">
            <a:spAutoFit/>
          </a:bodyPr>
          <a:lstStyle/>
          <a:p>
            <a:pPr algn="ctr"/>
            <a:r>
              <a:rPr lang="en-US" sz="1800" dirty="0">
                <a:solidFill>
                  <a:schemeClr val="tx1">
                    <a:lumMod val="85000"/>
                    <a:lumOff val="15000"/>
                  </a:schemeClr>
                </a:solidFill>
              </a:rPr>
              <a:t>3</a:t>
            </a:r>
            <a:endParaRPr lang="en-US" dirty="0">
              <a:solidFill>
                <a:schemeClr val="tx1">
                  <a:lumMod val="85000"/>
                  <a:lumOff val="15000"/>
                </a:schemeClr>
              </a:solidFill>
            </a:endParaRPr>
          </a:p>
        </p:txBody>
      </p:sp>
    </p:spTree>
    <p:extLst>
      <p:ext uri="{BB962C8B-B14F-4D97-AF65-F5344CB8AC3E}">
        <p14:creationId xmlns:p14="http://schemas.microsoft.com/office/powerpoint/2010/main" val="13573289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fade">
                                      <p:cBhvr>
                                        <p:cTn id="7" dur="250"/>
                                        <p:tgtEl>
                                          <p:spTgt spid="127"/>
                                        </p:tgtEl>
                                      </p:cBhvr>
                                    </p:animEffect>
                                  </p:childTnLst>
                                </p:cTn>
                              </p:par>
                              <p:par>
                                <p:cTn id="8" presetID="42" presetClass="path" presetSubtype="0" decel="100000" fill="hold" nodeType="withEffect">
                                  <p:stCondLst>
                                    <p:cond delay="0"/>
                                  </p:stCondLst>
                                  <p:childTnLst>
                                    <p:animMotion origin="layout" path="M 0.01667 -0.00046 L -2.29167E-6 -7.40741E-7 " pathEditMode="relative" rAng="0" ptsTypes="AA">
                                      <p:cBhvr>
                                        <p:cTn id="9" dur="500" fill="hold"/>
                                        <p:tgtEl>
                                          <p:spTgt spid="127"/>
                                        </p:tgtEl>
                                        <p:attrNameLst>
                                          <p:attrName>ppt_x</p:attrName>
                                          <p:attrName>ppt_y</p:attrName>
                                        </p:attrNameLst>
                                      </p:cBhvr>
                                      <p:rCtr x="-83300" y="2300"/>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8"/>
                                        </p:tgtEl>
                                        <p:attrNameLst>
                                          <p:attrName>style.visibility</p:attrName>
                                        </p:attrNameLst>
                                      </p:cBhvr>
                                      <p:to>
                                        <p:strVal val="visible"/>
                                      </p:to>
                                    </p:set>
                                    <p:animEffect transition="in" filter="fade">
                                      <p:cBhvr>
                                        <p:cTn id="14" dur="250"/>
                                        <p:tgtEl>
                                          <p:spTgt spid="128"/>
                                        </p:tgtEl>
                                      </p:cBhvr>
                                    </p:animEffect>
                                  </p:childTnLst>
                                </p:cTn>
                              </p:par>
                              <p:par>
                                <p:cTn id="15" presetID="42" presetClass="path" presetSubtype="0" decel="100000" fill="hold" nodeType="withEffect">
                                  <p:stCondLst>
                                    <p:cond delay="0"/>
                                  </p:stCondLst>
                                  <p:childTnLst>
                                    <p:animMotion origin="layout" path="M 0.01667 -0.00046 L -2.29167E-6 -7.40741E-7 " pathEditMode="relative" rAng="0" ptsTypes="AA">
                                      <p:cBhvr>
                                        <p:cTn id="16" dur="500" fill="hold"/>
                                        <p:tgtEl>
                                          <p:spTgt spid="128"/>
                                        </p:tgtEl>
                                        <p:attrNameLst>
                                          <p:attrName>ppt_x</p:attrName>
                                          <p:attrName>ppt_y</p:attrName>
                                        </p:attrNameLst>
                                      </p:cBhvr>
                                      <p:rCtr x="-83300" y="2300"/>
                                    </p:animMotion>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9"/>
                                        </p:tgtEl>
                                        <p:attrNameLst>
                                          <p:attrName>style.visibility</p:attrName>
                                        </p:attrNameLst>
                                      </p:cBhvr>
                                      <p:to>
                                        <p:strVal val="visible"/>
                                      </p:to>
                                    </p:set>
                                    <p:animEffect transition="in" filter="fade">
                                      <p:cBhvr>
                                        <p:cTn id="21" dur="250"/>
                                        <p:tgtEl>
                                          <p:spTgt spid="129"/>
                                        </p:tgtEl>
                                      </p:cBhvr>
                                    </p:animEffect>
                                  </p:childTnLst>
                                </p:cTn>
                              </p:par>
                              <p:par>
                                <p:cTn id="22" presetID="42" presetClass="path" presetSubtype="0" decel="100000" fill="hold" nodeType="withEffect">
                                  <p:stCondLst>
                                    <p:cond delay="0"/>
                                  </p:stCondLst>
                                  <p:childTnLst>
                                    <p:animMotion origin="layout" path="M 0.01667 -0.00046 L -2.29167E-6 -7.40741E-7 " pathEditMode="relative" rAng="0" ptsTypes="AA">
                                      <p:cBhvr>
                                        <p:cTn id="23" dur="500" fill="hold"/>
                                        <p:tgtEl>
                                          <p:spTgt spid="129"/>
                                        </p:tgtEl>
                                        <p:attrNameLst>
                                          <p:attrName>ppt_x</p:attrName>
                                          <p:attrName>ppt_y</p:attrName>
                                        </p:attrNameLst>
                                      </p:cBhvr>
                                      <p:rCtr x="-83300" y="2300"/>
                                    </p:animMotion>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0"/>
                                        </p:tgtEl>
                                        <p:attrNameLst>
                                          <p:attrName>style.visibility</p:attrName>
                                        </p:attrNameLst>
                                      </p:cBhvr>
                                      <p:to>
                                        <p:strVal val="visible"/>
                                      </p:to>
                                    </p:set>
                                    <p:animEffect transition="in" filter="fade">
                                      <p:cBhvr>
                                        <p:cTn id="28" dur="250"/>
                                        <p:tgtEl>
                                          <p:spTgt spid="130"/>
                                        </p:tgtEl>
                                      </p:cBhvr>
                                    </p:animEffect>
                                  </p:childTnLst>
                                </p:cTn>
                              </p:par>
                              <p:par>
                                <p:cTn id="29" presetID="42" presetClass="path" presetSubtype="0" decel="100000" fill="hold" nodeType="withEffect">
                                  <p:stCondLst>
                                    <p:cond delay="0"/>
                                  </p:stCondLst>
                                  <p:childTnLst>
                                    <p:animMotion origin="layout" path="M 0.01667 -0.00046 L -2.29167E-6 -7.40741E-7 " pathEditMode="relative" rAng="0" ptsTypes="AA">
                                      <p:cBhvr>
                                        <p:cTn id="30" dur="500" fill="hold"/>
                                        <p:tgtEl>
                                          <p:spTgt spid="130"/>
                                        </p:tgtEl>
                                        <p:attrNameLst>
                                          <p:attrName>ppt_x</p:attrName>
                                          <p:attrName>ppt_y</p:attrName>
                                        </p:attrNameLst>
                                      </p:cBhvr>
                                      <p:rCtr x="-83300" y="23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59802B8E-8101-BC39-5F70-A7C0BF8AACC7}"/>
              </a:ext>
            </a:extLst>
          </p:cNvPr>
          <p:cNvSpPr/>
          <p:nvPr/>
        </p:nvSpPr>
        <p:spPr bwMode="auto">
          <a:xfrm>
            <a:off x="271926" y="1928448"/>
            <a:ext cx="11648150" cy="3973362"/>
          </a:xfrm>
          <a:custGeom>
            <a:avLst/>
            <a:gdLst>
              <a:gd name="connsiteX0" fmla="*/ 7995416 w 11648150"/>
              <a:gd name="connsiteY0" fmla="*/ 0 h 3973362"/>
              <a:gd name="connsiteX1" fmla="*/ 11406808 w 11648150"/>
              <a:gd name="connsiteY1" fmla="*/ 0 h 3973362"/>
              <a:gd name="connsiteX2" fmla="*/ 11648150 w 11648150"/>
              <a:gd name="connsiteY2" fmla="*/ 241342 h 3973362"/>
              <a:gd name="connsiteX3" fmla="*/ 11648150 w 11648150"/>
              <a:gd name="connsiteY3" fmla="*/ 3732020 h 3973362"/>
              <a:gd name="connsiteX4" fmla="*/ 11406808 w 11648150"/>
              <a:gd name="connsiteY4" fmla="*/ 3973362 h 3973362"/>
              <a:gd name="connsiteX5" fmla="*/ 7995414 w 11648150"/>
              <a:gd name="connsiteY5" fmla="*/ 3973362 h 3973362"/>
              <a:gd name="connsiteX6" fmla="*/ 8097660 w 11648150"/>
              <a:gd name="connsiteY6" fmla="*/ 3860863 h 3973362"/>
              <a:gd name="connsiteX7" fmla="*/ 8770474 w 11648150"/>
              <a:gd name="connsiteY7" fmla="*/ 1986680 h 3973362"/>
              <a:gd name="connsiteX8" fmla="*/ 8097660 w 11648150"/>
              <a:gd name="connsiteY8" fmla="*/ 112497 h 3973362"/>
              <a:gd name="connsiteX9" fmla="*/ 241342 w 11648150"/>
              <a:gd name="connsiteY9" fmla="*/ 0 h 3973362"/>
              <a:gd name="connsiteX10" fmla="*/ 3652735 w 11648150"/>
              <a:gd name="connsiteY10" fmla="*/ 0 h 3973362"/>
              <a:gd name="connsiteX11" fmla="*/ 3550491 w 11648150"/>
              <a:gd name="connsiteY11" fmla="*/ 112497 h 3973362"/>
              <a:gd name="connsiteX12" fmla="*/ 2877676 w 11648150"/>
              <a:gd name="connsiteY12" fmla="*/ 1986680 h 3973362"/>
              <a:gd name="connsiteX13" fmla="*/ 3550491 w 11648150"/>
              <a:gd name="connsiteY13" fmla="*/ 3860863 h 3973362"/>
              <a:gd name="connsiteX14" fmla="*/ 3652736 w 11648150"/>
              <a:gd name="connsiteY14" fmla="*/ 3973362 h 3973362"/>
              <a:gd name="connsiteX15" fmla="*/ 241342 w 11648150"/>
              <a:gd name="connsiteY15" fmla="*/ 3973362 h 3973362"/>
              <a:gd name="connsiteX16" fmla="*/ 0 w 11648150"/>
              <a:gd name="connsiteY16" fmla="*/ 3732020 h 3973362"/>
              <a:gd name="connsiteX17" fmla="*/ 0 w 11648150"/>
              <a:gd name="connsiteY17" fmla="*/ 241342 h 3973362"/>
              <a:gd name="connsiteX18" fmla="*/ 241342 w 11648150"/>
              <a:gd name="connsiteY18" fmla="*/ 0 h 397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648150" h="3973362">
                <a:moveTo>
                  <a:pt x="7995416" y="0"/>
                </a:moveTo>
                <a:lnTo>
                  <a:pt x="11406808" y="0"/>
                </a:lnTo>
                <a:cubicBezTo>
                  <a:pt x="11540098" y="0"/>
                  <a:pt x="11648150" y="108052"/>
                  <a:pt x="11648150" y="241342"/>
                </a:cubicBezTo>
                <a:lnTo>
                  <a:pt x="11648150" y="3732020"/>
                </a:lnTo>
                <a:cubicBezTo>
                  <a:pt x="11648150" y="3865310"/>
                  <a:pt x="11540098" y="3973362"/>
                  <a:pt x="11406808" y="3973362"/>
                </a:cubicBezTo>
                <a:lnTo>
                  <a:pt x="7995414" y="3973362"/>
                </a:lnTo>
                <a:lnTo>
                  <a:pt x="8097660" y="3860863"/>
                </a:lnTo>
                <a:cubicBezTo>
                  <a:pt x="8517981" y="3351552"/>
                  <a:pt x="8770474" y="2698603"/>
                  <a:pt x="8770474" y="1986680"/>
                </a:cubicBezTo>
                <a:cubicBezTo>
                  <a:pt x="8770474" y="1274758"/>
                  <a:pt x="8517981" y="621808"/>
                  <a:pt x="8097660" y="112497"/>
                </a:cubicBezTo>
                <a:close/>
                <a:moveTo>
                  <a:pt x="241342" y="0"/>
                </a:moveTo>
                <a:lnTo>
                  <a:pt x="3652735" y="0"/>
                </a:lnTo>
                <a:lnTo>
                  <a:pt x="3550491" y="112497"/>
                </a:lnTo>
                <a:cubicBezTo>
                  <a:pt x="3130169" y="621808"/>
                  <a:pt x="2877676" y="1274758"/>
                  <a:pt x="2877676" y="1986680"/>
                </a:cubicBezTo>
                <a:cubicBezTo>
                  <a:pt x="2877676" y="2698603"/>
                  <a:pt x="3130169" y="3351552"/>
                  <a:pt x="3550491" y="3860863"/>
                </a:cubicBezTo>
                <a:lnTo>
                  <a:pt x="3652736" y="3973362"/>
                </a:lnTo>
                <a:lnTo>
                  <a:pt x="241342" y="3973362"/>
                </a:lnTo>
                <a:cubicBezTo>
                  <a:pt x="108052" y="3973362"/>
                  <a:pt x="0" y="3865310"/>
                  <a:pt x="0" y="3732020"/>
                </a:cubicBezTo>
                <a:lnTo>
                  <a:pt x="0" y="241342"/>
                </a:lnTo>
                <a:cubicBezTo>
                  <a:pt x="0" y="108052"/>
                  <a:pt x="108052" y="0"/>
                  <a:pt x="241342" y="0"/>
                </a:cubicBezTo>
                <a:close/>
              </a:path>
            </a:pathLst>
          </a:custGeom>
          <a:solidFill>
            <a:srgbClr val="F2F2F2"/>
          </a:solidFill>
          <a:ln w="0" cap="flat">
            <a:noFill/>
            <a:prstDash val="solid"/>
            <a:miter/>
          </a:ln>
        </p:spPr>
        <p:txBody>
          <a:bodyPr wrap="square" rtlCol="0" anchor="ctr">
            <a:noAutofit/>
          </a:bodyPr>
          <a:lstStyle/>
          <a:p>
            <a:endParaRPr lang="en-US" err="1">
              <a:solidFill>
                <a:schemeClr val="tx1"/>
              </a:solidFill>
            </a:endParaRPr>
          </a:p>
        </p:txBody>
      </p:sp>
      <p:sp>
        <p:nvSpPr>
          <p:cNvPr id="7" name="Oval 6">
            <a:extLst>
              <a:ext uri="{FF2B5EF4-FFF2-40B4-BE49-F238E27FC236}">
                <a16:creationId xmlns:a16="http://schemas.microsoft.com/office/drawing/2014/main" id="{4810E83D-BBC1-3EB5-5ACF-C8B0B03F6CC8}"/>
              </a:ext>
            </a:extLst>
          </p:cNvPr>
          <p:cNvSpPr/>
          <p:nvPr/>
        </p:nvSpPr>
        <p:spPr bwMode="auto">
          <a:xfrm flipV="1">
            <a:off x="3765603" y="1584731"/>
            <a:ext cx="4660796" cy="4660795"/>
          </a:xfrm>
          <a:prstGeom prst="ellipse">
            <a:avLst/>
          </a:prstGeom>
          <a:solidFill>
            <a:schemeClr val="bg1"/>
          </a:solidFill>
          <a:ln>
            <a:noFill/>
          </a:ln>
          <a:effectLst>
            <a:outerShdw blurRad="495300" dist="38100"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2" name="Freeform: Shape 11">
            <a:extLst>
              <a:ext uri="{FF2B5EF4-FFF2-40B4-BE49-F238E27FC236}">
                <a16:creationId xmlns:a16="http://schemas.microsoft.com/office/drawing/2014/main" id="{28180196-373B-0C6C-5787-CF36BA7DEC03}"/>
              </a:ext>
            </a:extLst>
          </p:cNvPr>
          <p:cNvSpPr/>
          <p:nvPr/>
        </p:nvSpPr>
        <p:spPr bwMode="auto">
          <a:xfrm>
            <a:off x="4207739" y="5277106"/>
            <a:ext cx="3776523" cy="968421"/>
          </a:xfrm>
          <a:custGeom>
            <a:avLst/>
            <a:gdLst>
              <a:gd name="connsiteX0" fmla="*/ 0 w 3571796"/>
              <a:gd name="connsiteY0" fmla="*/ 0 h 915923"/>
              <a:gd name="connsiteX1" fmla="*/ 3571796 w 3571796"/>
              <a:gd name="connsiteY1" fmla="*/ 0 h 915923"/>
              <a:gd name="connsiteX2" fmla="*/ 3486663 w 3571796"/>
              <a:gd name="connsiteY2" fmla="*/ 113848 h 915923"/>
              <a:gd name="connsiteX3" fmla="*/ 1785898 w 3571796"/>
              <a:gd name="connsiteY3" fmla="*/ 915923 h 915923"/>
              <a:gd name="connsiteX4" fmla="*/ 85134 w 3571796"/>
              <a:gd name="connsiteY4" fmla="*/ 113848 h 915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1796" h="915923">
                <a:moveTo>
                  <a:pt x="0" y="0"/>
                </a:moveTo>
                <a:lnTo>
                  <a:pt x="3571796" y="0"/>
                </a:lnTo>
                <a:lnTo>
                  <a:pt x="3486663" y="113848"/>
                </a:lnTo>
                <a:cubicBezTo>
                  <a:pt x="3082405" y="603695"/>
                  <a:pt x="2470614" y="915923"/>
                  <a:pt x="1785898" y="915923"/>
                </a:cubicBezTo>
                <a:cubicBezTo>
                  <a:pt x="1101183" y="915923"/>
                  <a:pt x="489392" y="603695"/>
                  <a:pt x="85134" y="113848"/>
                </a:cubicBezTo>
                <a:close/>
              </a:path>
            </a:pathLst>
          </a:custGeom>
          <a:solidFill>
            <a:srgbClr val="E1F2FF"/>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defTabSz="889000">
              <a:spcBef>
                <a:spcPct val="0"/>
              </a:spcBef>
              <a:spcAft>
                <a:spcPts val="300"/>
              </a:spcAft>
            </a:pPr>
            <a:endParaRPr lang="en-US" sz="1400" err="1">
              <a:solidFill>
                <a:schemeClr val="accent1"/>
              </a:solidFill>
              <a:latin typeface="+mj-lt"/>
            </a:endParaRPr>
          </a:p>
        </p:txBody>
      </p:sp>
      <p:grpSp>
        <p:nvGrpSpPr>
          <p:cNvPr id="13" name="Group 12">
            <a:extLst>
              <a:ext uri="{FF2B5EF4-FFF2-40B4-BE49-F238E27FC236}">
                <a16:creationId xmlns:a16="http://schemas.microsoft.com/office/drawing/2014/main" id="{236BF74D-C57D-B953-BC10-E07F7CA723DD}"/>
              </a:ext>
            </a:extLst>
          </p:cNvPr>
          <p:cNvGrpSpPr/>
          <p:nvPr/>
        </p:nvGrpSpPr>
        <p:grpSpPr>
          <a:xfrm>
            <a:off x="3442255" y="1261382"/>
            <a:ext cx="5307492" cy="5307492"/>
            <a:chOff x="3352802" y="910672"/>
            <a:chExt cx="5486398" cy="5486398"/>
          </a:xfrm>
        </p:grpSpPr>
        <p:sp>
          <p:nvSpPr>
            <p:cNvPr id="14" name="Oval 91_1">
              <a:extLst>
                <a:ext uri="{FF2B5EF4-FFF2-40B4-BE49-F238E27FC236}">
                  <a16:creationId xmlns:a16="http://schemas.microsoft.com/office/drawing/2014/main" id="{5A974C58-3266-9D25-E8EE-CD259EA8E930}"/>
                </a:ext>
              </a:extLst>
            </p:cNvPr>
            <p:cNvSpPr/>
            <p:nvPr/>
          </p:nvSpPr>
          <p:spPr bwMode="auto">
            <a:xfrm flipV="1">
              <a:off x="3352802" y="910672"/>
              <a:ext cx="5486398" cy="5486398"/>
            </a:xfrm>
            <a:prstGeom prst="arc">
              <a:avLst>
                <a:gd name="adj1" fmla="val 2873915"/>
                <a:gd name="adj2" fmla="val 13345086"/>
              </a:avLst>
            </a:prstGeom>
            <a:noFill/>
            <a:ln w="6350">
              <a:gradFill flip="none" rotWithShape="1">
                <a:gsLst>
                  <a:gs pos="0">
                    <a:schemeClr val="accent1">
                      <a:alpha val="25000"/>
                    </a:schemeClr>
                  </a:gs>
                  <a:gs pos="57000">
                    <a:srgbClr val="28AFEA">
                      <a:alpha val="50000"/>
                    </a:srgbClr>
                  </a:gs>
                  <a:gs pos="100000">
                    <a:schemeClr val="accent3">
                      <a:alpha val="50000"/>
                    </a:schemeClr>
                  </a:gs>
                </a:gsLst>
                <a:lin ang="10800000" scaled="1"/>
                <a:tileRect/>
              </a:gradFill>
              <a:headEnd type="none" w="med" len="med"/>
              <a:tailEnd type="oval"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15" name="Oval 91_1_1">
              <a:extLst>
                <a:ext uri="{FF2B5EF4-FFF2-40B4-BE49-F238E27FC236}">
                  <a16:creationId xmlns:a16="http://schemas.microsoft.com/office/drawing/2014/main" id="{CD8B1A2B-E8D6-A022-81D0-51634B873A2D}"/>
                </a:ext>
              </a:extLst>
            </p:cNvPr>
            <p:cNvSpPr/>
            <p:nvPr/>
          </p:nvSpPr>
          <p:spPr bwMode="auto">
            <a:xfrm flipH="1">
              <a:off x="3352802" y="910672"/>
              <a:ext cx="5486398" cy="5486398"/>
            </a:xfrm>
            <a:prstGeom prst="arc">
              <a:avLst>
                <a:gd name="adj1" fmla="val 2873915"/>
                <a:gd name="adj2" fmla="val 13345086"/>
              </a:avLst>
            </a:prstGeom>
            <a:noFill/>
            <a:ln w="6350">
              <a:gradFill flip="none" rotWithShape="1">
                <a:gsLst>
                  <a:gs pos="0">
                    <a:schemeClr val="accent1">
                      <a:alpha val="25000"/>
                    </a:schemeClr>
                  </a:gs>
                  <a:gs pos="57000">
                    <a:srgbClr val="28AFEA">
                      <a:alpha val="50000"/>
                    </a:srgbClr>
                  </a:gs>
                  <a:gs pos="100000">
                    <a:schemeClr val="accent3">
                      <a:alpha val="50000"/>
                    </a:schemeClr>
                  </a:gs>
                </a:gsLst>
                <a:lin ang="10800000" scaled="1"/>
                <a:tileRect/>
              </a:gradFill>
              <a:headEnd type="none" w="med" len="med"/>
              <a:tailEnd type="oval"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pic>
        <p:nvPicPr>
          <p:cNvPr id="57" name="Picture 56" descr="A black and white background&#10;&#10;Description automatically generated">
            <a:extLst>
              <a:ext uri="{FF2B5EF4-FFF2-40B4-BE49-F238E27FC236}">
                <a16:creationId xmlns:a16="http://schemas.microsoft.com/office/drawing/2014/main" id="{89F736BE-5294-72D1-4BA2-C5E4085217E6}"/>
              </a:ext>
            </a:extLst>
          </p:cNvPr>
          <p:cNvPicPr>
            <a:picLocks/>
          </p:cNvPicPr>
          <p:nvPr/>
        </p:nvPicPr>
        <p:blipFill>
          <a:blip r:embed="rId3" cstate="hqprint">
            <a:alphaModFix amt="70000"/>
            <a:extLst>
              <a:ext uri="{28A0092B-C50C-407E-A947-70E740481C1C}">
                <a14:useLocalDpi xmlns:a14="http://schemas.microsoft.com/office/drawing/2010/main"/>
              </a:ext>
            </a:extLst>
          </a:blip>
          <a:srcRect/>
          <a:stretch>
            <a:fillRect/>
          </a:stretch>
        </p:blipFill>
        <p:spPr>
          <a:xfrm>
            <a:off x="271926" y="1928448"/>
            <a:ext cx="11648150" cy="3973362"/>
          </a:xfrm>
          <a:custGeom>
            <a:avLst/>
            <a:gdLst>
              <a:gd name="connsiteX0" fmla="*/ 7995416 w 11648150"/>
              <a:gd name="connsiteY0" fmla="*/ 0 h 3973362"/>
              <a:gd name="connsiteX1" fmla="*/ 11406808 w 11648150"/>
              <a:gd name="connsiteY1" fmla="*/ 0 h 3973362"/>
              <a:gd name="connsiteX2" fmla="*/ 11648150 w 11648150"/>
              <a:gd name="connsiteY2" fmla="*/ 241342 h 3973362"/>
              <a:gd name="connsiteX3" fmla="*/ 11648150 w 11648150"/>
              <a:gd name="connsiteY3" fmla="*/ 3732020 h 3973362"/>
              <a:gd name="connsiteX4" fmla="*/ 11406808 w 11648150"/>
              <a:gd name="connsiteY4" fmla="*/ 3973362 h 3973362"/>
              <a:gd name="connsiteX5" fmla="*/ 7995414 w 11648150"/>
              <a:gd name="connsiteY5" fmla="*/ 3973362 h 3973362"/>
              <a:gd name="connsiteX6" fmla="*/ 8097660 w 11648150"/>
              <a:gd name="connsiteY6" fmla="*/ 3860863 h 3973362"/>
              <a:gd name="connsiteX7" fmla="*/ 8770474 w 11648150"/>
              <a:gd name="connsiteY7" fmla="*/ 1986680 h 3973362"/>
              <a:gd name="connsiteX8" fmla="*/ 8097660 w 11648150"/>
              <a:gd name="connsiteY8" fmla="*/ 112497 h 3973362"/>
              <a:gd name="connsiteX9" fmla="*/ 241342 w 11648150"/>
              <a:gd name="connsiteY9" fmla="*/ 0 h 3973362"/>
              <a:gd name="connsiteX10" fmla="*/ 3652735 w 11648150"/>
              <a:gd name="connsiteY10" fmla="*/ 0 h 3973362"/>
              <a:gd name="connsiteX11" fmla="*/ 3550491 w 11648150"/>
              <a:gd name="connsiteY11" fmla="*/ 112497 h 3973362"/>
              <a:gd name="connsiteX12" fmla="*/ 2877676 w 11648150"/>
              <a:gd name="connsiteY12" fmla="*/ 1986680 h 3973362"/>
              <a:gd name="connsiteX13" fmla="*/ 3550491 w 11648150"/>
              <a:gd name="connsiteY13" fmla="*/ 3860863 h 3973362"/>
              <a:gd name="connsiteX14" fmla="*/ 3652736 w 11648150"/>
              <a:gd name="connsiteY14" fmla="*/ 3973362 h 3973362"/>
              <a:gd name="connsiteX15" fmla="*/ 241342 w 11648150"/>
              <a:gd name="connsiteY15" fmla="*/ 3973362 h 3973362"/>
              <a:gd name="connsiteX16" fmla="*/ 0 w 11648150"/>
              <a:gd name="connsiteY16" fmla="*/ 3732020 h 3973362"/>
              <a:gd name="connsiteX17" fmla="*/ 0 w 11648150"/>
              <a:gd name="connsiteY17" fmla="*/ 241342 h 3973362"/>
              <a:gd name="connsiteX18" fmla="*/ 241342 w 11648150"/>
              <a:gd name="connsiteY18" fmla="*/ 0 h 397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648150" h="3973362">
                <a:moveTo>
                  <a:pt x="7995416" y="0"/>
                </a:moveTo>
                <a:lnTo>
                  <a:pt x="11406808" y="0"/>
                </a:lnTo>
                <a:cubicBezTo>
                  <a:pt x="11540098" y="0"/>
                  <a:pt x="11648150" y="108052"/>
                  <a:pt x="11648150" y="241342"/>
                </a:cubicBezTo>
                <a:lnTo>
                  <a:pt x="11648150" y="3732020"/>
                </a:lnTo>
                <a:cubicBezTo>
                  <a:pt x="11648150" y="3865310"/>
                  <a:pt x="11540098" y="3973362"/>
                  <a:pt x="11406808" y="3973362"/>
                </a:cubicBezTo>
                <a:lnTo>
                  <a:pt x="7995414" y="3973362"/>
                </a:lnTo>
                <a:lnTo>
                  <a:pt x="8097660" y="3860863"/>
                </a:lnTo>
                <a:cubicBezTo>
                  <a:pt x="8517981" y="3351552"/>
                  <a:pt x="8770474" y="2698603"/>
                  <a:pt x="8770474" y="1986680"/>
                </a:cubicBezTo>
                <a:cubicBezTo>
                  <a:pt x="8770474" y="1274758"/>
                  <a:pt x="8517981" y="621808"/>
                  <a:pt x="8097660" y="112497"/>
                </a:cubicBezTo>
                <a:close/>
                <a:moveTo>
                  <a:pt x="241342" y="0"/>
                </a:moveTo>
                <a:lnTo>
                  <a:pt x="3652735" y="0"/>
                </a:lnTo>
                <a:lnTo>
                  <a:pt x="3550491" y="112497"/>
                </a:lnTo>
                <a:cubicBezTo>
                  <a:pt x="3130169" y="621808"/>
                  <a:pt x="2877676" y="1274758"/>
                  <a:pt x="2877676" y="1986680"/>
                </a:cubicBezTo>
                <a:cubicBezTo>
                  <a:pt x="2877676" y="2698603"/>
                  <a:pt x="3130169" y="3351552"/>
                  <a:pt x="3550491" y="3860863"/>
                </a:cubicBezTo>
                <a:lnTo>
                  <a:pt x="3652736" y="3973362"/>
                </a:lnTo>
                <a:lnTo>
                  <a:pt x="241342" y="3973362"/>
                </a:lnTo>
                <a:cubicBezTo>
                  <a:pt x="108052" y="3973362"/>
                  <a:pt x="0" y="3865310"/>
                  <a:pt x="0" y="3732020"/>
                </a:cubicBezTo>
                <a:lnTo>
                  <a:pt x="0" y="241342"/>
                </a:lnTo>
                <a:cubicBezTo>
                  <a:pt x="0" y="108052"/>
                  <a:pt x="108052" y="0"/>
                  <a:pt x="241342" y="0"/>
                </a:cubicBezTo>
                <a:close/>
              </a:path>
            </a:pathLst>
          </a:custGeom>
        </p:spPr>
      </p:pic>
      <p:cxnSp>
        <p:nvCxnSpPr>
          <p:cNvPr id="80" name="Straight Connector 79">
            <a:extLst>
              <a:ext uri="{FF2B5EF4-FFF2-40B4-BE49-F238E27FC236}">
                <a16:creationId xmlns:a16="http://schemas.microsoft.com/office/drawing/2014/main" id="{D0DF799F-AE7D-D8FB-DD95-B34D95CA7BEF}"/>
              </a:ext>
            </a:extLst>
          </p:cNvPr>
          <p:cNvCxnSpPr>
            <a:cxnSpLocks/>
          </p:cNvCxnSpPr>
          <p:nvPr/>
        </p:nvCxnSpPr>
        <p:spPr>
          <a:xfrm>
            <a:off x="0" y="966168"/>
            <a:ext cx="12192000" cy="0"/>
          </a:xfrm>
          <a:prstGeom prst="line">
            <a:avLst/>
          </a:prstGeom>
          <a:ln w="12700">
            <a:solidFill>
              <a:schemeClr val="bg1">
                <a:lumMod val="9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0E42174C-A27B-15AD-9FF1-B501A7085A30}"/>
                  </a:ext>
                </a:extLst>
              </p:cNvPr>
              <p:cNvSpPr txBox="1">
                <a:spLocks/>
              </p:cNvSpPr>
              <p:nvPr/>
            </p:nvSpPr>
            <p:spPr>
              <a:xfrm>
                <a:off x="3611880" y="882305"/>
                <a:ext cx="4971416" cy="197196"/>
              </a:xfrm>
              <a:prstGeom prst="bracketPair">
                <a:avLst>
                  <a:gd name="adj" fmla="val 0"/>
                </a:avLst>
              </a:prstGeom>
              <a:solidFill>
                <a:srgbClr val="FFFFFF"/>
              </a:solidFill>
              <a:ln w="12700">
                <a:solidFill>
                  <a:schemeClr val="accent1"/>
                </a:solidFill>
              </a:ln>
            </p:spPr>
            <p:txBody>
              <a:bodyPr wrap="square" lIns="0" tIns="0" rIns="0" bIns="0" anchor="ctr">
                <a:noAutofit/>
              </a:bodyPr>
              <a:lstStyle/>
              <a:p>
                <a:pPr algn="ctr"/>
                <a:r>
                  <a:rPr lang="pt-BR" b="1">
                    <a:solidFill>
                      <a:schemeClr val="accent1"/>
                    </a:solidFill>
                    <a:latin typeface="+mj-lt"/>
                  </a:rPr>
                  <a:t>Priority = </a:t>
                </a:r>
                <a14:m>
                  <m:oMath xmlns:m="http://schemas.openxmlformats.org/officeDocument/2006/math">
                    <m:r>
                      <a:rPr lang="en-US" b="1" i="1" smtClean="0">
                        <a:solidFill>
                          <a:schemeClr val="accent1"/>
                        </a:solidFill>
                        <a:latin typeface="Cambria Math" panose="02040503050406030204" pitchFamily="18" charset="0"/>
                      </a:rPr>
                      <m:t>𝐫𝐞𝐯𝐂𝐨𝐦𝐩𝐥𝐞𝐱𝐢𝐭𝐲</m:t>
                    </m:r>
                    <m:r>
                      <a:rPr lang="en-US" b="1">
                        <a:solidFill>
                          <a:schemeClr val="accent1"/>
                        </a:solidFill>
                        <a:latin typeface="Cambria Math" panose="02040503050406030204" pitchFamily="18" charset="0"/>
                      </a:rPr>
                      <m:t>∗</m:t>
                    </m:r>
                    <m:r>
                      <a:rPr lang="en-US" b="1" i="1">
                        <a:solidFill>
                          <a:schemeClr val="accent1"/>
                        </a:solidFill>
                        <a:latin typeface="Cambria Math" panose="02040503050406030204" pitchFamily="18" charset="0"/>
                      </a:rPr>
                      <m:t>𝐕𝐚𝐥𝐮𝐞</m:t>
                    </m:r>
                    <m:r>
                      <a:rPr lang="en-US" b="1">
                        <a:solidFill>
                          <a:schemeClr val="accent1"/>
                        </a:solidFill>
                        <a:latin typeface="Cambria Math" panose="02040503050406030204" pitchFamily="18" charset="0"/>
                      </a:rPr>
                      <m:t>+</m:t>
                    </m:r>
                    <m:r>
                      <a:rPr lang="en-US" b="1" i="1" smtClean="0">
                        <a:solidFill>
                          <a:schemeClr val="accent1"/>
                        </a:solidFill>
                        <a:latin typeface="Cambria Math" panose="02040503050406030204" pitchFamily="18" charset="0"/>
                      </a:rPr>
                      <m:t>𝐁𝐨𝐧𝐮𝐬</m:t>
                    </m:r>
                  </m:oMath>
                </a14:m>
                <a:endParaRPr lang="en-DK" b="1">
                  <a:solidFill>
                    <a:schemeClr val="accent1"/>
                  </a:solidFill>
                  <a:latin typeface="+mj-lt"/>
                </a:endParaRPr>
              </a:p>
            </p:txBody>
          </p:sp>
        </mc:Choice>
        <mc:Fallback xmlns="">
          <p:sp>
            <p:nvSpPr>
              <p:cNvPr id="81" name="TextBox 80">
                <a:extLst>
                  <a:ext uri="{FF2B5EF4-FFF2-40B4-BE49-F238E27FC236}">
                    <a16:creationId xmlns:a16="http://schemas.microsoft.com/office/drawing/2014/main" id="{0E42174C-A27B-15AD-9FF1-B501A7085A30}"/>
                  </a:ext>
                </a:extLst>
              </p:cNvPr>
              <p:cNvSpPr txBox="1">
                <a:spLocks noRot="1" noChangeAspect="1" noMove="1" noResize="1" noEditPoints="1" noAdjustHandles="1" noChangeArrowheads="1" noChangeShapeType="1" noTextEdit="1"/>
              </p:cNvSpPr>
              <p:nvPr/>
            </p:nvSpPr>
            <p:spPr>
              <a:xfrm>
                <a:off x="3611880" y="882305"/>
                <a:ext cx="4971416" cy="197196"/>
              </a:xfrm>
              <a:prstGeom prst="bracketPair">
                <a:avLst>
                  <a:gd name="adj" fmla="val 0"/>
                </a:avLst>
              </a:prstGeom>
              <a:blipFill>
                <a:blip r:embed="rId4"/>
                <a:stretch>
                  <a:fillRect t="-52941" b="-88235"/>
                </a:stretch>
              </a:blipFill>
              <a:ln w="12700">
                <a:solidFill>
                  <a:schemeClr val="accent1"/>
                </a:solidFill>
              </a:ln>
            </p:spPr>
            <p:txBody>
              <a:bodyPr/>
              <a:lstStyle/>
              <a:p>
                <a:r>
                  <a:rPr lang="en-IN">
                    <a:noFill/>
                  </a:rPr>
                  <a:t> </a:t>
                </a:r>
              </a:p>
            </p:txBody>
          </p:sp>
        </mc:Fallback>
      </mc:AlternateContent>
      <p:grpSp>
        <p:nvGrpSpPr>
          <p:cNvPr id="16" name="Group 15">
            <a:extLst>
              <a:ext uri="{FF2B5EF4-FFF2-40B4-BE49-F238E27FC236}">
                <a16:creationId xmlns:a16="http://schemas.microsoft.com/office/drawing/2014/main" id="{04C1E898-88D7-A392-3D86-CAA7FC193F57}"/>
              </a:ext>
            </a:extLst>
          </p:cNvPr>
          <p:cNvGrpSpPr/>
          <p:nvPr/>
        </p:nvGrpSpPr>
        <p:grpSpPr>
          <a:xfrm>
            <a:off x="3181627" y="3648457"/>
            <a:ext cx="530352" cy="533345"/>
            <a:chOff x="3508734" y="3524345"/>
            <a:chExt cx="530352" cy="533345"/>
          </a:xfrm>
        </p:grpSpPr>
        <p:grpSp>
          <p:nvGrpSpPr>
            <p:cNvPr id="18" name="Group 17">
              <a:extLst>
                <a:ext uri="{FF2B5EF4-FFF2-40B4-BE49-F238E27FC236}">
                  <a16:creationId xmlns:a16="http://schemas.microsoft.com/office/drawing/2014/main" id="{6117AD26-2632-E893-940D-27EE9E0887D7}"/>
                </a:ext>
              </a:extLst>
            </p:cNvPr>
            <p:cNvGrpSpPr/>
            <p:nvPr/>
          </p:nvGrpSpPr>
          <p:grpSpPr>
            <a:xfrm>
              <a:off x="3508734" y="3524345"/>
              <a:ext cx="530352" cy="533345"/>
              <a:chOff x="4601768" y="1240630"/>
              <a:chExt cx="530352" cy="533345"/>
            </a:xfrm>
          </p:grpSpPr>
          <p:sp>
            <p:nvSpPr>
              <p:cNvPr id="33" name="Oval 32">
                <a:extLst>
                  <a:ext uri="{FF2B5EF4-FFF2-40B4-BE49-F238E27FC236}">
                    <a16:creationId xmlns:a16="http://schemas.microsoft.com/office/drawing/2014/main" id="{B6411B1A-BFDF-C46F-0B73-426A67857DDD}"/>
                  </a:ext>
                </a:extLst>
              </p:cNvPr>
              <p:cNvSpPr/>
              <p:nvPr/>
            </p:nvSpPr>
            <p:spPr>
              <a:xfrm rot="10800000">
                <a:off x="4601768" y="1240630"/>
                <a:ext cx="530352" cy="533345"/>
              </a:xfrm>
              <a:prstGeom prst="ellipse">
                <a:avLst/>
              </a:prstGeom>
              <a:solidFill>
                <a:schemeClr val="bg1"/>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39" name="Oval 38">
                <a:extLst>
                  <a:ext uri="{FF2B5EF4-FFF2-40B4-BE49-F238E27FC236}">
                    <a16:creationId xmlns:a16="http://schemas.microsoft.com/office/drawing/2014/main" id="{1207B1B9-C5B1-F0E4-A5D5-271D8A6C10A7}"/>
                  </a:ext>
                </a:extLst>
              </p:cNvPr>
              <p:cNvSpPr/>
              <p:nvPr/>
            </p:nvSpPr>
            <p:spPr>
              <a:xfrm>
                <a:off x="4664326" y="1304685"/>
                <a:ext cx="405237" cy="405235"/>
              </a:xfrm>
              <a:prstGeom prst="ellipse">
                <a:avLst/>
              </a:prstGeom>
              <a:gradFill flip="none" rotWithShape="1">
                <a:gsLst>
                  <a:gs pos="57000">
                    <a:srgbClr val="00A7E7"/>
                  </a:gs>
                  <a:gs pos="0">
                    <a:schemeClr val="accent1"/>
                  </a:gs>
                  <a:gs pos="100000">
                    <a:schemeClr val="accent3">
                      <a:lumMod val="75000"/>
                    </a:schemeClr>
                  </a:gs>
                </a:gsLst>
                <a:path path="circle">
                  <a:fillToRect l="100000" t="100000"/>
                </a:path>
                <a:tileRect r="-100000" b="-100000"/>
              </a:gradFill>
              <a:ln w="9525" cap="flat">
                <a:solidFill>
                  <a:schemeClr val="bg1">
                    <a:alpha val="40000"/>
                  </a:schemeClr>
                </a:solidFill>
                <a:prstDash val="solid"/>
                <a:miter/>
              </a:ln>
              <a:effectLst>
                <a:outerShdw blurRad="190500" dist="152400" dir="2700000" algn="tl" rotWithShape="0">
                  <a:srgbClr val="002B4C">
                    <a:alpha val="18000"/>
                  </a:srgbClr>
                </a:outerShdw>
              </a:effectLst>
            </p:spPr>
            <p:txBody>
              <a:bodyPr rtlCol="0" anchor="ctr"/>
              <a:lstStyle/>
              <a:p>
                <a:endParaRPr lang="en-US" b="1">
                  <a:solidFill>
                    <a:schemeClr val="bg1"/>
                  </a:solidFill>
                </a:endParaRPr>
              </a:p>
            </p:txBody>
          </p:sp>
        </p:grpSp>
        <p:grpSp>
          <p:nvGrpSpPr>
            <p:cNvPr id="21" name="Group 20">
              <a:extLst>
                <a:ext uri="{FF2B5EF4-FFF2-40B4-BE49-F238E27FC236}">
                  <a16:creationId xmlns:a16="http://schemas.microsoft.com/office/drawing/2014/main" id="{3443670F-0E69-31D7-D6FE-74A1D5EE07EA}"/>
                </a:ext>
              </a:extLst>
            </p:cNvPr>
            <p:cNvGrpSpPr/>
            <p:nvPr/>
          </p:nvGrpSpPr>
          <p:grpSpPr>
            <a:xfrm>
              <a:off x="3613491" y="3662645"/>
              <a:ext cx="320838" cy="256744"/>
              <a:chOff x="3636006" y="3666819"/>
              <a:chExt cx="320838" cy="256744"/>
            </a:xfrm>
          </p:grpSpPr>
          <p:pic>
            <p:nvPicPr>
              <p:cNvPr id="22" name="Graphic 21">
                <a:extLst>
                  <a:ext uri="{FF2B5EF4-FFF2-40B4-BE49-F238E27FC236}">
                    <a16:creationId xmlns:a16="http://schemas.microsoft.com/office/drawing/2014/main" id="{E30340D9-6BA6-158B-8C27-B4EB2E34B9E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7000466">
                <a:off x="3700100" y="3666819"/>
                <a:ext cx="256744" cy="256744"/>
              </a:xfrm>
              <a:prstGeom prst="rect">
                <a:avLst/>
              </a:prstGeom>
            </p:spPr>
          </p:pic>
          <p:pic>
            <p:nvPicPr>
              <p:cNvPr id="23" name="Graphic 22">
                <a:extLst>
                  <a:ext uri="{FF2B5EF4-FFF2-40B4-BE49-F238E27FC236}">
                    <a16:creationId xmlns:a16="http://schemas.microsoft.com/office/drawing/2014/main" id="{41FEC533-F599-94E5-B76A-7BA3073D167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7000466">
                <a:off x="3636006" y="3678926"/>
                <a:ext cx="232530" cy="232530"/>
              </a:xfrm>
              <a:prstGeom prst="rect">
                <a:avLst/>
              </a:prstGeom>
            </p:spPr>
          </p:pic>
        </p:grpSp>
      </p:grpSp>
      <p:grpSp>
        <p:nvGrpSpPr>
          <p:cNvPr id="40" name="Group 39">
            <a:extLst>
              <a:ext uri="{FF2B5EF4-FFF2-40B4-BE49-F238E27FC236}">
                <a16:creationId xmlns:a16="http://schemas.microsoft.com/office/drawing/2014/main" id="{88501477-98FD-FC75-FB04-28F9B097239C}"/>
              </a:ext>
            </a:extLst>
          </p:cNvPr>
          <p:cNvGrpSpPr/>
          <p:nvPr/>
        </p:nvGrpSpPr>
        <p:grpSpPr>
          <a:xfrm>
            <a:off x="8487052" y="3648457"/>
            <a:ext cx="530352" cy="533345"/>
            <a:chOff x="3508734" y="3524345"/>
            <a:chExt cx="530352" cy="533345"/>
          </a:xfrm>
        </p:grpSpPr>
        <p:grpSp>
          <p:nvGrpSpPr>
            <p:cNvPr id="41" name="Group 40">
              <a:extLst>
                <a:ext uri="{FF2B5EF4-FFF2-40B4-BE49-F238E27FC236}">
                  <a16:creationId xmlns:a16="http://schemas.microsoft.com/office/drawing/2014/main" id="{0F104A01-6147-E56E-29D9-247639EF13FF}"/>
                </a:ext>
              </a:extLst>
            </p:cNvPr>
            <p:cNvGrpSpPr/>
            <p:nvPr/>
          </p:nvGrpSpPr>
          <p:grpSpPr>
            <a:xfrm>
              <a:off x="3508734" y="3524345"/>
              <a:ext cx="530352" cy="533345"/>
              <a:chOff x="4601768" y="1240630"/>
              <a:chExt cx="530352" cy="533345"/>
            </a:xfrm>
          </p:grpSpPr>
          <p:sp>
            <p:nvSpPr>
              <p:cNvPr id="49" name="Oval 48">
                <a:extLst>
                  <a:ext uri="{FF2B5EF4-FFF2-40B4-BE49-F238E27FC236}">
                    <a16:creationId xmlns:a16="http://schemas.microsoft.com/office/drawing/2014/main" id="{6AB898FA-BA44-2427-4AD4-CB1CDDA9C0E5}"/>
                  </a:ext>
                </a:extLst>
              </p:cNvPr>
              <p:cNvSpPr/>
              <p:nvPr/>
            </p:nvSpPr>
            <p:spPr>
              <a:xfrm rot="10800000">
                <a:off x="4601768" y="1240630"/>
                <a:ext cx="530352" cy="533345"/>
              </a:xfrm>
              <a:prstGeom prst="ellipse">
                <a:avLst/>
              </a:prstGeom>
              <a:solidFill>
                <a:schemeClr val="bg1"/>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0" name="Oval 49">
                <a:extLst>
                  <a:ext uri="{FF2B5EF4-FFF2-40B4-BE49-F238E27FC236}">
                    <a16:creationId xmlns:a16="http://schemas.microsoft.com/office/drawing/2014/main" id="{B52990BD-CAAC-919C-5CE9-D36665633574}"/>
                  </a:ext>
                </a:extLst>
              </p:cNvPr>
              <p:cNvSpPr/>
              <p:nvPr/>
            </p:nvSpPr>
            <p:spPr>
              <a:xfrm>
                <a:off x="4664326" y="1304685"/>
                <a:ext cx="405237" cy="405235"/>
              </a:xfrm>
              <a:prstGeom prst="ellipse">
                <a:avLst/>
              </a:prstGeom>
              <a:gradFill flip="none" rotWithShape="1">
                <a:gsLst>
                  <a:gs pos="57000">
                    <a:srgbClr val="00A7E7"/>
                  </a:gs>
                  <a:gs pos="0">
                    <a:schemeClr val="accent1"/>
                  </a:gs>
                  <a:gs pos="100000">
                    <a:schemeClr val="accent3">
                      <a:lumMod val="75000"/>
                    </a:schemeClr>
                  </a:gs>
                </a:gsLst>
                <a:path path="circle">
                  <a:fillToRect l="100000" t="100000"/>
                </a:path>
                <a:tileRect r="-100000" b="-100000"/>
              </a:gradFill>
              <a:ln w="9525" cap="flat">
                <a:solidFill>
                  <a:schemeClr val="bg1">
                    <a:alpha val="40000"/>
                  </a:schemeClr>
                </a:solidFill>
                <a:prstDash val="solid"/>
                <a:miter/>
              </a:ln>
              <a:effectLst>
                <a:outerShdw blurRad="190500" dist="152400" dir="2700000" algn="tl" rotWithShape="0">
                  <a:srgbClr val="002B4C">
                    <a:alpha val="18000"/>
                  </a:srgbClr>
                </a:outerShdw>
              </a:effectLst>
            </p:spPr>
            <p:txBody>
              <a:bodyPr rtlCol="0" anchor="ctr"/>
              <a:lstStyle/>
              <a:p>
                <a:endParaRPr lang="en-US" b="1">
                  <a:solidFill>
                    <a:schemeClr val="bg1"/>
                  </a:solidFill>
                </a:endParaRPr>
              </a:p>
            </p:txBody>
          </p:sp>
        </p:grpSp>
        <p:grpSp>
          <p:nvGrpSpPr>
            <p:cNvPr id="46" name="Group 45">
              <a:extLst>
                <a:ext uri="{FF2B5EF4-FFF2-40B4-BE49-F238E27FC236}">
                  <a16:creationId xmlns:a16="http://schemas.microsoft.com/office/drawing/2014/main" id="{58756414-933A-A66B-589C-3EA4CC20774E}"/>
                </a:ext>
              </a:extLst>
            </p:cNvPr>
            <p:cNvGrpSpPr/>
            <p:nvPr/>
          </p:nvGrpSpPr>
          <p:grpSpPr>
            <a:xfrm>
              <a:off x="3613491" y="3662645"/>
              <a:ext cx="320838" cy="256744"/>
              <a:chOff x="3636006" y="3666819"/>
              <a:chExt cx="320838" cy="256744"/>
            </a:xfrm>
          </p:grpSpPr>
          <p:pic>
            <p:nvPicPr>
              <p:cNvPr id="47" name="Graphic 46">
                <a:extLst>
                  <a:ext uri="{FF2B5EF4-FFF2-40B4-BE49-F238E27FC236}">
                    <a16:creationId xmlns:a16="http://schemas.microsoft.com/office/drawing/2014/main" id="{0CDFE707-A2B4-BBD6-8CF4-8C63F5E379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7000466">
                <a:off x="3700100" y="3666819"/>
                <a:ext cx="256744" cy="256744"/>
              </a:xfrm>
              <a:prstGeom prst="rect">
                <a:avLst/>
              </a:prstGeom>
            </p:spPr>
          </p:pic>
          <p:pic>
            <p:nvPicPr>
              <p:cNvPr id="48" name="Graphic 47">
                <a:extLst>
                  <a:ext uri="{FF2B5EF4-FFF2-40B4-BE49-F238E27FC236}">
                    <a16:creationId xmlns:a16="http://schemas.microsoft.com/office/drawing/2014/main" id="{D4A3F79A-5DF8-68BB-61D7-EA1F1FC39EC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7000466">
                <a:off x="3636006" y="3678926"/>
                <a:ext cx="232530" cy="232530"/>
              </a:xfrm>
              <a:prstGeom prst="rect">
                <a:avLst/>
              </a:prstGeom>
            </p:spPr>
          </p:pic>
        </p:grpSp>
      </p:grpSp>
      <p:sp>
        <p:nvSpPr>
          <p:cNvPr id="51" name="TextBox 50">
            <a:extLst>
              <a:ext uri="{FF2B5EF4-FFF2-40B4-BE49-F238E27FC236}">
                <a16:creationId xmlns:a16="http://schemas.microsoft.com/office/drawing/2014/main" id="{805C5BA0-2585-81A9-2E3A-36329FA1D751}"/>
              </a:ext>
            </a:extLst>
          </p:cNvPr>
          <p:cNvSpPr txBox="1"/>
          <p:nvPr/>
        </p:nvSpPr>
        <p:spPr>
          <a:xfrm>
            <a:off x="815797" y="3882608"/>
            <a:ext cx="1787293" cy="523220"/>
          </a:xfrm>
          <a:prstGeom prst="rect">
            <a:avLst/>
          </a:prstGeom>
          <a:noFill/>
        </p:spPr>
        <p:txBody>
          <a:bodyPr wrap="square" rtlCol="0">
            <a:spAutoFit/>
          </a:bodyPr>
          <a:lstStyle/>
          <a:p>
            <a:pPr algn="ctr"/>
            <a:r>
              <a:rPr lang="en-US" sz="2800" b="1">
                <a:solidFill>
                  <a:schemeClr val="accent1"/>
                </a:solidFill>
                <a:latin typeface="+mj-lt"/>
              </a:rPr>
              <a:t>Input</a:t>
            </a:r>
          </a:p>
        </p:txBody>
      </p:sp>
      <p:sp>
        <p:nvSpPr>
          <p:cNvPr id="54" name="TextBox 53">
            <a:extLst>
              <a:ext uri="{FF2B5EF4-FFF2-40B4-BE49-F238E27FC236}">
                <a16:creationId xmlns:a16="http://schemas.microsoft.com/office/drawing/2014/main" id="{9EBF27B0-A948-20FE-CDF3-A2B861704081}"/>
              </a:ext>
            </a:extLst>
          </p:cNvPr>
          <p:cNvSpPr txBox="1"/>
          <p:nvPr/>
        </p:nvSpPr>
        <p:spPr>
          <a:xfrm>
            <a:off x="9195573" y="3882608"/>
            <a:ext cx="2386828" cy="523220"/>
          </a:xfrm>
          <a:prstGeom prst="rect">
            <a:avLst/>
          </a:prstGeom>
          <a:noFill/>
        </p:spPr>
        <p:txBody>
          <a:bodyPr wrap="square" rtlCol="0">
            <a:spAutoFit/>
          </a:bodyPr>
          <a:lstStyle/>
          <a:p>
            <a:pPr algn="ctr"/>
            <a:r>
              <a:rPr lang="en-US" sz="2800" b="1">
                <a:solidFill>
                  <a:schemeClr val="accent1"/>
                </a:solidFill>
                <a:latin typeface="+mj-lt"/>
              </a:rPr>
              <a:t>Output</a:t>
            </a:r>
          </a:p>
        </p:txBody>
      </p:sp>
      <p:sp>
        <p:nvSpPr>
          <p:cNvPr id="52" name="Rectangle: Rounded Corners 51">
            <a:extLst>
              <a:ext uri="{FF2B5EF4-FFF2-40B4-BE49-F238E27FC236}">
                <a16:creationId xmlns:a16="http://schemas.microsoft.com/office/drawing/2014/main" id="{37F8B850-4B4B-DBE9-07EB-E2DE815C228D}"/>
              </a:ext>
            </a:extLst>
          </p:cNvPr>
          <p:cNvSpPr/>
          <p:nvPr/>
        </p:nvSpPr>
        <p:spPr bwMode="auto">
          <a:xfrm>
            <a:off x="1233554" y="3632947"/>
            <a:ext cx="951778" cy="63295"/>
          </a:xfrm>
          <a:prstGeom prst="roundRect">
            <a:avLst>
              <a:gd name="adj" fmla="val 50000"/>
            </a:avLst>
          </a:prstGeom>
          <a:gradFill flip="none" rotWithShape="1">
            <a:gsLst>
              <a:gs pos="57000">
                <a:srgbClr val="00A7E7"/>
              </a:gs>
              <a:gs pos="0">
                <a:schemeClr val="accent1"/>
              </a:gs>
              <a:gs pos="100000">
                <a:schemeClr val="accent3">
                  <a:lumMod val="75000"/>
                </a:schemeClr>
              </a:gs>
            </a:gsLst>
            <a:path path="circle">
              <a:fillToRect l="100000" t="100000"/>
            </a:path>
            <a:tileRect r="-100000" b="-100000"/>
          </a:gradFill>
          <a:ln w="9525" cap="flat">
            <a:solidFill>
              <a:schemeClr val="bg1">
                <a:alpha val="40000"/>
              </a:schemeClr>
            </a:solidFill>
            <a:prstDash val="solid"/>
            <a:miter/>
          </a:ln>
          <a:effectLst>
            <a:outerShdw blurRad="190500" dist="152400" dir="2700000" algn="tl" rotWithShape="0">
              <a:srgbClr val="002B4C">
                <a:alpha val="47843"/>
              </a:srgbClr>
            </a:outerShdw>
          </a:effectLst>
        </p:spPr>
        <p:txBody>
          <a:bodyPr rtlCol="0" anchor="ctr"/>
          <a:lstStyle/>
          <a:p>
            <a:endParaRPr lang="en-US" b="1" err="1">
              <a:solidFill>
                <a:schemeClr val="bg1"/>
              </a:solidFill>
            </a:endParaRPr>
          </a:p>
        </p:txBody>
      </p:sp>
      <p:sp>
        <p:nvSpPr>
          <p:cNvPr id="53" name="arrow_23" title="Icon of an arrow pointing into an container">
            <a:extLst>
              <a:ext uri="{FF2B5EF4-FFF2-40B4-BE49-F238E27FC236}">
                <a16:creationId xmlns:a16="http://schemas.microsoft.com/office/drawing/2014/main" id="{EA4D3B62-B350-4A74-5334-8F48C5BD8E47}"/>
              </a:ext>
            </a:extLst>
          </p:cNvPr>
          <p:cNvSpPr>
            <a:spLocks noChangeAspect="1" noEditPoints="1"/>
          </p:cNvSpPr>
          <p:nvPr/>
        </p:nvSpPr>
        <p:spPr bwMode="auto">
          <a:xfrm>
            <a:off x="1529893" y="2999874"/>
            <a:ext cx="359101" cy="448419"/>
          </a:xfrm>
          <a:custGeom>
            <a:avLst/>
            <a:gdLst>
              <a:gd name="T0" fmla="*/ 145 w 197"/>
              <a:gd name="T1" fmla="*/ 153 h 246"/>
              <a:gd name="T2" fmla="*/ 99 w 197"/>
              <a:gd name="T3" fmla="*/ 194 h 246"/>
              <a:gd name="T4" fmla="*/ 52 w 197"/>
              <a:gd name="T5" fmla="*/ 153 h 246"/>
              <a:gd name="T6" fmla="*/ 0 w 197"/>
              <a:gd name="T7" fmla="*/ 78 h 246"/>
              <a:gd name="T8" fmla="*/ 0 w 197"/>
              <a:gd name="T9" fmla="*/ 246 h 246"/>
              <a:gd name="T10" fmla="*/ 197 w 197"/>
              <a:gd name="T11" fmla="*/ 246 h 246"/>
              <a:gd name="T12" fmla="*/ 197 w 197"/>
              <a:gd name="T13" fmla="*/ 78 h 246"/>
              <a:gd name="T14" fmla="*/ 99 w 197"/>
              <a:gd name="T15" fmla="*/ 194 h 246"/>
              <a:gd name="T16" fmla="*/ 99 w 197"/>
              <a:gd name="T17"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246">
                <a:moveTo>
                  <a:pt x="145" y="153"/>
                </a:moveTo>
                <a:lnTo>
                  <a:pt x="99" y="194"/>
                </a:lnTo>
                <a:lnTo>
                  <a:pt x="52" y="153"/>
                </a:lnTo>
                <a:moveTo>
                  <a:pt x="0" y="78"/>
                </a:moveTo>
                <a:lnTo>
                  <a:pt x="0" y="246"/>
                </a:lnTo>
                <a:lnTo>
                  <a:pt x="197" y="246"/>
                </a:lnTo>
                <a:lnTo>
                  <a:pt x="197" y="78"/>
                </a:lnTo>
                <a:moveTo>
                  <a:pt x="99" y="194"/>
                </a:moveTo>
                <a:lnTo>
                  <a:pt x="99" y="0"/>
                </a:lnTo>
              </a:path>
            </a:pathLst>
          </a:custGeom>
          <a:noFill/>
          <a:ln w="12700"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lin ang="5400000" scaled="1"/>
              </a:gradFill>
            </a:endParaRPr>
          </a:p>
        </p:txBody>
      </p:sp>
      <p:sp>
        <p:nvSpPr>
          <p:cNvPr id="55" name="Rectangle: Rounded Corners 54">
            <a:extLst>
              <a:ext uri="{FF2B5EF4-FFF2-40B4-BE49-F238E27FC236}">
                <a16:creationId xmlns:a16="http://schemas.microsoft.com/office/drawing/2014/main" id="{01895A1F-27BA-726E-51DE-7376E96A5BB1}"/>
              </a:ext>
            </a:extLst>
          </p:cNvPr>
          <p:cNvSpPr/>
          <p:nvPr/>
        </p:nvSpPr>
        <p:spPr bwMode="auto">
          <a:xfrm>
            <a:off x="9913098" y="3632947"/>
            <a:ext cx="951778" cy="63295"/>
          </a:xfrm>
          <a:prstGeom prst="roundRect">
            <a:avLst>
              <a:gd name="adj" fmla="val 50000"/>
            </a:avLst>
          </a:prstGeom>
          <a:gradFill flip="none" rotWithShape="1">
            <a:gsLst>
              <a:gs pos="57000">
                <a:srgbClr val="00A7E7"/>
              </a:gs>
              <a:gs pos="0">
                <a:schemeClr val="accent1"/>
              </a:gs>
              <a:gs pos="100000">
                <a:schemeClr val="accent3">
                  <a:lumMod val="75000"/>
                </a:schemeClr>
              </a:gs>
            </a:gsLst>
            <a:path path="circle">
              <a:fillToRect l="100000" t="100000"/>
            </a:path>
            <a:tileRect r="-100000" b="-100000"/>
          </a:gradFill>
          <a:ln w="9525" cap="flat">
            <a:solidFill>
              <a:schemeClr val="bg1">
                <a:alpha val="40000"/>
              </a:schemeClr>
            </a:solidFill>
            <a:prstDash val="solid"/>
            <a:miter/>
          </a:ln>
          <a:effectLst>
            <a:outerShdw blurRad="190500" dist="152400" dir="2700000" algn="tl" rotWithShape="0">
              <a:srgbClr val="002B4C">
                <a:alpha val="47843"/>
              </a:srgbClr>
            </a:outerShdw>
          </a:effectLst>
        </p:spPr>
        <p:txBody>
          <a:bodyPr rtlCol="0" anchor="ctr"/>
          <a:lstStyle/>
          <a:p>
            <a:endParaRPr lang="en-US" b="1" err="1">
              <a:solidFill>
                <a:schemeClr val="bg1"/>
              </a:solidFill>
            </a:endParaRPr>
          </a:p>
        </p:txBody>
      </p:sp>
      <p:sp>
        <p:nvSpPr>
          <p:cNvPr id="56" name="arrow_24" title="Icon of an arrow pointing out of a box">
            <a:extLst>
              <a:ext uri="{FF2B5EF4-FFF2-40B4-BE49-F238E27FC236}">
                <a16:creationId xmlns:a16="http://schemas.microsoft.com/office/drawing/2014/main" id="{57DF5E2D-5E26-C853-D902-FF7229600A1B}"/>
              </a:ext>
            </a:extLst>
          </p:cNvPr>
          <p:cNvSpPr>
            <a:spLocks noEditPoints="1"/>
          </p:cNvSpPr>
          <p:nvPr/>
        </p:nvSpPr>
        <p:spPr bwMode="auto">
          <a:xfrm>
            <a:off x="10140769" y="3069159"/>
            <a:ext cx="496436" cy="379133"/>
          </a:xfrm>
          <a:custGeom>
            <a:avLst/>
            <a:gdLst>
              <a:gd name="T0" fmla="*/ 55 w 237"/>
              <a:gd name="T1" fmla="*/ 91 h 181"/>
              <a:gd name="T2" fmla="*/ 237 w 237"/>
              <a:gd name="T3" fmla="*/ 91 h 181"/>
              <a:gd name="T4" fmla="*/ 201 w 237"/>
              <a:gd name="T5" fmla="*/ 134 h 181"/>
              <a:gd name="T6" fmla="*/ 237 w 237"/>
              <a:gd name="T7" fmla="*/ 91 h 181"/>
              <a:gd name="T8" fmla="*/ 201 w 237"/>
              <a:gd name="T9" fmla="*/ 47 h 181"/>
              <a:gd name="T10" fmla="*/ 0 w 237"/>
              <a:gd name="T11" fmla="*/ 0 h 181"/>
              <a:gd name="T12" fmla="*/ 0 w 237"/>
              <a:gd name="T13" fmla="*/ 181 h 181"/>
              <a:gd name="T14" fmla="*/ 149 w 237"/>
              <a:gd name="T15" fmla="*/ 181 h 181"/>
              <a:gd name="T16" fmla="*/ 149 w 237"/>
              <a:gd name="T17" fmla="*/ 0 h 181"/>
              <a:gd name="T18" fmla="*/ 0 w 237"/>
              <a:gd name="T19" fmla="*/ 0 h 181"/>
              <a:gd name="T20" fmla="*/ 0 w 237"/>
              <a:gd name="T21"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7" h="181">
                <a:moveTo>
                  <a:pt x="55" y="91"/>
                </a:moveTo>
                <a:lnTo>
                  <a:pt x="237" y="91"/>
                </a:lnTo>
                <a:moveTo>
                  <a:pt x="201" y="134"/>
                </a:moveTo>
                <a:lnTo>
                  <a:pt x="237" y="91"/>
                </a:lnTo>
                <a:lnTo>
                  <a:pt x="201" y="47"/>
                </a:lnTo>
                <a:moveTo>
                  <a:pt x="0" y="0"/>
                </a:moveTo>
                <a:lnTo>
                  <a:pt x="0" y="181"/>
                </a:lnTo>
                <a:lnTo>
                  <a:pt x="149" y="181"/>
                </a:lnTo>
                <a:lnTo>
                  <a:pt x="149" y="0"/>
                </a:lnTo>
                <a:lnTo>
                  <a:pt x="0" y="0"/>
                </a:lnTo>
                <a:lnTo>
                  <a:pt x="0" y="0"/>
                </a:lnTo>
              </a:path>
            </a:pathLst>
          </a:custGeom>
          <a:noFill/>
          <a:ln w="12700"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lin ang="5400000" scaled="1"/>
              </a:gradFill>
            </a:endParaRPr>
          </a:p>
        </p:txBody>
      </p:sp>
      <p:sp>
        <p:nvSpPr>
          <p:cNvPr id="58" name="Rectangle: Rounded Corners 57">
            <a:extLst>
              <a:ext uri="{FF2B5EF4-FFF2-40B4-BE49-F238E27FC236}">
                <a16:creationId xmlns:a16="http://schemas.microsoft.com/office/drawing/2014/main" id="{25C21B7C-65DB-821A-A600-3F75AF8FB6A4}"/>
              </a:ext>
            </a:extLst>
          </p:cNvPr>
          <p:cNvSpPr/>
          <p:nvPr/>
        </p:nvSpPr>
        <p:spPr bwMode="auto">
          <a:xfrm>
            <a:off x="7057864" y="3683611"/>
            <a:ext cx="800571" cy="800571"/>
          </a:xfrm>
          <a:prstGeom prst="roundRect">
            <a:avLst/>
          </a:prstGeom>
          <a:solidFill>
            <a:schemeClr val="bg1"/>
          </a:solidFill>
          <a:ln>
            <a:noFill/>
            <a:headEnd type="none" w="med" len="med"/>
            <a:tailEnd type="none" w="med" len="med"/>
          </a:ln>
          <a:effectLst>
            <a:outerShdw blurRad="381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59" name="Picture 58">
            <a:extLst>
              <a:ext uri="{FF2B5EF4-FFF2-40B4-BE49-F238E27FC236}">
                <a16:creationId xmlns:a16="http://schemas.microsoft.com/office/drawing/2014/main" id="{8B282329-3C21-91C8-250D-7D912F5E87EB}"/>
              </a:ext>
            </a:extLst>
          </p:cNvPr>
          <p:cNvPicPr>
            <a:picLocks/>
          </p:cNvPicPr>
          <p:nvPr/>
        </p:nvPicPr>
        <p:blipFill>
          <a:blip r:embed="rId9"/>
          <a:stretch>
            <a:fillRect/>
          </a:stretch>
        </p:blipFill>
        <p:spPr>
          <a:xfrm>
            <a:off x="7227555" y="3709874"/>
            <a:ext cx="461190" cy="492113"/>
          </a:xfrm>
          <a:prstGeom prst="rect">
            <a:avLst/>
          </a:prstGeom>
        </p:spPr>
      </p:pic>
      <p:sp>
        <p:nvSpPr>
          <p:cNvPr id="61" name="Rectangle: Rounded Corners 60">
            <a:extLst>
              <a:ext uri="{FF2B5EF4-FFF2-40B4-BE49-F238E27FC236}">
                <a16:creationId xmlns:a16="http://schemas.microsoft.com/office/drawing/2014/main" id="{F91AB31C-3A96-7C16-2B27-157E06173A2E}"/>
              </a:ext>
            </a:extLst>
          </p:cNvPr>
          <p:cNvSpPr/>
          <p:nvPr/>
        </p:nvSpPr>
        <p:spPr bwMode="auto">
          <a:xfrm>
            <a:off x="4339316" y="3683611"/>
            <a:ext cx="800571" cy="800571"/>
          </a:xfrm>
          <a:prstGeom prst="roundRect">
            <a:avLst/>
          </a:prstGeom>
          <a:solidFill>
            <a:schemeClr val="bg1"/>
          </a:solidFill>
          <a:ln>
            <a:noFill/>
            <a:headEnd type="none" w="med" len="med"/>
            <a:tailEnd type="none" w="med" len="med"/>
          </a:ln>
          <a:effectLst>
            <a:outerShdw blurRad="381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62" name="Picture 61">
            <a:extLst>
              <a:ext uri="{FF2B5EF4-FFF2-40B4-BE49-F238E27FC236}">
                <a16:creationId xmlns:a16="http://schemas.microsoft.com/office/drawing/2014/main" id="{537176E5-A321-55EE-CC93-15ED3CF64179}"/>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4509007" y="3720850"/>
            <a:ext cx="461190" cy="432064"/>
          </a:xfrm>
          <a:prstGeom prst="rect">
            <a:avLst/>
          </a:prstGeom>
        </p:spPr>
      </p:pic>
      <p:sp>
        <p:nvSpPr>
          <p:cNvPr id="65" name="Rectangle: Top Corners Rounded 64">
            <a:extLst>
              <a:ext uri="{FF2B5EF4-FFF2-40B4-BE49-F238E27FC236}">
                <a16:creationId xmlns:a16="http://schemas.microsoft.com/office/drawing/2014/main" id="{C158E01E-E4D4-DF47-5C9D-E5A989E7396F}"/>
              </a:ext>
            </a:extLst>
          </p:cNvPr>
          <p:cNvSpPr/>
          <p:nvPr/>
        </p:nvSpPr>
        <p:spPr bwMode="auto">
          <a:xfrm>
            <a:off x="5209413" y="5019410"/>
            <a:ext cx="1774587" cy="258529"/>
          </a:xfrm>
          <a:prstGeom prst="round2SameRect">
            <a:avLst>
              <a:gd name="adj1" fmla="val 50000"/>
              <a:gd name="adj2" fmla="val 0"/>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66" name="Rectangle: Rounded Corners 65">
            <a:extLst>
              <a:ext uri="{FF2B5EF4-FFF2-40B4-BE49-F238E27FC236}">
                <a16:creationId xmlns:a16="http://schemas.microsoft.com/office/drawing/2014/main" id="{316F3BDA-9C96-E1B8-4816-491000F57DB6}"/>
              </a:ext>
            </a:extLst>
          </p:cNvPr>
          <p:cNvSpPr/>
          <p:nvPr/>
        </p:nvSpPr>
        <p:spPr bwMode="auto">
          <a:xfrm>
            <a:off x="5516823" y="4963678"/>
            <a:ext cx="1159767" cy="55731"/>
          </a:xfrm>
          <a:prstGeom prst="roundRect">
            <a:avLst>
              <a:gd name="adj" fmla="val 0"/>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67" name="Rectangle 66">
            <a:extLst>
              <a:ext uri="{FF2B5EF4-FFF2-40B4-BE49-F238E27FC236}">
                <a16:creationId xmlns:a16="http://schemas.microsoft.com/office/drawing/2014/main" id="{4235989E-8F44-E4DE-3BBE-789CA970399A}"/>
              </a:ext>
            </a:extLst>
          </p:cNvPr>
          <p:cNvSpPr/>
          <p:nvPr/>
        </p:nvSpPr>
        <p:spPr bwMode="auto">
          <a:xfrm>
            <a:off x="6045844" y="2804865"/>
            <a:ext cx="101725" cy="2158810"/>
          </a:xfrm>
          <a:prstGeom prst="rect">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71" name="Freeform: Shape 70">
            <a:extLst>
              <a:ext uri="{FF2B5EF4-FFF2-40B4-BE49-F238E27FC236}">
                <a16:creationId xmlns:a16="http://schemas.microsoft.com/office/drawing/2014/main" id="{183DE269-7B36-BE73-8A92-2A248BA1C06D}"/>
              </a:ext>
            </a:extLst>
          </p:cNvPr>
          <p:cNvSpPr/>
          <p:nvPr/>
        </p:nvSpPr>
        <p:spPr bwMode="auto">
          <a:xfrm>
            <a:off x="6989648" y="4342857"/>
            <a:ext cx="948526" cy="289334"/>
          </a:xfrm>
          <a:custGeom>
            <a:avLst/>
            <a:gdLst>
              <a:gd name="connsiteX0" fmla="*/ 34438 w 1466254"/>
              <a:gd name="connsiteY0" fmla="*/ 0 h 447259"/>
              <a:gd name="connsiteX1" fmla="*/ 57613 w 1466254"/>
              <a:gd name="connsiteY1" fmla="*/ 28209 h 447259"/>
              <a:gd name="connsiteX2" fmla="*/ 733127 w 1466254"/>
              <a:gd name="connsiteY2" fmla="*/ 197400 h 447259"/>
              <a:gd name="connsiteX3" fmla="*/ 1408641 w 1466254"/>
              <a:gd name="connsiteY3" fmla="*/ 28209 h 447259"/>
              <a:gd name="connsiteX4" fmla="*/ 1431816 w 1466254"/>
              <a:gd name="connsiteY4" fmla="*/ 0 h 447259"/>
              <a:gd name="connsiteX5" fmla="*/ 1451359 w 1466254"/>
              <a:gd name="connsiteY5" fmla="*/ 29834 h 447259"/>
              <a:gd name="connsiteX6" fmla="*/ 1466254 w 1466254"/>
              <a:gd name="connsiteY6" fmla="*/ 99849 h 447259"/>
              <a:gd name="connsiteX7" fmla="*/ 733127 w 1466254"/>
              <a:gd name="connsiteY7" fmla="*/ 447259 h 447259"/>
              <a:gd name="connsiteX8" fmla="*/ 0 w 1466254"/>
              <a:gd name="connsiteY8" fmla="*/ 99849 h 447259"/>
              <a:gd name="connsiteX9" fmla="*/ 14895 w 1466254"/>
              <a:gd name="connsiteY9" fmla="*/ 29834 h 447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6254" h="447259">
                <a:moveTo>
                  <a:pt x="34438" y="0"/>
                </a:moveTo>
                <a:lnTo>
                  <a:pt x="57613" y="28209"/>
                </a:lnTo>
                <a:cubicBezTo>
                  <a:pt x="168908" y="127636"/>
                  <a:pt x="429456" y="197400"/>
                  <a:pt x="733127" y="197400"/>
                </a:cubicBezTo>
                <a:cubicBezTo>
                  <a:pt x="1036798" y="197400"/>
                  <a:pt x="1297347" y="127636"/>
                  <a:pt x="1408641" y="28209"/>
                </a:cubicBezTo>
                <a:lnTo>
                  <a:pt x="1431816" y="0"/>
                </a:lnTo>
                <a:lnTo>
                  <a:pt x="1451359" y="29834"/>
                </a:lnTo>
                <a:cubicBezTo>
                  <a:pt x="1461125" y="52450"/>
                  <a:pt x="1466254" y="75866"/>
                  <a:pt x="1466254" y="99849"/>
                </a:cubicBezTo>
                <a:cubicBezTo>
                  <a:pt x="1466254" y="291718"/>
                  <a:pt x="1138022" y="447259"/>
                  <a:pt x="733127" y="447259"/>
                </a:cubicBezTo>
                <a:cubicBezTo>
                  <a:pt x="328232" y="447259"/>
                  <a:pt x="0" y="291718"/>
                  <a:pt x="0" y="99849"/>
                </a:cubicBezTo>
                <a:cubicBezTo>
                  <a:pt x="0" y="75866"/>
                  <a:pt x="5129" y="52450"/>
                  <a:pt x="14895" y="29834"/>
                </a:cubicBezTo>
                <a:close/>
              </a:path>
            </a:pathLst>
          </a:cu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72" name="Freeform: Shape 71">
            <a:extLst>
              <a:ext uri="{FF2B5EF4-FFF2-40B4-BE49-F238E27FC236}">
                <a16:creationId xmlns:a16="http://schemas.microsoft.com/office/drawing/2014/main" id="{DB613107-C58C-7F0F-282C-12AB77FC5BB9}"/>
              </a:ext>
            </a:extLst>
          </p:cNvPr>
          <p:cNvSpPr/>
          <p:nvPr/>
        </p:nvSpPr>
        <p:spPr bwMode="auto">
          <a:xfrm>
            <a:off x="4253826" y="4342857"/>
            <a:ext cx="948526" cy="289334"/>
          </a:xfrm>
          <a:custGeom>
            <a:avLst/>
            <a:gdLst>
              <a:gd name="connsiteX0" fmla="*/ 34438 w 1466254"/>
              <a:gd name="connsiteY0" fmla="*/ 0 h 447259"/>
              <a:gd name="connsiteX1" fmla="*/ 57613 w 1466254"/>
              <a:gd name="connsiteY1" fmla="*/ 28209 h 447259"/>
              <a:gd name="connsiteX2" fmla="*/ 733127 w 1466254"/>
              <a:gd name="connsiteY2" fmla="*/ 197400 h 447259"/>
              <a:gd name="connsiteX3" fmla="*/ 1408642 w 1466254"/>
              <a:gd name="connsiteY3" fmla="*/ 28209 h 447259"/>
              <a:gd name="connsiteX4" fmla="*/ 1431816 w 1466254"/>
              <a:gd name="connsiteY4" fmla="*/ 0 h 447259"/>
              <a:gd name="connsiteX5" fmla="*/ 1451360 w 1466254"/>
              <a:gd name="connsiteY5" fmla="*/ 29834 h 447259"/>
              <a:gd name="connsiteX6" fmla="*/ 1466254 w 1466254"/>
              <a:gd name="connsiteY6" fmla="*/ 99849 h 447259"/>
              <a:gd name="connsiteX7" fmla="*/ 733127 w 1466254"/>
              <a:gd name="connsiteY7" fmla="*/ 447259 h 447259"/>
              <a:gd name="connsiteX8" fmla="*/ 0 w 1466254"/>
              <a:gd name="connsiteY8" fmla="*/ 99849 h 447259"/>
              <a:gd name="connsiteX9" fmla="*/ 14895 w 1466254"/>
              <a:gd name="connsiteY9" fmla="*/ 29834 h 447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6254" h="447259">
                <a:moveTo>
                  <a:pt x="34438" y="0"/>
                </a:moveTo>
                <a:lnTo>
                  <a:pt x="57613" y="28209"/>
                </a:lnTo>
                <a:cubicBezTo>
                  <a:pt x="168908" y="127636"/>
                  <a:pt x="429456" y="197400"/>
                  <a:pt x="733127" y="197400"/>
                </a:cubicBezTo>
                <a:cubicBezTo>
                  <a:pt x="1036798" y="197400"/>
                  <a:pt x="1297347" y="127636"/>
                  <a:pt x="1408642" y="28209"/>
                </a:cubicBezTo>
                <a:lnTo>
                  <a:pt x="1431816" y="0"/>
                </a:lnTo>
                <a:lnTo>
                  <a:pt x="1451360" y="29834"/>
                </a:lnTo>
                <a:cubicBezTo>
                  <a:pt x="1461126" y="52450"/>
                  <a:pt x="1466254" y="75866"/>
                  <a:pt x="1466254" y="99849"/>
                </a:cubicBezTo>
                <a:cubicBezTo>
                  <a:pt x="1466254" y="291718"/>
                  <a:pt x="1138022" y="447259"/>
                  <a:pt x="733127" y="447259"/>
                </a:cubicBezTo>
                <a:cubicBezTo>
                  <a:pt x="328232" y="447259"/>
                  <a:pt x="0" y="291718"/>
                  <a:pt x="0" y="99849"/>
                </a:cubicBezTo>
                <a:cubicBezTo>
                  <a:pt x="0" y="75866"/>
                  <a:pt x="5129" y="52450"/>
                  <a:pt x="14895" y="29834"/>
                </a:cubicBezTo>
                <a:close/>
              </a:path>
            </a:pathLst>
          </a:cu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cxnSp>
        <p:nvCxnSpPr>
          <p:cNvPr id="73" name="Straight Connector 72">
            <a:extLst>
              <a:ext uri="{FF2B5EF4-FFF2-40B4-BE49-F238E27FC236}">
                <a16:creationId xmlns:a16="http://schemas.microsoft.com/office/drawing/2014/main" id="{E26B9ED3-463A-8336-43C9-AF7E2EE3F6F5}"/>
              </a:ext>
            </a:extLst>
          </p:cNvPr>
          <p:cNvCxnSpPr>
            <a:stCxn id="70" idx="3"/>
            <a:endCxn id="72" idx="0"/>
          </p:cNvCxnSpPr>
          <p:nvPr/>
        </p:nvCxnSpPr>
        <p:spPr>
          <a:xfrm flipH="1">
            <a:off x="4276104" y="3093326"/>
            <a:ext cx="423946" cy="1249532"/>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2A1C15B7-08F0-34D0-F819-20A8C88D8893}"/>
              </a:ext>
            </a:extLst>
          </p:cNvPr>
          <p:cNvCxnSpPr>
            <a:cxnSpLocks/>
            <a:stCxn id="70" idx="5"/>
            <a:endCxn id="72" idx="5"/>
          </p:cNvCxnSpPr>
          <p:nvPr/>
        </p:nvCxnSpPr>
        <p:spPr>
          <a:xfrm>
            <a:off x="4756129" y="3093326"/>
            <a:ext cx="436588" cy="1268831"/>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6A3B7AFC-18A5-82CE-D665-B9A90B4D4423}"/>
              </a:ext>
            </a:extLst>
          </p:cNvPr>
          <p:cNvCxnSpPr>
            <a:cxnSpLocks/>
          </p:cNvCxnSpPr>
          <p:nvPr/>
        </p:nvCxnSpPr>
        <p:spPr>
          <a:xfrm flipH="1">
            <a:off x="7010400" y="3023476"/>
            <a:ext cx="425472" cy="1343737"/>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69207D4A-B533-4C29-3C86-AECABE346660}"/>
              </a:ext>
            </a:extLst>
          </p:cNvPr>
          <p:cNvCxnSpPr>
            <a:cxnSpLocks/>
            <a:stCxn id="69" idx="5"/>
            <a:endCxn id="71" idx="4"/>
          </p:cNvCxnSpPr>
          <p:nvPr/>
        </p:nvCxnSpPr>
        <p:spPr>
          <a:xfrm>
            <a:off x="7491952" y="3093326"/>
            <a:ext cx="423945" cy="1249532"/>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090F6A22-D57A-A68D-A92C-7490497F59EA}"/>
              </a:ext>
            </a:extLst>
          </p:cNvPr>
          <p:cNvSpPr txBox="1"/>
          <p:nvPr/>
        </p:nvSpPr>
        <p:spPr>
          <a:xfrm rot="16200000">
            <a:off x="5721285" y="3749608"/>
            <a:ext cx="756650" cy="215444"/>
          </a:xfrm>
          <a:prstGeom prst="rect">
            <a:avLst/>
          </a:prstGeom>
          <a:solidFill>
            <a:schemeClr val="bg1"/>
          </a:solidFill>
        </p:spPr>
        <p:txBody>
          <a:bodyPr wrap="square" lIns="0" tIns="0" rIns="0" bIns="0" anchor="ctr">
            <a:spAutoFit/>
          </a:bodyPr>
          <a:lstStyle/>
          <a:p>
            <a:pPr algn="ctr"/>
            <a:r>
              <a:rPr lang="en-US" sz="1400" b="1">
                <a:latin typeface="+mj-lt"/>
              </a:rPr>
              <a:t>+Bonus</a:t>
            </a:r>
          </a:p>
        </p:txBody>
      </p:sp>
      <p:sp>
        <p:nvSpPr>
          <p:cNvPr id="79" name="TextBox 78">
            <a:extLst>
              <a:ext uri="{FF2B5EF4-FFF2-40B4-BE49-F238E27FC236}">
                <a16:creationId xmlns:a16="http://schemas.microsoft.com/office/drawing/2014/main" id="{54A07076-EFB3-E130-B36F-6BD09D651463}"/>
              </a:ext>
            </a:extLst>
          </p:cNvPr>
          <p:cNvSpPr txBox="1"/>
          <p:nvPr/>
        </p:nvSpPr>
        <p:spPr>
          <a:xfrm>
            <a:off x="5669667" y="5062289"/>
            <a:ext cx="854079" cy="172769"/>
          </a:xfrm>
          <a:prstGeom prst="rect">
            <a:avLst/>
          </a:prstGeom>
          <a:noFill/>
        </p:spPr>
        <p:txBody>
          <a:bodyPr wrap="square" lIns="0" tIns="0" rIns="0" bIns="0">
            <a:spAutoFit/>
          </a:bodyPr>
          <a:lstStyle/>
          <a:p>
            <a:pPr algn="ctr"/>
            <a:r>
              <a:rPr lang="en-US" sz="1400"/>
              <a:t>= Priority</a:t>
            </a:r>
          </a:p>
        </p:txBody>
      </p:sp>
      <p:sp>
        <p:nvSpPr>
          <p:cNvPr id="63" name="Isosceles Triangle 62">
            <a:extLst>
              <a:ext uri="{FF2B5EF4-FFF2-40B4-BE49-F238E27FC236}">
                <a16:creationId xmlns:a16="http://schemas.microsoft.com/office/drawing/2014/main" id="{9B3DB052-5F69-70FB-8769-ACA82F012CC0}"/>
              </a:ext>
            </a:extLst>
          </p:cNvPr>
          <p:cNvSpPr/>
          <p:nvPr/>
        </p:nvSpPr>
        <p:spPr bwMode="auto">
          <a:xfrm>
            <a:off x="6045870" y="2719934"/>
            <a:ext cx="101670" cy="87647"/>
          </a:xfrm>
          <a:prstGeom prst="triangle">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64" name="Block Arc 63">
            <a:extLst>
              <a:ext uri="{FF2B5EF4-FFF2-40B4-BE49-F238E27FC236}">
                <a16:creationId xmlns:a16="http://schemas.microsoft.com/office/drawing/2014/main" id="{4EDD1F54-4587-3234-E38C-1BE1A099DC34}"/>
              </a:ext>
            </a:extLst>
          </p:cNvPr>
          <p:cNvSpPr/>
          <p:nvPr/>
        </p:nvSpPr>
        <p:spPr bwMode="auto">
          <a:xfrm>
            <a:off x="4703709" y="2769919"/>
            <a:ext cx="2785993" cy="591529"/>
          </a:xfrm>
          <a:prstGeom prst="blockArc">
            <a:avLst>
              <a:gd name="adj1" fmla="val 10800000"/>
              <a:gd name="adj2" fmla="val 7901"/>
              <a:gd name="adj3" fmla="val 8854"/>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68" name="Oval 67">
            <a:extLst>
              <a:ext uri="{FF2B5EF4-FFF2-40B4-BE49-F238E27FC236}">
                <a16:creationId xmlns:a16="http://schemas.microsoft.com/office/drawing/2014/main" id="{BDF68271-8BFF-8C1B-CFCE-1B7937D8B7AA}"/>
              </a:ext>
            </a:extLst>
          </p:cNvPr>
          <p:cNvSpPr/>
          <p:nvPr/>
        </p:nvSpPr>
        <p:spPr bwMode="auto">
          <a:xfrm>
            <a:off x="6045844" y="2757596"/>
            <a:ext cx="101725" cy="101725"/>
          </a:xfrm>
          <a:prstGeom prst="ellipse">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69" name="Oval 68">
            <a:extLst>
              <a:ext uri="{FF2B5EF4-FFF2-40B4-BE49-F238E27FC236}">
                <a16:creationId xmlns:a16="http://schemas.microsoft.com/office/drawing/2014/main" id="{C2674B19-B734-348C-EB83-151BDB54AA90}"/>
              </a:ext>
            </a:extLst>
          </p:cNvPr>
          <p:cNvSpPr/>
          <p:nvPr/>
        </p:nvSpPr>
        <p:spPr bwMode="auto">
          <a:xfrm>
            <a:off x="7424257" y="3025632"/>
            <a:ext cx="79308" cy="79308"/>
          </a:xfrm>
          <a:prstGeom prst="ellipse">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70" name="Oval 69">
            <a:extLst>
              <a:ext uri="{FF2B5EF4-FFF2-40B4-BE49-F238E27FC236}">
                <a16:creationId xmlns:a16="http://schemas.microsoft.com/office/drawing/2014/main" id="{4E8415F8-11E6-51AB-7364-FAB85AC463B0}"/>
              </a:ext>
            </a:extLst>
          </p:cNvPr>
          <p:cNvSpPr/>
          <p:nvPr/>
        </p:nvSpPr>
        <p:spPr bwMode="auto">
          <a:xfrm>
            <a:off x="4688435" y="3025632"/>
            <a:ext cx="79308" cy="79308"/>
          </a:xfrm>
          <a:prstGeom prst="ellipse">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85" name="TextBox 84">
            <a:extLst>
              <a:ext uri="{FF2B5EF4-FFF2-40B4-BE49-F238E27FC236}">
                <a16:creationId xmlns:a16="http://schemas.microsoft.com/office/drawing/2014/main" id="{671C7ADC-490E-440C-A0F7-889F97CE5A17}"/>
              </a:ext>
            </a:extLst>
          </p:cNvPr>
          <p:cNvSpPr txBox="1"/>
          <p:nvPr/>
        </p:nvSpPr>
        <p:spPr>
          <a:xfrm>
            <a:off x="4552960" y="5340347"/>
            <a:ext cx="3118306" cy="738664"/>
          </a:xfrm>
          <a:prstGeom prst="rect">
            <a:avLst/>
          </a:prstGeom>
          <a:noFill/>
        </p:spPr>
        <p:txBody>
          <a:bodyPr wrap="square" rtlCol="0" anchor="ctr">
            <a:spAutoFit/>
          </a:bodyPr>
          <a:lstStyle/>
          <a:p>
            <a:pPr algn="ctr"/>
            <a:r>
              <a:rPr lang="en-US" sz="1400"/>
              <a:t>Chosen based on a thorough understanding of the company’s</a:t>
            </a:r>
            <a:br>
              <a:rPr lang="en-US" sz="1400"/>
            </a:br>
            <a:r>
              <a:rPr lang="en-US" sz="1400"/>
              <a:t>strategy and priorities.</a:t>
            </a:r>
          </a:p>
        </p:txBody>
      </p:sp>
      <p:sp>
        <p:nvSpPr>
          <p:cNvPr id="88" name="Rectangle: Top Corners Rounded 87">
            <a:extLst>
              <a:ext uri="{FF2B5EF4-FFF2-40B4-BE49-F238E27FC236}">
                <a16:creationId xmlns:a16="http://schemas.microsoft.com/office/drawing/2014/main" id="{CC34F7E6-AB22-767F-1C85-BF86BFCE834E}"/>
              </a:ext>
            </a:extLst>
          </p:cNvPr>
          <p:cNvSpPr/>
          <p:nvPr/>
        </p:nvSpPr>
        <p:spPr bwMode="auto">
          <a:xfrm rot="5400000">
            <a:off x="1748891" y="1182546"/>
            <a:ext cx="521905" cy="2415534"/>
          </a:xfrm>
          <a:prstGeom prst="round2SameRect">
            <a:avLst>
              <a:gd name="adj1" fmla="val 50000"/>
              <a:gd name="adj2" fmla="val 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89" name="Group 88">
            <a:extLst>
              <a:ext uri="{FF2B5EF4-FFF2-40B4-BE49-F238E27FC236}">
                <a16:creationId xmlns:a16="http://schemas.microsoft.com/office/drawing/2014/main" id="{99F9CE3D-1BCC-4EFF-2DC0-20A6971C9395}"/>
              </a:ext>
            </a:extLst>
          </p:cNvPr>
          <p:cNvGrpSpPr/>
          <p:nvPr/>
        </p:nvGrpSpPr>
        <p:grpSpPr>
          <a:xfrm rot="5400000">
            <a:off x="391405" y="2006972"/>
            <a:ext cx="752948" cy="535630"/>
            <a:chOff x="545691" y="1440232"/>
            <a:chExt cx="952751" cy="677766"/>
          </a:xfrm>
        </p:grpSpPr>
        <p:grpSp>
          <p:nvGrpSpPr>
            <p:cNvPr id="90" name="Group 89">
              <a:extLst>
                <a:ext uri="{FF2B5EF4-FFF2-40B4-BE49-F238E27FC236}">
                  <a16:creationId xmlns:a16="http://schemas.microsoft.com/office/drawing/2014/main" id="{916AAC01-5FBB-8EE5-D766-FDAE1810F94B}"/>
                </a:ext>
              </a:extLst>
            </p:cNvPr>
            <p:cNvGrpSpPr/>
            <p:nvPr/>
          </p:nvGrpSpPr>
          <p:grpSpPr>
            <a:xfrm>
              <a:off x="709656" y="1440232"/>
              <a:ext cx="788786" cy="677766"/>
              <a:chOff x="-1256763" y="2197477"/>
              <a:chExt cx="788786" cy="677766"/>
            </a:xfrm>
          </p:grpSpPr>
          <p:sp>
            <p:nvSpPr>
              <p:cNvPr id="92" name="Freeform: Shape 91">
                <a:extLst>
                  <a:ext uri="{FF2B5EF4-FFF2-40B4-BE49-F238E27FC236}">
                    <a16:creationId xmlns:a16="http://schemas.microsoft.com/office/drawing/2014/main" id="{6428E9AD-DDC0-8B9D-CAE2-F45A2A461B1C}"/>
                  </a:ext>
                </a:extLst>
              </p:cNvPr>
              <p:cNvSpPr/>
              <p:nvPr/>
            </p:nvSpPr>
            <p:spPr>
              <a:xfrm rot="5400000">
                <a:off x="-1201253" y="2141967"/>
                <a:ext cx="677766" cy="788786"/>
              </a:xfrm>
              <a:custGeom>
                <a:avLst/>
                <a:gdLst>
                  <a:gd name="connsiteX0" fmla="*/ 734530 w 734529"/>
                  <a:gd name="connsiteY0" fmla="*/ 367266 h 854846"/>
                  <a:gd name="connsiteX1" fmla="*/ 362032 w 734529"/>
                  <a:gd name="connsiteY1" fmla="*/ 36 h 854846"/>
                  <a:gd name="connsiteX2" fmla="*/ 158 w 734529"/>
                  <a:gd name="connsiteY2" fmla="*/ 356381 h 854846"/>
                  <a:gd name="connsiteX3" fmla="*/ 250561 w 734529"/>
                  <a:gd name="connsiteY3" fmla="*/ 715595 h 854846"/>
                  <a:gd name="connsiteX4" fmla="*/ 318712 w 734529"/>
                  <a:gd name="connsiteY4" fmla="*/ 770754 h 854846"/>
                  <a:gd name="connsiteX5" fmla="*/ 318712 w 734529"/>
                  <a:gd name="connsiteY5" fmla="*/ 770754 h 854846"/>
                  <a:gd name="connsiteX6" fmla="*/ 367265 w 734529"/>
                  <a:gd name="connsiteY6" fmla="*/ 854846 h 854846"/>
                  <a:gd name="connsiteX7" fmla="*/ 415819 w 734529"/>
                  <a:gd name="connsiteY7" fmla="*/ 770754 h 854846"/>
                  <a:gd name="connsiteX8" fmla="*/ 415831 w 734529"/>
                  <a:gd name="connsiteY8" fmla="*/ 770728 h 854846"/>
                  <a:gd name="connsiteX9" fmla="*/ 482971 w 734529"/>
                  <a:gd name="connsiteY9" fmla="*/ 715927 h 854846"/>
                  <a:gd name="connsiteX10" fmla="*/ 734530 w 734529"/>
                  <a:gd name="connsiteY10" fmla="*/ 367266 h 854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4529" h="854846">
                    <a:moveTo>
                      <a:pt x="734530" y="367266"/>
                    </a:moveTo>
                    <a:cubicBezTo>
                      <a:pt x="734530" y="162689"/>
                      <a:pt x="567265" y="-2821"/>
                      <a:pt x="362032" y="36"/>
                    </a:cubicBezTo>
                    <a:cubicBezTo>
                      <a:pt x="166705" y="2756"/>
                      <a:pt x="5804" y="161116"/>
                      <a:pt x="158" y="356381"/>
                    </a:cubicBezTo>
                    <a:cubicBezTo>
                      <a:pt x="-4664" y="523121"/>
                      <a:pt x="101689" y="665737"/>
                      <a:pt x="250561" y="715595"/>
                    </a:cubicBezTo>
                    <a:cubicBezTo>
                      <a:pt x="279228" y="725195"/>
                      <a:pt x="303597" y="744568"/>
                      <a:pt x="318712" y="770754"/>
                    </a:cubicBezTo>
                    <a:lnTo>
                      <a:pt x="318712" y="770754"/>
                    </a:lnTo>
                    <a:cubicBezTo>
                      <a:pt x="318712" y="770754"/>
                      <a:pt x="367265" y="854846"/>
                      <a:pt x="367265" y="854846"/>
                    </a:cubicBezTo>
                    <a:lnTo>
                      <a:pt x="415819" y="770754"/>
                    </a:lnTo>
                    <a:lnTo>
                      <a:pt x="415831" y="770728"/>
                    </a:lnTo>
                    <a:cubicBezTo>
                      <a:pt x="430762" y="744866"/>
                      <a:pt x="454628" y="725328"/>
                      <a:pt x="482971" y="715927"/>
                    </a:cubicBezTo>
                    <a:cubicBezTo>
                      <a:pt x="629113" y="667455"/>
                      <a:pt x="734530" y="529674"/>
                      <a:pt x="734530" y="367266"/>
                    </a:cubicBezTo>
                    <a:close/>
                  </a:path>
                </a:pathLst>
              </a:custGeom>
              <a:solidFill>
                <a:schemeClr val="bg1"/>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93" name="Oval 92">
                <a:extLst>
                  <a:ext uri="{FF2B5EF4-FFF2-40B4-BE49-F238E27FC236}">
                    <a16:creationId xmlns:a16="http://schemas.microsoft.com/office/drawing/2014/main" id="{F5A0C6D8-6B29-9007-5299-1A3AD494BF16}"/>
                  </a:ext>
                </a:extLst>
              </p:cNvPr>
              <p:cNvSpPr/>
              <p:nvPr/>
            </p:nvSpPr>
            <p:spPr>
              <a:xfrm rot="16200000">
                <a:off x="-1064680" y="2277594"/>
                <a:ext cx="512772" cy="512769"/>
              </a:xfrm>
              <a:prstGeom prst="ellipse">
                <a:avLst/>
              </a:prstGeom>
              <a:gradFill flip="none" rotWithShape="1">
                <a:gsLst>
                  <a:gs pos="57000">
                    <a:srgbClr val="00A7E7"/>
                  </a:gs>
                  <a:gs pos="0">
                    <a:schemeClr val="accent1"/>
                  </a:gs>
                  <a:gs pos="100000">
                    <a:schemeClr val="accent3">
                      <a:lumMod val="75000"/>
                    </a:schemeClr>
                  </a:gs>
                </a:gsLst>
                <a:path path="circle">
                  <a:fillToRect l="100000" t="100000"/>
                </a:path>
                <a:tileRect r="-100000" b="-100000"/>
              </a:gradFill>
              <a:ln w="9525" cap="flat">
                <a:solidFill>
                  <a:schemeClr val="bg1">
                    <a:alpha val="40000"/>
                  </a:schemeClr>
                </a:solidFill>
                <a:prstDash val="solid"/>
                <a:miter/>
              </a:ln>
              <a:effectLst>
                <a:outerShdw blurRad="190500" dist="152400" dir="2700000" algn="tl" rotWithShape="0">
                  <a:srgbClr val="002B4C">
                    <a:alpha val="18000"/>
                  </a:srgbClr>
                </a:outerShdw>
              </a:effectLst>
            </p:spPr>
            <p:txBody>
              <a:bodyPr rtlCol="0" anchor="ctr"/>
              <a:lstStyle/>
              <a:p>
                <a:r>
                  <a:rPr lang="en-US" b="1">
                    <a:solidFill>
                      <a:schemeClr val="bg1"/>
                    </a:solidFill>
                  </a:rPr>
                  <a:t>1</a:t>
                </a:r>
              </a:p>
            </p:txBody>
          </p:sp>
        </p:grpSp>
        <p:sp>
          <p:nvSpPr>
            <p:cNvPr id="91" name="Oval 90">
              <a:extLst>
                <a:ext uri="{FF2B5EF4-FFF2-40B4-BE49-F238E27FC236}">
                  <a16:creationId xmlns:a16="http://schemas.microsoft.com/office/drawing/2014/main" id="{7DE3648F-425C-1F24-549F-3882615B3FEC}"/>
                </a:ext>
              </a:extLst>
            </p:cNvPr>
            <p:cNvSpPr/>
            <p:nvPr/>
          </p:nvSpPr>
          <p:spPr>
            <a:xfrm>
              <a:off x="545691" y="1735843"/>
              <a:ext cx="86544" cy="86544"/>
            </a:xfrm>
            <a:prstGeom prst="ellipse">
              <a:avLst/>
            </a:prstGeom>
            <a:gradFill flip="none" rotWithShape="1">
              <a:gsLst>
                <a:gs pos="57000">
                  <a:srgbClr val="00A7E7"/>
                </a:gs>
                <a:gs pos="0">
                  <a:schemeClr val="accent1"/>
                </a:gs>
                <a:gs pos="100000">
                  <a:schemeClr val="accent3">
                    <a:lumMod val="75000"/>
                  </a:schemeClr>
                </a:gs>
              </a:gsLst>
              <a:path path="circle">
                <a:fillToRect l="100000" t="100000"/>
              </a:path>
              <a:tileRect r="-100000" b="-100000"/>
            </a:gradFill>
            <a:ln w="9525" cap="flat">
              <a:solidFill>
                <a:schemeClr val="bg1">
                  <a:alpha val="40000"/>
                </a:schemeClr>
              </a:solidFill>
              <a:prstDash val="solid"/>
              <a:miter/>
            </a:ln>
            <a:effectLst>
              <a:outerShdw blurRad="190500" dist="152400" dir="2700000" algn="tl" rotWithShape="0">
                <a:srgbClr val="002B4C">
                  <a:alpha val="47843"/>
                </a:srgbClr>
              </a:outerShdw>
            </a:effectLst>
          </p:spPr>
          <p:txBody>
            <a:bodyPr rtlCol="0" anchor="ctr"/>
            <a:lstStyle/>
            <a:p>
              <a:endParaRPr lang="en-US">
                <a:solidFill>
                  <a:schemeClr val="tx1"/>
                </a:solidFill>
              </a:endParaRPr>
            </a:p>
          </p:txBody>
        </p:sp>
      </p:grpSp>
      <p:sp>
        <p:nvSpPr>
          <p:cNvPr id="94" name="TextBox 93">
            <a:extLst>
              <a:ext uri="{FF2B5EF4-FFF2-40B4-BE49-F238E27FC236}">
                <a16:creationId xmlns:a16="http://schemas.microsoft.com/office/drawing/2014/main" id="{193B9319-A473-53E1-05A1-567CB47B3907}"/>
              </a:ext>
            </a:extLst>
          </p:cNvPr>
          <p:cNvSpPr txBox="1"/>
          <p:nvPr/>
        </p:nvSpPr>
        <p:spPr>
          <a:xfrm>
            <a:off x="1039717" y="2236425"/>
            <a:ext cx="1116011" cy="307777"/>
          </a:xfrm>
          <a:prstGeom prst="rect">
            <a:avLst/>
          </a:prstGeom>
          <a:noFill/>
        </p:spPr>
        <p:txBody>
          <a:bodyPr wrap="none" rtlCol="0">
            <a:spAutoFit/>
          </a:bodyPr>
          <a:lstStyle/>
          <a:p>
            <a:r>
              <a:rPr lang="en-US" sz="1400" b="1">
                <a:latin typeface="+mj-lt"/>
              </a:rPr>
              <a:t>Estimations</a:t>
            </a:r>
            <a:endParaRPr lang="en-DK" sz="1400">
              <a:latin typeface="+mj-lt"/>
            </a:endParaRPr>
          </a:p>
        </p:txBody>
      </p:sp>
      <p:grpSp>
        <p:nvGrpSpPr>
          <p:cNvPr id="102" name="Group 101">
            <a:extLst>
              <a:ext uri="{FF2B5EF4-FFF2-40B4-BE49-F238E27FC236}">
                <a16:creationId xmlns:a16="http://schemas.microsoft.com/office/drawing/2014/main" id="{901C10C0-C9C7-7DD7-1FBE-E0FD6AA07D30}"/>
              </a:ext>
            </a:extLst>
          </p:cNvPr>
          <p:cNvGrpSpPr/>
          <p:nvPr/>
        </p:nvGrpSpPr>
        <p:grpSpPr>
          <a:xfrm>
            <a:off x="8961759" y="1898313"/>
            <a:ext cx="2717547" cy="752952"/>
            <a:chOff x="7875137" y="1898313"/>
            <a:chExt cx="2717547" cy="752952"/>
          </a:xfrm>
        </p:grpSpPr>
        <p:sp>
          <p:nvSpPr>
            <p:cNvPr id="95" name="Rectangle: Top Corners Rounded 94">
              <a:extLst>
                <a:ext uri="{FF2B5EF4-FFF2-40B4-BE49-F238E27FC236}">
                  <a16:creationId xmlns:a16="http://schemas.microsoft.com/office/drawing/2014/main" id="{D9E15B6A-88BD-F30C-85A5-1C3A66917486}"/>
                </a:ext>
              </a:extLst>
            </p:cNvPr>
            <p:cNvSpPr/>
            <p:nvPr/>
          </p:nvSpPr>
          <p:spPr bwMode="auto">
            <a:xfrm rot="5400000">
              <a:off x="9123964" y="1182546"/>
              <a:ext cx="521905" cy="2415534"/>
            </a:xfrm>
            <a:prstGeom prst="round2SameRect">
              <a:avLst>
                <a:gd name="adj1" fmla="val 50000"/>
                <a:gd name="adj2" fmla="val 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96" name="Group 95">
              <a:extLst>
                <a:ext uri="{FF2B5EF4-FFF2-40B4-BE49-F238E27FC236}">
                  <a16:creationId xmlns:a16="http://schemas.microsoft.com/office/drawing/2014/main" id="{4305FCE1-DAE7-54DF-CA98-66FA4AA95E47}"/>
                </a:ext>
              </a:extLst>
            </p:cNvPr>
            <p:cNvGrpSpPr/>
            <p:nvPr/>
          </p:nvGrpSpPr>
          <p:grpSpPr>
            <a:xfrm rot="5400000">
              <a:off x="7766478" y="2006972"/>
              <a:ext cx="752948" cy="535630"/>
              <a:chOff x="545691" y="1440232"/>
              <a:chExt cx="952751" cy="677766"/>
            </a:xfrm>
          </p:grpSpPr>
          <p:grpSp>
            <p:nvGrpSpPr>
              <p:cNvPr id="97" name="Group 96">
                <a:extLst>
                  <a:ext uri="{FF2B5EF4-FFF2-40B4-BE49-F238E27FC236}">
                    <a16:creationId xmlns:a16="http://schemas.microsoft.com/office/drawing/2014/main" id="{D6A265FD-EED4-244E-D10D-33F92819C524}"/>
                  </a:ext>
                </a:extLst>
              </p:cNvPr>
              <p:cNvGrpSpPr/>
              <p:nvPr/>
            </p:nvGrpSpPr>
            <p:grpSpPr>
              <a:xfrm>
                <a:off x="709656" y="1440232"/>
                <a:ext cx="788786" cy="677766"/>
                <a:chOff x="-1256763" y="2197477"/>
                <a:chExt cx="788786" cy="677766"/>
              </a:xfrm>
            </p:grpSpPr>
            <p:sp>
              <p:nvSpPr>
                <p:cNvPr id="99" name="Freeform: Shape 98">
                  <a:extLst>
                    <a:ext uri="{FF2B5EF4-FFF2-40B4-BE49-F238E27FC236}">
                      <a16:creationId xmlns:a16="http://schemas.microsoft.com/office/drawing/2014/main" id="{B52E8945-3E61-8D68-742C-626865C672FF}"/>
                    </a:ext>
                  </a:extLst>
                </p:cNvPr>
                <p:cNvSpPr/>
                <p:nvPr/>
              </p:nvSpPr>
              <p:spPr>
                <a:xfrm rot="5400000">
                  <a:off x="-1201253" y="2141967"/>
                  <a:ext cx="677766" cy="788786"/>
                </a:xfrm>
                <a:custGeom>
                  <a:avLst/>
                  <a:gdLst>
                    <a:gd name="connsiteX0" fmla="*/ 734530 w 734529"/>
                    <a:gd name="connsiteY0" fmla="*/ 367266 h 854846"/>
                    <a:gd name="connsiteX1" fmla="*/ 362032 w 734529"/>
                    <a:gd name="connsiteY1" fmla="*/ 36 h 854846"/>
                    <a:gd name="connsiteX2" fmla="*/ 158 w 734529"/>
                    <a:gd name="connsiteY2" fmla="*/ 356381 h 854846"/>
                    <a:gd name="connsiteX3" fmla="*/ 250561 w 734529"/>
                    <a:gd name="connsiteY3" fmla="*/ 715595 h 854846"/>
                    <a:gd name="connsiteX4" fmla="*/ 318712 w 734529"/>
                    <a:gd name="connsiteY4" fmla="*/ 770754 h 854846"/>
                    <a:gd name="connsiteX5" fmla="*/ 318712 w 734529"/>
                    <a:gd name="connsiteY5" fmla="*/ 770754 h 854846"/>
                    <a:gd name="connsiteX6" fmla="*/ 367265 w 734529"/>
                    <a:gd name="connsiteY6" fmla="*/ 854846 h 854846"/>
                    <a:gd name="connsiteX7" fmla="*/ 415819 w 734529"/>
                    <a:gd name="connsiteY7" fmla="*/ 770754 h 854846"/>
                    <a:gd name="connsiteX8" fmla="*/ 415831 w 734529"/>
                    <a:gd name="connsiteY8" fmla="*/ 770728 h 854846"/>
                    <a:gd name="connsiteX9" fmla="*/ 482971 w 734529"/>
                    <a:gd name="connsiteY9" fmla="*/ 715927 h 854846"/>
                    <a:gd name="connsiteX10" fmla="*/ 734530 w 734529"/>
                    <a:gd name="connsiteY10" fmla="*/ 367266 h 854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4529" h="854846">
                      <a:moveTo>
                        <a:pt x="734530" y="367266"/>
                      </a:moveTo>
                      <a:cubicBezTo>
                        <a:pt x="734530" y="162689"/>
                        <a:pt x="567265" y="-2821"/>
                        <a:pt x="362032" y="36"/>
                      </a:cubicBezTo>
                      <a:cubicBezTo>
                        <a:pt x="166705" y="2756"/>
                        <a:pt x="5804" y="161116"/>
                        <a:pt x="158" y="356381"/>
                      </a:cubicBezTo>
                      <a:cubicBezTo>
                        <a:pt x="-4664" y="523121"/>
                        <a:pt x="101689" y="665737"/>
                        <a:pt x="250561" y="715595"/>
                      </a:cubicBezTo>
                      <a:cubicBezTo>
                        <a:pt x="279228" y="725195"/>
                        <a:pt x="303597" y="744568"/>
                        <a:pt x="318712" y="770754"/>
                      </a:cubicBezTo>
                      <a:lnTo>
                        <a:pt x="318712" y="770754"/>
                      </a:lnTo>
                      <a:cubicBezTo>
                        <a:pt x="318712" y="770754"/>
                        <a:pt x="367265" y="854846"/>
                        <a:pt x="367265" y="854846"/>
                      </a:cubicBezTo>
                      <a:lnTo>
                        <a:pt x="415819" y="770754"/>
                      </a:lnTo>
                      <a:lnTo>
                        <a:pt x="415831" y="770728"/>
                      </a:lnTo>
                      <a:cubicBezTo>
                        <a:pt x="430762" y="744866"/>
                        <a:pt x="454628" y="725328"/>
                        <a:pt x="482971" y="715927"/>
                      </a:cubicBezTo>
                      <a:cubicBezTo>
                        <a:pt x="629113" y="667455"/>
                        <a:pt x="734530" y="529674"/>
                        <a:pt x="734530" y="367266"/>
                      </a:cubicBezTo>
                      <a:close/>
                    </a:path>
                  </a:pathLst>
                </a:custGeom>
                <a:solidFill>
                  <a:schemeClr val="bg1"/>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00" name="Oval 99">
                  <a:extLst>
                    <a:ext uri="{FF2B5EF4-FFF2-40B4-BE49-F238E27FC236}">
                      <a16:creationId xmlns:a16="http://schemas.microsoft.com/office/drawing/2014/main" id="{9A7187AF-5CD8-23BE-1D34-9DE0763FE290}"/>
                    </a:ext>
                  </a:extLst>
                </p:cNvPr>
                <p:cNvSpPr/>
                <p:nvPr/>
              </p:nvSpPr>
              <p:spPr>
                <a:xfrm rot="16200000">
                  <a:off x="-1064680" y="2277594"/>
                  <a:ext cx="512772" cy="512769"/>
                </a:xfrm>
                <a:prstGeom prst="ellipse">
                  <a:avLst/>
                </a:prstGeom>
                <a:gradFill flip="none" rotWithShape="1">
                  <a:gsLst>
                    <a:gs pos="57000">
                      <a:srgbClr val="00A7E7"/>
                    </a:gs>
                    <a:gs pos="0">
                      <a:schemeClr val="accent1"/>
                    </a:gs>
                    <a:gs pos="100000">
                      <a:schemeClr val="accent3">
                        <a:lumMod val="75000"/>
                      </a:schemeClr>
                    </a:gs>
                  </a:gsLst>
                  <a:path path="circle">
                    <a:fillToRect l="100000" t="100000"/>
                  </a:path>
                  <a:tileRect r="-100000" b="-100000"/>
                </a:gradFill>
                <a:ln w="9525" cap="flat">
                  <a:solidFill>
                    <a:schemeClr val="bg1">
                      <a:alpha val="40000"/>
                    </a:schemeClr>
                  </a:solidFill>
                  <a:prstDash val="solid"/>
                  <a:miter/>
                </a:ln>
                <a:effectLst>
                  <a:outerShdw blurRad="190500" dist="152400" dir="2700000" algn="tl" rotWithShape="0">
                    <a:srgbClr val="002B4C">
                      <a:alpha val="18000"/>
                    </a:srgbClr>
                  </a:outerShdw>
                </a:effectLst>
              </p:spPr>
              <p:txBody>
                <a:bodyPr rtlCol="0" anchor="ctr"/>
                <a:lstStyle/>
                <a:p>
                  <a:r>
                    <a:rPr lang="en-US" b="1">
                      <a:solidFill>
                        <a:schemeClr val="bg1"/>
                      </a:solidFill>
                    </a:rPr>
                    <a:t>3</a:t>
                  </a:r>
                </a:p>
              </p:txBody>
            </p:sp>
          </p:grpSp>
          <p:sp>
            <p:nvSpPr>
              <p:cNvPr id="98" name="Oval 97">
                <a:extLst>
                  <a:ext uri="{FF2B5EF4-FFF2-40B4-BE49-F238E27FC236}">
                    <a16:creationId xmlns:a16="http://schemas.microsoft.com/office/drawing/2014/main" id="{FD329B84-084E-F284-D0E2-9F494BD07775}"/>
                  </a:ext>
                </a:extLst>
              </p:cNvPr>
              <p:cNvSpPr/>
              <p:nvPr/>
            </p:nvSpPr>
            <p:spPr>
              <a:xfrm>
                <a:off x="545691" y="1735843"/>
                <a:ext cx="86544" cy="86544"/>
              </a:xfrm>
              <a:prstGeom prst="ellipse">
                <a:avLst/>
              </a:prstGeom>
              <a:gradFill flip="none" rotWithShape="1">
                <a:gsLst>
                  <a:gs pos="57000">
                    <a:srgbClr val="00A7E7"/>
                  </a:gs>
                  <a:gs pos="0">
                    <a:schemeClr val="accent1"/>
                  </a:gs>
                  <a:gs pos="100000">
                    <a:schemeClr val="accent3">
                      <a:lumMod val="75000"/>
                    </a:schemeClr>
                  </a:gs>
                </a:gsLst>
                <a:path path="circle">
                  <a:fillToRect l="100000" t="100000"/>
                </a:path>
                <a:tileRect r="-100000" b="-100000"/>
              </a:gradFill>
              <a:ln w="9525" cap="flat">
                <a:solidFill>
                  <a:schemeClr val="bg1">
                    <a:alpha val="40000"/>
                  </a:schemeClr>
                </a:solidFill>
                <a:prstDash val="solid"/>
                <a:miter/>
              </a:ln>
              <a:effectLst>
                <a:outerShdw blurRad="190500" dist="152400" dir="2700000" algn="tl" rotWithShape="0">
                  <a:srgbClr val="002B4C">
                    <a:alpha val="47843"/>
                  </a:srgbClr>
                </a:outerShdw>
              </a:effectLst>
            </p:spPr>
            <p:txBody>
              <a:bodyPr rtlCol="0" anchor="ctr"/>
              <a:lstStyle/>
              <a:p>
                <a:endParaRPr lang="en-US">
                  <a:solidFill>
                    <a:schemeClr val="tx1"/>
                  </a:solidFill>
                </a:endParaRPr>
              </a:p>
            </p:txBody>
          </p:sp>
        </p:grpSp>
        <p:sp>
          <p:nvSpPr>
            <p:cNvPr id="101" name="TextBox 100">
              <a:extLst>
                <a:ext uri="{FF2B5EF4-FFF2-40B4-BE49-F238E27FC236}">
                  <a16:creationId xmlns:a16="http://schemas.microsoft.com/office/drawing/2014/main" id="{9118CD14-360C-CB93-9D75-8ECFA0C3247C}"/>
                </a:ext>
              </a:extLst>
            </p:cNvPr>
            <p:cNvSpPr txBox="1"/>
            <p:nvPr/>
          </p:nvSpPr>
          <p:spPr>
            <a:xfrm>
              <a:off x="8414790" y="2236425"/>
              <a:ext cx="1925592" cy="307777"/>
            </a:xfrm>
            <a:prstGeom prst="rect">
              <a:avLst/>
            </a:prstGeom>
            <a:noFill/>
          </p:spPr>
          <p:txBody>
            <a:bodyPr wrap="none" rtlCol="0">
              <a:spAutoFit/>
            </a:bodyPr>
            <a:lstStyle/>
            <a:p>
              <a:r>
                <a:rPr lang="en-US" sz="1400" b="1">
                  <a:latin typeface="+mj-lt"/>
                </a:rPr>
                <a:t>Prioritized key results</a:t>
              </a:r>
              <a:endParaRPr lang="en-DK" sz="1400">
                <a:latin typeface="+mj-lt"/>
              </a:endParaRPr>
            </a:p>
          </p:txBody>
        </p:sp>
      </p:grpSp>
      <p:sp>
        <p:nvSpPr>
          <p:cNvPr id="120" name="Rectangle: Rounded Corners 119">
            <a:extLst>
              <a:ext uri="{FF2B5EF4-FFF2-40B4-BE49-F238E27FC236}">
                <a16:creationId xmlns:a16="http://schemas.microsoft.com/office/drawing/2014/main" id="{F661CC1D-712D-9A78-A6B4-87FA808565E6}"/>
              </a:ext>
            </a:extLst>
          </p:cNvPr>
          <p:cNvSpPr/>
          <p:nvPr/>
        </p:nvSpPr>
        <p:spPr bwMode="auto">
          <a:xfrm rot="5400000">
            <a:off x="5769066" y="1105653"/>
            <a:ext cx="582520" cy="2341063"/>
          </a:xfrm>
          <a:prstGeom prst="roundRect">
            <a:avLst>
              <a:gd name="adj" fmla="val 50000"/>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121" name="Group 120">
            <a:extLst>
              <a:ext uri="{FF2B5EF4-FFF2-40B4-BE49-F238E27FC236}">
                <a16:creationId xmlns:a16="http://schemas.microsoft.com/office/drawing/2014/main" id="{B8C82956-AE9E-586F-D1B7-A6BFE520B7AC}"/>
              </a:ext>
            </a:extLst>
          </p:cNvPr>
          <p:cNvGrpSpPr/>
          <p:nvPr/>
        </p:nvGrpSpPr>
        <p:grpSpPr>
          <a:xfrm>
            <a:off x="4946981" y="2052560"/>
            <a:ext cx="435392" cy="437848"/>
            <a:chOff x="4601768" y="1240630"/>
            <a:chExt cx="530352" cy="533345"/>
          </a:xfrm>
        </p:grpSpPr>
        <p:sp>
          <p:nvSpPr>
            <p:cNvPr id="122" name="Oval 121">
              <a:extLst>
                <a:ext uri="{FF2B5EF4-FFF2-40B4-BE49-F238E27FC236}">
                  <a16:creationId xmlns:a16="http://schemas.microsoft.com/office/drawing/2014/main" id="{E9FCDC70-BCC0-85B1-2A67-E3019C8779B5}"/>
                </a:ext>
              </a:extLst>
            </p:cNvPr>
            <p:cNvSpPr/>
            <p:nvPr/>
          </p:nvSpPr>
          <p:spPr>
            <a:xfrm rot="10800000">
              <a:off x="4601768" y="1240630"/>
              <a:ext cx="530352" cy="533345"/>
            </a:xfrm>
            <a:prstGeom prst="ellipse">
              <a:avLst/>
            </a:prstGeom>
            <a:solidFill>
              <a:schemeClr val="bg1"/>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23" name="Oval 122">
              <a:extLst>
                <a:ext uri="{FF2B5EF4-FFF2-40B4-BE49-F238E27FC236}">
                  <a16:creationId xmlns:a16="http://schemas.microsoft.com/office/drawing/2014/main" id="{9692CBA0-9DCA-5D48-A85C-A1C3D1B650D8}"/>
                </a:ext>
              </a:extLst>
            </p:cNvPr>
            <p:cNvSpPr/>
            <p:nvPr/>
          </p:nvSpPr>
          <p:spPr>
            <a:xfrm>
              <a:off x="4664326" y="1304685"/>
              <a:ext cx="405237" cy="405235"/>
            </a:xfrm>
            <a:prstGeom prst="ellipse">
              <a:avLst/>
            </a:prstGeom>
            <a:gradFill flip="none" rotWithShape="1">
              <a:gsLst>
                <a:gs pos="57000">
                  <a:srgbClr val="00A7E7"/>
                </a:gs>
                <a:gs pos="0">
                  <a:schemeClr val="accent1"/>
                </a:gs>
                <a:gs pos="100000">
                  <a:schemeClr val="accent3">
                    <a:lumMod val="75000"/>
                  </a:schemeClr>
                </a:gs>
              </a:gsLst>
              <a:path path="circle">
                <a:fillToRect l="100000" t="100000"/>
              </a:path>
              <a:tileRect r="-100000" b="-100000"/>
            </a:gradFill>
            <a:ln w="9525" cap="flat">
              <a:solidFill>
                <a:schemeClr val="bg1">
                  <a:alpha val="40000"/>
                </a:schemeClr>
              </a:solidFill>
              <a:prstDash val="solid"/>
              <a:miter/>
            </a:ln>
            <a:effectLst>
              <a:outerShdw blurRad="190500" dist="152400" dir="2700000" algn="tl" rotWithShape="0">
                <a:srgbClr val="002B4C">
                  <a:alpha val="18000"/>
                </a:srgbClr>
              </a:outerShdw>
            </a:effectLst>
          </p:spPr>
          <p:txBody>
            <a:bodyPr rtlCol="0" anchor="ctr"/>
            <a:lstStyle/>
            <a:p>
              <a:pPr algn="ctr"/>
              <a:r>
                <a:rPr lang="en-US" b="1">
                  <a:solidFill>
                    <a:schemeClr val="bg1"/>
                  </a:solidFill>
                </a:rPr>
                <a:t>2</a:t>
              </a:r>
            </a:p>
          </p:txBody>
        </p:sp>
      </p:grpSp>
      <p:sp>
        <p:nvSpPr>
          <p:cNvPr id="124" name="TextBox 123">
            <a:extLst>
              <a:ext uri="{FF2B5EF4-FFF2-40B4-BE49-F238E27FC236}">
                <a16:creationId xmlns:a16="http://schemas.microsoft.com/office/drawing/2014/main" id="{B011267E-20D0-E9E9-370D-5AB9A3184E6C}"/>
              </a:ext>
            </a:extLst>
          </p:cNvPr>
          <p:cNvSpPr txBox="1"/>
          <p:nvPr/>
        </p:nvSpPr>
        <p:spPr>
          <a:xfrm>
            <a:off x="5454111" y="2168462"/>
            <a:ext cx="1658753" cy="215444"/>
          </a:xfrm>
          <a:prstGeom prst="rect">
            <a:avLst/>
          </a:prstGeom>
          <a:noFill/>
        </p:spPr>
        <p:txBody>
          <a:bodyPr wrap="square" lIns="0" tIns="0" rIns="0" bIns="0" rtlCol="0">
            <a:spAutoFit/>
          </a:bodyPr>
          <a:lstStyle/>
          <a:p>
            <a:r>
              <a:rPr lang="en-US" sz="1400" b="1">
                <a:latin typeface="+mj-lt"/>
              </a:rPr>
              <a:t>Weights, and inputs</a:t>
            </a:r>
            <a:endParaRPr lang="en-DK" sz="1400" b="1">
              <a:latin typeface="+mj-lt"/>
            </a:endParaRPr>
          </a:p>
        </p:txBody>
      </p:sp>
      <p:sp>
        <p:nvSpPr>
          <p:cNvPr id="60" name="TextBox 59">
            <a:extLst>
              <a:ext uri="{FF2B5EF4-FFF2-40B4-BE49-F238E27FC236}">
                <a16:creationId xmlns:a16="http://schemas.microsoft.com/office/drawing/2014/main" id="{DF3E499D-7787-1383-CC61-38A7DA541229}"/>
              </a:ext>
            </a:extLst>
          </p:cNvPr>
          <p:cNvSpPr txBox="1"/>
          <p:nvPr/>
        </p:nvSpPr>
        <p:spPr>
          <a:xfrm>
            <a:off x="7063012" y="4187762"/>
            <a:ext cx="790280" cy="184666"/>
          </a:xfrm>
          <a:prstGeom prst="rect">
            <a:avLst/>
          </a:prstGeom>
          <a:noFill/>
        </p:spPr>
        <p:txBody>
          <a:bodyPr wrap="none" lIns="0" tIns="0" rIns="0" bIns="0">
            <a:spAutoFit/>
          </a:bodyPr>
          <a:lstStyle/>
          <a:p>
            <a:pPr algn="ctr"/>
            <a:r>
              <a:rPr lang="en-US" sz="1200" b="1">
                <a:latin typeface="+mj-lt"/>
              </a:rPr>
              <a:t>Complexity</a:t>
            </a:r>
          </a:p>
        </p:txBody>
      </p:sp>
      <p:sp>
        <p:nvSpPr>
          <p:cNvPr id="77" name="TextBox 76">
            <a:extLst>
              <a:ext uri="{FF2B5EF4-FFF2-40B4-BE49-F238E27FC236}">
                <a16:creationId xmlns:a16="http://schemas.microsoft.com/office/drawing/2014/main" id="{356CAE5A-0370-DF3E-F446-A5B30DDA5350}"/>
              </a:ext>
            </a:extLst>
          </p:cNvPr>
          <p:cNvSpPr txBox="1"/>
          <p:nvPr/>
        </p:nvSpPr>
        <p:spPr>
          <a:xfrm>
            <a:off x="4464967" y="4187762"/>
            <a:ext cx="549270" cy="184666"/>
          </a:xfrm>
          <a:prstGeom prst="rect">
            <a:avLst/>
          </a:prstGeom>
          <a:solidFill>
            <a:schemeClr val="bg1"/>
          </a:solidFill>
        </p:spPr>
        <p:txBody>
          <a:bodyPr wrap="square" lIns="0" tIns="0" rIns="0" bIns="0">
            <a:spAutoFit/>
          </a:bodyPr>
          <a:lstStyle/>
          <a:p>
            <a:pPr algn="ctr"/>
            <a:r>
              <a:rPr lang="en-US" sz="1200" b="1">
                <a:latin typeface="+mj-lt"/>
              </a:rPr>
              <a:t>Value</a:t>
            </a:r>
          </a:p>
        </p:txBody>
      </p:sp>
      <p:sp>
        <p:nvSpPr>
          <p:cNvPr id="129" name="Title 128">
            <a:extLst>
              <a:ext uri="{FF2B5EF4-FFF2-40B4-BE49-F238E27FC236}">
                <a16:creationId xmlns:a16="http://schemas.microsoft.com/office/drawing/2014/main" id="{A7D3EC53-D43E-8475-7B45-8498BC61848A}"/>
              </a:ext>
            </a:extLst>
          </p:cNvPr>
          <p:cNvSpPr>
            <a:spLocks noGrp="1"/>
          </p:cNvSpPr>
          <p:nvPr>
            <p:ph type="title"/>
          </p:nvPr>
        </p:nvSpPr>
        <p:spPr>
          <a:xfrm>
            <a:off x="588963" y="283331"/>
            <a:ext cx="11017250" cy="443198"/>
          </a:xfrm>
        </p:spPr>
        <p:txBody>
          <a:bodyPr anchor="ctr">
            <a:normAutofit fontScale="90000"/>
          </a:bodyPr>
          <a:lstStyle/>
          <a:p>
            <a:pPr algn="ctr">
              <a:lnSpc>
                <a:spcPct val="90000"/>
              </a:lnSpc>
            </a:pPr>
            <a:r>
              <a:rPr lang="en-US" sz="3200" dirty="0"/>
              <a:t>Modified VC Prioritization Model </a:t>
            </a:r>
          </a:p>
        </p:txBody>
      </p:sp>
      <p:grpSp>
        <p:nvGrpSpPr>
          <p:cNvPr id="138" name="Group 137">
            <a:extLst>
              <a:ext uri="{FF2B5EF4-FFF2-40B4-BE49-F238E27FC236}">
                <a16:creationId xmlns:a16="http://schemas.microsoft.com/office/drawing/2014/main" id="{658DF67C-8931-5649-DFD7-4D25BE2366F0}"/>
              </a:ext>
            </a:extLst>
          </p:cNvPr>
          <p:cNvGrpSpPr/>
          <p:nvPr/>
        </p:nvGrpSpPr>
        <p:grpSpPr>
          <a:xfrm>
            <a:off x="437003" y="4540746"/>
            <a:ext cx="2677708" cy="461665"/>
            <a:chOff x="437003" y="4540746"/>
            <a:chExt cx="2677708" cy="461665"/>
          </a:xfrm>
        </p:grpSpPr>
        <p:sp>
          <p:nvSpPr>
            <p:cNvPr id="86" name="Rectangle 85">
              <a:extLst>
                <a:ext uri="{FF2B5EF4-FFF2-40B4-BE49-F238E27FC236}">
                  <a16:creationId xmlns:a16="http://schemas.microsoft.com/office/drawing/2014/main" id="{38362FA2-9732-2C29-1255-781063617A83}"/>
                </a:ext>
              </a:extLst>
            </p:cNvPr>
            <p:cNvSpPr>
              <a:spLocks/>
            </p:cNvSpPr>
            <p:nvPr/>
          </p:nvSpPr>
          <p:spPr bwMode="auto">
            <a:xfrm>
              <a:off x="437003" y="4540746"/>
              <a:ext cx="2677708" cy="461665"/>
            </a:xfrm>
            <a:prstGeom prst="rect">
              <a:avLst/>
            </a:prstGeom>
            <a:noFill/>
            <a:ln>
              <a:noFill/>
            </a:ln>
            <a:effectLst>
              <a:outerShdw blurRad="495300" dist="38100"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spAutoFit/>
            </a:bodyPr>
            <a:lstStyle/>
            <a:p>
              <a:pPr marL="176213" indent="-176213">
                <a:buFont typeface="Arial" panose="020B0604020202020204" pitchFamily="34" charset="0"/>
                <a:buChar char="•"/>
              </a:pPr>
              <a:r>
                <a:rPr lang="en-US" sz="1200">
                  <a:solidFill>
                    <a:schemeClr val="tx1"/>
                  </a:solidFill>
                </a:rPr>
                <a:t>Done by subject matter experts following the defined inputs.</a:t>
              </a:r>
            </a:p>
          </p:txBody>
        </p:sp>
        <p:sp>
          <p:nvSpPr>
            <p:cNvPr id="133" name="Oval 132">
              <a:extLst>
                <a:ext uri="{FF2B5EF4-FFF2-40B4-BE49-F238E27FC236}">
                  <a16:creationId xmlns:a16="http://schemas.microsoft.com/office/drawing/2014/main" id="{70D29EF3-C548-0B66-9AC4-6803C77A3EFD}"/>
                </a:ext>
              </a:extLst>
            </p:cNvPr>
            <p:cNvSpPr/>
            <p:nvPr/>
          </p:nvSpPr>
          <p:spPr>
            <a:xfrm>
              <a:off x="514325" y="4638925"/>
              <a:ext cx="86544" cy="86544"/>
            </a:xfrm>
            <a:prstGeom prst="ellipse">
              <a:avLst/>
            </a:prstGeom>
            <a:solidFill>
              <a:schemeClr val="bg1"/>
            </a:solidFill>
            <a:ln w="9525" cap="flat">
              <a:gradFill>
                <a:gsLst>
                  <a:gs pos="57000">
                    <a:srgbClr val="28AFEA"/>
                  </a:gs>
                  <a:gs pos="0">
                    <a:schemeClr val="accent1"/>
                  </a:gs>
                  <a:gs pos="100000">
                    <a:schemeClr val="accent3"/>
                  </a:gs>
                </a:gsLst>
                <a:lin ang="5400000" scaled="1"/>
              </a:gradFill>
              <a:prstDash val="solid"/>
              <a:miter/>
            </a:ln>
            <a:effectLst>
              <a:outerShdw blurRad="190500" dist="152400" dir="2700000" algn="tl" rotWithShape="0">
                <a:srgbClr val="002B4C">
                  <a:alpha val="28000"/>
                </a:srgbClr>
              </a:outerShdw>
            </a:effectLst>
          </p:spPr>
          <p:txBody>
            <a:bodyPr rtlCol="0" anchor="ctr"/>
            <a:lstStyle/>
            <a:p>
              <a:endParaRPr lang="en-US"/>
            </a:p>
          </p:txBody>
        </p:sp>
      </p:grpSp>
      <p:grpSp>
        <p:nvGrpSpPr>
          <p:cNvPr id="139" name="Group 138">
            <a:extLst>
              <a:ext uri="{FF2B5EF4-FFF2-40B4-BE49-F238E27FC236}">
                <a16:creationId xmlns:a16="http://schemas.microsoft.com/office/drawing/2014/main" id="{65C71C49-FCC0-B5EF-E019-C7E3085F2C55}"/>
              </a:ext>
            </a:extLst>
          </p:cNvPr>
          <p:cNvGrpSpPr/>
          <p:nvPr/>
        </p:nvGrpSpPr>
        <p:grpSpPr>
          <a:xfrm>
            <a:off x="9073095" y="4540746"/>
            <a:ext cx="2677708" cy="1159507"/>
            <a:chOff x="9073095" y="4540746"/>
            <a:chExt cx="2677708" cy="1159507"/>
          </a:xfrm>
        </p:grpSpPr>
        <p:sp>
          <p:nvSpPr>
            <p:cNvPr id="87" name="Rectangle 86">
              <a:extLst>
                <a:ext uri="{FF2B5EF4-FFF2-40B4-BE49-F238E27FC236}">
                  <a16:creationId xmlns:a16="http://schemas.microsoft.com/office/drawing/2014/main" id="{AAB2CDD9-67C1-2329-BD54-F1135DDF50E5}"/>
                </a:ext>
              </a:extLst>
            </p:cNvPr>
            <p:cNvSpPr>
              <a:spLocks/>
            </p:cNvSpPr>
            <p:nvPr/>
          </p:nvSpPr>
          <p:spPr bwMode="auto">
            <a:xfrm>
              <a:off x="9073095" y="4540746"/>
              <a:ext cx="2677708" cy="1159507"/>
            </a:xfrm>
            <a:prstGeom prst="rect">
              <a:avLst/>
            </a:prstGeom>
            <a:noFill/>
            <a:ln>
              <a:noFill/>
            </a:ln>
            <a:effectLst>
              <a:outerShdw blurRad="495300" dist="38100"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300"/>
                </a:spcAft>
              </a:pPr>
              <a:r>
                <a:rPr lang="en-US" sz="1400">
                  <a:solidFill>
                    <a:schemeClr val="tx1"/>
                  </a:solidFill>
                  <a:latin typeface="+mj-lt"/>
                </a:rPr>
                <a:t>Based on:</a:t>
              </a:r>
            </a:p>
            <a:p>
              <a:pPr marL="271463" indent="-176213">
                <a:spcAft>
                  <a:spcPts val="600"/>
                </a:spcAft>
                <a:buFont typeface="Arial" panose="020B0604020202020204" pitchFamily="34" charset="0"/>
                <a:buChar char="•"/>
              </a:pPr>
              <a:r>
                <a:rPr lang="en-US" sz="1200">
                  <a:solidFill>
                    <a:schemeClr val="tx1"/>
                  </a:solidFill>
                </a:rPr>
                <a:t>Company priorities</a:t>
              </a:r>
            </a:p>
            <a:p>
              <a:pPr marL="271463" indent="-176213">
                <a:spcAft>
                  <a:spcPts val="600"/>
                </a:spcAft>
                <a:buFont typeface="Arial" panose="020B0604020202020204" pitchFamily="34" charset="0"/>
                <a:buChar char="•"/>
              </a:pPr>
              <a:r>
                <a:rPr lang="en-US" sz="1200">
                  <a:solidFill>
                    <a:schemeClr val="tx1"/>
                  </a:solidFill>
                </a:rPr>
                <a:t>Inputs from subject matter experts</a:t>
              </a:r>
            </a:p>
            <a:p>
              <a:pPr marL="271463" indent="-176213">
                <a:spcAft>
                  <a:spcPts val="600"/>
                </a:spcAft>
                <a:buFont typeface="Arial" panose="020B0604020202020204" pitchFamily="34" charset="0"/>
                <a:buChar char="•"/>
              </a:pPr>
              <a:r>
                <a:rPr lang="en-US" sz="1200">
                  <a:solidFill>
                    <a:schemeClr val="tx1"/>
                  </a:solidFill>
                </a:rPr>
                <a:t>Availability of resource</a:t>
              </a:r>
              <a:r>
                <a:rPr lang="en-US" sz="1400">
                  <a:solidFill>
                    <a:schemeClr val="tx1"/>
                  </a:solidFill>
                </a:rPr>
                <a:t>s</a:t>
              </a:r>
            </a:p>
          </p:txBody>
        </p:sp>
        <p:sp>
          <p:nvSpPr>
            <p:cNvPr id="135" name="Oval 134">
              <a:extLst>
                <a:ext uri="{FF2B5EF4-FFF2-40B4-BE49-F238E27FC236}">
                  <a16:creationId xmlns:a16="http://schemas.microsoft.com/office/drawing/2014/main" id="{9BD24952-52DC-F989-55C3-4916615E1A01}"/>
                </a:ext>
              </a:extLst>
            </p:cNvPr>
            <p:cNvSpPr/>
            <p:nvPr/>
          </p:nvSpPr>
          <p:spPr>
            <a:xfrm>
              <a:off x="9242292" y="4841332"/>
              <a:ext cx="86544" cy="86544"/>
            </a:xfrm>
            <a:prstGeom prst="ellipse">
              <a:avLst/>
            </a:prstGeom>
            <a:solidFill>
              <a:schemeClr val="bg1"/>
            </a:solidFill>
            <a:ln w="9525" cap="flat">
              <a:gradFill>
                <a:gsLst>
                  <a:gs pos="57000">
                    <a:srgbClr val="28AFEA"/>
                  </a:gs>
                  <a:gs pos="0">
                    <a:schemeClr val="accent1"/>
                  </a:gs>
                  <a:gs pos="100000">
                    <a:schemeClr val="accent3"/>
                  </a:gs>
                </a:gsLst>
                <a:lin ang="5400000" scaled="1"/>
              </a:gradFill>
              <a:prstDash val="solid"/>
              <a:miter/>
            </a:ln>
            <a:effectLst>
              <a:outerShdw blurRad="190500" dist="152400" dir="2700000" algn="tl" rotWithShape="0">
                <a:srgbClr val="002B4C">
                  <a:alpha val="28000"/>
                </a:srgbClr>
              </a:outerShdw>
            </a:effectLst>
          </p:spPr>
          <p:txBody>
            <a:bodyPr rtlCol="0" anchor="ctr"/>
            <a:lstStyle/>
            <a:p>
              <a:endParaRPr lang="en-US"/>
            </a:p>
          </p:txBody>
        </p:sp>
        <p:sp>
          <p:nvSpPr>
            <p:cNvPr id="136" name="Oval 135">
              <a:extLst>
                <a:ext uri="{FF2B5EF4-FFF2-40B4-BE49-F238E27FC236}">
                  <a16:creationId xmlns:a16="http://schemas.microsoft.com/office/drawing/2014/main" id="{6A4140BA-7A8C-C562-083D-355BE7EB084E}"/>
                </a:ext>
              </a:extLst>
            </p:cNvPr>
            <p:cNvSpPr/>
            <p:nvPr/>
          </p:nvSpPr>
          <p:spPr>
            <a:xfrm>
              <a:off x="9242292" y="5103269"/>
              <a:ext cx="86544" cy="86544"/>
            </a:xfrm>
            <a:prstGeom prst="ellipse">
              <a:avLst/>
            </a:prstGeom>
            <a:solidFill>
              <a:schemeClr val="bg1"/>
            </a:solidFill>
            <a:ln w="9525" cap="flat">
              <a:gradFill>
                <a:gsLst>
                  <a:gs pos="57000">
                    <a:srgbClr val="28AFEA"/>
                  </a:gs>
                  <a:gs pos="0">
                    <a:schemeClr val="accent1"/>
                  </a:gs>
                  <a:gs pos="100000">
                    <a:schemeClr val="accent3"/>
                  </a:gs>
                </a:gsLst>
                <a:lin ang="5400000" scaled="1"/>
              </a:gradFill>
              <a:prstDash val="solid"/>
              <a:miter/>
            </a:ln>
            <a:effectLst>
              <a:outerShdw blurRad="190500" dist="152400" dir="2700000" algn="tl" rotWithShape="0">
                <a:srgbClr val="002B4C">
                  <a:alpha val="28000"/>
                </a:srgbClr>
              </a:outerShdw>
            </a:effectLst>
          </p:spPr>
          <p:txBody>
            <a:bodyPr rtlCol="0" anchor="ctr"/>
            <a:lstStyle/>
            <a:p>
              <a:endParaRPr lang="en-US"/>
            </a:p>
          </p:txBody>
        </p:sp>
        <p:sp>
          <p:nvSpPr>
            <p:cNvPr id="137" name="Oval 136">
              <a:extLst>
                <a:ext uri="{FF2B5EF4-FFF2-40B4-BE49-F238E27FC236}">
                  <a16:creationId xmlns:a16="http://schemas.microsoft.com/office/drawing/2014/main" id="{51C56594-CF48-9699-C52B-BE9F12A72454}"/>
                </a:ext>
              </a:extLst>
            </p:cNvPr>
            <p:cNvSpPr/>
            <p:nvPr/>
          </p:nvSpPr>
          <p:spPr>
            <a:xfrm>
              <a:off x="9242292" y="5567613"/>
              <a:ext cx="86544" cy="86544"/>
            </a:xfrm>
            <a:prstGeom prst="ellipse">
              <a:avLst/>
            </a:prstGeom>
            <a:solidFill>
              <a:schemeClr val="bg1"/>
            </a:solidFill>
            <a:ln w="9525" cap="flat">
              <a:gradFill>
                <a:gsLst>
                  <a:gs pos="57000">
                    <a:srgbClr val="28AFEA"/>
                  </a:gs>
                  <a:gs pos="0">
                    <a:schemeClr val="accent1"/>
                  </a:gs>
                  <a:gs pos="100000">
                    <a:schemeClr val="accent3"/>
                  </a:gs>
                </a:gsLst>
                <a:lin ang="5400000" scaled="1"/>
              </a:gradFill>
              <a:prstDash val="solid"/>
              <a:miter/>
            </a:ln>
            <a:effectLst>
              <a:outerShdw blurRad="190500" dist="152400" dir="2700000" algn="tl" rotWithShape="0">
                <a:srgbClr val="002B4C">
                  <a:alpha val="28000"/>
                </a:srgbClr>
              </a:outerShdw>
            </a:effectLst>
          </p:spPr>
          <p:txBody>
            <a:bodyPr rtlCol="0" anchor="ctr"/>
            <a:lstStyle/>
            <a:p>
              <a:endParaRPr lang="en-US"/>
            </a:p>
          </p:txBody>
        </p:sp>
      </p:grpSp>
      <p:pic>
        <p:nvPicPr>
          <p:cNvPr id="2" name="Graphic 1" descr="Bookmark with solid fill">
            <a:extLst>
              <a:ext uri="{FF2B5EF4-FFF2-40B4-BE49-F238E27FC236}">
                <a16:creationId xmlns:a16="http://schemas.microsoft.com/office/drawing/2014/main" id="{67107A29-0AF9-855E-94BA-733A0BF8C93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219173" y="-138297"/>
            <a:ext cx="914400" cy="914400"/>
          </a:xfrm>
          <a:prstGeom prst="rect">
            <a:avLst/>
          </a:prstGeom>
        </p:spPr>
      </p:pic>
      <p:sp>
        <p:nvSpPr>
          <p:cNvPr id="3" name="TextBox 2">
            <a:extLst>
              <a:ext uri="{FF2B5EF4-FFF2-40B4-BE49-F238E27FC236}">
                <a16:creationId xmlns:a16="http://schemas.microsoft.com/office/drawing/2014/main" id="{C3709351-A5A9-97FE-91DF-908786A30C32}"/>
              </a:ext>
            </a:extLst>
          </p:cNvPr>
          <p:cNvSpPr txBox="1"/>
          <p:nvPr/>
        </p:nvSpPr>
        <p:spPr>
          <a:xfrm>
            <a:off x="11378965" y="64532"/>
            <a:ext cx="594816" cy="369332"/>
          </a:xfrm>
          <a:prstGeom prst="rect">
            <a:avLst/>
          </a:prstGeom>
          <a:noFill/>
        </p:spPr>
        <p:txBody>
          <a:bodyPr wrap="square">
            <a:spAutoFit/>
          </a:bodyPr>
          <a:lstStyle/>
          <a:p>
            <a:pPr algn="ctr"/>
            <a:r>
              <a:rPr lang="en-US" sz="1800" dirty="0">
                <a:solidFill>
                  <a:schemeClr val="tx1">
                    <a:lumMod val="85000"/>
                    <a:lumOff val="15000"/>
                  </a:schemeClr>
                </a:solidFill>
              </a:rPr>
              <a:t>3</a:t>
            </a:r>
            <a:endParaRPr lang="en-US" dirty="0">
              <a:solidFill>
                <a:schemeClr val="tx1">
                  <a:lumMod val="85000"/>
                  <a:lumOff val="15000"/>
                </a:schemeClr>
              </a:solidFill>
            </a:endParaRPr>
          </a:p>
        </p:txBody>
      </p:sp>
    </p:spTree>
    <p:extLst>
      <p:ext uri="{BB962C8B-B14F-4D97-AF65-F5344CB8AC3E}">
        <p14:creationId xmlns:p14="http://schemas.microsoft.com/office/powerpoint/2010/main" val="19752453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fade">
                                      <p:cBhvr>
                                        <p:cTn id="7" dur="250"/>
                                        <p:tgtEl>
                                          <p:spTgt spid="138"/>
                                        </p:tgtEl>
                                      </p:cBhvr>
                                    </p:animEffect>
                                  </p:childTnLst>
                                </p:cTn>
                              </p:par>
                              <p:par>
                                <p:cTn id="8" presetID="42" presetClass="path" presetSubtype="0" decel="100000" fill="hold" nodeType="withEffect">
                                  <p:stCondLst>
                                    <p:cond delay="0"/>
                                  </p:stCondLst>
                                  <p:childTnLst>
                                    <p:animMotion origin="layout" path="M -1.45833E-6 0.03889 L -1.45833E-6 -2.59259E-6 " pathEditMode="relative" rAng="0" ptsTypes="AA">
                                      <p:cBhvr>
                                        <p:cTn id="9" dur="500" fill="hold"/>
                                        <p:tgtEl>
                                          <p:spTgt spid="138"/>
                                        </p:tgtEl>
                                        <p:attrNameLst>
                                          <p:attrName>ppt_x</p:attrName>
                                          <p:attrName>ppt_y</p:attrName>
                                        </p:attrNameLst>
                                      </p:cBhvr>
                                      <p:rCtr x="0" y="-1944"/>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5"/>
                                        </p:tgtEl>
                                        <p:attrNameLst>
                                          <p:attrName>style.visibility</p:attrName>
                                        </p:attrNameLst>
                                      </p:cBhvr>
                                      <p:to>
                                        <p:strVal val="visible"/>
                                      </p:to>
                                    </p:set>
                                    <p:animEffect transition="in" filter="fade">
                                      <p:cBhvr>
                                        <p:cTn id="14" dur="250"/>
                                        <p:tgtEl>
                                          <p:spTgt spid="85"/>
                                        </p:tgtEl>
                                      </p:cBhvr>
                                    </p:animEffect>
                                  </p:childTnLst>
                                </p:cTn>
                              </p:par>
                              <p:par>
                                <p:cTn id="15" presetID="42" presetClass="path" presetSubtype="0" decel="100000" fill="hold" grpId="1" nodeType="withEffect">
                                  <p:stCondLst>
                                    <p:cond delay="0"/>
                                  </p:stCondLst>
                                  <p:childTnLst>
                                    <p:animMotion origin="layout" path="M -1.45833E-6 0.03889 L -1.45833E-6 -2.59259E-6 " pathEditMode="relative" rAng="0" ptsTypes="AA">
                                      <p:cBhvr>
                                        <p:cTn id="16" dur="500" fill="hold"/>
                                        <p:tgtEl>
                                          <p:spTgt spid="85"/>
                                        </p:tgtEl>
                                        <p:attrNameLst>
                                          <p:attrName>ppt_x</p:attrName>
                                          <p:attrName>ppt_y</p:attrName>
                                        </p:attrNameLst>
                                      </p:cBhvr>
                                      <p:rCtr x="0" y="-1944"/>
                                    </p:animMotion>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39"/>
                                        </p:tgtEl>
                                        <p:attrNameLst>
                                          <p:attrName>style.visibility</p:attrName>
                                        </p:attrNameLst>
                                      </p:cBhvr>
                                      <p:to>
                                        <p:strVal val="visible"/>
                                      </p:to>
                                    </p:set>
                                    <p:animEffect transition="in" filter="fade">
                                      <p:cBhvr>
                                        <p:cTn id="21" dur="250"/>
                                        <p:tgtEl>
                                          <p:spTgt spid="139"/>
                                        </p:tgtEl>
                                      </p:cBhvr>
                                    </p:animEffect>
                                  </p:childTnLst>
                                </p:cTn>
                              </p:par>
                              <p:par>
                                <p:cTn id="22" presetID="42" presetClass="path" presetSubtype="0" decel="100000" fill="hold" nodeType="withEffect">
                                  <p:stCondLst>
                                    <p:cond delay="0"/>
                                  </p:stCondLst>
                                  <p:childTnLst>
                                    <p:animMotion origin="layout" path="M -1.45833E-6 0.03889 L -1.45833E-6 -2.59259E-6 " pathEditMode="relative" rAng="0" ptsTypes="AA">
                                      <p:cBhvr>
                                        <p:cTn id="23" dur="500" fill="hold"/>
                                        <p:tgtEl>
                                          <p:spTgt spid="139"/>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P spid="85"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96D55-B970-1BA0-92F4-8812D83D3164}"/>
              </a:ext>
            </a:extLst>
          </p:cNvPr>
          <p:cNvSpPr>
            <a:spLocks noGrp="1"/>
          </p:cNvSpPr>
          <p:nvPr>
            <p:ph type="title"/>
          </p:nvPr>
        </p:nvSpPr>
        <p:spPr/>
        <p:txBody>
          <a:bodyPr>
            <a:normAutofit fontScale="90000"/>
          </a:bodyPr>
          <a:lstStyle/>
          <a:p>
            <a:r>
              <a:rPr lang="en-US" dirty="0"/>
              <a:t>The Danger of Prioritizing with Heat Maps</a:t>
            </a:r>
          </a:p>
        </p:txBody>
      </p:sp>
      <p:pic>
        <p:nvPicPr>
          <p:cNvPr id="5" name="Picture 4">
            <a:extLst>
              <a:ext uri="{FF2B5EF4-FFF2-40B4-BE49-F238E27FC236}">
                <a16:creationId xmlns:a16="http://schemas.microsoft.com/office/drawing/2014/main" id="{3FBE4FC8-1E42-CCAA-68E6-C0C4524843CF}"/>
              </a:ext>
            </a:extLst>
          </p:cNvPr>
          <p:cNvPicPr>
            <a:picLocks noChangeAspect="1"/>
          </p:cNvPicPr>
          <p:nvPr/>
        </p:nvPicPr>
        <p:blipFill>
          <a:blip r:embed="rId3"/>
          <a:stretch>
            <a:fillRect/>
          </a:stretch>
        </p:blipFill>
        <p:spPr>
          <a:xfrm>
            <a:off x="2297604" y="1047417"/>
            <a:ext cx="7596791" cy="2601193"/>
          </a:xfrm>
          <a:prstGeom prst="rect">
            <a:avLst/>
          </a:prstGeom>
        </p:spPr>
      </p:pic>
      <p:sp>
        <p:nvSpPr>
          <p:cNvPr id="6" name="Content Placeholder 2">
            <a:extLst>
              <a:ext uri="{FF2B5EF4-FFF2-40B4-BE49-F238E27FC236}">
                <a16:creationId xmlns:a16="http://schemas.microsoft.com/office/drawing/2014/main" id="{37B7A792-AEF8-F15D-F2CE-28F7861BD46F}"/>
              </a:ext>
            </a:extLst>
          </p:cNvPr>
          <p:cNvSpPr txBox="1">
            <a:spLocks/>
          </p:cNvSpPr>
          <p:nvPr/>
        </p:nvSpPr>
        <p:spPr>
          <a:xfrm>
            <a:off x="6395379" y="3815299"/>
            <a:ext cx="5372098" cy="1333501"/>
          </a:xfrm>
          <a:prstGeom prst="rect">
            <a:avLst/>
          </a:prstGeom>
        </p:spPr>
        <p:txBody>
          <a:bodyPr vert="horz" lIns="109728" tIns="109728" rIns="109728"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None/>
              <a:tabLst/>
              <a:defRPr/>
            </a:pPr>
            <a:r>
              <a:rPr kumimoji="0" lang="en-US" sz="2000" b="1" i="0" u="none" strike="noStrike" kern="1200" cap="none" spc="0" normalizeH="0" baseline="0" noProof="0" dirty="0">
                <a:ln>
                  <a:noFill/>
                </a:ln>
                <a:solidFill>
                  <a:schemeClr val="tx1">
                    <a:lumMod val="65000"/>
                    <a:lumOff val="35000"/>
                  </a:schemeClr>
                </a:solidFill>
                <a:effectLst/>
                <a:uLnTx/>
                <a:uFillTx/>
                <a:ea typeface="Open Sans" panose="020B0606030504020204" pitchFamily="34" charset="0"/>
                <a:cs typeface="Arial" panose="020B0604020202020204" pitchFamily="34" charset="0"/>
                <a:sym typeface="Arial"/>
              </a:rPr>
              <a:t>Scenario B</a:t>
            </a:r>
          </a:p>
          <a:p>
            <a:pPr marL="0" marR="0" lvl="0" indent="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None/>
              <a:tabLst/>
              <a:defRPr/>
            </a:pPr>
            <a:r>
              <a:rPr kumimoji="0" lang="en-US" sz="1800" b="0" i="0" u="none" strike="noStrike" kern="1200" cap="none" spc="0" normalizeH="0" baseline="0" noProof="0" dirty="0">
                <a:ln>
                  <a:noFill/>
                </a:ln>
                <a:solidFill>
                  <a:schemeClr val="tx1">
                    <a:lumMod val="65000"/>
                    <a:lumOff val="35000"/>
                  </a:schemeClr>
                </a:solidFill>
                <a:effectLst/>
                <a:uLnTx/>
                <a:uFillTx/>
                <a:ea typeface="Open Sans" panose="020B0606030504020204" pitchFamily="34" charset="0"/>
                <a:cs typeface="Arial" panose="020B0604020202020204" pitchFamily="34" charset="0"/>
                <a:sym typeface="Arial"/>
              </a:rPr>
              <a:t>Likelihood is 2%</a:t>
            </a:r>
          </a:p>
          <a:p>
            <a:pPr marL="0" marR="0" lvl="0" indent="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None/>
              <a:tabLst/>
              <a:defRPr/>
            </a:pPr>
            <a:r>
              <a:rPr kumimoji="0" lang="en-US" sz="1800" b="0" i="0" u="none" strike="noStrike" kern="1200" cap="none" spc="0" normalizeH="0" baseline="0" noProof="0" dirty="0">
                <a:ln>
                  <a:noFill/>
                </a:ln>
                <a:solidFill>
                  <a:schemeClr val="tx1">
                    <a:lumMod val="65000"/>
                    <a:lumOff val="35000"/>
                  </a:schemeClr>
                </a:solidFill>
                <a:effectLst/>
                <a:uLnTx/>
                <a:uFillTx/>
                <a:ea typeface="Open Sans" panose="020B0606030504020204" pitchFamily="34" charset="0"/>
                <a:cs typeface="Arial" panose="020B0604020202020204" pitchFamily="34" charset="0"/>
                <a:sym typeface="Arial"/>
              </a:rPr>
              <a:t>Impact is $10 Million</a:t>
            </a:r>
          </a:p>
        </p:txBody>
      </p:sp>
      <p:cxnSp>
        <p:nvCxnSpPr>
          <p:cNvPr id="8" name="Straight Arrow Connector 7">
            <a:extLst>
              <a:ext uri="{FF2B5EF4-FFF2-40B4-BE49-F238E27FC236}">
                <a16:creationId xmlns:a16="http://schemas.microsoft.com/office/drawing/2014/main" id="{EA5153A6-68EF-A0A9-A945-5ADC7E300468}"/>
              </a:ext>
            </a:extLst>
          </p:cNvPr>
          <p:cNvCxnSpPr>
            <a:cxnSpLocks/>
          </p:cNvCxnSpPr>
          <p:nvPr/>
        </p:nvCxnSpPr>
        <p:spPr>
          <a:xfrm flipV="1">
            <a:off x="5653798" y="3032335"/>
            <a:ext cx="3120088" cy="1016404"/>
          </a:xfrm>
          <a:prstGeom prst="straightConnector1">
            <a:avLst/>
          </a:prstGeom>
          <a:ln w="508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80410479-A526-5D96-E1B5-461686AB9F57}"/>
              </a:ext>
            </a:extLst>
          </p:cNvPr>
          <p:cNvSpPr/>
          <p:nvPr/>
        </p:nvSpPr>
        <p:spPr>
          <a:xfrm>
            <a:off x="8894270" y="2950702"/>
            <a:ext cx="800100" cy="201694"/>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3F3F5"/>
              </a:solidFill>
              <a:effectLst/>
              <a:uLnTx/>
              <a:uFillTx/>
              <a:latin typeface="Arial"/>
              <a:ea typeface="+mn-ea"/>
              <a:cs typeface="+mn-cs"/>
              <a:sym typeface="Arial"/>
            </a:endParaRPr>
          </a:p>
        </p:txBody>
      </p:sp>
      <p:cxnSp>
        <p:nvCxnSpPr>
          <p:cNvPr id="10" name="Straight Arrow Connector 9">
            <a:extLst>
              <a:ext uri="{FF2B5EF4-FFF2-40B4-BE49-F238E27FC236}">
                <a16:creationId xmlns:a16="http://schemas.microsoft.com/office/drawing/2014/main" id="{1C2C18E3-61EB-F281-617C-419B34AED77D}"/>
              </a:ext>
            </a:extLst>
          </p:cNvPr>
          <p:cNvCxnSpPr>
            <a:cxnSpLocks/>
          </p:cNvCxnSpPr>
          <p:nvPr/>
        </p:nvCxnSpPr>
        <p:spPr>
          <a:xfrm flipV="1">
            <a:off x="8153400" y="3207163"/>
            <a:ext cx="740870" cy="874042"/>
          </a:xfrm>
          <a:prstGeom prst="straightConnector1">
            <a:avLst/>
          </a:prstGeom>
          <a:ln w="508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1F63541-59E1-33C3-FDA1-8EDBFED99EC7}"/>
              </a:ext>
            </a:extLst>
          </p:cNvPr>
          <p:cNvCxnSpPr/>
          <p:nvPr/>
        </p:nvCxnSpPr>
        <p:spPr>
          <a:xfrm>
            <a:off x="8513844" y="2077072"/>
            <a:ext cx="61275" cy="0"/>
          </a:xfrm>
          <a:prstGeom prst="line">
            <a:avLst/>
          </a:prstGeom>
        </p:spPr>
        <p:style>
          <a:lnRef idx="1">
            <a:schemeClr val="dk1"/>
          </a:lnRef>
          <a:fillRef idx="0">
            <a:schemeClr val="dk1"/>
          </a:fillRef>
          <a:effectRef idx="0">
            <a:schemeClr val="dk1"/>
          </a:effectRef>
          <a:fontRef idx="minor">
            <a:schemeClr val="tx1"/>
          </a:fontRef>
        </p:style>
      </p:cxnSp>
      <p:sp>
        <p:nvSpPr>
          <p:cNvPr id="12" name="Content Placeholder 2">
            <a:extLst>
              <a:ext uri="{FF2B5EF4-FFF2-40B4-BE49-F238E27FC236}">
                <a16:creationId xmlns:a16="http://schemas.microsoft.com/office/drawing/2014/main" id="{29691B2F-ABEF-6716-D5F9-A15C94292891}"/>
              </a:ext>
            </a:extLst>
          </p:cNvPr>
          <p:cNvSpPr txBox="1">
            <a:spLocks/>
          </p:cNvSpPr>
          <p:nvPr/>
        </p:nvSpPr>
        <p:spPr>
          <a:xfrm>
            <a:off x="6349557" y="5047136"/>
            <a:ext cx="5372098" cy="4728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None/>
              <a:tabLst/>
              <a:defRPr/>
            </a:pPr>
            <a:r>
              <a:rPr kumimoji="0" lang="en-US" sz="2000" b="0" i="0" u="none" strike="noStrike" kern="1200" cap="none" spc="0" normalizeH="0" baseline="0" noProof="0" dirty="0">
                <a:ln>
                  <a:noFill/>
                </a:ln>
                <a:solidFill>
                  <a:schemeClr val="tx1">
                    <a:lumMod val="65000"/>
                    <a:lumOff val="35000"/>
                  </a:schemeClr>
                </a:solidFill>
                <a:effectLst/>
                <a:uLnTx/>
                <a:uFillTx/>
                <a:ea typeface="Open Sans" panose="020B0606030504020204" pitchFamily="34" charset="0"/>
                <a:cs typeface="Arial" panose="020B0604020202020204" pitchFamily="34" charset="0"/>
                <a:sym typeface="Arial"/>
              </a:rPr>
              <a:t>.02 x $10,000,000 = </a:t>
            </a:r>
            <a:r>
              <a:rPr kumimoji="0" lang="en-US" sz="2000" b="1" i="0" u="none" strike="noStrike" kern="1200" cap="none" spc="0" normalizeH="0" baseline="0" noProof="0" dirty="0">
                <a:ln>
                  <a:noFill/>
                </a:ln>
                <a:solidFill>
                  <a:schemeClr val="tx1">
                    <a:lumMod val="65000"/>
                    <a:lumOff val="35000"/>
                  </a:schemeClr>
                </a:solidFill>
                <a:effectLst/>
                <a:uLnTx/>
                <a:uFillTx/>
                <a:ea typeface="Open Sans" panose="020B0606030504020204" pitchFamily="34" charset="0"/>
                <a:cs typeface="Arial" panose="020B0604020202020204" pitchFamily="34" charset="0"/>
                <a:sym typeface="Arial"/>
              </a:rPr>
              <a:t>$200,000</a:t>
            </a:r>
          </a:p>
        </p:txBody>
      </p:sp>
      <p:sp>
        <p:nvSpPr>
          <p:cNvPr id="13" name="Content Placeholder 2">
            <a:extLst>
              <a:ext uri="{FF2B5EF4-FFF2-40B4-BE49-F238E27FC236}">
                <a16:creationId xmlns:a16="http://schemas.microsoft.com/office/drawing/2014/main" id="{7C0B06B2-5A60-B474-3943-3AE3037D0E96}"/>
              </a:ext>
            </a:extLst>
          </p:cNvPr>
          <p:cNvSpPr txBox="1">
            <a:spLocks/>
          </p:cNvSpPr>
          <p:nvPr/>
        </p:nvSpPr>
        <p:spPr>
          <a:xfrm>
            <a:off x="235878" y="3850304"/>
            <a:ext cx="5372098" cy="13335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r" defTabSz="914400" rtl="0" eaLnBrk="1" fontAlgn="auto" latinLnBrk="0" hangingPunct="1">
              <a:lnSpc>
                <a:spcPct val="90000"/>
              </a:lnSpc>
              <a:spcBef>
                <a:spcPts val="1000"/>
              </a:spcBef>
              <a:spcAft>
                <a:spcPts val="0"/>
              </a:spcAft>
              <a:buClr>
                <a:srgbClr val="000000"/>
              </a:buClr>
              <a:buSzTx/>
              <a:buFont typeface="Arial" panose="020B0604020202020204" pitchFamily="34" charset="0"/>
              <a:buNone/>
              <a:tabLst/>
              <a:defRPr/>
            </a:pPr>
            <a:r>
              <a:rPr kumimoji="0" lang="en-US" sz="2000" b="1" i="0" u="none" strike="noStrike" kern="1200" cap="none" spc="0" normalizeH="0" baseline="0" noProof="0" dirty="0">
                <a:ln>
                  <a:noFill/>
                </a:ln>
                <a:solidFill>
                  <a:schemeClr val="tx1">
                    <a:lumMod val="65000"/>
                    <a:lumOff val="35000"/>
                  </a:schemeClr>
                </a:solidFill>
                <a:effectLst/>
                <a:uLnTx/>
                <a:uFillTx/>
                <a:latin typeface="+mn-lt"/>
                <a:ea typeface="+mn-ea"/>
                <a:cs typeface="Arial" panose="020B0604020202020204" pitchFamily="34" charset="0"/>
                <a:sym typeface="Arial"/>
              </a:rPr>
              <a:t>Scenario A</a:t>
            </a:r>
          </a:p>
          <a:p>
            <a:pPr marL="228600" marR="0" lvl="0" indent="0" algn="r" defTabSz="914400" rtl="0" eaLnBrk="1" fontAlgn="auto" latinLnBrk="0" hangingPunct="1">
              <a:lnSpc>
                <a:spcPct val="90000"/>
              </a:lnSpc>
              <a:spcBef>
                <a:spcPts val="1000"/>
              </a:spcBef>
              <a:spcAft>
                <a:spcPts val="0"/>
              </a:spcAft>
              <a:buClr>
                <a:srgbClr val="000000"/>
              </a:buClr>
              <a:buSzTx/>
              <a:buFont typeface="Arial" panose="020B0604020202020204" pitchFamily="34" charset="0"/>
              <a:buNone/>
              <a:tabLst/>
              <a:defRPr/>
            </a:pPr>
            <a:r>
              <a:rPr kumimoji="0" lang="en-US" sz="1800" b="0" i="0" u="none" strike="noStrike" kern="1200" cap="none" spc="0" normalizeH="0" baseline="0" noProof="0" dirty="0">
                <a:ln>
                  <a:noFill/>
                </a:ln>
                <a:solidFill>
                  <a:schemeClr val="tx1">
                    <a:lumMod val="65000"/>
                    <a:lumOff val="35000"/>
                  </a:schemeClr>
                </a:solidFill>
                <a:effectLst/>
                <a:uLnTx/>
                <a:uFillTx/>
                <a:latin typeface="+mn-lt"/>
                <a:ea typeface="+mn-ea"/>
                <a:cs typeface="Arial" panose="020B0604020202020204" pitchFamily="34" charset="0"/>
                <a:sym typeface="Arial"/>
              </a:rPr>
              <a:t>Likelihood is 20%</a:t>
            </a:r>
          </a:p>
          <a:p>
            <a:pPr marL="228600" marR="0" lvl="0" indent="0" algn="r" defTabSz="914400" rtl="0" eaLnBrk="1" fontAlgn="auto" latinLnBrk="0" hangingPunct="1">
              <a:lnSpc>
                <a:spcPct val="90000"/>
              </a:lnSpc>
              <a:spcBef>
                <a:spcPts val="1000"/>
              </a:spcBef>
              <a:spcAft>
                <a:spcPts val="0"/>
              </a:spcAft>
              <a:buClr>
                <a:srgbClr val="000000"/>
              </a:buClr>
              <a:buSzTx/>
              <a:buFont typeface="Arial" panose="020B0604020202020204" pitchFamily="34" charset="0"/>
              <a:buNone/>
              <a:tabLst/>
              <a:defRPr/>
            </a:pPr>
            <a:r>
              <a:rPr kumimoji="0" lang="en-US" sz="1800" b="0" i="0" u="none" strike="noStrike" kern="1200" cap="none" spc="0" normalizeH="0" baseline="0" noProof="0" dirty="0">
                <a:ln>
                  <a:noFill/>
                </a:ln>
                <a:solidFill>
                  <a:schemeClr val="tx1">
                    <a:lumMod val="65000"/>
                    <a:lumOff val="35000"/>
                  </a:schemeClr>
                </a:solidFill>
                <a:effectLst/>
                <a:uLnTx/>
                <a:uFillTx/>
                <a:latin typeface="+mn-lt"/>
                <a:ea typeface="+mn-ea"/>
                <a:cs typeface="Arial" panose="020B0604020202020204" pitchFamily="34" charset="0"/>
                <a:sym typeface="Arial"/>
              </a:rPr>
              <a:t>Impact is $100 Million</a:t>
            </a:r>
          </a:p>
        </p:txBody>
      </p:sp>
      <p:sp>
        <p:nvSpPr>
          <p:cNvPr id="14" name="Content Placeholder 2">
            <a:extLst>
              <a:ext uri="{FF2B5EF4-FFF2-40B4-BE49-F238E27FC236}">
                <a16:creationId xmlns:a16="http://schemas.microsoft.com/office/drawing/2014/main" id="{9A9AAE31-4ACB-65CE-699A-1CBE8C3B7AB0}"/>
              </a:ext>
            </a:extLst>
          </p:cNvPr>
          <p:cNvSpPr txBox="1">
            <a:spLocks/>
          </p:cNvSpPr>
          <p:nvPr/>
        </p:nvSpPr>
        <p:spPr>
          <a:xfrm>
            <a:off x="235878" y="5051458"/>
            <a:ext cx="5372098" cy="4728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
                <a:srgbClr val="000000"/>
              </a:buClr>
              <a:buSzTx/>
              <a:buFont typeface="Arial" panose="020B0604020202020204" pitchFamily="34" charset="0"/>
              <a:buNone/>
              <a:tabLst/>
              <a:defRPr/>
            </a:pPr>
            <a:r>
              <a:rPr kumimoji="0" lang="en-US" sz="2000" b="0" i="0" u="none" strike="noStrike" kern="1200" cap="none" spc="0" normalizeH="0" baseline="0" noProof="0" dirty="0">
                <a:ln>
                  <a:noFill/>
                </a:ln>
                <a:solidFill>
                  <a:schemeClr val="tx1">
                    <a:lumMod val="65000"/>
                    <a:lumOff val="35000"/>
                  </a:schemeClr>
                </a:solidFill>
                <a:effectLst/>
                <a:uLnTx/>
                <a:uFillTx/>
                <a:ea typeface="Open Sans" panose="020B0606030504020204" pitchFamily="34" charset="0"/>
                <a:cs typeface="Arial" panose="020B0604020202020204" pitchFamily="34" charset="0"/>
                <a:sym typeface="Arial"/>
              </a:rPr>
              <a:t>.2 x $100,000,000 = </a:t>
            </a:r>
            <a:r>
              <a:rPr kumimoji="0" lang="en-US" sz="2000" b="1" i="0" u="none" strike="noStrike" kern="1200" cap="none" spc="0" normalizeH="0" baseline="0" noProof="0" dirty="0">
                <a:ln>
                  <a:noFill/>
                </a:ln>
                <a:solidFill>
                  <a:schemeClr val="tx1">
                    <a:lumMod val="65000"/>
                    <a:lumOff val="35000"/>
                  </a:schemeClr>
                </a:solidFill>
                <a:effectLst/>
                <a:uLnTx/>
                <a:uFillTx/>
                <a:ea typeface="Open Sans" panose="020B0606030504020204" pitchFamily="34" charset="0"/>
                <a:cs typeface="Arial" panose="020B0604020202020204" pitchFamily="34" charset="0"/>
                <a:sym typeface="Arial"/>
              </a:rPr>
              <a:t>$20,000,000</a:t>
            </a:r>
          </a:p>
        </p:txBody>
      </p:sp>
      <p:sp>
        <p:nvSpPr>
          <p:cNvPr id="15" name="Content Placeholder 2">
            <a:extLst>
              <a:ext uri="{FF2B5EF4-FFF2-40B4-BE49-F238E27FC236}">
                <a16:creationId xmlns:a16="http://schemas.microsoft.com/office/drawing/2014/main" id="{6FDC7676-4FB5-8AAD-6FC6-51FCFCA50CCE}"/>
              </a:ext>
            </a:extLst>
          </p:cNvPr>
          <p:cNvSpPr txBox="1">
            <a:spLocks/>
          </p:cNvSpPr>
          <p:nvPr/>
        </p:nvSpPr>
        <p:spPr>
          <a:xfrm>
            <a:off x="651766" y="5687997"/>
            <a:ext cx="10649024" cy="866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000000"/>
              </a:buClr>
              <a:buSzTx/>
              <a:buFont typeface="Arial" panose="020B0604020202020204" pitchFamily="34" charset="0"/>
              <a:buNone/>
              <a:tabLst/>
              <a:defRPr/>
            </a:pPr>
            <a:r>
              <a:rPr kumimoji="0" lang="en-US" sz="1800" b="0" i="0" u="none" strike="noStrike" kern="1200" cap="none" spc="0" normalizeH="0" baseline="0" noProof="0" dirty="0">
                <a:ln>
                  <a:noFill/>
                </a:ln>
                <a:solidFill>
                  <a:schemeClr val="tx1">
                    <a:lumMod val="65000"/>
                    <a:lumOff val="35000"/>
                  </a:schemeClr>
                </a:solidFill>
                <a:effectLst/>
                <a:uLnTx/>
                <a:uFillTx/>
                <a:ea typeface="Open Sans" panose="020B0606030504020204" pitchFamily="34" charset="0"/>
                <a:cs typeface="Arial" panose="020B0604020202020204" pitchFamily="34" charset="0"/>
                <a:sym typeface="Arial"/>
              </a:rPr>
              <a:t>From an actuarial viewpoint, Scenario B represents </a:t>
            </a:r>
            <a:br>
              <a:rPr kumimoji="0" lang="en-US" sz="1800" b="0" i="0" u="none" strike="noStrike" kern="1200" cap="none" spc="0" normalizeH="0" baseline="0" noProof="0" dirty="0">
                <a:ln>
                  <a:noFill/>
                </a:ln>
                <a:solidFill>
                  <a:schemeClr val="tx1">
                    <a:lumMod val="65000"/>
                    <a:lumOff val="35000"/>
                  </a:schemeClr>
                </a:solidFill>
                <a:effectLst/>
                <a:uLnTx/>
                <a:uFillTx/>
                <a:ea typeface="Open Sans" panose="020B0606030504020204" pitchFamily="34" charset="0"/>
                <a:cs typeface="Arial" panose="020B0604020202020204" pitchFamily="34" charset="0"/>
                <a:sym typeface="Arial"/>
              </a:rPr>
            </a:br>
            <a:r>
              <a:rPr kumimoji="0" lang="en-US" sz="1800" b="1" i="1" u="none" strike="noStrike" kern="1200" cap="none" spc="0" normalizeH="0" baseline="0" noProof="0" dirty="0">
                <a:ln>
                  <a:noFill/>
                </a:ln>
                <a:solidFill>
                  <a:schemeClr val="tx1">
                    <a:lumMod val="65000"/>
                    <a:lumOff val="35000"/>
                  </a:schemeClr>
                </a:solidFill>
                <a:effectLst/>
                <a:uLnTx/>
                <a:uFillTx/>
                <a:ea typeface="Open Sans" panose="020B0606030504020204" pitchFamily="34" charset="0"/>
                <a:cs typeface="Arial" panose="020B0604020202020204" pitchFamily="34" charset="0"/>
                <a:sym typeface="Arial"/>
              </a:rPr>
              <a:t>100</a:t>
            </a:r>
            <a:r>
              <a:rPr kumimoji="0" lang="en-US" sz="1800" b="1" i="1" u="none" strike="noStrike" kern="1200" cap="none" spc="0" normalizeH="0" baseline="30000" noProof="0" dirty="0">
                <a:ln>
                  <a:noFill/>
                </a:ln>
                <a:solidFill>
                  <a:schemeClr val="tx1">
                    <a:lumMod val="65000"/>
                    <a:lumOff val="35000"/>
                  </a:schemeClr>
                </a:solidFill>
                <a:effectLst/>
                <a:uLnTx/>
                <a:uFillTx/>
                <a:ea typeface="Open Sans" panose="020B0606030504020204" pitchFamily="34" charset="0"/>
                <a:cs typeface="Arial" panose="020B0604020202020204" pitchFamily="34" charset="0"/>
                <a:sym typeface="Arial"/>
              </a:rPr>
              <a:t>th</a:t>
            </a:r>
            <a:r>
              <a:rPr kumimoji="0" lang="en-US" sz="1800" b="1" i="1" u="none" strike="noStrike" kern="1200" cap="none" spc="0" normalizeH="0" baseline="0" noProof="0" dirty="0">
                <a:ln>
                  <a:noFill/>
                </a:ln>
                <a:solidFill>
                  <a:schemeClr val="tx1">
                    <a:lumMod val="65000"/>
                    <a:lumOff val="35000"/>
                  </a:schemeClr>
                </a:solidFill>
                <a:effectLst/>
                <a:uLnTx/>
                <a:uFillTx/>
                <a:ea typeface="Open Sans" panose="020B0606030504020204" pitchFamily="34" charset="0"/>
                <a:cs typeface="Arial" panose="020B0604020202020204" pitchFamily="34" charset="0"/>
                <a:sym typeface="Arial"/>
              </a:rPr>
              <a:t> the risk </a:t>
            </a:r>
            <a:r>
              <a:rPr kumimoji="0" lang="en-US" sz="1800" b="0" i="0" u="none" strike="noStrike" kern="1200" cap="none" spc="0" normalizeH="0" baseline="0" noProof="0" dirty="0">
                <a:ln>
                  <a:noFill/>
                </a:ln>
                <a:solidFill>
                  <a:schemeClr val="tx1">
                    <a:lumMod val="65000"/>
                    <a:lumOff val="35000"/>
                  </a:schemeClr>
                </a:solidFill>
                <a:effectLst/>
                <a:uLnTx/>
                <a:uFillTx/>
                <a:ea typeface="Open Sans" panose="020B0606030504020204" pitchFamily="34" charset="0"/>
                <a:cs typeface="Arial" panose="020B0604020202020204" pitchFamily="34" charset="0"/>
                <a:sym typeface="Arial"/>
              </a:rPr>
              <a:t>of Scenario A, yet they </a:t>
            </a:r>
            <a:r>
              <a:rPr kumimoji="0" lang="en-US" sz="1800" b="1" i="0" u="none" strike="noStrike" kern="1200" cap="none" spc="0" normalizeH="0" baseline="0" noProof="0" dirty="0">
                <a:ln>
                  <a:noFill/>
                </a:ln>
                <a:solidFill>
                  <a:schemeClr val="tx1">
                    <a:lumMod val="65000"/>
                    <a:lumOff val="35000"/>
                  </a:schemeClr>
                </a:solidFill>
                <a:effectLst/>
                <a:uLnTx/>
                <a:uFillTx/>
                <a:ea typeface="Open Sans" panose="020B0606030504020204" pitchFamily="34" charset="0"/>
                <a:cs typeface="Arial" panose="020B0604020202020204" pitchFamily="34" charset="0"/>
                <a:sym typeface="Arial"/>
              </a:rPr>
              <a:t>occupy the </a:t>
            </a:r>
            <a:r>
              <a:rPr kumimoji="0" lang="en-US" sz="1800" b="1" i="1" u="none" strike="noStrike" kern="1200" cap="none" spc="0" normalizeH="0" baseline="0" noProof="0" dirty="0">
                <a:ln>
                  <a:noFill/>
                </a:ln>
                <a:solidFill>
                  <a:schemeClr val="tx1">
                    <a:lumMod val="65000"/>
                    <a:lumOff val="35000"/>
                  </a:schemeClr>
                </a:solidFill>
                <a:effectLst/>
                <a:uLnTx/>
                <a:uFillTx/>
                <a:ea typeface="Open Sans" panose="020B0606030504020204" pitchFamily="34" charset="0"/>
                <a:cs typeface="Arial" panose="020B0604020202020204" pitchFamily="34" charset="0"/>
                <a:sym typeface="Arial"/>
              </a:rPr>
              <a:t>same cell  </a:t>
            </a:r>
            <a:r>
              <a:rPr kumimoji="0" lang="en-US" sz="1800" b="0" i="0" u="none" strike="noStrike" kern="1200" cap="none" spc="0" normalizeH="0" baseline="0" noProof="0" dirty="0">
                <a:ln>
                  <a:noFill/>
                </a:ln>
                <a:solidFill>
                  <a:schemeClr val="tx1">
                    <a:lumMod val="65000"/>
                    <a:lumOff val="35000"/>
                  </a:schemeClr>
                </a:solidFill>
                <a:effectLst/>
                <a:uLnTx/>
                <a:uFillTx/>
                <a:ea typeface="Open Sans" panose="020B0606030504020204" pitchFamily="34" charset="0"/>
                <a:cs typeface="Arial" panose="020B0604020202020204" pitchFamily="34" charset="0"/>
                <a:sym typeface="Arial"/>
              </a:rPr>
              <a:t>in the risk matrix!</a:t>
            </a:r>
          </a:p>
        </p:txBody>
      </p:sp>
      <p:pic>
        <p:nvPicPr>
          <p:cNvPr id="3" name="Graphic 2" descr="Bookmark with solid fill">
            <a:extLst>
              <a:ext uri="{FF2B5EF4-FFF2-40B4-BE49-F238E27FC236}">
                <a16:creationId xmlns:a16="http://schemas.microsoft.com/office/drawing/2014/main" id="{BF1606DE-5C21-1A4E-C6FC-3908506D9B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19173" y="-138297"/>
            <a:ext cx="914400" cy="914400"/>
          </a:xfrm>
          <a:prstGeom prst="rect">
            <a:avLst/>
          </a:prstGeom>
        </p:spPr>
      </p:pic>
      <p:sp>
        <p:nvSpPr>
          <p:cNvPr id="4" name="TextBox 3">
            <a:extLst>
              <a:ext uri="{FF2B5EF4-FFF2-40B4-BE49-F238E27FC236}">
                <a16:creationId xmlns:a16="http://schemas.microsoft.com/office/drawing/2014/main" id="{56C55E34-CFC4-3555-0346-A68B9AAE9B04}"/>
              </a:ext>
            </a:extLst>
          </p:cNvPr>
          <p:cNvSpPr txBox="1"/>
          <p:nvPr/>
        </p:nvSpPr>
        <p:spPr>
          <a:xfrm>
            <a:off x="11378965" y="64532"/>
            <a:ext cx="594816" cy="369332"/>
          </a:xfrm>
          <a:prstGeom prst="rect">
            <a:avLst/>
          </a:prstGeom>
          <a:noFill/>
        </p:spPr>
        <p:txBody>
          <a:bodyPr wrap="square">
            <a:spAutoFit/>
          </a:bodyPr>
          <a:lstStyle/>
          <a:p>
            <a:pPr algn="ctr"/>
            <a:r>
              <a:rPr lang="en-US" sz="1800" dirty="0">
                <a:solidFill>
                  <a:schemeClr val="tx1">
                    <a:lumMod val="85000"/>
                    <a:lumOff val="15000"/>
                  </a:schemeClr>
                </a:solidFill>
              </a:rPr>
              <a:t>3</a:t>
            </a:r>
            <a:endParaRPr lang="en-US" dirty="0">
              <a:solidFill>
                <a:schemeClr val="tx1">
                  <a:lumMod val="85000"/>
                  <a:lumOff val="15000"/>
                </a:schemeClr>
              </a:solidFill>
            </a:endParaRPr>
          </a:p>
        </p:txBody>
      </p:sp>
    </p:spTree>
    <p:extLst>
      <p:ext uri="{BB962C8B-B14F-4D97-AF65-F5344CB8AC3E}">
        <p14:creationId xmlns:p14="http://schemas.microsoft.com/office/powerpoint/2010/main" val="35291668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ssolve">
                                      <p:cBhvr>
                                        <p:cTn id="16" dur="500"/>
                                        <p:tgtEl>
                                          <p:spTgt spid="8"/>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ssolv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dissolv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dissolve">
                                      <p:cBhvr>
                                        <p:cTn id="29" dur="500"/>
                                        <p:tgtEl>
                                          <p:spTgt spid="12"/>
                                        </p:tgtEl>
                                      </p:cBhvr>
                                    </p:animEffect>
                                  </p:childTnLst>
                                </p:cTn>
                              </p:par>
                            </p:childTnLst>
                          </p:cTn>
                        </p:par>
                        <p:par>
                          <p:cTn id="30" fill="hold">
                            <p:stCondLst>
                              <p:cond delay="500"/>
                            </p:stCondLst>
                            <p:childTnLst>
                              <p:par>
                                <p:cTn id="31" presetID="9" presetClass="entr" presetSubtype="0"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dissolve">
                                      <p:cBhvr>
                                        <p:cTn id="33" dur="500"/>
                                        <p:tgtEl>
                                          <p:spTgt spid="10"/>
                                        </p:tgtEl>
                                      </p:cBhvr>
                                    </p:animEffect>
                                  </p:childTnLst>
                                </p:cTn>
                              </p:par>
                              <p:par>
                                <p:cTn id="34" presetID="9" presetClass="entr" presetSubtype="0" fill="hold" grpId="1"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dissolv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dissolve">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9" grpId="1" animBg="1"/>
      <p:bldP spid="12" grpId="0"/>
      <p:bldP spid="13" grpId="0"/>
      <p:bldP spid="14"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B26CF9E-A253-4B26-A3E0-897E6E62BCFA}"/>
              </a:ext>
            </a:extLst>
          </p:cNvPr>
          <p:cNvSpPr>
            <a:spLocks noGrp="1"/>
          </p:cNvSpPr>
          <p:nvPr>
            <p:ph type="title"/>
          </p:nvPr>
        </p:nvSpPr>
        <p:spPr>
          <a:xfrm>
            <a:off x="588263" y="457200"/>
            <a:ext cx="11018520" cy="430887"/>
          </a:xfrm>
        </p:spPr>
        <p:txBody>
          <a:bodyPr/>
          <a:lstStyle/>
          <a:p>
            <a:r>
              <a:rPr lang="en-AU" dirty="0"/>
              <a:t>Principle 4: Leads to Action</a:t>
            </a:r>
            <a:endParaRPr lang="en-US" dirty="0"/>
          </a:p>
        </p:txBody>
      </p:sp>
      <p:sp>
        <p:nvSpPr>
          <p:cNvPr id="5" name="Rectangle 4">
            <a:extLst>
              <a:ext uri="{FF2B5EF4-FFF2-40B4-BE49-F238E27FC236}">
                <a16:creationId xmlns:a16="http://schemas.microsoft.com/office/drawing/2014/main" id="{1C505EDF-6553-4C1B-BEE8-744030DC1056}"/>
              </a:ext>
            </a:extLst>
          </p:cNvPr>
          <p:cNvSpPr/>
          <p:nvPr/>
        </p:nvSpPr>
        <p:spPr bwMode="auto">
          <a:xfrm>
            <a:off x="588263" y="1385644"/>
            <a:ext cx="9768959" cy="540326"/>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A1A1A"/>
                </a:solidFill>
                <a:effectLst/>
                <a:uLnTx/>
                <a:uFillTx/>
                <a:latin typeface="Segoe UI"/>
                <a:ea typeface="+mn-ea"/>
                <a:cs typeface="+mn-cs"/>
              </a:rPr>
              <a:t>Integrate and leverage capabilities for protecting the identity boundary.</a:t>
            </a:r>
          </a:p>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A1A1A"/>
              </a:solidFill>
              <a:effectLst/>
              <a:uLnTx/>
              <a:uFillTx/>
              <a:latin typeface="Segoe UI"/>
              <a:ea typeface="Segoe UI" pitchFamily="34" charset="0"/>
              <a:cs typeface="Segoe UI" pitchFamily="34" charset="0"/>
            </a:endParaRPr>
          </a:p>
        </p:txBody>
      </p:sp>
      <p:pic>
        <p:nvPicPr>
          <p:cNvPr id="12" name="Picture 11">
            <a:extLst>
              <a:ext uri="{FF2B5EF4-FFF2-40B4-BE49-F238E27FC236}">
                <a16:creationId xmlns:a16="http://schemas.microsoft.com/office/drawing/2014/main" id="{A6348723-B7C1-4BC8-B7E2-4EFEB6BE21DE}"/>
              </a:ext>
            </a:extLst>
          </p:cNvPr>
          <p:cNvPicPr>
            <a:picLocks noChangeAspect="1"/>
          </p:cNvPicPr>
          <p:nvPr/>
        </p:nvPicPr>
        <p:blipFill>
          <a:blip r:embed="rId3"/>
          <a:stretch>
            <a:fillRect/>
          </a:stretch>
        </p:blipFill>
        <p:spPr>
          <a:xfrm>
            <a:off x="388487" y="1855240"/>
            <a:ext cx="9406677" cy="4054957"/>
          </a:xfrm>
          <a:prstGeom prst="rect">
            <a:avLst/>
          </a:prstGeom>
        </p:spPr>
      </p:pic>
      <p:sp>
        <p:nvSpPr>
          <p:cNvPr id="3" name="TextBox 2">
            <a:extLst>
              <a:ext uri="{FF2B5EF4-FFF2-40B4-BE49-F238E27FC236}">
                <a16:creationId xmlns:a16="http://schemas.microsoft.com/office/drawing/2014/main" id="{2BA150A4-8099-E997-EAC3-0D8F10FB1EE6}"/>
              </a:ext>
            </a:extLst>
          </p:cNvPr>
          <p:cNvSpPr txBox="1"/>
          <p:nvPr/>
        </p:nvSpPr>
        <p:spPr>
          <a:xfrm>
            <a:off x="697345" y="1143157"/>
            <a:ext cx="6761018" cy="369332"/>
          </a:xfrm>
          <a:prstGeom prst="rect">
            <a:avLst/>
          </a:prstGeom>
          <a:noFill/>
        </p:spPr>
        <p:txBody>
          <a:bodyPr wrap="square">
            <a:spAutoFit/>
          </a:bodyPr>
          <a:lstStyle/>
          <a:p>
            <a:r>
              <a:rPr lang="en-AU" sz="1800" b="1" dirty="0">
                <a:solidFill>
                  <a:schemeClr val="accent2">
                    <a:lumMod val="75000"/>
                  </a:schemeClr>
                </a:solidFill>
              </a:rPr>
              <a:t>Protect Privileged Identities</a:t>
            </a:r>
            <a:endParaRPr lang="en-US" b="1" dirty="0">
              <a:solidFill>
                <a:schemeClr val="accent2">
                  <a:lumMod val="75000"/>
                </a:schemeClr>
              </a:solidFill>
            </a:endParaRPr>
          </a:p>
        </p:txBody>
      </p:sp>
      <p:pic>
        <p:nvPicPr>
          <p:cNvPr id="4" name="Picture 3">
            <a:extLst>
              <a:ext uri="{FF2B5EF4-FFF2-40B4-BE49-F238E27FC236}">
                <a16:creationId xmlns:a16="http://schemas.microsoft.com/office/drawing/2014/main" id="{AD915478-9A7C-457B-96B8-507D10146340}"/>
              </a:ext>
            </a:extLst>
          </p:cNvPr>
          <p:cNvPicPr>
            <a:picLocks noChangeAspect="1"/>
          </p:cNvPicPr>
          <p:nvPr/>
        </p:nvPicPr>
        <p:blipFill>
          <a:blip r:embed="rId4"/>
          <a:stretch>
            <a:fillRect/>
          </a:stretch>
        </p:blipFill>
        <p:spPr>
          <a:xfrm>
            <a:off x="9973006" y="1270001"/>
            <a:ext cx="2065176" cy="3189054"/>
          </a:xfrm>
          <a:prstGeom prst="rect">
            <a:avLst/>
          </a:prstGeom>
        </p:spPr>
      </p:pic>
      <p:pic>
        <p:nvPicPr>
          <p:cNvPr id="6" name="Graphic 5" descr="Bookmark with solid fill">
            <a:extLst>
              <a:ext uri="{FF2B5EF4-FFF2-40B4-BE49-F238E27FC236}">
                <a16:creationId xmlns:a16="http://schemas.microsoft.com/office/drawing/2014/main" id="{7DB9F39B-2638-B726-3150-C304E5AEED9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19173" y="-138297"/>
            <a:ext cx="914400" cy="914400"/>
          </a:xfrm>
          <a:prstGeom prst="rect">
            <a:avLst/>
          </a:prstGeom>
        </p:spPr>
      </p:pic>
      <p:sp>
        <p:nvSpPr>
          <p:cNvPr id="8" name="TextBox 7">
            <a:extLst>
              <a:ext uri="{FF2B5EF4-FFF2-40B4-BE49-F238E27FC236}">
                <a16:creationId xmlns:a16="http://schemas.microsoft.com/office/drawing/2014/main" id="{D9293BE3-E3B0-7CBC-12D9-816CF1D9C796}"/>
              </a:ext>
            </a:extLst>
          </p:cNvPr>
          <p:cNvSpPr txBox="1"/>
          <p:nvPr/>
        </p:nvSpPr>
        <p:spPr>
          <a:xfrm>
            <a:off x="11378965" y="64532"/>
            <a:ext cx="594816" cy="369332"/>
          </a:xfrm>
          <a:prstGeom prst="rect">
            <a:avLst/>
          </a:prstGeom>
          <a:noFill/>
        </p:spPr>
        <p:txBody>
          <a:bodyPr wrap="square">
            <a:spAutoFit/>
          </a:bodyPr>
          <a:lstStyle/>
          <a:p>
            <a:pPr algn="ctr"/>
            <a:r>
              <a:rPr lang="en-US" sz="1800" dirty="0">
                <a:solidFill>
                  <a:schemeClr val="tx1">
                    <a:lumMod val="85000"/>
                    <a:lumOff val="15000"/>
                  </a:schemeClr>
                </a:solidFill>
              </a:rPr>
              <a:t>4</a:t>
            </a:r>
            <a:endParaRPr lang="en-US" dirty="0">
              <a:solidFill>
                <a:schemeClr val="tx1">
                  <a:lumMod val="85000"/>
                  <a:lumOff val="15000"/>
                </a:schemeClr>
              </a:solidFill>
            </a:endParaRPr>
          </a:p>
        </p:txBody>
      </p:sp>
    </p:spTree>
    <p:extLst>
      <p:ext uri="{BB962C8B-B14F-4D97-AF65-F5344CB8AC3E}">
        <p14:creationId xmlns:p14="http://schemas.microsoft.com/office/powerpoint/2010/main" val="237511091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12E2C249-A7FE-422D-54AE-63A58FBE2CF6}"/>
              </a:ext>
              <a:ext uri="{C183D7F6-B498-43B3-948B-1728B52AA6E4}">
                <adec:decorative xmlns:adec="http://schemas.microsoft.com/office/drawing/2017/decorative" val="1"/>
              </a:ext>
            </a:extLst>
          </p:cNvPr>
          <p:cNvGrpSpPr/>
          <p:nvPr/>
        </p:nvGrpSpPr>
        <p:grpSpPr>
          <a:xfrm>
            <a:off x="592981" y="1219200"/>
            <a:ext cx="11021125" cy="5032139"/>
            <a:chOff x="592981" y="1219200"/>
            <a:chExt cx="11021125" cy="5032139"/>
          </a:xfrm>
        </p:grpSpPr>
        <p:grpSp>
          <p:nvGrpSpPr>
            <p:cNvPr id="43" name="Group 42">
              <a:extLst>
                <a:ext uri="{FF2B5EF4-FFF2-40B4-BE49-F238E27FC236}">
                  <a16:creationId xmlns:a16="http://schemas.microsoft.com/office/drawing/2014/main" id="{4BAB212C-F859-9BC5-1611-85CFBAFB1494}"/>
                </a:ext>
                <a:ext uri="{C183D7F6-B498-43B3-948B-1728B52AA6E4}">
                  <adec:decorative xmlns:adec="http://schemas.microsoft.com/office/drawing/2017/decorative" val="1"/>
                </a:ext>
              </a:extLst>
            </p:cNvPr>
            <p:cNvGrpSpPr/>
            <p:nvPr/>
          </p:nvGrpSpPr>
          <p:grpSpPr>
            <a:xfrm>
              <a:off x="592981" y="1219200"/>
              <a:ext cx="11021125" cy="5032139"/>
              <a:chOff x="592981" y="1219200"/>
              <a:chExt cx="11021125" cy="5032139"/>
            </a:xfrm>
          </p:grpSpPr>
          <p:sp>
            <p:nvSpPr>
              <p:cNvPr id="2" name="Rectangle: Rounded Corners 1">
                <a:extLst>
                  <a:ext uri="{FF2B5EF4-FFF2-40B4-BE49-F238E27FC236}">
                    <a16:creationId xmlns:a16="http://schemas.microsoft.com/office/drawing/2014/main" id="{D2C69D19-20DE-026C-AE8D-F984CC78358C}"/>
                  </a:ext>
                  <a:ext uri="{C183D7F6-B498-43B3-948B-1728B52AA6E4}">
                    <adec:decorative xmlns:adec="http://schemas.microsoft.com/office/drawing/2017/decorative" val="1"/>
                  </a:ext>
                </a:extLst>
              </p:cNvPr>
              <p:cNvSpPr>
                <a:spLocks/>
              </p:cNvSpPr>
              <p:nvPr/>
            </p:nvSpPr>
            <p:spPr bwMode="auto">
              <a:xfrm>
                <a:off x="592981" y="1219200"/>
                <a:ext cx="11021125" cy="5032139"/>
              </a:xfrm>
              <a:prstGeom prst="roundRect">
                <a:avLst>
                  <a:gd name="adj" fmla="val 1521"/>
                </a:avLst>
              </a:prstGeom>
              <a:solidFill>
                <a:schemeClr val="bg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5" name="Rectangle: Rounded Corners 4">
                <a:extLst>
                  <a:ext uri="{FF2B5EF4-FFF2-40B4-BE49-F238E27FC236}">
                    <a16:creationId xmlns:a16="http://schemas.microsoft.com/office/drawing/2014/main" id="{EC04D413-7FBE-8739-946E-E4F3AB5EF8BE}"/>
                  </a:ext>
                  <a:ext uri="{C183D7F6-B498-43B3-948B-1728B52AA6E4}">
                    <adec:decorative xmlns:adec="http://schemas.microsoft.com/office/drawing/2017/decorative" val="1"/>
                  </a:ext>
                </a:extLst>
              </p:cNvPr>
              <p:cNvSpPr/>
              <p:nvPr/>
            </p:nvSpPr>
            <p:spPr bwMode="auto">
              <a:xfrm>
                <a:off x="718504" y="1680678"/>
                <a:ext cx="2824162" cy="3445634"/>
              </a:xfrm>
              <a:prstGeom prst="roundRect">
                <a:avLst>
                  <a:gd name="adj" fmla="val 4363"/>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428" name="Rectangle: Rounded Corners 427">
                <a:extLst>
                  <a:ext uri="{FF2B5EF4-FFF2-40B4-BE49-F238E27FC236}">
                    <a16:creationId xmlns:a16="http://schemas.microsoft.com/office/drawing/2014/main" id="{5D85DF64-F6CA-87E3-7B33-69DF76FC6BB1}"/>
                  </a:ext>
                  <a:ext uri="{C183D7F6-B498-43B3-948B-1728B52AA6E4}">
                    <adec:decorative xmlns:adec="http://schemas.microsoft.com/office/drawing/2017/decorative" val="1"/>
                  </a:ext>
                </a:extLst>
              </p:cNvPr>
              <p:cNvSpPr>
                <a:spLocks/>
              </p:cNvSpPr>
              <p:nvPr/>
            </p:nvSpPr>
            <p:spPr bwMode="auto">
              <a:xfrm>
                <a:off x="4070051" y="1680678"/>
                <a:ext cx="3107023" cy="1608517"/>
              </a:xfrm>
              <a:prstGeom prst="roundRect">
                <a:avLst>
                  <a:gd name="adj" fmla="val 4500"/>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rgbClr val="FFFFFF"/>
                  </a:solidFill>
                  <a:ea typeface="Segoe UI" pitchFamily="34" charset="0"/>
                  <a:cs typeface="Segoe UI" pitchFamily="34" charset="0"/>
                </a:endParaRPr>
              </a:p>
            </p:txBody>
          </p:sp>
          <p:sp>
            <p:nvSpPr>
              <p:cNvPr id="429" name="Rectangle: Rounded Corners 428">
                <a:extLst>
                  <a:ext uri="{FF2B5EF4-FFF2-40B4-BE49-F238E27FC236}">
                    <a16:creationId xmlns:a16="http://schemas.microsoft.com/office/drawing/2014/main" id="{C57FE66D-2A1C-565C-23F0-8D7F6D07CD75}"/>
                  </a:ext>
                  <a:ext uri="{C183D7F6-B498-43B3-948B-1728B52AA6E4}">
                    <adec:decorative xmlns:adec="http://schemas.microsoft.com/office/drawing/2017/decorative" val="1"/>
                  </a:ext>
                </a:extLst>
              </p:cNvPr>
              <p:cNvSpPr>
                <a:spLocks/>
              </p:cNvSpPr>
              <p:nvPr/>
            </p:nvSpPr>
            <p:spPr bwMode="auto">
              <a:xfrm>
                <a:off x="4070051" y="3517795"/>
                <a:ext cx="3107023" cy="1608517"/>
              </a:xfrm>
              <a:prstGeom prst="roundRect">
                <a:avLst>
                  <a:gd name="adj" fmla="val 4500"/>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rgbClr val="FFFFFF"/>
                  </a:solidFill>
                  <a:ea typeface="Segoe UI" pitchFamily="34" charset="0"/>
                  <a:cs typeface="Segoe UI" pitchFamily="34" charset="0"/>
                </a:endParaRPr>
              </a:p>
            </p:txBody>
          </p:sp>
          <p:sp>
            <p:nvSpPr>
              <p:cNvPr id="432" name="Rectangle: Rounded Corners 431">
                <a:extLst>
                  <a:ext uri="{FF2B5EF4-FFF2-40B4-BE49-F238E27FC236}">
                    <a16:creationId xmlns:a16="http://schemas.microsoft.com/office/drawing/2014/main" id="{A7DC1D78-143D-E684-981A-748E898772A6}"/>
                  </a:ext>
                  <a:ext uri="{C183D7F6-B498-43B3-948B-1728B52AA6E4}">
                    <adec:decorative xmlns:adec="http://schemas.microsoft.com/office/drawing/2017/decorative" val="1"/>
                  </a:ext>
                </a:extLst>
              </p:cNvPr>
              <p:cNvSpPr/>
              <p:nvPr/>
            </p:nvSpPr>
            <p:spPr bwMode="auto">
              <a:xfrm>
                <a:off x="949959" y="2340471"/>
                <a:ext cx="2341390" cy="1070112"/>
              </a:xfrm>
              <a:prstGeom prst="roundRect">
                <a:avLst>
                  <a:gd name="adj" fmla="val 6040"/>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rgbClr val="FFFFFF"/>
                  </a:solidFill>
                  <a:ea typeface="Segoe UI" pitchFamily="34" charset="0"/>
                  <a:cs typeface="Segoe UI" pitchFamily="34" charset="0"/>
                </a:endParaRPr>
              </a:p>
            </p:txBody>
          </p:sp>
          <p:sp>
            <p:nvSpPr>
              <p:cNvPr id="433" name="Rectangle: Rounded Corners 432">
                <a:extLst>
                  <a:ext uri="{FF2B5EF4-FFF2-40B4-BE49-F238E27FC236}">
                    <a16:creationId xmlns:a16="http://schemas.microsoft.com/office/drawing/2014/main" id="{3E366A87-F7B1-7229-1E3E-3AF1AB828B75}"/>
                  </a:ext>
                  <a:ext uri="{C183D7F6-B498-43B3-948B-1728B52AA6E4}">
                    <adec:decorative xmlns:adec="http://schemas.microsoft.com/office/drawing/2017/decorative" val="1"/>
                  </a:ext>
                </a:extLst>
              </p:cNvPr>
              <p:cNvSpPr/>
              <p:nvPr/>
            </p:nvSpPr>
            <p:spPr bwMode="auto">
              <a:xfrm>
                <a:off x="949959" y="3786997"/>
                <a:ext cx="2341390" cy="1070112"/>
              </a:xfrm>
              <a:prstGeom prst="roundRect">
                <a:avLst>
                  <a:gd name="adj" fmla="val 4615"/>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rgbClr val="FFFFFF"/>
                  </a:solidFill>
                  <a:ea typeface="Segoe UI" pitchFamily="34" charset="0"/>
                  <a:cs typeface="Segoe UI" pitchFamily="34" charset="0"/>
                </a:endParaRPr>
              </a:p>
            </p:txBody>
          </p:sp>
          <p:sp>
            <p:nvSpPr>
              <p:cNvPr id="436" name="Rectangle: Rounded Corners 435">
                <a:extLst>
                  <a:ext uri="{FF2B5EF4-FFF2-40B4-BE49-F238E27FC236}">
                    <a16:creationId xmlns:a16="http://schemas.microsoft.com/office/drawing/2014/main" id="{A16F0D29-9D6D-8B89-E436-9F60CED4DB78}"/>
                  </a:ext>
                  <a:ext uri="{C183D7F6-B498-43B3-948B-1728B52AA6E4}">
                    <adec:decorative xmlns:adec="http://schemas.microsoft.com/office/drawing/2017/decorative" val="1"/>
                  </a:ext>
                </a:extLst>
              </p:cNvPr>
              <p:cNvSpPr>
                <a:spLocks/>
              </p:cNvSpPr>
              <p:nvPr/>
            </p:nvSpPr>
            <p:spPr bwMode="auto">
              <a:xfrm>
                <a:off x="4209656" y="1804733"/>
                <a:ext cx="2827813" cy="560705"/>
              </a:xfrm>
              <a:prstGeom prst="roundRect">
                <a:avLst>
                  <a:gd name="adj" fmla="val 8700"/>
                </a:avLst>
              </a:prstGeom>
              <a:solidFill>
                <a:schemeClr val="tx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rgbClr val="FFFFFF"/>
                  </a:solidFill>
                  <a:ea typeface="Segoe UI" pitchFamily="34" charset="0"/>
                  <a:cs typeface="Segoe UI" pitchFamily="34" charset="0"/>
                </a:endParaRPr>
              </a:p>
            </p:txBody>
          </p:sp>
          <p:sp>
            <p:nvSpPr>
              <p:cNvPr id="437" name="Rectangle: Rounded Corners 436">
                <a:extLst>
                  <a:ext uri="{FF2B5EF4-FFF2-40B4-BE49-F238E27FC236}">
                    <a16:creationId xmlns:a16="http://schemas.microsoft.com/office/drawing/2014/main" id="{8F0F0A72-6449-CCA9-359B-0D4C8313AA71}"/>
                  </a:ext>
                  <a:ext uri="{C183D7F6-B498-43B3-948B-1728B52AA6E4}">
                    <adec:decorative xmlns:adec="http://schemas.microsoft.com/office/drawing/2017/decorative" val="1"/>
                  </a:ext>
                </a:extLst>
              </p:cNvPr>
              <p:cNvSpPr>
                <a:spLocks/>
              </p:cNvSpPr>
              <p:nvPr/>
            </p:nvSpPr>
            <p:spPr bwMode="auto">
              <a:xfrm>
                <a:off x="4209656" y="2595175"/>
                <a:ext cx="2827813" cy="560705"/>
              </a:xfrm>
              <a:prstGeom prst="roundRect">
                <a:avLst>
                  <a:gd name="adj" fmla="val 8700"/>
                </a:avLst>
              </a:prstGeom>
              <a:solidFill>
                <a:schemeClr val="tx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rgbClr val="FFFFFF"/>
                  </a:solidFill>
                  <a:ea typeface="Segoe UI" pitchFamily="34" charset="0"/>
                  <a:cs typeface="Segoe UI" pitchFamily="34" charset="0"/>
                </a:endParaRPr>
              </a:p>
            </p:txBody>
          </p:sp>
          <p:sp>
            <p:nvSpPr>
              <p:cNvPr id="509" name="Rectangle: Rounded Corners 508">
                <a:extLst>
                  <a:ext uri="{FF2B5EF4-FFF2-40B4-BE49-F238E27FC236}">
                    <a16:creationId xmlns:a16="http://schemas.microsoft.com/office/drawing/2014/main" id="{A866BBC4-1DE5-D0D4-D57E-EBA7C99FF979}"/>
                  </a:ext>
                  <a:ext uri="{C183D7F6-B498-43B3-948B-1728B52AA6E4}">
                    <adec:decorative xmlns:adec="http://schemas.microsoft.com/office/drawing/2017/decorative" val="1"/>
                  </a:ext>
                </a:extLst>
              </p:cNvPr>
              <p:cNvSpPr>
                <a:spLocks/>
              </p:cNvSpPr>
              <p:nvPr/>
            </p:nvSpPr>
            <p:spPr bwMode="auto">
              <a:xfrm>
                <a:off x="4209656" y="3647048"/>
                <a:ext cx="2827813" cy="560705"/>
              </a:xfrm>
              <a:prstGeom prst="roundRect">
                <a:avLst>
                  <a:gd name="adj" fmla="val 8700"/>
                </a:avLst>
              </a:prstGeom>
              <a:solidFill>
                <a:schemeClr val="tx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rgbClr val="FFFFFF"/>
                  </a:solidFill>
                  <a:ea typeface="Segoe UI" pitchFamily="34" charset="0"/>
                  <a:cs typeface="Segoe UI" pitchFamily="34" charset="0"/>
                </a:endParaRPr>
              </a:p>
            </p:txBody>
          </p:sp>
          <p:sp>
            <p:nvSpPr>
              <p:cNvPr id="510" name="Rectangle: Rounded Corners 509">
                <a:extLst>
                  <a:ext uri="{FF2B5EF4-FFF2-40B4-BE49-F238E27FC236}">
                    <a16:creationId xmlns:a16="http://schemas.microsoft.com/office/drawing/2014/main" id="{5505B1EA-46D3-94C8-89CC-A56BD31F9FE7}"/>
                  </a:ext>
                  <a:ext uri="{C183D7F6-B498-43B3-948B-1728B52AA6E4}">
                    <adec:decorative xmlns:adec="http://schemas.microsoft.com/office/drawing/2017/decorative" val="1"/>
                  </a:ext>
                </a:extLst>
              </p:cNvPr>
              <p:cNvSpPr>
                <a:spLocks/>
              </p:cNvSpPr>
              <p:nvPr/>
            </p:nvSpPr>
            <p:spPr bwMode="auto">
              <a:xfrm>
                <a:off x="4209656" y="4436353"/>
                <a:ext cx="2827813" cy="560705"/>
              </a:xfrm>
              <a:prstGeom prst="roundRect">
                <a:avLst>
                  <a:gd name="adj" fmla="val 8700"/>
                </a:avLst>
              </a:prstGeom>
              <a:solidFill>
                <a:schemeClr val="tx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rgbClr val="FFFFFF"/>
                  </a:solidFill>
                  <a:ea typeface="Segoe UI" pitchFamily="34" charset="0"/>
                  <a:cs typeface="Segoe UI" pitchFamily="34" charset="0"/>
                </a:endParaRPr>
              </a:p>
            </p:txBody>
          </p:sp>
          <p:sp>
            <p:nvSpPr>
              <p:cNvPr id="526" name="Rectangle: Rounded Corners 525">
                <a:extLst>
                  <a:ext uri="{FF2B5EF4-FFF2-40B4-BE49-F238E27FC236}">
                    <a16:creationId xmlns:a16="http://schemas.microsoft.com/office/drawing/2014/main" id="{A6DC393E-7CA0-BEAE-394F-773BC3B71FED}"/>
                  </a:ext>
                  <a:ext uri="{C183D7F6-B498-43B3-948B-1728B52AA6E4}">
                    <adec:decorative xmlns:adec="http://schemas.microsoft.com/office/drawing/2017/decorative" val="1"/>
                  </a:ext>
                </a:extLst>
              </p:cNvPr>
              <p:cNvSpPr/>
              <p:nvPr/>
            </p:nvSpPr>
            <p:spPr bwMode="auto">
              <a:xfrm>
                <a:off x="2907454" y="2715830"/>
                <a:ext cx="1283576" cy="319394"/>
              </a:xfrm>
              <a:prstGeom prst="round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rgbClr val="FFFFFF"/>
                  </a:solidFill>
                  <a:ea typeface="Segoe UI" pitchFamily="34" charset="0"/>
                  <a:cs typeface="Segoe UI" pitchFamily="34" charset="0"/>
                </a:endParaRPr>
              </a:p>
            </p:txBody>
          </p:sp>
          <p:sp>
            <p:nvSpPr>
              <p:cNvPr id="527" name="Rectangle: Rounded Corners 526">
                <a:extLst>
                  <a:ext uri="{FF2B5EF4-FFF2-40B4-BE49-F238E27FC236}">
                    <a16:creationId xmlns:a16="http://schemas.microsoft.com/office/drawing/2014/main" id="{9AA8B4AF-D1D0-7835-CEF0-BC2B29E047B2}"/>
                  </a:ext>
                  <a:ext uri="{C183D7F6-B498-43B3-948B-1728B52AA6E4}">
                    <adec:decorative xmlns:adec="http://schemas.microsoft.com/office/drawing/2017/decorative" val="1"/>
                  </a:ext>
                </a:extLst>
              </p:cNvPr>
              <p:cNvSpPr/>
              <p:nvPr/>
            </p:nvSpPr>
            <p:spPr bwMode="auto">
              <a:xfrm>
                <a:off x="2926080" y="4162356"/>
                <a:ext cx="1283576" cy="319394"/>
              </a:xfrm>
              <a:prstGeom prst="round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rgbClr val="FFFFFF"/>
                  </a:solidFill>
                  <a:ea typeface="Segoe UI" pitchFamily="34" charset="0"/>
                  <a:cs typeface="Segoe UI" pitchFamily="34" charset="0"/>
                </a:endParaRPr>
              </a:p>
            </p:txBody>
          </p:sp>
        </p:grpSp>
        <p:sp>
          <p:nvSpPr>
            <p:cNvPr id="430" name="Rectangle: Rounded Corners 429">
              <a:extLst>
                <a:ext uri="{FF2B5EF4-FFF2-40B4-BE49-F238E27FC236}">
                  <a16:creationId xmlns:a16="http://schemas.microsoft.com/office/drawing/2014/main" id="{CDE87808-C9A7-330A-3152-75DA346C9612}"/>
                </a:ext>
              </a:extLst>
            </p:cNvPr>
            <p:cNvSpPr>
              <a:spLocks/>
            </p:cNvSpPr>
            <p:nvPr/>
          </p:nvSpPr>
          <p:spPr bwMode="auto">
            <a:xfrm>
              <a:off x="7720755" y="1680678"/>
              <a:ext cx="3768725" cy="1058580"/>
            </a:xfrm>
            <a:prstGeom prst="roundRect">
              <a:avLst>
                <a:gd name="adj" fmla="val 6800"/>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146284" rIns="91427" bIns="146284" numCol="1" spcCol="0" rtlCol="0" fromWordArt="0" anchor="ctr" anchorCtr="0" forceAA="0" compatLnSpc="1">
              <a:prstTxWarp prst="textNoShape">
                <a:avLst/>
              </a:prstTxWarp>
              <a:noAutofit/>
            </a:bodyPr>
            <a:lstStyle/>
            <a:p>
              <a:pPr algn="ctr" defTabSz="932293" fontAlgn="base">
                <a:spcBef>
                  <a:spcPct val="0"/>
                </a:spcBef>
                <a:spcAft>
                  <a:spcPct val="0"/>
                </a:spcAft>
              </a:pPr>
              <a:endParaRPr lang="en-IN" sz="800" b="1">
                <a:solidFill>
                  <a:prstClr val="white"/>
                </a:solidFill>
                <a:cs typeface="Segoe UI" panose="020B0502040204020203" pitchFamily="34" charset="0"/>
              </a:endParaRPr>
            </a:p>
          </p:txBody>
        </p:sp>
        <p:sp>
          <p:nvSpPr>
            <p:cNvPr id="528" name="Rectangle: Rounded Corners 527">
              <a:extLst>
                <a:ext uri="{FF2B5EF4-FFF2-40B4-BE49-F238E27FC236}">
                  <a16:creationId xmlns:a16="http://schemas.microsoft.com/office/drawing/2014/main" id="{B347ACC2-C6FC-BFA0-AF2D-22B398F54C99}"/>
                </a:ext>
              </a:extLst>
            </p:cNvPr>
            <p:cNvSpPr>
              <a:spLocks/>
            </p:cNvSpPr>
            <p:nvPr/>
          </p:nvSpPr>
          <p:spPr bwMode="auto">
            <a:xfrm>
              <a:off x="7828386" y="2008140"/>
              <a:ext cx="3553462" cy="629621"/>
            </a:xfrm>
            <a:prstGeom prst="roundRect">
              <a:avLst>
                <a:gd name="adj" fmla="val 77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18288" rIns="45720" bIns="18288" numCol="1" spcCol="0" rtlCol="0" fromWordArt="0" anchor="ctr" anchorCtr="0" forceAA="0" compatLnSpc="1">
              <a:prstTxWarp prst="textNoShape">
                <a:avLst/>
              </a:prstTxWarp>
              <a:noAutofit/>
            </a:bodyPr>
            <a:lstStyle/>
            <a:p>
              <a:pPr algn="ctr" defTabSz="932472" fontAlgn="base">
                <a:spcAft>
                  <a:spcPts val="600"/>
                </a:spcAft>
              </a:pPr>
              <a:endParaRPr lang="en-IN" sz="1000" b="1">
                <a:solidFill>
                  <a:sysClr val="windowText" lastClr="000000"/>
                </a:solidFill>
                <a:cs typeface="Segoe UI"/>
              </a:endParaRPr>
            </a:p>
          </p:txBody>
        </p:sp>
        <p:sp>
          <p:nvSpPr>
            <p:cNvPr id="431" name="Rectangle: Rounded Corners 430">
              <a:extLst>
                <a:ext uri="{FF2B5EF4-FFF2-40B4-BE49-F238E27FC236}">
                  <a16:creationId xmlns:a16="http://schemas.microsoft.com/office/drawing/2014/main" id="{35E81E0E-BD2E-6522-8426-EA04225E5540}"/>
                </a:ext>
              </a:extLst>
            </p:cNvPr>
            <p:cNvSpPr>
              <a:spLocks/>
            </p:cNvSpPr>
            <p:nvPr/>
          </p:nvSpPr>
          <p:spPr bwMode="auto">
            <a:xfrm>
              <a:off x="7720755" y="3517795"/>
              <a:ext cx="3768725" cy="1058580"/>
            </a:xfrm>
            <a:prstGeom prst="roundRect">
              <a:avLst>
                <a:gd name="adj" fmla="val 6800"/>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IN" sz="800">
                <a:solidFill>
                  <a:srgbClr val="FFFFFF"/>
                </a:solidFill>
                <a:cs typeface="Segoe UI" pitchFamily="34" charset="0"/>
              </a:endParaRPr>
            </a:p>
          </p:txBody>
        </p:sp>
        <p:sp>
          <p:nvSpPr>
            <p:cNvPr id="591" name="Rectangle: Rounded Corners 590">
              <a:extLst>
                <a:ext uri="{FF2B5EF4-FFF2-40B4-BE49-F238E27FC236}">
                  <a16:creationId xmlns:a16="http://schemas.microsoft.com/office/drawing/2014/main" id="{B18A53C5-DE2D-8075-6645-49831CD27FF9}"/>
                </a:ext>
              </a:extLst>
            </p:cNvPr>
            <p:cNvSpPr>
              <a:spLocks/>
            </p:cNvSpPr>
            <p:nvPr/>
          </p:nvSpPr>
          <p:spPr bwMode="auto">
            <a:xfrm>
              <a:off x="7828386" y="3856472"/>
              <a:ext cx="3553462" cy="621564"/>
            </a:xfrm>
            <a:prstGeom prst="roundRect">
              <a:avLst>
                <a:gd name="adj" fmla="val 77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18288" rIns="45720" bIns="18288" numCol="1" spcCol="0" rtlCol="0" fromWordArt="0" anchor="ctr" anchorCtr="0" forceAA="0" compatLnSpc="1">
              <a:prstTxWarp prst="textNoShape">
                <a:avLst/>
              </a:prstTxWarp>
              <a:noAutofit/>
            </a:bodyPr>
            <a:lstStyle/>
            <a:p>
              <a:pPr algn="ctr" defTabSz="932472" fontAlgn="base">
                <a:spcAft>
                  <a:spcPts val="600"/>
                </a:spcAft>
              </a:pPr>
              <a:endParaRPr lang="en-IN" sz="1000" b="1">
                <a:solidFill>
                  <a:sysClr val="windowText" lastClr="000000"/>
                </a:solidFill>
                <a:cs typeface="Segoe UI"/>
              </a:endParaRPr>
            </a:p>
          </p:txBody>
        </p:sp>
      </p:grpSp>
      <p:sp>
        <p:nvSpPr>
          <p:cNvPr id="394" name="Title 4">
            <a:extLst>
              <a:ext uri="{FF2B5EF4-FFF2-40B4-BE49-F238E27FC236}">
                <a16:creationId xmlns:a16="http://schemas.microsoft.com/office/drawing/2014/main" id="{4CB2B429-96F1-432D-B3AF-598D0C399B03}"/>
              </a:ext>
            </a:extLst>
          </p:cNvPr>
          <p:cNvSpPr txBox="1">
            <a:spLocks noGrp="1"/>
          </p:cNvSpPr>
          <p:nvPr>
            <p:ph type="title"/>
          </p:nvPr>
        </p:nvSpPr>
        <p:spPr>
          <a:xfrm>
            <a:off x="588263" y="457200"/>
            <a:ext cx="11018520" cy="430887"/>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fontScale="90000"/>
          </a:bodyPr>
          <a:lst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r>
              <a:rPr lang="en-US" noProof="0" dirty="0">
                <a:latin typeface="Segoe UI Semibold" panose="020B0702040204020203" pitchFamily="34" charset="0"/>
                <a:cs typeface="Segoe UI Semibold" panose="020B0702040204020203" pitchFamily="34" charset="0"/>
              </a:rPr>
              <a:t>Objectives and Key Results (OKR) – Transition to Architecture</a:t>
            </a:r>
          </a:p>
        </p:txBody>
      </p:sp>
      <p:sp>
        <p:nvSpPr>
          <p:cNvPr id="3" name="TextBox 2">
            <a:extLst>
              <a:ext uri="{FF2B5EF4-FFF2-40B4-BE49-F238E27FC236}">
                <a16:creationId xmlns:a16="http://schemas.microsoft.com/office/drawing/2014/main" id="{3840A0C6-BD08-ED89-38D8-ABDFD0B8B436}"/>
              </a:ext>
            </a:extLst>
          </p:cNvPr>
          <p:cNvSpPr txBox="1"/>
          <p:nvPr/>
        </p:nvSpPr>
        <p:spPr>
          <a:xfrm>
            <a:off x="1094960" y="1293485"/>
            <a:ext cx="2071251" cy="276999"/>
          </a:xfrm>
          <a:prstGeom prst="rect">
            <a:avLst/>
          </a:prstGeom>
          <a:noFill/>
        </p:spPr>
        <p:txBody>
          <a:bodyPr wrap="square" lIns="0" tIns="0" rIns="0" bIns="0" rtlCol="0">
            <a:spAutoFit/>
          </a:bodyPr>
          <a:lstStyle/>
          <a:p>
            <a:pPr algn="ctr"/>
            <a:r>
              <a:rPr lang="en-US" sz="1800">
                <a:solidFill>
                  <a:schemeClr val="accent1"/>
                </a:solidFill>
                <a:latin typeface="+mj-lt"/>
              </a:rPr>
              <a:t>Strategy</a:t>
            </a:r>
          </a:p>
        </p:txBody>
      </p:sp>
      <p:sp>
        <p:nvSpPr>
          <p:cNvPr id="4" name="TextBox 3">
            <a:extLst>
              <a:ext uri="{FF2B5EF4-FFF2-40B4-BE49-F238E27FC236}">
                <a16:creationId xmlns:a16="http://schemas.microsoft.com/office/drawing/2014/main" id="{D8E9EF72-6F35-D684-A168-DA03B9696071}"/>
              </a:ext>
            </a:extLst>
          </p:cNvPr>
          <p:cNvSpPr txBox="1"/>
          <p:nvPr/>
        </p:nvSpPr>
        <p:spPr>
          <a:xfrm>
            <a:off x="4181810" y="1293485"/>
            <a:ext cx="2883504" cy="276999"/>
          </a:xfrm>
          <a:prstGeom prst="rect">
            <a:avLst/>
          </a:prstGeom>
          <a:noFill/>
        </p:spPr>
        <p:txBody>
          <a:bodyPr wrap="square" lIns="0" tIns="0" rIns="0" bIns="0" rtlCol="0">
            <a:spAutoFit/>
          </a:bodyPr>
          <a:lstStyle/>
          <a:p>
            <a:pPr algn="ctr"/>
            <a:r>
              <a:rPr lang="en-US" sz="1800">
                <a:solidFill>
                  <a:schemeClr val="accent1"/>
                </a:solidFill>
                <a:latin typeface="+mj-lt"/>
              </a:rPr>
              <a:t>Architecture &amp; Roadmap</a:t>
            </a:r>
          </a:p>
        </p:txBody>
      </p:sp>
      <p:sp>
        <p:nvSpPr>
          <p:cNvPr id="11" name="TextBox 10">
            <a:extLst>
              <a:ext uri="{FF2B5EF4-FFF2-40B4-BE49-F238E27FC236}">
                <a16:creationId xmlns:a16="http://schemas.microsoft.com/office/drawing/2014/main" id="{C71910B0-A076-D592-523D-A33B597ADCAC}"/>
              </a:ext>
            </a:extLst>
          </p:cNvPr>
          <p:cNvSpPr txBox="1"/>
          <p:nvPr/>
        </p:nvSpPr>
        <p:spPr>
          <a:xfrm>
            <a:off x="8491675" y="1293485"/>
            <a:ext cx="2201270" cy="276999"/>
          </a:xfrm>
          <a:prstGeom prst="rect">
            <a:avLst/>
          </a:prstGeom>
          <a:noFill/>
        </p:spPr>
        <p:txBody>
          <a:bodyPr wrap="square" lIns="0" tIns="0" rIns="0" bIns="0" rtlCol="0">
            <a:spAutoFit/>
          </a:bodyPr>
          <a:lstStyle/>
          <a:p>
            <a:pPr algn="ctr"/>
            <a:r>
              <a:rPr lang="en-US" sz="1800">
                <a:solidFill>
                  <a:schemeClr val="accent1"/>
                </a:solidFill>
                <a:latin typeface="+mj-lt"/>
              </a:rPr>
              <a:t>Enablement</a:t>
            </a:r>
          </a:p>
        </p:txBody>
      </p:sp>
      <p:sp>
        <p:nvSpPr>
          <p:cNvPr id="434" name="TextBox 433">
            <a:extLst>
              <a:ext uri="{FF2B5EF4-FFF2-40B4-BE49-F238E27FC236}">
                <a16:creationId xmlns:a16="http://schemas.microsoft.com/office/drawing/2014/main" id="{EE02210D-D505-B42E-72E2-EA02298DD1CE}"/>
              </a:ext>
            </a:extLst>
          </p:cNvPr>
          <p:cNvSpPr txBox="1"/>
          <p:nvPr/>
        </p:nvSpPr>
        <p:spPr>
          <a:xfrm>
            <a:off x="1548925" y="1894625"/>
            <a:ext cx="1163320" cy="246221"/>
          </a:xfrm>
          <a:prstGeom prst="rect">
            <a:avLst/>
          </a:prstGeom>
          <a:noFill/>
        </p:spPr>
        <p:txBody>
          <a:bodyPr wrap="square" lIns="0" tIns="0" rIns="0" bIns="0" rtlCol="0">
            <a:spAutoFit/>
          </a:bodyPr>
          <a:lstStyle/>
          <a:p>
            <a:pPr algn="ctr"/>
            <a:r>
              <a:rPr lang="en-IN" sz="1600">
                <a:solidFill>
                  <a:schemeClr val="bg1"/>
                </a:solidFill>
                <a:latin typeface="+mj-lt"/>
              </a:rPr>
              <a:t>Objective</a:t>
            </a:r>
          </a:p>
        </p:txBody>
      </p:sp>
      <p:sp>
        <p:nvSpPr>
          <p:cNvPr id="524" name="TextBox 523">
            <a:extLst>
              <a:ext uri="{FF2B5EF4-FFF2-40B4-BE49-F238E27FC236}">
                <a16:creationId xmlns:a16="http://schemas.microsoft.com/office/drawing/2014/main" id="{DE157CD2-EBA1-818A-D0BE-E7752B68A956}"/>
              </a:ext>
            </a:extLst>
          </p:cNvPr>
          <p:cNvSpPr txBox="1"/>
          <p:nvPr/>
        </p:nvSpPr>
        <p:spPr>
          <a:xfrm>
            <a:off x="1544241" y="2767805"/>
            <a:ext cx="1152826" cy="215444"/>
          </a:xfrm>
          <a:prstGeom prst="rect">
            <a:avLst/>
          </a:prstGeom>
          <a:noFill/>
        </p:spPr>
        <p:txBody>
          <a:bodyPr wrap="square" lIns="0" tIns="0" rIns="0" bIns="0">
            <a:spAutoFit/>
          </a:bodyPr>
          <a:lstStyle/>
          <a:p>
            <a:pPr algn="ctr"/>
            <a:r>
              <a:rPr lang="en-IN" sz="1400">
                <a:latin typeface="+mj-lt"/>
              </a:rPr>
              <a:t>Key Result #1</a:t>
            </a:r>
          </a:p>
        </p:txBody>
      </p:sp>
      <p:sp>
        <p:nvSpPr>
          <p:cNvPr id="518" name="TextBox 517">
            <a:extLst>
              <a:ext uri="{FF2B5EF4-FFF2-40B4-BE49-F238E27FC236}">
                <a16:creationId xmlns:a16="http://schemas.microsoft.com/office/drawing/2014/main" id="{82A53A21-DC14-C108-797A-D2FCE1C36E62}"/>
              </a:ext>
            </a:extLst>
          </p:cNvPr>
          <p:cNvSpPr txBox="1"/>
          <p:nvPr/>
        </p:nvSpPr>
        <p:spPr>
          <a:xfrm>
            <a:off x="5334001" y="2008141"/>
            <a:ext cx="409036" cy="184666"/>
          </a:xfrm>
          <a:prstGeom prst="rect">
            <a:avLst/>
          </a:prstGeom>
          <a:noFill/>
        </p:spPr>
        <p:txBody>
          <a:bodyPr wrap="square" lIns="0" tIns="0" rIns="0" bIns="0" rtlCol="0">
            <a:spAutoFit/>
          </a:bodyPr>
          <a:lstStyle/>
          <a:p>
            <a:pPr algn="l"/>
            <a:r>
              <a:rPr lang="en-IN" sz="1200">
                <a:latin typeface="+mj-lt"/>
              </a:rPr>
              <a:t>Epic</a:t>
            </a:r>
          </a:p>
        </p:txBody>
      </p:sp>
      <p:sp>
        <p:nvSpPr>
          <p:cNvPr id="500" name="Rectangle: Rounded Corners 499">
            <a:extLst>
              <a:ext uri="{FF2B5EF4-FFF2-40B4-BE49-F238E27FC236}">
                <a16:creationId xmlns:a16="http://schemas.microsoft.com/office/drawing/2014/main" id="{16033031-F4EA-E419-360B-72C5B48F6E71}"/>
              </a:ext>
            </a:extLst>
          </p:cNvPr>
          <p:cNvSpPr>
            <a:spLocks/>
          </p:cNvSpPr>
          <p:nvPr/>
        </p:nvSpPr>
        <p:spPr bwMode="auto">
          <a:xfrm>
            <a:off x="5840731" y="1839319"/>
            <a:ext cx="1141094" cy="141858"/>
          </a:xfrm>
          <a:prstGeom prst="roundRect">
            <a:avLst>
              <a:gd name="adj" fmla="val 8765"/>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IN" sz="800">
                <a:solidFill>
                  <a:srgbClr val="FFFFFF"/>
                </a:solidFill>
                <a:ea typeface="Segoe UI" pitchFamily="34" charset="0"/>
                <a:cs typeface="Segoe UI" pitchFamily="34" charset="0"/>
              </a:rPr>
              <a:t>Feature 1</a:t>
            </a:r>
          </a:p>
        </p:txBody>
      </p:sp>
      <p:sp>
        <p:nvSpPr>
          <p:cNvPr id="501" name="Rectangle: Rounded Corners 500">
            <a:extLst>
              <a:ext uri="{FF2B5EF4-FFF2-40B4-BE49-F238E27FC236}">
                <a16:creationId xmlns:a16="http://schemas.microsoft.com/office/drawing/2014/main" id="{2B21FC1E-D154-B09D-2706-A96F6CE78C89}"/>
              </a:ext>
            </a:extLst>
          </p:cNvPr>
          <p:cNvSpPr>
            <a:spLocks/>
          </p:cNvSpPr>
          <p:nvPr/>
        </p:nvSpPr>
        <p:spPr bwMode="auto">
          <a:xfrm>
            <a:off x="5840731" y="2014157"/>
            <a:ext cx="1141094" cy="141858"/>
          </a:xfrm>
          <a:prstGeom prst="roundRect">
            <a:avLst>
              <a:gd name="adj" fmla="val 8765"/>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IN" sz="800">
                <a:solidFill>
                  <a:srgbClr val="FFFFFF"/>
                </a:solidFill>
                <a:ea typeface="Segoe UI" pitchFamily="34" charset="0"/>
                <a:cs typeface="Segoe UI" pitchFamily="34" charset="0"/>
              </a:rPr>
              <a:t>Feature 2</a:t>
            </a:r>
          </a:p>
        </p:txBody>
      </p:sp>
      <p:sp>
        <p:nvSpPr>
          <p:cNvPr id="502" name="Rectangle: Rounded Corners 501">
            <a:extLst>
              <a:ext uri="{FF2B5EF4-FFF2-40B4-BE49-F238E27FC236}">
                <a16:creationId xmlns:a16="http://schemas.microsoft.com/office/drawing/2014/main" id="{861B5CA0-9FF6-C3B4-C5B5-3DCAE5CDD05B}"/>
              </a:ext>
            </a:extLst>
          </p:cNvPr>
          <p:cNvSpPr>
            <a:spLocks/>
          </p:cNvSpPr>
          <p:nvPr/>
        </p:nvSpPr>
        <p:spPr bwMode="auto">
          <a:xfrm>
            <a:off x="5840731" y="2188994"/>
            <a:ext cx="1141094" cy="141858"/>
          </a:xfrm>
          <a:prstGeom prst="roundRect">
            <a:avLst>
              <a:gd name="adj" fmla="val 8765"/>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IN" sz="800">
                <a:solidFill>
                  <a:srgbClr val="FFFFFF"/>
                </a:solidFill>
                <a:ea typeface="Segoe UI" pitchFamily="34" charset="0"/>
                <a:cs typeface="Segoe UI" pitchFamily="34" charset="0"/>
              </a:rPr>
              <a:t>Feature …</a:t>
            </a:r>
          </a:p>
        </p:txBody>
      </p:sp>
      <p:sp>
        <p:nvSpPr>
          <p:cNvPr id="519" name="TextBox 518">
            <a:extLst>
              <a:ext uri="{FF2B5EF4-FFF2-40B4-BE49-F238E27FC236}">
                <a16:creationId xmlns:a16="http://schemas.microsoft.com/office/drawing/2014/main" id="{9725ECD1-1407-2FD3-3ED1-6DD7C0161B5E}"/>
              </a:ext>
            </a:extLst>
          </p:cNvPr>
          <p:cNvSpPr txBox="1"/>
          <p:nvPr/>
        </p:nvSpPr>
        <p:spPr>
          <a:xfrm>
            <a:off x="5334001" y="2797446"/>
            <a:ext cx="409036" cy="184666"/>
          </a:xfrm>
          <a:prstGeom prst="rect">
            <a:avLst/>
          </a:prstGeom>
          <a:noFill/>
        </p:spPr>
        <p:txBody>
          <a:bodyPr wrap="square" lIns="0" tIns="0" rIns="0" bIns="0" rtlCol="0">
            <a:spAutoFit/>
          </a:bodyPr>
          <a:lstStyle/>
          <a:p>
            <a:pPr algn="l"/>
            <a:r>
              <a:rPr lang="en-IN" sz="1200">
                <a:latin typeface="+mj-lt"/>
              </a:rPr>
              <a:t>Epic</a:t>
            </a:r>
          </a:p>
        </p:txBody>
      </p:sp>
      <p:sp>
        <p:nvSpPr>
          <p:cNvPr id="505" name="Rectangle: Rounded Corners 504">
            <a:extLst>
              <a:ext uri="{FF2B5EF4-FFF2-40B4-BE49-F238E27FC236}">
                <a16:creationId xmlns:a16="http://schemas.microsoft.com/office/drawing/2014/main" id="{210099CC-DCC1-65D9-369D-F9E7D6D8F4EE}"/>
              </a:ext>
            </a:extLst>
          </p:cNvPr>
          <p:cNvSpPr>
            <a:spLocks/>
          </p:cNvSpPr>
          <p:nvPr/>
        </p:nvSpPr>
        <p:spPr bwMode="auto">
          <a:xfrm>
            <a:off x="5840731" y="2628624"/>
            <a:ext cx="1141094" cy="141858"/>
          </a:xfrm>
          <a:prstGeom prst="roundRect">
            <a:avLst>
              <a:gd name="adj" fmla="val 8765"/>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IN" sz="800">
                <a:solidFill>
                  <a:srgbClr val="FFFFFF"/>
                </a:solidFill>
                <a:ea typeface="Segoe UI" pitchFamily="34" charset="0"/>
                <a:cs typeface="Segoe UI" pitchFamily="34" charset="0"/>
              </a:rPr>
              <a:t>Feature 6</a:t>
            </a:r>
          </a:p>
        </p:txBody>
      </p:sp>
      <p:sp>
        <p:nvSpPr>
          <p:cNvPr id="506" name="Rectangle: Rounded Corners 505">
            <a:extLst>
              <a:ext uri="{FF2B5EF4-FFF2-40B4-BE49-F238E27FC236}">
                <a16:creationId xmlns:a16="http://schemas.microsoft.com/office/drawing/2014/main" id="{2B60FB33-A343-6079-1107-28A461F47730}"/>
              </a:ext>
            </a:extLst>
          </p:cNvPr>
          <p:cNvSpPr>
            <a:spLocks/>
          </p:cNvSpPr>
          <p:nvPr/>
        </p:nvSpPr>
        <p:spPr bwMode="auto">
          <a:xfrm>
            <a:off x="5840731" y="2803462"/>
            <a:ext cx="1141094" cy="141858"/>
          </a:xfrm>
          <a:prstGeom prst="roundRect">
            <a:avLst>
              <a:gd name="adj" fmla="val 8765"/>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IN" sz="800">
                <a:solidFill>
                  <a:srgbClr val="FFFFFF"/>
                </a:solidFill>
                <a:ea typeface="Segoe UI" pitchFamily="34" charset="0"/>
                <a:cs typeface="Segoe UI" pitchFamily="34" charset="0"/>
              </a:rPr>
              <a:t>Feature 7</a:t>
            </a:r>
          </a:p>
        </p:txBody>
      </p:sp>
      <p:sp>
        <p:nvSpPr>
          <p:cNvPr id="507" name="Rectangle: Rounded Corners 506">
            <a:extLst>
              <a:ext uri="{FF2B5EF4-FFF2-40B4-BE49-F238E27FC236}">
                <a16:creationId xmlns:a16="http://schemas.microsoft.com/office/drawing/2014/main" id="{AA5B5E92-B807-F40A-2225-CE83DEE3B1B8}"/>
              </a:ext>
            </a:extLst>
          </p:cNvPr>
          <p:cNvSpPr>
            <a:spLocks/>
          </p:cNvSpPr>
          <p:nvPr/>
        </p:nvSpPr>
        <p:spPr bwMode="auto">
          <a:xfrm>
            <a:off x="5840731" y="2978299"/>
            <a:ext cx="1141094" cy="141858"/>
          </a:xfrm>
          <a:prstGeom prst="roundRect">
            <a:avLst>
              <a:gd name="adj" fmla="val 8765"/>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IN" sz="800">
                <a:solidFill>
                  <a:srgbClr val="FFFFFF"/>
                </a:solidFill>
                <a:ea typeface="Segoe UI" pitchFamily="34" charset="0"/>
                <a:cs typeface="Segoe UI" pitchFamily="34" charset="0"/>
              </a:rPr>
              <a:t>Feature …</a:t>
            </a:r>
          </a:p>
        </p:txBody>
      </p:sp>
      <p:cxnSp>
        <p:nvCxnSpPr>
          <p:cNvPr id="599" name="Connector: Elbow 598" descr="Arrow pointing right">
            <a:extLst>
              <a:ext uri="{FF2B5EF4-FFF2-40B4-BE49-F238E27FC236}">
                <a16:creationId xmlns:a16="http://schemas.microsoft.com/office/drawing/2014/main" id="{0A59BB7C-967B-62BA-92A6-0476E0A78099}"/>
              </a:ext>
            </a:extLst>
          </p:cNvPr>
          <p:cNvCxnSpPr>
            <a:cxnSpLocks/>
            <a:endCxn id="430" idx="1"/>
          </p:cNvCxnSpPr>
          <p:nvPr/>
        </p:nvCxnSpPr>
        <p:spPr>
          <a:xfrm>
            <a:off x="6981825" y="1913870"/>
            <a:ext cx="738930" cy="296098"/>
          </a:xfrm>
          <a:prstGeom prst="bentConnector3">
            <a:avLst/>
          </a:prstGeom>
          <a:ln w="12700" cap="rnd">
            <a:solidFill>
              <a:schemeClr val="bg1">
                <a:lumMod val="75000"/>
              </a:schemeClr>
            </a:solidFill>
            <a:prstDash val="solid"/>
            <a:headEnd type="none" w="lg" len="med"/>
            <a:tailEnd type="arrow"/>
          </a:ln>
        </p:spPr>
        <p:style>
          <a:lnRef idx="1">
            <a:schemeClr val="accent1"/>
          </a:lnRef>
          <a:fillRef idx="0">
            <a:schemeClr val="accent1"/>
          </a:fillRef>
          <a:effectRef idx="0">
            <a:schemeClr val="accent1"/>
          </a:effectRef>
          <a:fontRef idx="minor">
            <a:schemeClr val="tx1"/>
          </a:fontRef>
        </p:style>
      </p:cxnSp>
      <p:cxnSp>
        <p:nvCxnSpPr>
          <p:cNvPr id="597" name="Straight Connector 596" descr="A red color dotted arrow pointing from top to bottom">
            <a:extLst>
              <a:ext uri="{FF2B5EF4-FFF2-40B4-BE49-F238E27FC236}">
                <a16:creationId xmlns:a16="http://schemas.microsoft.com/office/drawing/2014/main" id="{B76C0C5A-8203-D3C8-FC5B-0056936E2AF8}"/>
              </a:ext>
              <a:ext uri="{C183D7F6-B498-43B3-948B-1728B52AA6E4}">
                <adec:decorative xmlns:adec="http://schemas.microsoft.com/office/drawing/2017/decorative" val="0"/>
              </a:ext>
            </a:extLst>
          </p:cNvPr>
          <p:cNvCxnSpPr>
            <a:cxnSpLocks/>
          </p:cNvCxnSpPr>
          <p:nvPr/>
        </p:nvCxnSpPr>
        <p:spPr>
          <a:xfrm>
            <a:off x="7471577" y="1680678"/>
            <a:ext cx="0" cy="3445634"/>
          </a:xfrm>
          <a:prstGeom prst="line">
            <a:avLst/>
          </a:prstGeom>
          <a:ln w="22225" cap="rnd">
            <a:solidFill>
              <a:srgbClr val="C00000"/>
            </a:solidFill>
            <a:prstDash val="sysDash"/>
            <a:headEnd type="none" w="lg" len="med"/>
            <a:tailEnd type="arrow"/>
          </a:ln>
        </p:spPr>
        <p:style>
          <a:lnRef idx="1">
            <a:schemeClr val="accent1"/>
          </a:lnRef>
          <a:fillRef idx="0">
            <a:schemeClr val="accent1"/>
          </a:fillRef>
          <a:effectRef idx="0">
            <a:schemeClr val="accent1"/>
          </a:effectRef>
          <a:fontRef idx="minor">
            <a:schemeClr val="tx1"/>
          </a:fontRef>
        </p:style>
      </p:cxnSp>
      <p:sp>
        <p:nvSpPr>
          <p:cNvPr id="529" name="TextBox 528">
            <a:extLst>
              <a:ext uri="{FF2B5EF4-FFF2-40B4-BE49-F238E27FC236}">
                <a16:creationId xmlns:a16="http://schemas.microsoft.com/office/drawing/2014/main" id="{08144B35-B524-8DB2-1424-64A4AB71D423}"/>
              </a:ext>
            </a:extLst>
          </p:cNvPr>
          <p:cNvSpPr txBox="1"/>
          <p:nvPr/>
        </p:nvSpPr>
        <p:spPr>
          <a:xfrm>
            <a:off x="8843116" y="1744593"/>
            <a:ext cx="1524000" cy="169277"/>
          </a:xfrm>
          <a:prstGeom prst="rect">
            <a:avLst/>
          </a:prstGeom>
          <a:noFill/>
        </p:spPr>
        <p:txBody>
          <a:bodyPr wrap="square" lIns="0" tIns="0" rIns="0" bIns="0" rtlCol="0">
            <a:spAutoFit/>
          </a:bodyPr>
          <a:lstStyle/>
          <a:p>
            <a:pPr algn="ctr"/>
            <a:r>
              <a:rPr lang="en-IN" sz="1100">
                <a:solidFill>
                  <a:schemeClr val="bg1"/>
                </a:solidFill>
                <a:latin typeface="+mj-lt"/>
              </a:rPr>
              <a:t>Feature 1</a:t>
            </a:r>
          </a:p>
        </p:txBody>
      </p:sp>
      <p:sp>
        <p:nvSpPr>
          <p:cNvPr id="588" name="TextBox 587">
            <a:extLst>
              <a:ext uri="{FF2B5EF4-FFF2-40B4-BE49-F238E27FC236}">
                <a16:creationId xmlns:a16="http://schemas.microsoft.com/office/drawing/2014/main" id="{3355FBA3-FD88-5A48-0586-610CA5AE7F77}"/>
              </a:ext>
            </a:extLst>
          </p:cNvPr>
          <p:cNvSpPr txBox="1"/>
          <p:nvPr/>
        </p:nvSpPr>
        <p:spPr>
          <a:xfrm>
            <a:off x="9243167" y="2043763"/>
            <a:ext cx="723900" cy="161583"/>
          </a:xfrm>
          <a:prstGeom prst="rect">
            <a:avLst/>
          </a:prstGeom>
          <a:noFill/>
        </p:spPr>
        <p:txBody>
          <a:bodyPr wrap="square" lIns="0" tIns="0" rIns="0" bIns="0" rtlCol="0">
            <a:spAutoFit/>
          </a:bodyPr>
          <a:lstStyle/>
          <a:p>
            <a:pPr algn="ctr"/>
            <a:r>
              <a:rPr lang="en-IN" sz="1050">
                <a:latin typeface="+mj-lt"/>
              </a:rPr>
              <a:t>User stories</a:t>
            </a:r>
          </a:p>
        </p:txBody>
      </p:sp>
      <p:sp>
        <p:nvSpPr>
          <p:cNvPr id="584" name="Rectangle: Rounded Corners 583">
            <a:extLst>
              <a:ext uri="{FF2B5EF4-FFF2-40B4-BE49-F238E27FC236}">
                <a16:creationId xmlns:a16="http://schemas.microsoft.com/office/drawing/2014/main" id="{CC8DA83A-3045-386E-C533-40172F70B3A9}"/>
              </a:ext>
            </a:extLst>
          </p:cNvPr>
          <p:cNvSpPr>
            <a:spLocks/>
          </p:cNvSpPr>
          <p:nvPr/>
        </p:nvSpPr>
        <p:spPr bwMode="auto">
          <a:xfrm>
            <a:off x="7955387" y="2270528"/>
            <a:ext cx="1008380" cy="289561"/>
          </a:xfrm>
          <a:prstGeom prst="roundRect">
            <a:avLst/>
          </a:prstGeom>
          <a:solidFill>
            <a:schemeClr val="accent1">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IN" sz="1000">
                <a:solidFill>
                  <a:schemeClr val="tx1"/>
                </a:solidFill>
                <a:ea typeface="Segoe UI" pitchFamily="34" charset="0"/>
                <a:cs typeface="Segoe UI" pitchFamily="34" charset="0"/>
              </a:rPr>
              <a:t>Tasks</a:t>
            </a:r>
          </a:p>
        </p:txBody>
      </p:sp>
      <p:sp>
        <p:nvSpPr>
          <p:cNvPr id="585" name="Rectangle: Rounded Corners 584">
            <a:extLst>
              <a:ext uri="{FF2B5EF4-FFF2-40B4-BE49-F238E27FC236}">
                <a16:creationId xmlns:a16="http://schemas.microsoft.com/office/drawing/2014/main" id="{673F3DB5-0BC7-A98E-596A-CF10B3F8D8B3}"/>
              </a:ext>
            </a:extLst>
          </p:cNvPr>
          <p:cNvSpPr>
            <a:spLocks/>
          </p:cNvSpPr>
          <p:nvPr/>
        </p:nvSpPr>
        <p:spPr bwMode="auto">
          <a:xfrm>
            <a:off x="9100927" y="2270528"/>
            <a:ext cx="1008380" cy="289561"/>
          </a:xfrm>
          <a:prstGeom prst="roundRect">
            <a:avLst/>
          </a:prstGeom>
          <a:solidFill>
            <a:schemeClr val="accent1">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IN" sz="1000">
                <a:solidFill>
                  <a:schemeClr val="tx1"/>
                </a:solidFill>
                <a:ea typeface="Segoe UI" pitchFamily="34" charset="0"/>
                <a:cs typeface="Segoe UI" pitchFamily="34" charset="0"/>
              </a:rPr>
              <a:t>Tasks</a:t>
            </a:r>
          </a:p>
        </p:txBody>
      </p:sp>
      <p:sp>
        <p:nvSpPr>
          <p:cNvPr id="586" name="Rectangle: Rounded Corners 585">
            <a:extLst>
              <a:ext uri="{FF2B5EF4-FFF2-40B4-BE49-F238E27FC236}">
                <a16:creationId xmlns:a16="http://schemas.microsoft.com/office/drawing/2014/main" id="{E01A964B-4ACE-4582-AD40-B8A2B6B69881}"/>
              </a:ext>
            </a:extLst>
          </p:cNvPr>
          <p:cNvSpPr>
            <a:spLocks/>
          </p:cNvSpPr>
          <p:nvPr/>
        </p:nvSpPr>
        <p:spPr bwMode="auto">
          <a:xfrm>
            <a:off x="10246468" y="2270528"/>
            <a:ext cx="1008380" cy="289561"/>
          </a:xfrm>
          <a:prstGeom prst="roundRect">
            <a:avLst/>
          </a:prstGeom>
          <a:solidFill>
            <a:schemeClr val="accent1">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IN" sz="1000">
                <a:solidFill>
                  <a:schemeClr val="tx1"/>
                </a:solidFill>
                <a:ea typeface="Segoe UI" pitchFamily="34" charset="0"/>
                <a:cs typeface="Segoe UI" pitchFamily="34" charset="0"/>
              </a:rPr>
              <a:t>Tasks</a:t>
            </a:r>
          </a:p>
        </p:txBody>
      </p:sp>
      <p:sp>
        <p:nvSpPr>
          <p:cNvPr id="525" name="TextBox 524">
            <a:extLst>
              <a:ext uri="{FF2B5EF4-FFF2-40B4-BE49-F238E27FC236}">
                <a16:creationId xmlns:a16="http://schemas.microsoft.com/office/drawing/2014/main" id="{64BAEF4E-9CCC-8A52-1632-27E60F7CEF0D}"/>
              </a:ext>
            </a:extLst>
          </p:cNvPr>
          <p:cNvSpPr txBox="1"/>
          <p:nvPr/>
        </p:nvSpPr>
        <p:spPr>
          <a:xfrm>
            <a:off x="1544241" y="4214331"/>
            <a:ext cx="1152826" cy="215444"/>
          </a:xfrm>
          <a:prstGeom prst="rect">
            <a:avLst/>
          </a:prstGeom>
          <a:noFill/>
        </p:spPr>
        <p:txBody>
          <a:bodyPr wrap="square" lIns="0" tIns="0" rIns="0" bIns="0">
            <a:spAutoFit/>
          </a:bodyPr>
          <a:lstStyle/>
          <a:p>
            <a:pPr algn="ctr"/>
            <a:r>
              <a:rPr lang="en-IN" sz="1400">
                <a:latin typeface="+mj-lt"/>
              </a:rPr>
              <a:t>Key Result #2</a:t>
            </a:r>
          </a:p>
        </p:txBody>
      </p:sp>
      <p:sp>
        <p:nvSpPr>
          <p:cNvPr id="521" name="TextBox 520">
            <a:extLst>
              <a:ext uri="{FF2B5EF4-FFF2-40B4-BE49-F238E27FC236}">
                <a16:creationId xmlns:a16="http://schemas.microsoft.com/office/drawing/2014/main" id="{D2DF88D9-8591-7836-C2B5-F31BF5ACD8B3}"/>
              </a:ext>
            </a:extLst>
          </p:cNvPr>
          <p:cNvSpPr txBox="1"/>
          <p:nvPr/>
        </p:nvSpPr>
        <p:spPr>
          <a:xfrm>
            <a:off x="5334001" y="3850456"/>
            <a:ext cx="409036" cy="184666"/>
          </a:xfrm>
          <a:prstGeom prst="rect">
            <a:avLst/>
          </a:prstGeom>
          <a:noFill/>
        </p:spPr>
        <p:txBody>
          <a:bodyPr wrap="square" lIns="0" tIns="0" rIns="0" bIns="0" rtlCol="0">
            <a:spAutoFit/>
          </a:bodyPr>
          <a:lstStyle/>
          <a:p>
            <a:pPr algn="l"/>
            <a:r>
              <a:rPr lang="en-IN" sz="1200">
                <a:latin typeface="+mj-lt"/>
              </a:rPr>
              <a:t>Epic</a:t>
            </a:r>
          </a:p>
        </p:txBody>
      </p:sp>
      <p:sp>
        <p:nvSpPr>
          <p:cNvPr id="511" name="Rectangle: Rounded Corners 510">
            <a:extLst>
              <a:ext uri="{FF2B5EF4-FFF2-40B4-BE49-F238E27FC236}">
                <a16:creationId xmlns:a16="http://schemas.microsoft.com/office/drawing/2014/main" id="{936B3269-5E03-CF01-D048-FD7EC8A475A5}"/>
              </a:ext>
            </a:extLst>
          </p:cNvPr>
          <p:cNvSpPr>
            <a:spLocks/>
          </p:cNvSpPr>
          <p:nvPr/>
        </p:nvSpPr>
        <p:spPr bwMode="auto">
          <a:xfrm>
            <a:off x="5840731" y="3681634"/>
            <a:ext cx="1141094" cy="141858"/>
          </a:xfrm>
          <a:prstGeom prst="roundRect">
            <a:avLst>
              <a:gd name="adj" fmla="val 8765"/>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IN" sz="800">
                <a:solidFill>
                  <a:srgbClr val="FFFFFF"/>
                </a:solidFill>
                <a:ea typeface="Segoe UI" pitchFamily="34" charset="0"/>
                <a:cs typeface="Segoe UI" pitchFamily="34" charset="0"/>
              </a:rPr>
              <a:t>Feature 11</a:t>
            </a:r>
          </a:p>
        </p:txBody>
      </p:sp>
      <p:sp>
        <p:nvSpPr>
          <p:cNvPr id="512" name="Rectangle: Rounded Corners 511">
            <a:extLst>
              <a:ext uri="{FF2B5EF4-FFF2-40B4-BE49-F238E27FC236}">
                <a16:creationId xmlns:a16="http://schemas.microsoft.com/office/drawing/2014/main" id="{24A36F55-141B-18CD-7D9D-0B79C1F25798}"/>
              </a:ext>
            </a:extLst>
          </p:cNvPr>
          <p:cNvSpPr>
            <a:spLocks/>
          </p:cNvSpPr>
          <p:nvPr/>
        </p:nvSpPr>
        <p:spPr bwMode="auto">
          <a:xfrm>
            <a:off x="5840731" y="3856472"/>
            <a:ext cx="1141094" cy="141858"/>
          </a:xfrm>
          <a:prstGeom prst="roundRect">
            <a:avLst>
              <a:gd name="adj" fmla="val 8765"/>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IN" sz="800">
                <a:solidFill>
                  <a:srgbClr val="FFFFFF"/>
                </a:solidFill>
                <a:ea typeface="Segoe UI" pitchFamily="34" charset="0"/>
                <a:cs typeface="Segoe UI" pitchFamily="34" charset="0"/>
              </a:rPr>
              <a:t>Feature 12</a:t>
            </a:r>
          </a:p>
        </p:txBody>
      </p:sp>
      <p:sp>
        <p:nvSpPr>
          <p:cNvPr id="513" name="Rectangle: Rounded Corners 512">
            <a:extLst>
              <a:ext uri="{FF2B5EF4-FFF2-40B4-BE49-F238E27FC236}">
                <a16:creationId xmlns:a16="http://schemas.microsoft.com/office/drawing/2014/main" id="{31EB7FAE-ED8D-9568-AF03-FA764A19C9EB}"/>
              </a:ext>
            </a:extLst>
          </p:cNvPr>
          <p:cNvSpPr>
            <a:spLocks/>
          </p:cNvSpPr>
          <p:nvPr/>
        </p:nvSpPr>
        <p:spPr bwMode="auto">
          <a:xfrm>
            <a:off x="5840731" y="4031309"/>
            <a:ext cx="1141094" cy="141858"/>
          </a:xfrm>
          <a:prstGeom prst="roundRect">
            <a:avLst>
              <a:gd name="adj" fmla="val 8765"/>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IN" sz="800">
                <a:solidFill>
                  <a:srgbClr val="FFFFFF"/>
                </a:solidFill>
                <a:ea typeface="Segoe UI" pitchFamily="34" charset="0"/>
                <a:cs typeface="Segoe UI" pitchFamily="34" charset="0"/>
              </a:rPr>
              <a:t>Feature …</a:t>
            </a:r>
          </a:p>
        </p:txBody>
      </p:sp>
      <p:sp>
        <p:nvSpPr>
          <p:cNvPr id="522" name="TextBox 521">
            <a:extLst>
              <a:ext uri="{FF2B5EF4-FFF2-40B4-BE49-F238E27FC236}">
                <a16:creationId xmlns:a16="http://schemas.microsoft.com/office/drawing/2014/main" id="{00B192F6-26FC-B0CA-3D0E-5F43B0021589}"/>
              </a:ext>
            </a:extLst>
          </p:cNvPr>
          <p:cNvSpPr txBox="1"/>
          <p:nvPr/>
        </p:nvSpPr>
        <p:spPr>
          <a:xfrm>
            <a:off x="5334001" y="4639761"/>
            <a:ext cx="409036" cy="184666"/>
          </a:xfrm>
          <a:prstGeom prst="rect">
            <a:avLst/>
          </a:prstGeom>
          <a:noFill/>
        </p:spPr>
        <p:txBody>
          <a:bodyPr wrap="square" lIns="0" tIns="0" rIns="0" bIns="0" rtlCol="0">
            <a:spAutoFit/>
          </a:bodyPr>
          <a:lstStyle/>
          <a:p>
            <a:pPr algn="l"/>
            <a:r>
              <a:rPr lang="en-IN" sz="1200">
                <a:latin typeface="+mj-lt"/>
              </a:rPr>
              <a:t>Epic</a:t>
            </a:r>
          </a:p>
        </p:txBody>
      </p:sp>
      <p:sp>
        <p:nvSpPr>
          <p:cNvPr id="514" name="Rectangle: Rounded Corners 513">
            <a:extLst>
              <a:ext uri="{FF2B5EF4-FFF2-40B4-BE49-F238E27FC236}">
                <a16:creationId xmlns:a16="http://schemas.microsoft.com/office/drawing/2014/main" id="{83E77D9A-0632-DAD6-AF9F-3065EA296BC2}"/>
              </a:ext>
            </a:extLst>
          </p:cNvPr>
          <p:cNvSpPr>
            <a:spLocks/>
          </p:cNvSpPr>
          <p:nvPr/>
        </p:nvSpPr>
        <p:spPr bwMode="auto">
          <a:xfrm>
            <a:off x="5840731" y="4470939"/>
            <a:ext cx="1141094" cy="141858"/>
          </a:xfrm>
          <a:prstGeom prst="roundRect">
            <a:avLst>
              <a:gd name="adj" fmla="val 8765"/>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IN" sz="800">
                <a:solidFill>
                  <a:srgbClr val="FFFFFF"/>
                </a:solidFill>
                <a:ea typeface="Segoe UI" pitchFamily="34" charset="0"/>
                <a:cs typeface="Segoe UI" pitchFamily="34" charset="0"/>
              </a:rPr>
              <a:t>Feature 17</a:t>
            </a:r>
          </a:p>
        </p:txBody>
      </p:sp>
      <p:sp>
        <p:nvSpPr>
          <p:cNvPr id="515" name="Rectangle: Rounded Corners 514">
            <a:extLst>
              <a:ext uri="{FF2B5EF4-FFF2-40B4-BE49-F238E27FC236}">
                <a16:creationId xmlns:a16="http://schemas.microsoft.com/office/drawing/2014/main" id="{45B2EE33-DDBD-08D2-4837-75097A460426}"/>
              </a:ext>
            </a:extLst>
          </p:cNvPr>
          <p:cNvSpPr>
            <a:spLocks/>
          </p:cNvSpPr>
          <p:nvPr/>
        </p:nvSpPr>
        <p:spPr bwMode="auto">
          <a:xfrm>
            <a:off x="5840731" y="4645777"/>
            <a:ext cx="1141094" cy="141858"/>
          </a:xfrm>
          <a:prstGeom prst="roundRect">
            <a:avLst>
              <a:gd name="adj" fmla="val 8765"/>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IN" sz="800">
                <a:solidFill>
                  <a:srgbClr val="FFFFFF"/>
                </a:solidFill>
                <a:ea typeface="Segoe UI" pitchFamily="34" charset="0"/>
                <a:cs typeface="Segoe UI" pitchFamily="34" charset="0"/>
              </a:rPr>
              <a:t>Feature 18</a:t>
            </a:r>
          </a:p>
        </p:txBody>
      </p:sp>
      <p:sp>
        <p:nvSpPr>
          <p:cNvPr id="516" name="Rectangle: Rounded Corners 515">
            <a:extLst>
              <a:ext uri="{FF2B5EF4-FFF2-40B4-BE49-F238E27FC236}">
                <a16:creationId xmlns:a16="http://schemas.microsoft.com/office/drawing/2014/main" id="{A56B1BB1-F260-A4C5-9E71-69B1E8A07611}"/>
              </a:ext>
              <a:ext uri="{C183D7F6-B498-43B3-948B-1728B52AA6E4}">
                <adec:decorative xmlns:adec="http://schemas.microsoft.com/office/drawing/2017/decorative" val="0"/>
              </a:ext>
            </a:extLst>
          </p:cNvPr>
          <p:cNvSpPr>
            <a:spLocks/>
          </p:cNvSpPr>
          <p:nvPr/>
        </p:nvSpPr>
        <p:spPr bwMode="auto">
          <a:xfrm>
            <a:off x="5840731" y="4820614"/>
            <a:ext cx="1141094" cy="141858"/>
          </a:xfrm>
          <a:prstGeom prst="roundRect">
            <a:avLst>
              <a:gd name="adj" fmla="val 8765"/>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IN" sz="900">
                <a:solidFill>
                  <a:srgbClr val="FFFFFF"/>
                </a:solidFill>
                <a:ea typeface="Segoe UI" pitchFamily="34" charset="0"/>
                <a:cs typeface="Segoe UI" pitchFamily="34" charset="0"/>
              </a:rPr>
              <a:t>Feature …</a:t>
            </a:r>
          </a:p>
        </p:txBody>
      </p:sp>
      <p:sp>
        <p:nvSpPr>
          <p:cNvPr id="6" name="Rectangle: Rounded Corners 5">
            <a:extLst>
              <a:ext uri="{FF2B5EF4-FFF2-40B4-BE49-F238E27FC236}">
                <a16:creationId xmlns:a16="http://schemas.microsoft.com/office/drawing/2014/main" id="{8E38158E-B2D5-62F0-A398-DD6C879391E5}"/>
              </a:ext>
            </a:extLst>
          </p:cNvPr>
          <p:cNvSpPr>
            <a:spLocks/>
          </p:cNvSpPr>
          <p:nvPr/>
        </p:nvSpPr>
        <p:spPr bwMode="auto">
          <a:xfrm>
            <a:off x="5840731" y="4819579"/>
            <a:ext cx="1141094" cy="141858"/>
          </a:xfrm>
          <a:prstGeom prst="roundRect">
            <a:avLst>
              <a:gd name="adj" fmla="val 8765"/>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IN" sz="800">
                <a:solidFill>
                  <a:srgbClr val="FFFFFF"/>
                </a:solidFill>
                <a:ea typeface="Segoe UI" pitchFamily="34" charset="0"/>
                <a:cs typeface="Segoe UI" pitchFamily="34" charset="0"/>
              </a:rPr>
              <a:t>Feature …</a:t>
            </a:r>
          </a:p>
        </p:txBody>
      </p:sp>
      <p:cxnSp>
        <p:nvCxnSpPr>
          <p:cNvPr id="603" name="Connector: Elbow 602" descr="Arrow pointing right">
            <a:extLst>
              <a:ext uri="{FF2B5EF4-FFF2-40B4-BE49-F238E27FC236}">
                <a16:creationId xmlns:a16="http://schemas.microsoft.com/office/drawing/2014/main" id="{391C4429-A93B-5945-3537-8C793365C845}"/>
              </a:ext>
            </a:extLst>
          </p:cNvPr>
          <p:cNvCxnSpPr>
            <a:cxnSpLocks/>
            <a:stCxn id="511" idx="3"/>
            <a:endCxn id="431" idx="1"/>
          </p:cNvCxnSpPr>
          <p:nvPr/>
        </p:nvCxnSpPr>
        <p:spPr>
          <a:xfrm>
            <a:off x="6981825" y="3752563"/>
            <a:ext cx="738930" cy="294522"/>
          </a:xfrm>
          <a:prstGeom prst="bentConnector3">
            <a:avLst/>
          </a:prstGeom>
          <a:ln w="12700" cap="rnd">
            <a:solidFill>
              <a:schemeClr val="bg1">
                <a:lumMod val="75000"/>
              </a:schemeClr>
            </a:solidFill>
            <a:prstDash val="solid"/>
            <a:headEnd type="none" w="lg" len="med"/>
            <a:tailEnd type="arrow"/>
          </a:ln>
        </p:spPr>
        <p:style>
          <a:lnRef idx="1">
            <a:schemeClr val="accent1"/>
          </a:lnRef>
          <a:fillRef idx="0">
            <a:schemeClr val="accent1"/>
          </a:fillRef>
          <a:effectRef idx="0">
            <a:schemeClr val="accent1"/>
          </a:effectRef>
          <a:fontRef idx="minor">
            <a:schemeClr val="tx1"/>
          </a:fontRef>
        </p:style>
      </p:cxnSp>
      <p:sp>
        <p:nvSpPr>
          <p:cNvPr id="530" name="TextBox 529">
            <a:extLst>
              <a:ext uri="{FF2B5EF4-FFF2-40B4-BE49-F238E27FC236}">
                <a16:creationId xmlns:a16="http://schemas.microsoft.com/office/drawing/2014/main" id="{EDFA1AED-F7AE-55B5-AA2F-248781EBAD89}"/>
              </a:ext>
            </a:extLst>
          </p:cNvPr>
          <p:cNvSpPr txBox="1"/>
          <p:nvPr/>
        </p:nvSpPr>
        <p:spPr>
          <a:xfrm>
            <a:off x="8830310" y="3577109"/>
            <a:ext cx="1524000" cy="169277"/>
          </a:xfrm>
          <a:prstGeom prst="rect">
            <a:avLst/>
          </a:prstGeom>
          <a:noFill/>
        </p:spPr>
        <p:txBody>
          <a:bodyPr wrap="square" lIns="0" tIns="0" rIns="0" bIns="0" rtlCol="0">
            <a:spAutoFit/>
          </a:bodyPr>
          <a:lstStyle/>
          <a:p>
            <a:pPr algn="ctr"/>
            <a:r>
              <a:rPr lang="en-IN" sz="1100">
                <a:solidFill>
                  <a:schemeClr val="bg1"/>
                </a:solidFill>
                <a:latin typeface="+mj-lt"/>
              </a:rPr>
              <a:t>Feature 11</a:t>
            </a:r>
          </a:p>
        </p:txBody>
      </p:sp>
      <p:sp>
        <p:nvSpPr>
          <p:cNvPr id="595" name="TextBox 594">
            <a:extLst>
              <a:ext uri="{FF2B5EF4-FFF2-40B4-BE49-F238E27FC236}">
                <a16:creationId xmlns:a16="http://schemas.microsoft.com/office/drawing/2014/main" id="{D4D4975F-2144-3A37-E558-4C27B58D5910}"/>
              </a:ext>
            </a:extLst>
          </p:cNvPr>
          <p:cNvSpPr txBox="1"/>
          <p:nvPr/>
        </p:nvSpPr>
        <p:spPr>
          <a:xfrm>
            <a:off x="9222741" y="3871845"/>
            <a:ext cx="723900" cy="161583"/>
          </a:xfrm>
          <a:prstGeom prst="rect">
            <a:avLst/>
          </a:prstGeom>
          <a:noFill/>
        </p:spPr>
        <p:txBody>
          <a:bodyPr wrap="square" lIns="0" tIns="0" rIns="0" bIns="0" rtlCol="0">
            <a:spAutoFit/>
          </a:bodyPr>
          <a:lstStyle/>
          <a:p>
            <a:pPr algn="ctr"/>
            <a:r>
              <a:rPr lang="en-IN" sz="1050">
                <a:latin typeface="+mj-lt"/>
              </a:rPr>
              <a:t>User stories</a:t>
            </a:r>
          </a:p>
        </p:txBody>
      </p:sp>
      <p:sp>
        <p:nvSpPr>
          <p:cNvPr id="592" name="Rectangle: Rounded Corners 591">
            <a:extLst>
              <a:ext uri="{FF2B5EF4-FFF2-40B4-BE49-F238E27FC236}">
                <a16:creationId xmlns:a16="http://schemas.microsoft.com/office/drawing/2014/main" id="{E5B9F1FB-7160-206C-8266-C1D494C3B35A}"/>
              </a:ext>
            </a:extLst>
          </p:cNvPr>
          <p:cNvSpPr>
            <a:spLocks/>
          </p:cNvSpPr>
          <p:nvPr/>
        </p:nvSpPr>
        <p:spPr bwMode="auto">
          <a:xfrm>
            <a:off x="7934961" y="4098610"/>
            <a:ext cx="1008380" cy="289561"/>
          </a:xfrm>
          <a:prstGeom prst="roundRect">
            <a:avLst/>
          </a:prstGeom>
          <a:solidFill>
            <a:schemeClr val="accent1">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IN" sz="1000">
                <a:solidFill>
                  <a:schemeClr val="tx1"/>
                </a:solidFill>
                <a:ea typeface="Segoe UI" pitchFamily="34" charset="0"/>
                <a:cs typeface="Segoe UI" pitchFamily="34" charset="0"/>
              </a:rPr>
              <a:t>Tasks</a:t>
            </a:r>
          </a:p>
        </p:txBody>
      </p:sp>
      <p:sp>
        <p:nvSpPr>
          <p:cNvPr id="593" name="Rectangle: Rounded Corners 592">
            <a:extLst>
              <a:ext uri="{FF2B5EF4-FFF2-40B4-BE49-F238E27FC236}">
                <a16:creationId xmlns:a16="http://schemas.microsoft.com/office/drawing/2014/main" id="{C49748B7-9849-1E5B-55FC-F0D119DF4524}"/>
              </a:ext>
            </a:extLst>
          </p:cNvPr>
          <p:cNvSpPr>
            <a:spLocks/>
          </p:cNvSpPr>
          <p:nvPr/>
        </p:nvSpPr>
        <p:spPr bwMode="auto">
          <a:xfrm>
            <a:off x="9080501" y="4098610"/>
            <a:ext cx="1008380" cy="289561"/>
          </a:xfrm>
          <a:prstGeom prst="roundRect">
            <a:avLst/>
          </a:prstGeom>
          <a:solidFill>
            <a:schemeClr val="accent1">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IN" sz="1000">
                <a:solidFill>
                  <a:schemeClr val="tx1"/>
                </a:solidFill>
                <a:ea typeface="Segoe UI" pitchFamily="34" charset="0"/>
                <a:cs typeface="Segoe UI" pitchFamily="34" charset="0"/>
              </a:rPr>
              <a:t>Tasks</a:t>
            </a:r>
          </a:p>
        </p:txBody>
      </p:sp>
      <p:sp>
        <p:nvSpPr>
          <p:cNvPr id="594" name="Rectangle: Rounded Corners 593">
            <a:extLst>
              <a:ext uri="{FF2B5EF4-FFF2-40B4-BE49-F238E27FC236}">
                <a16:creationId xmlns:a16="http://schemas.microsoft.com/office/drawing/2014/main" id="{672DB776-D5FD-C9BE-CA82-6275C485FC10}"/>
              </a:ext>
            </a:extLst>
          </p:cNvPr>
          <p:cNvSpPr>
            <a:spLocks/>
          </p:cNvSpPr>
          <p:nvPr/>
        </p:nvSpPr>
        <p:spPr bwMode="auto">
          <a:xfrm>
            <a:off x="10226042" y="4098610"/>
            <a:ext cx="1008380" cy="289561"/>
          </a:xfrm>
          <a:prstGeom prst="roundRect">
            <a:avLst/>
          </a:prstGeom>
          <a:solidFill>
            <a:schemeClr val="accent1">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IN" sz="1000">
                <a:solidFill>
                  <a:schemeClr val="tx1"/>
                </a:solidFill>
                <a:ea typeface="Segoe UI" pitchFamily="34" charset="0"/>
                <a:cs typeface="Segoe UI" pitchFamily="34" charset="0"/>
              </a:rPr>
              <a:t>Tasks</a:t>
            </a:r>
          </a:p>
        </p:txBody>
      </p:sp>
      <p:sp>
        <p:nvSpPr>
          <p:cNvPr id="14" name="TextBox 13">
            <a:extLst>
              <a:ext uri="{FF2B5EF4-FFF2-40B4-BE49-F238E27FC236}">
                <a16:creationId xmlns:a16="http://schemas.microsoft.com/office/drawing/2014/main" id="{BDD8BB2F-CE2B-34C9-322E-464E08C4C96B}"/>
              </a:ext>
            </a:extLst>
          </p:cNvPr>
          <p:cNvSpPr txBox="1"/>
          <p:nvPr/>
        </p:nvSpPr>
        <p:spPr>
          <a:xfrm>
            <a:off x="718504" y="5770872"/>
            <a:ext cx="10758169" cy="355840"/>
          </a:xfrm>
          <a:prstGeom prst="roundRect">
            <a:avLst>
              <a:gd name="adj" fmla="val 24349"/>
            </a:avLst>
          </a:prstGeom>
          <a:solidFill>
            <a:schemeClr val="tx2">
              <a:lumMod val="20000"/>
              <a:lumOff val="80000"/>
              <a:alpha val="3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18288" rIns="45720" bIns="18288" numCol="1" spcCol="0" rtlCol="0" fromWordArt="0" anchor="ctr" anchorCtr="0" forceAA="0" compatLnSpc="1">
            <a:prstTxWarp prst="textNoShape">
              <a:avLst/>
            </a:prstTxWarp>
            <a:noAutofit/>
          </a:bodyPr>
          <a:lstStyle>
            <a:defPPr>
              <a:defRPr lang="en-US"/>
            </a:defPPr>
            <a:lvl1pPr marR="0" lvl="0" indent="0" algn="ctr" defTabSz="932472" fontAlgn="base">
              <a:spcAft>
                <a:spcPts val="600"/>
              </a:spcAft>
              <a:buClrTx/>
              <a:buSzTx/>
              <a:buFontTx/>
              <a:buNone/>
              <a:tabLst/>
              <a:defRPr kumimoji="0" sz="1000" b="1" i="0" u="none" strike="noStrike" cap="none" normalizeH="0" baseline="0">
                <a:ln>
                  <a:noFill/>
                </a:ln>
                <a:effectLst/>
                <a:uLnTx/>
                <a:uFillTx/>
                <a:latin typeface="+mj-lt"/>
                <a:ea typeface="Segoe UI" pitchFamily="34" charset="0"/>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200" b="0">
                <a:solidFill>
                  <a:schemeClr val="tx1"/>
                </a:solidFill>
                <a:latin typeface="+mn-lt"/>
              </a:rPr>
              <a:t>Work is organized into Epics and Features that align with the Strategic Objectives and Key Results established during the Strategic Phase.</a:t>
            </a:r>
            <a:endParaRPr lang="en-DK" sz="1200" b="0">
              <a:solidFill>
                <a:schemeClr val="tx1"/>
              </a:solidFill>
              <a:latin typeface="+mn-lt"/>
            </a:endParaRPr>
          </a:p>
        </p:txBody>
      </p:sp>
      <p:pic>
        <p:nvPicPr>
          <p:cNvPr id="7" name="Graphic 6" descr="Bookmark with solid fill">
            <a:extLst>
              <a:ext uri="{FF2B5EF4-FFF2-40B4-BE49-F238E27FC236}">
                <a16:creationId xmlns:a16="http://schemas.microsoft.com/office/drawing/2014/main" id="{895FD65C-E1BF-FF4D-D5CF-08E66262B9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19173" y="-138297"/>
            <a:ext cx="914400" cy="914400"/>
          </a:xfrm>
          <a:prstGeom prst="rect">
            <a:avLst/>
          </a:prstGeom>
        </p:spPr>
      </p:pic>
      <p:sp>
        <p:nvSpPr>
          <p:cNvPr id="8" name="TextBox 7">
            <a:extLst>
              <a:ext uri="{FF2B5EF4-FFF2-40B4-BE49-F238E27FC236}">
                <a16:creationId xmlns:a16="http://schemas.microsoft.com/office/drawing/2014/main" id="{CF6D8CF7-C9AE-62E8-3D5D-1675D2F007A4}"/>
              </a:ext>
            </a:extLst>
          </p:cNvPr>
          <p:cNvSpPr txBox="1"/>
          <p:nvPr/>
        </p:nvSpPr>
        <p:spPr>
          <a:xfrm>
            <a:off x="11378965" y="64532"/>
            <a:ext cx="594816" cy="369332"/>
          </a:xfrm>
          <a:prstGeom prst="rect">
            <a:avLst/>
          </a:prstGeom>
          <a:noFill/>
        </p:spPr>
        <p:txBody>
          <a:bodyPr wrap="square">
            <a:spAutoFit/>
          </a:bodyPr>
          <a:lstStyle/>
          <a:p>
            <a:pPr algn="ctr"/>
            <a:r>
              <a:rPr lang="en-US" sz="1800" dirty="0">
                <a:solidFill>
                  <a:schemeClr val="tx1">
                    <a:lumMod val="85000"/>
                    <a:lumOff val="15000"/>
                  </a:schemeClr>
                </a:solidFill>
              </a:rPr>
              <a:t>4</a:t>
            </a:r>
            <a:endParaRPr lang="en-US" dirty="0">
              <a:solidFill>
                <a:schemeClr val="tx1">
                  <a:lumMod val="85000"/>
                  <a:lumOff val="15000"/>
                </a:schemeClr>
              </a:solidFill>
            </a:endParaRPr>
          </a:p>
        </p:txBody>
      </p:sp>
    </p:spTree>
    <p:extLst>
      <p:ext uri="{BB962C8B-B14F-4D97-AF65-F5344CB8AC3E}">
        <p14:creationId xmlns:p14="http://schemas.microsoft.com/office/powerpoint/2010/main" val="3931691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985CAD08-0FC0-CFBB-62E1-146ECF3AAAAA}"/>
              </a:ext>
            </a:extLst>
          </p:cNvPr>
          <p:cNvGrpSpPr/>
          <p:nvPr/>
        </p:nvGrpSpPr>
        <p:grpSpPr>
          <a:xfrm>
            <a:off x="8422632" y="103218"/>
            <a:ext cx="3580398" cy="1509440"/>
            <a:chOff x="8422632" y="103218"/>
            <a:chExt cx="3580398" cy="1509440"/>
          </a:xfrm>
        </p:grpSpPr>
        <p:grpSp>
          <p:nvGrpSpPr>
            <p:cNvPr id="56" name="Group 55">
              <a:extLst>
                <a:ext uri="{FF2B5EF4-FFF2-40B4-BE49-F238E27FC236}">
                  <a16:creationId xmlns:a16="http://schemas.microsoft.com/office/drawing/2014/main" id="{EB62B977-E102-EDFE-51F5-90DE1571606B}"/>
                </a:ext>
              </a:extLst>
            </p:cNvPr>
            <p:cNvGrpSpPr/>
            <p:nvPr/>
          </p:nvGrpSpPr>
          <p:grpSpPr>
            <a:xfrm>
              <a:off x="8422632" y="103218"/>
              <a:ext cx="3580398" cy="1509440"/>
              <a:chOff x="8422632" y="103218"/>
              <a:chExt cx="3580398" cy="1509440"/>
            </a:xfrm>
          </p:grpSpPr>
          <p:sp>
            <p:nvSpPr>
              <p:cNvPr id="129" name="L-Shape 128">
                <a:extLst>
                  <a:ext uri="{FF2B5EF4-FFF2-40B4-BE49-F238E27FC236}">
                    <a16:creationId xmlns:a16="http://schemas.microsoft.com/office/drawing/2014/main" id="{3E914202-C956-4DF3-91FE-8CE45BBF2583}"/>
                  </a:ext>
                </a:extLst>
              </p:cNvPr>
              <p:cNvSpPr/>
              <p:nvPr/>
            </p:nvSpPr>
            <p:spPr bwMode="auto">
              <a:xfrm rot="10800000" flipH="1">
                <a:off x="8434185" y="149878"/>
                <a:ext cx="3562833" cy="1462780"/>
              </a:xfrm>
              <a:prstGeom prst="corner">
                <a:avLst>
                  <a:gd name="adj1" fmla="val 66280"/>
                  <a:gd name="adj2" fmla="val 112383"/>
                </a:avLst>
              </a:prstGeom>
              <a:solidFill>
                <a:schemeClr val="bg1"/>
              </a:solidFill>
              <a:ln>
                <a:noFill/>
                <a:headEnd type="none" w="med" len="med"/>
                <a:tailEnd type="none" w="med" len="med"/>
              </a:ln>
              <a:effectLst>
                <a:outerShdw blurRad="127000" dist="254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83" name="Rectangle 482">
                <a:extLst>
                  <a:ext uri="{FF2B5EF4-FFF2-40B4-BE49-F238E27FC236}">
                    <a16:creationId xmlns:a16="http://schemas.microsoft.com/office/drawing/2014/main" id="{683B3E27-5CEA-4665-AE95-53E3E02BE90B}"/>
                  </a:ext>
                </a:extLst>
              </p:cNvPr>
              <p:cNvSpPr/>
              <p:nvPr/>
            </p:nvSpPr>
            <p:spPr>
              <a:xfrm>
                <a:off x="8422632" y="103218"/>
                <a:ext cx="3580398" cy="257763"/>
              </a:xfrm>
              <a:prstGeom prst="rect">
                <a:avLst/>
              </a:prstGeom>
              <a:solidFill>
                <a:schemeClr val="bg1">
                  <a:lumMod val="50000"/>
                </a:schemeClr>
              </a:solidFill>
            </p:spPr>
            <p:txBody>
              <a:bodyPr wrap="square"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75" b="1" i="0" u="none" strike="noStrike" kern="1200" cap="none" spc="0" normalizeH="0" baseline="0" noProof="0">
                    <a:ln>
                      <a:noFill/>
                    </a:ln>
                    <a:gradFill>
                      <a:gsLst>
                        <a:gs pos="0">
                          <a:srgbClr val="FFFFFF"/>
                        </a:gs>
                        <a:gs pos="100000">
                          <a:srgbClr val="FFFFFF"/>
                        </a:gs>
                      </a:gsLst>
                      <a:lin ang="5400000" scaled="1"/>
                    </a:gradFill>
                    <a:effectLst/>
                    <a:uLnTx/>
                    <a:uFillTx/>
                    <a:latin typeface="Segoe"/>
                    <a:ea typeface="+mn-ea"/>
                    <a:cs typeface="+mn-cs"/>
                  </a:rPr>
                  <a:t>Software as a Service (SaaS)</a:t>
                </a:r>
              </a:p>
            </p:txBody>
          </p:sp>
        </p:grpSp>
        <p:grpSp>
          <p:nvGrpSpPr>
            <p:cNvPr id="51" name="Group 50">
              <a:extLst>
                <a:ext uri="{FF2B5EF4-FFF2-40B4-BE49-F238E27FC236}">
                  <a16:creationId xmlns:a16="http://schemas.microsoft.com/office/drawing/2014/main" id="{A6485193-5778-3B1B-8F53-1BC12AA38A48}"/>
                </a:ext>
              </a:extLst>
            </p:cNvPr>
            <p:cNvGrpSpPr/>
            <p:nvPr/>
          </p:nvGrpSpPr>
          <p:grpSpPr>
            <a:xfrm>
              <a:off x="10189957" y="467296"/>
              <a:ext cx="1704750" cy="487979"/>
              <a:chOff x="10189957" y="467296"/>
              <a:chExt cx="1704750" cy="487979"/>
            </a:xfrm>
          </p:grpSpPr>
          <p:sp>
            <p:nvSpPr>
              <p:cNvPr id="174" name="Rectangle 173">
                <a:extLst>
                  <a:ext uri="{FF2B5EF4-FFF2-40B4-BE49-F238E27FC236}">
                    <a16:creationId xmlns:a16="http://schemas.microsoft.com/office/drawing/2014/main" id="{FB99E1F1-C069-41B5-AF60-3AF92FB3DE66}"/>
                  </a:ext>
                </a:extLst>
              </p:cNvPr>
              <p:cNvSpPr/>
              <p:nvPr/>
            </p:nvSpPr>
            <p:spPr bwMode="auto">
              <a:xfrm>
                <a:off x="10451135" y="775878"/>
                <a:ext cx="77668" cy="8202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85" name="Picture 84">
                <a:extLst>
                  <a:ext uri="{FF2B5EF4-FFF2-40B4-BE49-F238E27FC236}">
                    <a16:creationId xmlns:a16="http://schemas.microsoft.com/office/drawing/2014/main" id="{C02E7335-CDD1-40B2-9517-9347EC109AB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189957" y="481512"/>
                <a:ext cx="156412" cy="204042"/>
              </a:xfrm>
              <a:prstGeom prst="rect">
                <a:avLst/>
              </a:prstGeom>
              <a:solidFill>
                <a:schemeClr val="bg1"/>
              </a:solidFill>
            </p:spPr>
          </p:pic>
          <p:pic>
            <p:nvPicPr>
              <p:cNvPr id="88" name="Picture 87">
                <a:extLst>
                  <a:ext uri="{FF2B5EF4-FFF2-40B4-BE49-F238E27FC236}">
                    <a16:creationId xmlns:a16="http://schemas.microsoft.com/office/drawing/2014/main" id="{6D3B45F0-1A93-44EE-BB95-ED276BCD6C7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0452693" y="467296"/>
                <a:ext cx="162282" cy="216221"/>
              </a:xfrm>
              <a:prstGeom prst="rect">
                <a:avLst/>
              </a:prstGeom>
            </p:spPr>
          </p:pic>
          <p:grpSp>
            <p:nvGrpSpPr>
              <p:cNvPr id="1110" name="Group 1109">
                <a:extLst>
                  <a:ext uri="{FF2B5EF4-FFF2-40B4-BE49-F238E27FC236}">
                    <a16:creationId xmlns:a16="http://schemas.microsoft.com/office/drawing/2014/main" id="{79DA6777-B372-48C2-842B-7EF5BC75527A}"/>
                  </a:ext>
                </a:extLst>
              </p:cNvPr>
              <p:cNvGrpSpPr/>
              <p:nvPr/>
            </p:nvGrpSpPr>
            <p:grpSpPr>
              <a:xfrm>
                <a:off x="10735954" y="474878"/>
                <a:ext cx="1158753" cy="480397"/>
                <a:chOff x="10616040" y="3089761"/>
                <a:chExt cx="1560016" cy="646755"/>
              </a:xfrm>
            </p:grpSpPr>
            <p:pic>
              <p:nvPicPr>
                <p:cNvPr id="1113" name="Picture 1112">
                  <a:extLst>
                    <a:ext uri="{FF2B5EF4-FFF2-40B4-BE49-F238E27FC236}">
                      <a16:creationId xmlns:a16="http://schemas.microsoft.com/office/drawing/2014/main" id="{EA4A2EF0-B585-4E4D-84C1-1B4305F3849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433313" y="3115320"/>
                  <a:ext cx="211649" cy="211647"/>
                </a:xfrm>
                <a:prstGeom prst="rect">
                  <a:avLst/>
                </a:prstGeom>
              </p:spPr>
            </p:pic>
            <p:pic>
              <p:nvPicPr>
                <p:cNvPr id="1114" name="Picture 1113">
                  <a:extLst>
                    <a:ext uri="{FF2B5EF4-FFF2-40B4-BE49-F238E27FC236}">
                      <a16:creationId xmlns:a16="http://schemas.microsoft.com/office/drawing/2014/main" id="{BB35EF6B-DBFE-4258-AC92-1B7D4EBC511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976257" y="3105197"/>
                  <a:ext cx="331111" cy="231892"/>
                </a:xfrm>
                <a:prstGeom prst="rect">
                  <a:avLst/>
                </a:prstGeom>
              </p:spPr>
            </p:pic>
            <p:pic>
              <p:nvPicPr>
                <p:cNvPr id="1115" name="Picture 1114">
                  <a:extLst>
                    <a:ext uri="{FF2B5EF4-FFF2-40B4-BE49-F238E27FC236}">
                      <a16:creationId xmlns:a16="http://schemas.microsoft.com/office/drawing/2014/main" id="{90487921-D28B-4F82-B646-AE6293F2587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616040" y="3104007"/>
                  <a:ext cx="234272" cy="234274"/>
                </a:xfrm>
                <a:prstGeom prst="rect">
                  <a:avLst/>
                </a:prstGeom>
              </p:spPr>
            </p:pic>
            <p:pic>
              <p:nvPicPr>
                <p:cNvPr id="1116" name="Picture 1115">
                  <a:extLst>
                    <a:ext uri="{FF2B5EF4-FFF2-40B4-BE49-F238E27FC236}">
                      <a16:creationId xmlns:a16="http://schemas.microsoft.com/office/drawing/2014/main" id="{B1C47098-7A7F-4DA1-BBF1-018BDA5C339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1770906" y="3089761"/>
                  <a:ext cx="266246" cy="262764"/>
                </a:xfrm>
                <a:prstGeom prst="rect">
                  <a:avLst/>
                </a:prstGeom>
              </p:spPr>
            </p:pic>
            <p:grpSp>
              <p:nvGrpSpPr>
                <p:cNvPr id="1117" name="Group 1116">
                  <a:extLst>
                    <a:ext uri="{FF2B5EF4-FFF2-40B4-BE49-F238E27FC236}">
                      <a16:creationId xmlns:a16="http://schemas.microsoft.com/office/drawing/2014/main" id="{CCE0982C-1824-47D9-B906-C9E57215F549}"/>
                    </a:ext>
                  </a:extLst>
                </p:cNvPr>
                <p:cNvGrpSpPr/>
                <p:nvPr/>
              </p:nvGrpSpPr>
              <p:grpSpPr>
                <a:xfrm>
                  <a:off x="12003847" y="3532251"/>
                  <a:ext cx="172209" cy="39752"/>
                  <a:chOff x="3696774" y="629014"/>
                  <a:chExt cx="412257" cy="115316"/>
                </a:xfrm>
                <a:solidFill>
                  <a:srgbClr val="000000">
                    <a:lumMod val="65000"/>
                    <a:lumOff val="35000"/>
                  </a:srgbClr>
                </a:solidFill>
              </p:grpSpPr>
              <p:sp>
                <p:nvSpPr>
                  <p:cNvPr id="1122" name="Oval 1121">
                    <a:extLst>
                      <a:ext uri="{FF2B5EF4-FFF2-40B4-BE49-F238E27FC236}">
                        <a16:creationId xmlns:a16="http://schemas.microsoft.com/office/drawing/2014/main" id="{52C471B6-82B3-4C67-9BF2-EA02D8FA45BF}"/>
                      </a:ext>
                    </a:extLst>
                  </p:cNvPr>
                  <p:cNvSpPr/>
                  <p:nvPr/>
                </p:nvSpPr>
                <p:spPr bwMode="auto">
                  <a:xfrm>
                    <a:off x="3696774" y="629034"/>
                    <a:ext cx="95147" cy="115296"/>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23" name="Oval 1122">
                    <a:extLst>
                      <a:ext uri="{FF2B5EF4-FFF2-40B4-BE49-F238E27FC236}">
                        <a16:creationId xmlns:a16="http://schemas.microsoft.com/office/drawing/2014/main" id="{76D8B735-C452-4468-9419-A46ACD5A9023}"/>
                      </a:ext>
                    </a:extLst>
                  </p:cNvPr>
                  <p:cNvSpPr/>
                  <p:nvPr/>
                </p:nvSpPr>
                <p:spPr bwMode="auto">
                  <a:xfrm>
                    <a:off x="3855355" y="629034"/>
                    <a:ext cx="95147" cy="115296"/>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24" name="Oval 1123">
                    <a:extLst>
                      <a:ext uri="{FF2B5EF4-FFF2-40B4-BE49-F238E27FC236}">
                        <a16:creationId xmlns:a16="http://schemas.microsoft.com/office/drawing/2014/main" id="{BE9106DD-D845-4101-95B4-D85CF8FBC3B8}"/>
                      </a:ext>
                    </a:extLst>
                  </p:cNvPr>
                  <p:cNvSpPr/>
                  <p:nvPr/>
                </p:nvSpPr>
                <p:spPr bwMode="auto">
                  <a:xfrm>
                    <a:off x="4013884" y="629014"/>
                    <a:ext cx="95147" cy="115296"/>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pic>
              <p:nvPicPr>
                <p:cNvPr id="1119" name="Picture 1118">
                  <a:extLst>
                    <a:ext uri="{FF2B5EF4-FFF2-40B4-BE49-F238E27FC236}">
                      <a16:creationId xmlns:a16="http://schemas.microsoft.com/office/drawing/2014/main" id="{91353DEB-37F7-4862-80E8-BFCF51A08835}"/>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1225711" y="3466763"/>
                  <a:ext cx="211914" cy="196960"/>
                </a:xfrm>
                <a:prstGeom prst="rect">
                  <a:avLst/>
                </a:prstGeom>
              </p:spPr>
            </p:pic>
            <p:pic>
              <p:nvPicPr>
                <p:cNvPr id="1121" name="Picture 1120">
                  <a:extLst>
                    <a:ext uri="{FF2B5EF4-FFF2-40B4-BE49-F238E27FC236}">
                      <a16:creationId xmlns:a16="http://schemas.microsoft.com/office/drawing/2014/main" id="{A4F2D7C0-FF19-495A-B66B-90D9BCAA54F9}"/>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1541916" y="3378545"/>
                  <a:ext cx="342375" cy="357971"/>
                </a:xfrm>
                <a:prstGeom prst="rect">
                  <a:avLst/>
                </a:prstGeom>
              </p:spPr>
            </p:pic>
          </p:grpSp>
          <p:pic>
            <p:nvPicPr>
              <p:cNvPr id="73" name="Graphic 72">
                <a:extLst>
                  <a:ext uri="{FF2B5EF4-FFF2-40B4-BE49-F238E27FC236}">
                    <a16:creationId xmlns:a16="http://schemas.microsoft.com/office/drawing/2014/main" id="{A32B6C52-4CDE-6167-F9E1-BFEF0C78DC0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278651" y="724646"/>
                <a:ext cx="192854" cy="192854"/>
              </a:xfrm>
              <a:prstGeom prst="rect">
                <a:avLst/>
              </a:prstGeom>
            </p:spPr>
          </p:pic>
          <p:pic>
            <p:nvPicPr>
              <p:cNvPr id="49" name="Picture 48" descr="A colorful gradient stars on a black background&#10;&#10;Description automatically generated">
                <a:extLst>
                  <a:ext uri="{FF2B5EF4-FFF2-40B4-BE49-F238E27FC236}">
                    <a16:creationId xmlns:a16="http://schemas.microsoft.com/office/drawing/2014/main" id="{DBEA22A3-4183-5B2D-F941-417F43305471}"/>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10869307" y="724646"/>
                <a:ext cx="192086" cy="192854"/>
              </a:xfrm>
              <a:prstGeom prst="rect">
                <a:avLst/>
              </a:prstGeom>
            </p:spPr>
          </p:pic>
          <p:pic>
            <p:nvPicPr>
              <p:cNvPr id="50" name="Picture 4">
                <a:extLst>
                  <a:ext uri="{FF2B5EF4-FFF2-40B4-BE49-F238E27FC236}">
                    <a16:creationId xmlns:a16="http://schemas.microsoft.com/office/drawing/2014/main" id="{AD4DF701-15AC-3705-BEE9-E872D175F70C}"/>
                  </a:ext>
                </a:extLst>
              </p:cNvPr>
              <p:cNvPicPr>
                <a:picLocks noChangeAspect="1" noChangeArrowheads="1"/>
              </p:cNvPicPr>
              <p:nvPr/>
            </p:nvPicPr>
            <p:blipFill>
              <a:blip r:embed="rId14" cstate="hqprint">
                <a:extLst>
                  <a:ext uri="{28A0092B-C50C-407E-A947-70E740481C1C}">
                    <a14:useLocalDpi xmlns:a14="http://schemas.microsoft.com/office/drawing/2010/main"/>
                  </a:ext>
                </a:extLst>
              </a:blip>
              <a:srcRect/>
              <a:stretch>
                <a:fillRect/>
              </a:stretch>
            </p:blipFill>
            <p:spPr bwMode="auto">
              <a:xfrm>
                <a:off x="10560309" y="724646"/>
                <a:ext cx="192854" cy="192854"/>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419" name="Rectangle 418">
            <a:extLst>
              <a:ext uri="{FF2B5EF4-FFF2-40B4-BE49-F238E27FC236}">
                <a16:creationId xmlns:a16="http://schemas.microsoft.com/office/drawing/2014/main" id="{5EB95F04-038D-4A6A-819C-FD0B49733238}"/>
              </a:ext>
            </a:extLst>
          </p:cNvPr>
          <p:cNvSpPr/>
          <p:nvPr/>
        </p:nvSpPr>
        <p:spPr bwMode="auto">
          <a:xfrm>
            <a:off x="8434225" y="2288574"/>
            <a:ext cx="1696023" cy="2367012"/>
          </a:xfrm>
          <a:prstGeom prst="rect">
            <a:avLst/>
          </a:prstGeom>
          <a:solidFill>
            <a:schemeClr val="bg1"/>
          </a:solidFill>
          <a:ln>
            <a:noFill/>
            <a:headEnd type="none" w="med" len="med"/>
            <a:tailEnd type="none" w="med" len="med"/>
          </a:ln>
          <a:effectLst>
            <a:outerShdw blurRad="127000" dist="254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00" name="Rectangle 499">
            <a:extLst>
              <a:ext uri="{FF2B5EF4-FFF2-40B4-BE49-F238E27FC236}">
                <a16:creationId xmlns:a16="http://schemas.microsoft.com/office/drawing/2014/main" id="{41545B28-3909-43CD-9BD5-D41FE204B710}"/>
              </a:ext>
            </a:extLst>
          </p:cNvPr>
          <p:cNvSpPr/>
          <p:nvPr/>
        </p:nvSpPr>
        <p:spPr>
          <a:xfrm>
            <a:off x="4671020" y="1162598"/>
            <a:ext cx="1748456" cy="761106"/>
          </a:xfrm>
          <a:prstGeom prst="rect">
            <a:avLst/>
          </a:prstGeom>
          <a:noFill/>
          <a:ln w="14224">
            <a:noFill/>
          </a:ln>
        </p:spPr>
        <p:txBody>
          <a:bodyPr wrap="square" tIns="45720">
            <a:spAutoFit/>
          </a:bodyPr>
          <a:lstStyle/>
          <a:p>
            <a:pPr marL="0" marR="0" lvl="0" indent="0" algn="l" defTabSz="914400" rtl="0" eaLnBrk="1" fontAlgn="auto" latinLnBrk="0" hangingPunct="1">
              <a:lnSpc>
                <a:spcPct val="97000"/>
              </a:lnSpc>
              <a:spcBef>
                <a:spcPts val="0"/>
              </a:spcBef>
              <a:spcAft>
                <a:spcPts val="600"/>
              </a:spcAft>
              <a:buClrTx/>
              <a:buSzTx/>
              <a:buFontTx/>
              <a:buNone/>
              <a:tabLst/>
              <a:defRPr/>
            </a:pPr>
            <a:r>
              <a:rPr kumimoji="0" lang="en-US" sz="1050" b="1" i="0" u="none" strike="noStrike" kern="1200" cap="none" spc="0" normalizeH="0" baseline="0" noProof="0">
                <a:ln>
                  <a:noFill/>
                </a:ln>
                <a:gradFill>
                  <a:gsLst>
                    <a:gs pos="0">
                      <a:srgbClr val="505050"/>
                    </a:gs>
                    <a:gs pos="100000">
                      <a:srgbClr val="505050"/>
                    </a:gs>
                  </a:gsLst>
                  <a:lin ang="5400000" scaled="1"/>
                </a:gradFill>
                <a:effectLst/>
                <a:uLnTx/>
                <a:uFillTx/>
                <a:latin typeface="Segoe UI" panose="020B0502040204020203" pitchFamily="34" charset="0"/>
                <a:ea typeface="+mn-ea"/>
                <a:cs typeface="Segoe UI" panose="020B0502040204020203" pitchFamily="34" charset="0"/>
              </a:rPr>
              <a:t>This is interactive!</a:t>
            </a:r>
          </a:p>
          <a:p>
            <a:pPr marL="228600" marR="0" lvl="0" indent="-228600" algn="l" defTabSz="914400" rtl="0" eaLnBrk="1" fontAlgn="auto" latinLnBrk="0" hangingPunct="1">
              <a:lnSpc>
                <a:spcPct val="97000"/>
              </a:lnSpc>
              <a:spcBef>
                <a:spcPts val="0"/>
              </a:spcBef>
              <a:spcAft>
                <a:spcPts val="300"/>
              </a:spcAft>
              <a:buClrTx/>
              <a:buSzTx/>
              <a:buFont typeface="+mj-lt"/>
              <a:buAutoNum type="arabicPeriod"/>
              <a:tabLst/>
              <a:defRPr/>
            </a:pPr>
            <a:r>
              <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Present Slide</a:t>
            </a:r>
          </a:p>
          <a:p>
            <a:pPr marL="228600" marR="0" lvl="0" indent="-228600" algn="l" defTabSz="914400" rtl="0" eaLnBrk="1" fontAlgn="auto" latinLnBrk="0" hangingPunct="1">
              <a:lnSpc>
                <a:spcPct val="97000"/>
              </a:lnSpc>
              <a:spcBef>
                <a:spcPts val="0"/>
              </a:spcBef>
              <a:spcAft>
                <a:spcPts val="300"/>
              </a:spcAft>
              <a:buClrTx/>
              <a:buSzTx/>
              <a:buFont typeface="+mj-lt"/>
              <a:buAutoNum type="arabicPeriod"/>
              <a:tabLst/>
              <a:defRPr/>
            </a:pPr>
            <a:r>
              <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Hover for Description</a:t>
            </a:r>
          </a:p>
          <a:p>
            <a:pPr marL="228600" marR="0" lvl="0" indent="-228600" algn="l" defTabSz="914400" rtl="0" eaLnBrk="1" fontAlgn="auto" latinLnBrk="0" hangingPunct="1">
              <a:lnSpc>
                <a:spcPct val="97000"/>
              </a:lnSpc>
              <a:spcBef>
                <a:spcPts val="0"/>
              </a:spcBef>
              <a:spcAft>
                <a:spcPts val="300"/>
              </a:spcAft>
              <a:buClrTx/>
              <a:buSzTx/>
              <a:buFont typeface="+mj-lt"/>
              <a:buAutoNum type="arabicPeriod"/>
              <a:tabLst/>
              <a:defRPr/>
            </a:pPr>
            <a:r>
              <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Click for more information</a:t>
            </a:r>
          </a:p>
        </p:txBody>
      </p:sp>
      <p:sp>
        <p:nvSpPr>
          <p:cNvPr id="644" name="Title 1">
            <a:extLst>
              <a:ext uri="{FF2B5EF4-FFF2-40B4-BE49-F238E27FC236}">
                <a16:creationId xmlns:a16="http://schemas.microsoft.com/office/drawing/2014/main" id="{D4ABB5AA-FA8D-4F81-8691-B1FDE5D73144}"/>
              </a:ext>
            </a:extLst>
          </p:cNvPr>
          <p:cNvSpPr txBox="1">
            <a:spLocks/>
          </p:cNvSpPr>
          <p:nvPr/>
        </p:nvSpPr>
        <p:spPr>
          <a:xfrm>
            <a:off x="4610992" y="375311"/>
            <a:ext cx="3896353" cy="551907"/>
          </a:xfrm>
          <a:prstGeom prst="rect">
            <a:avLst/>
          </a:prstGeom>
          <a:noFill/>
          <a:effectLst>
            <a:softEdge rad="63500"/>
          </a:effectLst>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400"/>
              </a:spcAft>
              <a:buClrTx/>
              <a:buSzTx/>
              <a:buFontTx/>
              <a:buNone/>
              <a:tabLst/>
              <a:defRPr/>
            </a:pPr>
            <a:r>
              <a:rPr kumimoji="0" lang="en-US" sz="1600" b="1" i="0" u="none" strike="noStrike" kern="1200" cap="none" spc="0" normalizeH="0" baseline="0" noProof="0">
                <a:ln>
                  <a:noFill/>
                </a:ln>
                <a:gradFill>
                  <a:gsLst>
                    <a:gs pos="0">
                      <a:srgbClr val="505050"/>
                    </a:gs>
                    <a:gs pos="100000">
                      <a:srgbClr val="505050"/>
                    </a:gs>
                  </a:gsLst>
                  <a:lin ang="5400000" scaled="1"/>
                </a:gradFill>
                <a:effectLst/>
                <a:uLnTx/>
                <a:uFillTx/>
                <a:latin typeface="Segoe UI" panose="020B0502040204020203" pitchFamily="34" charset="0"/>
                <a:ea typeface="+mn-ea"/>
                <a:cs typeface="Segoe UI" panose="020B0502040204020203" pitchFamily="34" charset="0"/>
              </a:rPr>
              <a:t>Cybersecurity Reference Architecture</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000" b="1"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t>Security modernization with Zero Trust Principles</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00" b="0" i="0" u="none" strike="noStrike" kern="1200" cap="none" spc="0" normalizeH="0" baseline="0" noProof="0">
                <a:ln>
                  <a:noFill/>
                </a:ln>
                <a:gradFill>
                  <a:gsLst>
                    <a:gs pos="0">
                      <a:srgbClr val="505050"/>
                    </a:gs>
                    <a:gs pos="100000">
                      <a:srgbClr val="505050"/>
                    </a:gs>
                  </a:gsLst>
                  <a:lin ang="5400000" scaled="1"/>
                </a:gradFill>
                <a:effectLst/>
                <a:uLnTx/>
                <a:uFillTx/>
                <a:latin typeface="Segoe UI" panose="020B0502040204020203" pitchFamily="34" charset="0"/>
                <a:ea typeface="+mn-ea"/>
                <a:cs typeface="Segoe UI" panose="020B0502040204020203" pitchFamily="34" charset="0"/>
              </a:rPr>
              <a:t>December 2023 – </a:t>
            </a:r>
            <a:r>
              <a:rPr kumimoji="0" lang="en-US" sz="700" b="0" i="0" u="none" strike="noStrike" kern="1200" cap="none" spc="0" normalizeH="0" baseline="0" noProof="0">
                <a:ln>
                  <a:noFill/>
                </a:ln>
                <a:gradFill>
                  <a:gsLst>
                    <a:gs pos="0">
                      <a:srgbClr val="505050"/>
                    </a:gs>
                    <a:gs pos="100000">
                      <a:srgbClr val="505050"/>
                    </a:gs>
                  </a:gsLst>
                  <a:lin ang="5400000" scaled="1"/>
                </a:gradFill>
                <a:effectLst/>
                <a:uLnTx/>
                <a:uFillTx/>
                <a:latin typeface="Segoe UI" panose="020B0502040204020203" pitchFamily="34" charset="0"/>
                <a:ea typeface="+mn-ea"/>
                <a:cs typeface="Segoe UI" panose="020B0502040204020203" pitchFamily="34" charset="0"/>
                <a:hlinkClick r:id="rId15" tooltip="The latest published version of this document can be found at https://aka.ms/MCRA"/>
              </a:rPr>
              <a:t>aka.ms/MCRA</a:t>
            </a:r>
            <a:endParaRPr kumimoji="0" lang="en-US" sz="700" b="0" i="0" u="none" strike="noStrike" kern="1200" cap="none" spc="0" normalizeH="0" baseline="0" noProof="0">
              <a:ln>
                <a:noFill/>
              </a:ln>
              <a:gradFill>
                <a:gsLst>
                  <a:gs pos="0">
                    <a:srgbClr val="505050"/>
                  </a:gs>
                  <a:gs pos="100000">
                    <a:srgbClr val="505050"/>
                  </a:gs>
                </a:gsLst>
                <a:lin ang="5400000" scaled="1"/>
              </a:gradFill>
              <a:effectLst/>
              <a:highlight>
                <a:srgbClr val="FFFF00"/>
              </a:highlight>
              <a:uLnTx/>
              <a:uFillTx/>
              <a:latin typeface="Segoe UI" panose="020B0502040204020203" pitchFamily="34" charset="0"/>
              <a:ea typeface="+mn-ea"/>
              <a:cs typeface="Segoe UI" panose="020B0502040204020203" pitchFamily="34" charset="0"/>
            </a:endParaRPr>
          </a:p>
        </p:txBody>
      </p:sp>
      <p:pic>
        <p:nvPicPr>
          <p:cNvPr id="658" name="Picture 657">
            <a:extLst>
              <a:ext uri="{FF2B5EF4-FFF2-40B4-BE49-F238E27FC236}">
                <a16:creationId xmlns:a16="http://schemas.microsoft.com/office/drawing/2014/main" id="{1E565F1F-D86B-4901-B358-089B4016AE32}"/>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bwMode="invGray">
          <a:xfrm>
            <a:off x="6039974" y="122541"/>
            <a:ext cx="1038388" cy="222436"/>
          </a:xfrm>
          <a:prstGeom prst="rect">
            <a:avLst/>
          </a:prstGeom>
        </p:spPr>
      </p:pic>
      <p:grpSp>
        <p:nvGrpSpPr>
          <p:cNvPr id="664" name="Group 663">
            <a:extLst>
              <a:ext uri="{FF2B5EF4-FFF2-40B4-BE49-F238E27FC236}">
                <a16:creationId xmlns:a16="http://schemas.microsoft.com/office/drawing/2014/main" id="{30ED2720-C032-4EF0-9554-2CE1356DCED8}"/>
              </a:ext>
            </a:extLst>
          </p:cNvPr>
          <p:cNvGrpSpPr/>
          <p:nvPr/>
        </p:nvGrpSpPr>
        <p:grpSpPr>
          <a:xfrm>
            <a:off x="6025390" y="1150637"/>
            <a:ext cx="391537" cy="163189"/>
            <a:chOff x="5576198" y="965691"/>
            <a:chExt cx="493273" cy="217085"/>
          </a:xfrm>
        </p:grpSpPr>
        <p:sp>
          <p:nvSpPr>
            <p:cNvPr id="675" name="Rectangle 674">
              <a:extLst>
                <a:ext uri="{FF2B5EF4-FFF2-40B4-BE49-F238E27FC236}">
                  <a16:creationId xmlns:a16="http://schemas.microsoft.com/office/drawing/2014/main" id="{B188B324-E219-42F6-B4F8-6AAEF0A0857C}"/>
                </a:ext>
              </a:extLst>
            </p:cNvPr>
            <p:cNvSpPr/>
            <p:nvPr/>
          </p:nvSpPr>
          <p:spPr bwMode="auto">
            <a:xfrm>
              <a:off x="5576198" y="965691"/>
              <a:ext cx="493273" cy="21708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76" name="Rectangle 675">
              <a:extLst>
                <a:ext uri="{FF2B5EF4-FFF2-40B4-BE49-F238E27FC236}">
                  <a16:creationId xmlns:a16="http://schemas.microsoft.com/office/drawing/2014/main" id="{C98EA7BA-D5FF-4EBD-A26F-51CD5FAA57B9}"/>
                </a:ext>
              </a:extLst>
            </p:cNvPr>
            <p:cNvSpPr/>
            <p:nvPr/>
          </p:nvSpPr>
          <p:spPr bwMode="auto">
            <a:xfrm>
              <a:off x="5628559" y="1000266"/>
              <a:ext cx="388550" cy="27432"/>
            </a:xfrm>
            <a:prstGeom prst="rect">
              <a:avLst/>
            </a:prstGeom>
            <a:solidFill>
              <a:schemeClr val="bg2">
                <a:lumMod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78" name="Rectangle 677">
              <a:extLst>
                <a:ext uri="{FF2B5EF4-FFF2-40B4-BE49-F238E27FC236}">
                  <a16:creationId xmlns:a16="http://schemas.microsoft.com/office/drawing/2014/main" id="{6DBE709A-E628-4CA7-8652-10A07BB52F64}"/>
                </a:ext>
              </a:extLst>
            </p:cNvPr>
            <p:cNvSpPr/>
            <p:nvPr/>
          </p:nvSpPr>
          <p:spPr bwMode="auto">
            <a:xfrm>
              <a:off x="5628559" y="1060106"/>
              <a:ext cx="388550" cy="27432"/>
            </a:xfrm>
            <a:prstGeom prst="rect">
              <a:avLst/>
            </a:prstGeom>
            <a:solidFill>
              <a:schemeClr val="bg2">
                <a:lumMod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81" name="Rectangle 680">
              <a:extLst>
                <a:ext uri="{FF2B5EF4-FFF2-40B4-BE49-F238E27FC236}">
                  <a16:creationId xmlns:a16="http://schemas.microsoft.com/office/drawing/2014/main" id="{F96F13A7-999A-4E23-9C7C-264936D7A5BF}"/>
                </a:ext>
              </a:extLst>
            </p:cNvPr>
            <p:cNvSpPr/>
            <p:nvPr/>
          </p:nvSpPr>
          <p:spPr bwMode="auto">
            <a:xfrm>
              <a:off x="5628559" y="1119946"/>
              <a:ext cx="388550" cy="27432"/>
            </a:xfrm>
            <a:prstGeom prst="rect">
              <a:avLst/>
            </a:prstGeom>
            <a:solidFill>
              <a:schemeClr val="bg2">
                <a:lumMod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cxnSp>
        <p:nvCxnSpPr>
          <p:cNvPr id="682" name="Straight Arrow Connector 681">
            <a:extLst>
              <a:ext uri="{FF2B5EF4-FFF2-40B4-BE49-F238E27FC236}">
                <a16:creationId xmlns:a16="http://schemas.microsoft.com/office/drawing/2014/main" id="{36FD1DA1-D80F-4559-B67C-41B1D4C25469}"/>
              </a:ext>
            </a:extLst>
          </p:cNvPr>
          <p:cNvCxnSpPr>
            <a:cxnSpLocks/>
          </p:cNvCxnSpPr>
          <p:nvPr/>
        </p:nvCxnSpPr>
        <p:spPr>
          <a:xfrm flipH="1" flipV="1">
            <a:off x="5914995" y="1305425"/>
            <a:ext cx="120464" cy="76923"/>
          </a:xfrm>
          <a:prstGeom prst="straightConnector1">
            <a:avLst/>
          </a:prstGeom>
          <a:ln w="34925">
            <a:solidFill>
              <a:schemeClr val="bg1">
                <a:lumMod val="65000"/>
              </a:schemeClr>
            </a:solidFill>
            <a:headEnd type="none" w="lg" len="lg"/>
            <a:tailEnd type="triangle"/>
          </a:ln>
        </p:spPr>
        <p:style>
          <a:lnRef idx="1">
            <a:schemeClr val="accent1"/>
          </a:lnRef>
          <a:fillRef idx="0">
            <a:schemeClr val="accent1"/>
          </a:fillRef>
          <a:effectRef idx="0">
            <a:schemeClr val="accent1"/>
          </a:effectRef>
          <a:fontRef idx="minor">
            <a:schemeClr val="tx1"/>
          </a:fontRef>
        </p:style>
      </p:cxnSp>
      <p:sp>
        <p:nvSpPr>
          <p:cNvPr id="683" name="Rectangle 682">
            <a:extLst>
              <a:ext uri="{FF2B5EF4-FFF2-40B4-BE49-F238E27FC236}">
                <a16:creationId xmlns:a16="http://schemas.microsoft.com/office/drawing/2014/main" id="{E95003E2-91AE-4446-902B-F4DA9DCBE9B8}"/>
              </a:ext>
            </a:extLst>
          </p:cNvPr>
          <p:cNvSpPr/>
          <p:nvPr/>
        </p:nvSpPr>
        <p:spPr>
          <a:xfrm>
            <a:off x="4670293" y="1162559"/>
            <a:ext cx="1748456" cy="761106"/>
          </a:xfrm>
          <a:prstGeom prst="rect">
            <a:avLst/>
          </a:prstGeom>
          <a:noFill/>
          <a:ln w="14224">
            <a:noFill/>
          </a:ln>
        </p:spPr>
        <p:txBody>
          <a:bodyPr wrap="square" tIns="45720">
            <a:spAutoFit/>
          </a:bodyPr>
          <a:lstStyle/>
          <a:p>
            <a:pPr marL="0" marR="0" lvl="0" indent="0" algn="l" defTabSz="914400" rtl="0" eaLnBrk="1" fontAlgn="auto" latinLnBrk="0" hangingPunct="1">
              <a:lnSpc>
                <a:spcPct val="97000"/>
              </a:lnSpc>
              <a:spcBef>
                <a:spcPts val="0"/>
              </a:spcBef>
              <a:spcAft>
                <a:spcPts val="600"/>
              </a:spcAft>
              <a:buClrTx/>
              <a:buSzTx/>
              <a:buFontTx/>
              <a:buNone/>
              <a:tabLst/>
              <a:defRPr/>
            </a:pPr>
            <a:r>
              <a:rPr kumimoji="0" lang="en-US" sz="1050" b="1" i="0" u="none" strike="noStrike" kern="1200" cap="none" spc="0" normalizeH="0" baseline="0" noProof="0">
                <a:ln>
                  <a:noFill/>
                </a:ln>
                <a:gradFill>
                  <a:gsLst>
                    <a:gs pos="0">
                      <a:srgbClr val="505050"/>
                    </a:gs>
                    <a:gs pos="100000">
                      <a:srgbClr val="505050"/>
                    </a:gs>
                  </a:gsLst>
                  <a:lin ang="5400000" scaled="1"/>
                </a:gradFill>
                <a:effectLst/>
                <a:uLnTx/>
                <a:uFillTx/>
                <a:latin typeface="Segoe UI" panose="020B0502040204020203" pitchFamily="34" charset="0"/>
                <a:ea typeface="+mn-ea"/>
                <a:cs typeface="Segoe UI" panose="020B0502040204020203" pitchFamily="34" charset="0"/>
              </a:rPr>
              <a:t>This is interactive!</a:t>
            </a:r>
          </a:p>
          <a:p>
            <a:pPr marL="228600" marR="0" lvl="0" indent="-228600" algn="l" defTabSz="914400" rtl="0" eaLnBrk="1" fontAlgn="auto" latinLnBrk="0" hangingPunct="1">
              <a:lnSpc>
                <a:spcPct val="97000"/>
              </a:lnSpc>
              <a:spcBef>
                <a:spcPts val="0"/>
              </a:spcBef>
              <a:spcAft>
                <a:spcPts val="300"/>
              </a:spcAft>
              <a:buClrTx/>
              <a:buSzTx/>
              <a:buFont typeface="+mj-lt"/>
              <a:buAutoNum type="arabicPeriod"/>
              <a:tabLst/>
              <a:defRPr/>
            </a:pPr>
            <a:r>
              <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Present Slide</a:t>
            </a:r>
          </a:p>
          <a:p>
            <a:pPr marL="228600" marR="0" lvl="0" indent="-228600" algn="l" defTabSz="914400" rtl="0" eaLnBrk="1" fontAlgn="auto" latinLnBrk="0" hangingPunct="1">
              <a:lnSpc>
                <a:spcPct val="97000"/>
              </a:lnSpc>
              <a:spcBef>
                <a:spcPts val="0"/>
              </a:spcBef>
              <a:spcAft>
                <a:spcPts val="300"/>
              </a:spcAft>
              <a:buClrTx/>
              <a:buSzTx/>
              <a:buFont typeface="+mj-lt"/>
              <a:buAutoNum type="arabicPeriod"/>
              <a:tabLst/>
              <a:defRPr/>
            </a:pPr>
            <a:r>
              <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Hover for Description</a:t>
            </a:r>
          </a:p>
          <a:p>
            <a:pPr marL="228600" marR="0" lvl="0" indent="-228600" algn="l" defTabSz="914400" rtl="0" eaLnBrk="1" fontAlgn="auto" latinLnBrk="0" hangingPunct="1">
              <a:lnSpc>
                <a:spcPct val="97000"/>
              </a:lnSpc>
              <a:spcBef>
                <a:spcPts val="0"/>
              </a:spcBef>
              <a:spcAft>
                <a:spcPts val="300"/>
              </a:spcAft>
              <a:buClrTx/>
              <a:buSzTx/>
              <a:buFont typeface="+mj-lt"/>
              <a:buAutoNum type="arabicPeriod"/>
              <a:tabLst/>
              <a:defRPr/>
            </a:pPr>
            <a:r>
              <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Click for more information</a:t>
            </a:r>
          </a:p>
        </p:txBody>
      </p:sp>
      <p:sp>
        <p:nvSpPr>
          <p:cNvPr id="38" name="Rectangle 115">
            <a:extLst>
              <a:ext uri="{FF2B5EF4-FFF2-40B4-BE49-F238E27FC236}">
                <a16:creationId xmlns:a16="http://schemas.microsoft.com/office/drawing/2014/main" id="{EA2444D1-D8CB-4939-AF4A-E82B529E3F2F}"/>
              </a:ext>
            </a:extLst>
          </p:cNvPr>
          <p:cNvSpPr/>
          <p:nvPr/>
        </p:nvSpPr>
        <p:spPr bwMode="auto">
          <a:xfrm flipV="1">
            <a:off x="6171305" y="3568728"/>
            <a:ext cx="217478" cy="152729"/>
          </a:xfrm>
          <a:custGeom>
            <a:avLst/>
            <a:gdLst>
              <a:gd name="connsiteX0" fmla="*/ 0 w 168554"/>
              <a:gd name="connsiteY0" fmla="*/ 0 h 168554"/>
              <a:gd name="connsiteX1" fmla="*/ 168554 w 168554"/>
              <a:gd name="connsiteY1" fmla="*/ 0 h 168554"/>
              <a:gd name="connsiteX2" fmla="*/ 168554 w 168554"/>
              <a:gd name="connsiteY2" fmla="*/ 168554 h 168554"/>
              <a:gd name="connsiteX3" fmla="*/ 0 w 168554"/>
              <a:gd name="connsiteY3" fmla="*/ 168554 h 168554"/>
              <a:gd name="connsiteX4" fmla="*/ 0 w 168554"/>
              <a:gd name="connsiteY4" fmla="*/ 0 h 168554"/>
              <a:gd name="connsiteX0" fmla="*/ 0 w 168554"/>
              <a:gd name="connsiteY0" fmla="*/ 0 h 168554"/>
              <a:gd name="connsiteX1" fmla="*/ 168554 w 168554"/>
              <a:gd name="connsiteY1" fmla="*/ 0 h 168554"/>
              <a:gd name="connsiteX2" fmla="*/ 168554 w 168554"/>
              <a:gd name="connsiteY2" fmla="*/ 168554 h 168554"/>
              <a:gd name="connsiteX3" fmla="*/ 0 w 168554"/>
              <a:gd name="connsiteY3" fmla="*/ 168554 h 168554"/>
              <a:gd name="connsiteX4" fmla="*/ 91440 w 168554"/>
              <a:gd name="connsiteY4" fmla="*/ 91440 h 168554"/>
              <a:gd name="connsiteX0" fmla="*/ 168554 w 168554"/>
              <a:gd name="connsiteY0" fmla="*/ 0 h 168554"/>
              <a:gd name="connsiteX1" fmla="*/ 168554 w 168554"/>
              <a:gd name="connsiteY1" fmla="*/ 168554 h 168554"/>
              <a:gd name="connsiteX2" fmla="*/ 0 w 168554"/>
              <a:gd name="connsiteY2" fmla="*/ 168554 h 168554"/>
              <a:gd name="connsiteX3" fmla="*/ 91440 w 168554"/>
              <a:gd name="connsiteY3" fmla="*/ 91440 h 168554"/>
              <a:gd name="connsiteX0" fmla="*/ 168554 w 168554"/>
              <a:gd name="connsiteY0" fmla="*/ 0 h 168554"/>
              <a:gd name="connsiteX1" fmla="*/ 168554 w 168554"/>
              <a:gd name="connsiteY1" fmla="*/ 168554 h 168554"/>
              <a:gd name="connsiteX2" fmla="*/ 0 w 168554"/>
              <a:gd name="connsiteY2" fmla="*/ 168554 h 168554"/>
            </a:gdLst>
            <a:ahLst/>
            <a:cxnLst>
              <a:cxn ang="0">
                <a:pos x="connsiteX0" y="connsiteY0"/>
              </a:cxn>
              <a:cxn ang="0">
                <a:pos x="connsiteX1" y="connsiteY1"/>
              </a:cxn>
              <a:cxn ang="0">
                <a:pos x="connsiteX2" y="connsiteY2"/>
              </a:cxn>
            </a:cxnLst>
            <a:rect l="l" t="t" r="r" b="b"/>
            <a:pathLst>
              <a:path w="168554" h="168554">
                <a:moveTo>
                  <a:pt x="168554" y="0"/>
                </a:moveTo>
                <a:lnTo>
                  <a:pt x="168554" y="168554"/>
                </a:lnTo>
                <a:lnTo>
                  <a:pt x="0" y="168554"/>
                </a:lnTo>
              </a:path>
            </a:pathLst>
          </a:custGeom>
          <a:noFill/>
          <a:ln w="19050">
            <a:solidFill>
              <a:srgbClr val="505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29" name="L-Shape 628">
            <a:hlinkClick r:id="rId17" tooltip="Azure Marketplace includes many security appliances from leading vendors among the thousands of certified, open source, and community software applications and developer services— all pre-configured for Microsoft Azure. "/>
            <a:extLst>
              <a:ext uri="{FF2B5EF4-FFF2-40B4-BE49-F238E27FC236}">
                <a16:creationId xmlns:a16="http://schemas.microsoft.com/office/drawing/2014/main" id="{0FB29255-896A-4B5E-9183-571CCADB85B4}"/>
              </a:ext>
            </a:extLst>
          </p:cNvPr>
          <p:cNvSpPr/>
          <p:nvPr/>
        </p:nvSpPr>
        <p:spPr bwMode="auto">
          <a:xfrm flipH="1">
            <a:off x="5422405" y="2254157"/>
            <a:ext cx="2799777" cy="4157270"/>
          </a:xfrm>
          <a:prstGeom prst="corner">
            <a:avLst>
              <a:gd name="adj1" fmla="val 33671"/>
              <a:gd name="adj2" fmla="val 57985"/>
            </a:avLst>
          </a:prstGeom>
          <a:solidFill>
            <a:schemeClr val="bg1"/>
          </a:solidFill>
          <a:ln>
            <a:noFill/>
            <a:headEnd type="none" w="med" len="med"/>
            <a:tailEnd type="none" w="med" len="med"/>
          </a:ln>
          <a:effectLst>
            <a:outerShdw blurRad="127000" dist="254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505" name="Group 504">
            <a:extLst>
              <a:ext uri="{FF2B5EF4-FFF2-40B4-BE49-F238E27FC236}">
                <a16:creationId xmlns:a16="http://schemas.microsoft.com/office/drawing/2014/main" id="{69C45AAC-82D4-4BCB-8C8A-32C915D80F8B}"/>
              </a:ext>
            </a:extLst>
          </p:cNvPr>
          <p:cNvGrpSpPr/>
          <p:nvPr/>
        </p:nvGrpSpPr>
        <p:grpSpPr>
          <a:xfrm>
            <a:off x="8655248" y="2568293"/>
            <a:ext cx="1397204" cy="1570145"/>
            <a:chOff x="5742785" y="2601087"/>
            <a:chExt cx="1397204" cy="1537904"/>
          </a:xfrm>
        </p:grpSpPr>
        <p:sp>
          <p:nvSpPr>
            <p:cNvPr id="509" name="Rectangle 508">
              <a:hlinkClick r:id="rId18" tooltip="Microsoft Purview is a family of data governance, risk, and compliance solutions that can help your organization govern, protect, and manage your entire data estate. This includes the former Azure Purview + Microsoft 365 compliance solutions"/>
              <a:extLst>
                <a:ext uri="{FF2B5EF4-FFF2-40B4-BE49-F238E27FC236}">
                  <a16:creationId xmlns:a16="http://schemas.microsoft.com/office/drawing/2014/main" id="{F3834052-50A3-45AE-A496-056A34B7115D}"/>
                </a:ext>
              </a:extLst>
            </p:cNvPr>
            <p:cNvSpPr/>
            <p:nvPr/>
          </p:nvSpPr>
          <p:spPr>
            <a:xfrm>
              <a:off x="5742785" y="2601087"/>
              <a:ext cx="1397204" cy="1537904"/>
            </a:xfrm>
            <a:prstGeom prst="rect">
              <a:avLst/>
            </a:prstGeom>
            <a:solidFill>
              <a:schemeClr val="bg1"/>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tIns="36576" rIns="0" rtlCol="0" anchor="t" anchorCtr="0">
              <a:noAutofit/>
            </a:bodyPr>
            <a:lstStyle/>
            <a:p>
              <a:pPr marL="171450" marR="0" lvl="0" indent="0" algn="l" defTabSz="914400" rtl="0" eaLnBrk="1" fontAlgn="auto" latinLnBrk="0" hangingPunct="1">
                <a:lnSpc>
                  <a:spcPct val="100000"/>
                </a:lnSpc>
                <a:spcBef>
                  <a:spcPts val="0"/>
                </a:spcBef>
                <a:spcAft>
                  <a:spcPts val="300"/>
                </a:spcAft>
                <a:buClrTx/>
                <a:buSzTx/>
                <a:buFontTx/>
                <a:buNone/>
                <a:tabLst/>
                <a:defRPr/>
              </a:pPr>
              <a:r>
                <a:rPr kumimoji="0" lang="en-US" altLang="en-US" sz="90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t>Microsoft Purview</a:t>
              </a:r>
            </a:p>
            <a:p>
              <a:pPr marL="57150" marR="0" lvl="0" indent="0" algn="l" defTabSz="914400" rtl="0" eaLnBrk="1" fontAlgn="auto" latinLnBrk="0" hangingPunct="1">
                <a:lnSpc>
                  <a:spcPct val="100000"/>
                </a:lnSpc>
                <a:spcBef>
                  <a:spcPts val="0"/>
                </a:spcBef>
                <a:spcAft>
                  <a:spcPts val="200"/>
                </a:spcAft>
                <a:buClrTx/>
                <a:buSzTx/>
                <a:buFontTx/>
                <a:buNone/>
                <a:tabLst/>
                <a:defRPr/>
              </a:pPr>
              <a:r>
                <a:rPr kumimoji="0" lang="en-US" sz="60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Information protection and governance across data lifecycle</a:t>
              </a:r>
            </a:p>
          </p:txBody>
        </p:sp>
        <p:sp>
          <p:nvSpPr>
            <p:cNvPr id="513" name="Rectangle 512">
              <a:hlinkClick r:id="rId19" tooltip="The AIP scanner helps you discover, classify, and protect files on UNC paths for network shares over SMB and on SharePoint Server 2013-2016 Sites and libraries."/>
              <a:extLst>
                <a:ext uri="{FF2B5EF4-FFF2-40B4-BE49-F238E27FC236}">
                  <a16:creationId xmlns:a16="http://schemas.microsoft.com/office/drawing/2014/main" id="{010B4D9D-C9B6-4063-BE21-E38AE5D549C2}"/>
                </a:ext>
              </a:extLst>
            </p:cNvPr>
            <p:cNvSpPr/>
            <p:nvPr/>
          </p:nvSpPr>
          <p:spPr>
            <a:xfrm>
              <a:off x="5870898" y="3471161"/>
              <a:ext cx="1226300" cy="259150"/>
            </a:xfrm>
            <a:prstGeom prst="rect">
              <a:avLst/>
            </a:prstGeom>
            <a:solidFill>
              <a:schemeClr val="bg1"/>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t>File Scanner</a:t>
              </a:r>
              <a:br>
                <a:rPr kumimoji="0" lang="en-US" sz="90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br>
              <a:r>
                <a:rPr kumimoji="0" lang="en-US" sz="70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a:ea typeface="+mn-ea"/>
                  <a:cs typeface="Segoe UI Semibold" panose="020B0702040204020203" pitchFamily="34" charset="0"/>
                </a:rPr>
                <a:t>(on-premises and cloud)</a:t>
              </a:r>
            </a:p>
          </p:txBody>
        </p:sp>
        <p:grpSp>
          <p:nvGrpSpPr>
            <p:cNvPr id="528" name="Group 527">
              <a:extLst>
                <a:ext uri="{FF2B5EF4-FFF2-40B4-BE49-F238E27FC236}">
                  <a16:creationId xmlns:a16="http://schemas.microsoft.com/office/drawing/2014/main" id="{A3A6DF02-F5A3-4380-8FAB-03632FD6929F}"/>
                </a:ext>
              </a:extLst>
            </p:cNvPr>
            <p:cNvGrpSpPr/>
            <p:nvPr/>
          </p:nvGrpSpPr>
          <p:grpSpPr>
            <a:xfrm>
              <a:off x="5827495" y="3747116"/>
              <a:ext cx="1137564" cy="379376"/>
              <a:chOff x="5036432" y="1762711"/>
              <a:chExt cx="1204378" cy="401658"/>
            </a:xfrm>
          </p:grpSpPr>
          <p:grpSp>
            <p:nvGrpSpPr>
              <p:cNvPr id="529" name="Group 528">
                <a:extLst>
                  <a:ext uri="{FF2B5EF4-FFF2-40B4-BE49-F238E27FC236}">
                    <a16:creationId xmlns:a16="http://schemas.microsoft.com/office/drawing/2014/main" id="{4C3884A3-8C69-4C75-AAF6-6BCC4B93F7E7}"/>
                  </a:ext>
                </a:extLst>
              </p:cNvPr>
              <p:cNvGrpSpPr/>
              <p:nvPr/>
            </p:nvGrpSpPr>
            <p:grpSpPr>
              <a:xfrm>
                <a:off x="5871491" y="1804527"/>
                <a:ext cx="200678" cy="176026"/>
                <a:chOff x="5705504" y="1373906"/>
                <a:chExt cx="278295" cy="244109"/>
              </a:xfrm>
            </p:grpSpPr>
            <p:pic>
              <p:nvPicPr>
                <p:cNvPr id="616" name="Picture 615">
                  <a:hlinkClick r:id="rId20"/>
                  <a:extLst>
                    <a:ext uri="{FF2B5EF4-FFF2-40B4-BE49-F238E27FC236}">
                      <a16:creationId xmlns:a16="http://schemas.microsoft.com/office/drawing/2014/main" id="{7AF78761-5F1A-4F74-BFB6-6D1ED58D0477}"/>
                    </a:ext>
                  </a:extLst>
                </p:cNvPr>
                <p:cNvPicPr>
                  <a:picLocks noChangeAspect="1"/>
                </p:cNvPicPr>
                <p:nvPr/>
              </p:nvPicPr>
              <p:blipFill>
                <a:blip r:embed="rId21" cstate="hqprint">
                  <a:extLst>
                    <a:ext uri="{28A0092B-C50C-407E-A947-70E740481C1C}">
                      <a14:useLocalDpi xmlns:a14="http://schemas.microsoft.com/office/drawing/2010/main"/>
                    </a:ext>
                  </a:extLst>
                </a:blip>
                <a:stretch>
                  <a:fillRect/>
                </a:stretch>
              </p:blipFill>
              <p:spPr>
                <a:xfrm>
                  <a:off x="5705504" y="1373906"/>
                  <a:ext cx="278295" cy="209651"/>
                </a:xfrm>
                <a:prstGeom prst="rect">
                  <a:avLst/>
                </a:prstGeom>
              </p:spPr>
            </p:pic>
            <p:grpSp>
              <p:nvGrpSpPr>
                <p:cNvPr id="621" name="Group 620">
                  <a:extLst>
                    <a:ext uri="{FF2B5EF4-FFF2-40B4-BE49-F238E27FC236}">
                      <a16:creationId xmlns:a16="http://schemas.microsoft.com/office/drawing/2014/main" id="{FB7BCA48-4ABC-4DE8-A7B4-1DBF377D34A7}"/>
                    </a:ext>
                  </a:extLst>
                </p:cNvPr>
                <p:cNvGrpSpPr/>
                <p:nvPr/>
              </p:nvGrpSpPr>
              <p:grpSpPr bwMode="black">
                <a:xfrm>
                  <a:off x="5864559" y="1549698"/>
                  <a:ext cx="112186" cy="68317"/>
                  <a:chOff x="10387012" y="4179358"/>
                  <a:chExt cx="974726" cy="593725"/>
                </a:xfrm>
                <a:solidFill>
                  <a:srgbClr val="505050"/>
                </a:solidFill>
              </p:grpSpPr>
              <p:sp>
                <p:nvSpPr>
                  <p:cNvPr id="623" name="Freeform 26">
                    <a:extLst>
                      <a:ext uri="{FF2B5EF4-FFF2-40B4-BE49-F238E27FC236}">
                        <a16:creationId xmlns:a16="http://schemas.microsoft.com/office/drawing/2014/main" id="{2C2DCBF1-52C6-4922-BFEE-28DFA65DF1FF}"/>
                      </a:ext>
                    </a:extLst>
                  </p:cNvPr>
                  <p:cNvSpPr>
                    <a:spLocks/>
                  </p:cNvSpPr>
                  <p:nvPr/>
                </p:nvSpPr>
                <p:spPr bwMode="black">
                  <a:xfrm>
                    <a:off x="10506075" y="4258733"/>
                    <a:ext cx="706438" cy="514350"/>
                  </a:xfrm>
                  <a:custGeom>
                    <a:avLst/>
                    <a:gdLst>
                      <a:gd name="T0" fmla="*/ 183 w 188"/>
                      <a:gd name="T1" fmla="*/ 84 h 137"/>
                      <a:gd name="T2" fmla="*/ 104 w 188"/>
                      <a:gd name="T3" fmla="*/ 27 h 137"/>
                      <a:gd name="T4" fmla="*/ 86 w 188"/>
                      <a:gd name="T5" fmla="*/ 19 h 137"/>
                      <a:gd name="T6" fmla="*/ 59 w 188"/>
                      <a:gd name="T7" fmla="*/ 34 h 137"/>
                      <a:gd name="T8" fmla="*/ 56 w 188"/>
                      <a:gd name="T9" fmla="*/ 36 h 137"/>
                      <a:gd name="T10" fmla="*/ 43 w 188"/>
                      <a:gd name="T11" fmla="*/ 38 h 137"/>
                      <a:gd name="T12" fmla="*/ 43 w 188"/>
                      <a:gd name="T13" fmla="*/ 38 h 137"/>
                      <a:gd name="T14" fmla="*/ 26 w 188"/>
                      <a:gd name="T15" fmla="*/ 27 h 137"/>
                      <a:gd name="T16" fmla="*/ 24 w 188"/>
                      <a:gd name="T17" fmla="*/ 14 h 137"/>
                      <a:gd name="T18" fmla="*/ 31 w 188"/>
                      <a:gd name="T19" fmla="*/ 0 h 137"/>
                      <a:gd name="T20" fmla="*/ 21 w 188"/>
                      <a:gd name="T21" fmla="*/ 0 h 137"/>
                      <a:gd name="T22" fmla="*/ 1 w 188"/>
                      <a:gd name="T23" fmla="*/ 79 h 137"/>
                      <a:gd name="T24" fmla="*/ 4 w 188"/>
                      <a:gd name="T25" fmla="*/ 80 h 137"/>
                      <a:gd name="T26" fmla="*/ 16 w 188"/>
                      <a:gd name="T27" fmla="*/ 70 h 137"/>
                      <a:gd name="T28" fmla="*/ 22 w 188"/>
                      <a:gd name="T29" fmla="*/ 70 h 137"/>
                      <a:gd name="T30" fmla="*/ 32 w 188"/>
                      <a:gd name="T31" fmla="*/ 74 h 137"/>
                      <a:gd name="T32" fmla="*/ 43 w 188"/>
                      <a:gd name="T33" fmla="*/ 72 h 137"/>
                      <a:gd name="T34" fmla="*/ 44 w 188"/>
                      <a:gd name="T35" fmla="*/ 72 h 137"/>
                      <a:gd name="T36" fmla="*/ 53 w 188"/>
                      <a:gd name="T37" fmla="*/ 76 h 137"/>
                      <a:gd name="T38" fmla="*/ 65 w 188"/>
                      <a:gd name="T39" fmla="*/ 74 h 137"/>
                      <a:gd name="T40" fmla="*/ 67 w 188"/>
                      <a:gd name="T41" fmla="*/ 74 h 137"/>
                      <a:gd name="T42" fmla="*/ 80 w 188"/>
                      <a:gd name="T43" fmla="*/ 88 h 137"/>
                      <a:gd name="T44" fmla="*/ 83 w 188"/>
                      <a:gd name="T45" fmla="*/ 88 h 137"/>
                      <a:gd name="T46" fmla="*/ 85 w 188"/>
                      <a:gd name="T47" fmla="*/ 89 h 137"/>
                      <a:gd name="T48" fmla="*/ 99 w 188"/>
                      <a:gd name="T49" fmla="*/ 108 h 137"/>
                      <a:gd name="T50" fmla="*/ 99 w 188"/>
                      <a:gd name="T51" fmla="*/ 110 h 137"/>
                      <a:gd name="T52" fmla="*/ 96 w 188"/>
                      <a:gd name="T53" fmla="*/ 124 h 137"/>
                      <a:gd name="T54" fmla="*/ 114 w 188"/>
                      <a:gd name="T55" fmla="*/ 137 h 137"/>
                      <a:gd name="T56" fmla="*/ 123 w 188"/>
                      <a:gd name="T57" fmla="*/ 132 h 137"/>
                      <a:gd name="T58" fmla="*/ 124 w 188"/>
                      <a:gd name="T59" fmla="*/ 124 h 137"/>
                      <a:gd name="T60" fmla="*/ 108 w 188"/>
                      <a:gd name="T61" fmla="*/ 112 h 137"/>
                      <a:gd name="T62" fmla="*/ 107 w 188"/>
                      <a:gd name="T63" fmla="*/ 109 h 137"/>
                      <a:gd name="T64" fmla="*/ 110 w 188"/>
                      <a:gd name="T65" fmla="*/ 109 h 137"/>
                      <a:gd name="T66" fmla="*/ 136 w 188"/>
                      <a:gd name="T67" fmla="*/ 127 h 137"/>
                      <a:gd name="T68" fmla="*/ 145 w 188"/>
                      <a:gd name="T69" fmla="*/ 123 h 137"/>
                      <a:gd name="T70" fmla="*/ 147 w 188"/>
                      <a:gd name="T71" fmla="*/ 114 h 137"/>
                      <a:gd name="T72" fmla="*/ 117 w 188"/>
                      <a:gd name="T73" fmla="*/ 93 h 137"/>
                      <a:gd name="T74" fmla="*/ 117 w 188"/>
                      <a:gd name="T75" fmla="*/ 90 h 137"/>
                      <a:gd name="T76" fmla="*/ 120 w 188"/>
                      <a:gd name="T77" fmla="*/ 89 h 137"/>
                      <a:gd name="T78" fmla="*/ 156 w 188"/>
                      <a:gd name="T79" fmla="*/ 116 h 137"/>
                      <a:gd name="T80" fmla="*/ 165 w 188"/>
                      <a:gd name="T81" fmla="*/ 111 h 137"/>
                      <a:gd name="T82" fmla="*/ 167 w 188"/>
                      <a:gd name="T83" fmla="*/ 102 h 137"/>
                      <a:gd name="T84" fmla="*/ 137 w 188"/>
                      <a:gd name="T85" fmla="*/ 81 h 137"/>
                      <a:gd name="T86" fmla="*/ 136 w 188"/>
                      <a:gd name="T87" fmla="*/ 78 h 137"/>
                      <a:gd name="T88" fmla="*/ 139 w 188"/>
                      <a:gd name="T89" fmla="*/ 77 h 137"/>
                      <a:gd name="T90" fmla="*/ 176 w 188"/>
                      <a:gd name="T91" fmla="*/ 104 h 137"/>
                      <a:gd name="T92" fmla="*/ 185 w 188"/>
                      <a:gd name="T93" fmla="*/ 99 h 137"/>
                      <a:gd name="T94" fmla="*/ 183 w 188"/>
                      <a:gd name="T95" fmla="*/ 8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8" h="137">
                        <a:moveTo>
                          <a:pt x="183" y="84"/>
                        </a:moveTo>
                        <a:cubicBezTo>
                          <a:pt x="104" y="27"/>
                          <a:pt x="104" y="27"/>
                          <a:pt x="104" y="27"/>
                        </a:cubicBezTo>
                        <a:cubicBezTo>
                          <a:pt x="86" y="19"/>
                          <a:pt x="86" y="19"/>
                          <a:pt x="86" y="19"/>
                        </a:cubicBezTo>
                        <a:cubicBezTo>
                          <a:pt x="59" y="34"/>
                          <a:pt x="59" y="34"/>
                          <a:pt x="59" y="34"/>
                        </a:cubicBezTo>
                        <a:cubicBezTo>
                          <a:pt x="56" y="36"/>
                          <a:pt x="56" y="36"/>
                          <a:pt x="56" y="36"/>
                        </a:cubicBezTo>
                        <a:cubicBezTo>
                          <a:pt x="52" y="38"/>
                          <a:pt x="47" y="39"/>
                          <a:pt x="43" y="38"/>
                        </a:cubicBezTo>
                        <a:cubicBezTo>
                          <a:pt x="43" y="38"/>
                          <a:pt x="43" y="38"/>
                          <a:pt x="43" y="38"/>
                        </a:cubicBezTo>
                        <a:cubicBezTo>
                          <a:pt x="36" y="38"/>
                          <a:pt x="30" y="34"/>
                          <a:pt x="26" y="27"/>
                        </a:cubicBezTo>
                        <a:cubicBezTo>
                          <a:pt x="24" y="23"/>
                          <a:pt x="23" y="19"/>
                          <a:pt x="24" y="14"/>
                        </a:cubicBezTo>
                        <a:cubicBezTo>
                          <a:pt x="24" y="9"/>
                          <a:pt x="27" y="4"/>
                          <a:pt x="31" y="0"/>
                        </a:cubicBezTo>
                        <a:cubicBezTo>
                          <a:pt x="25" y="0"/>
                          <a:pt x="21" y="0"/>
                          <a:pt x="21" y="0"/>
                        </a:cubicBezTo>
                        <a:cubicBezTo>
                          <a:pt x="21" y="0"/>
                          <a:pt x="0" y="40"/>
                          <a:pt x="1" y="79"/>
                        </a:cubicBezTo>
                        <a:cubicBezTo>
                          <a:pt x="4" y="80"/>
                          <a:pt x="4" y="80"/>
                          <a:pt x="4" y="80"/>
                        </a:cubicBezTo>
                        <a:cubicBezTo>
                          <a:pt x="6" y="75"/>
                          <a:pt x="10" y="72"/>
                          <a:pt x="16" y="70"/>
                        </a:cubicBezTo>
                        <a:cubicBezTo>
                          <a:pt x="18" y="70"/>
                          <a:pt x="20" y="70"/>
                          <a:pt x="22" y="70"/>
                        </a:cubicBezTo>
                        <a:cubicBezTo>
                          <a:pt x="25" y="70"/>
                          <a:pt x="29" y="72"/>
                          <a:pt x="32" y="74"/>
                        </a:cubicBezTo>
                        <a:cubicBezTo>
                          <a:pt x="35" y="72"/>
                          <a:pt x="39" y="71"/>
                          <a:pt x="43" y="72"/>
                        </a:cubicBezTo>
                        <a:cubicBezTo>
                          <a:pt x="43" y="72"/>
                          <a:pt x="44" y="72"/>
                          <a:pt x="44" y="72"/>
                        </a:cubicBezTo>
                        <a:cubicBezTo>
                          <a:pt x="48" y="72"/>
                          <a:pt x="51" y="74"/>
                          <a:pt x="53" y="76"/>
                        </a:cubicBezTo>
                        <a:cubicBezTo>
                          <a:pt x="56" y="74"/>
                          <a:pt x="60" y="73"/>
                          <a:pt x="65" y="74"/>
                        </a:cubicBezTo>
                        <a:cubicBezTo>
                          <a:pt x="65" y="74"/>
                          <a:pt x="66" y="74"/>
                          <a:pt x="67" y="74"/>
                        </a:cubicBezTo>
                        <a:cubicBezTo>
                          <a:pt x="74" y="76"/>
                          <a:pt x="79" y="81"/>
                          <a:pt x="80" y="88"/>
                        </a:cubicBezTo>
                        <a:cubicBezTo>
                          <a:pt x="81" y="88"/>
                          <a:pt x="82" y="88"/>
                          <a:pt x="83" y="88"/>
                        </a:cubicBezTo>
                        <a:cubicBezTo>
                          <a:pt x="84" y="88"/>
                          <a:pt x="84" y="88"/>
                          <a:pt x="85" y="89"/>
                        </a:cubicBezTo>
                        <a:cubicBezTo>
                          <a:pt x="94" y="91"/>
                          <a:pt x="100" y="99"/>
                          <a:pt x="99" y="108"/>
                        </a:cubicBezTo>
                        <a:cubicBezTo>
                          <a:pt x="99" y="109"/>
                          <a:pt x="99" y="110"/>
                          <a:pt x="99" y="110"/>
                        </a:cubicBezTo>
                        <a:cubicBezTo>
                          <a:pt x="96" y="124"/>
                          <a:pt x="96" y="124"/>
                          <a:pt x="96" y="124"/>
                        </a:cubicBezTo>
                        <a:cubicBezTo>
                          <a:pt x="114" y="137"/>
                          <a:pt x="114" y="137"/>
                          <a:pt x="114" y="137"/>
                        </a:cubicBezTo>
                        <a:cubicBezTo>
                          <a:pt x="117" y="137"/>
                          <a:pt x="120" y="135"/>
                          <a:pt x="123" y="132"/>
                        </a:cubicBezTo>
                        <a:cubicBezTo>
                          <a:pt x="124" y="130"/>
                          <a:pt x="125" y="127"/>
                          <a:pt x="124" y="124"/>
                        </a:cubicBezTo>
                        <a:cubicBezTo>
                          <a:pt x="108" y="112"/>
                          <a:pt x="108" y="112"/>
                          <a:pt x="108" y="112"/>
                        </a:cubicBezTo>
                        <a:cubicBezTo>
                          <a:pt x="107" y="111"/>
                          <a:pt x="107" y="110"/>
                          <a:pt x="107" y="109"/>
                        </a:cubicBezTo>
                        <a:cubicBezTo>
                          <a:pt x="108" y="108"/>
                          <a:pt x="109" y="108"/>
                          <a:pt x="110" y="109"/>
                        </a:cubicBezTo>
                        <a:cubicBezTo>
                          <a:pt x="136" y="127"/>
                          <a:pt x="136" y="127"/>
                          <a:pt x="136" y="127"/>
                        </a:cubicBezTo>
                        <a:cubicBezTo>
                          <a:pt x="140" y="127"/>
                          <a:pt x="143" y="126"/>
                          <a:pt x="145" y="123"/>
                        </a:cubicBezTo>
                        <a:cubicBezTo>
                          <a:pt x="147" y="120"/>
                          <a:pt x="147" y="117"/>
                          <a:pt x="147" y="114"/>
                        </a:cubicBezTo>
                        <a:cubicBezTo>
                          <a:pt x="117" y="93"/>
                          <a:pt x="117" y="93"/>
                          <a:pt x="117" y="93"/>
                        </a:cubicBezTo>
                        <a:cubicBezTo>
                          <a:pt x="116" y="92"/>
                          <a:pt x="116" y="91"/>
                          <a:pt x="117" y="90"/>
                        </a:cubicBezTo>
                        <a:cubicBezTo>
                          <a:pt x="117" y="89"/>
                          <a:pt x="119" y="89"/>
                          <a:pt x="120" y="89"/>
                        </a:cubicBezTo>
                        <a:cubicBezTo>
                          <a:pt x="156" y="116"/>
                          <a:pt x="156" y="116"/>
                          <a:pt x="156" y="116"/>
                        </a:cubicBezTo>
                        <a:cubicBezTo>
                          <a:pt x="159" y="116"/>
                          <a:pt x="163" y="114"/>
                          <a:pt x="165" y="111"/>
                        </a:cubicBezTo>
                        <a:cubicBezTo>
                          <a:pt x="167" y="108"/>
                          <a:pt x="167" y="105"/>
                          <a:pt x="167" y="102"/>
                        </a:cubicBezTo>
                        <a:cubicBezTo>
                          <a:pt x="137" y="81"/>
                          <a:pt x="137" y="81"/>
                          <a:pt x="137" y="81"/>
                        </a:cubicBezTo>
                        <a:cubicBezTo>
                          <a:pt x="136" y="80"/>
                          <a:pt x="136" y="79"/>
                          <a:pt x="136" y="78"/>
                        </a:cubicBezTo>
                        <a:cubicBezTo>
                          <a:pt x="137" y="77"/>
                          <a:pt x="138" y="76"/>
                          <a:pt x="139" y="77"/>
                        </a:cubicBezTo>
                        <a:cubicBezTo>
                          <a:pt x="176" y="104"/>
                          <a:pt x="176" y="104"/>
                          <a:pt x="176" y="104"/>
                        </a:cubicBezTo>
                        <a:cubicBezTo>
                          <a:pt x="180" y="104"/>
                          <a:pt x="183" y="102"/>
                          <a:pt x="185" y="99"/>
                        </a:cubicBezTo>
                        <a:cubicBezTo>
                          <a:pt x="188" y="94"/>
                          <a:pt x="187" y="87"/>
                          <a:pt x="183" y="84"/>
                        </a:cubicBezTo>
                        <a:close/>
                      </a:path>
                    </a:pathLst>
                  </a:custGeom>
                  <a:grpFill/>
                  <a:ln>
                    <a:noFill/>
                  </a:ln>
                </p:spPr>
                <p:txBody>
                  <a:bodyPr vert="horz" wrap="square" lIns="121888" tIns="60944" rIns="121888" bIns="60944" numCol="1" anchor="t" anchorCtr="0" compatLnSpc="1">
                    <a:prstTxWarp prst="textNoShape">
                      <a:avLst/>
                    </a:prstTxWarp>
                  </a:bodyPr>
                  <a:lstStyle/>
                  <a:p>
                    <a:pPr marL="0" marR="0" lvl="0" indent="0" algn="l" defTabSz="609448"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634" name="Freeform 27">
                    <a:extLst>
                      <a:ext uri="{FF2B5EF4-FFF2-40B4-BE49-F238E27FC236}">
                        <a16:creationId xmlns:a16="http://schemas.microsoft.com/office/drawing/2014/main" id="{9E22B5ED-5654-442F-9EB2-8537327E1482}"/>
                      </a:ext>
                    </a:extLst>
                  </p:cNvPr>
                  <p:cNvSpPr>
                    <a:spLocks/>
                  </p:cNvSpPr>
                  <p:nvPr/>
                </p:nvSpPr>
                <p:spPr bwMode="black">
                  <a:xfrm>
                    <a:off x="10615612" y="4179358"/>
                    <a:ext cx="657225" cy="376238"/>
                  </a:xfrm>
                  <a:custGeom>
                    <a:avLst/>
                    <a:gdLst>
                      <a:gd name="T0" fmla="*/ 127 w 175"/>
                      <a:gd name="T1" fmla="*/ 31 h 100"/>
                      <a:gd name="T2" fmla="*/ 119 w 175"/>
                      <a:gd name="T3" fmla="*/ 28 h 100"/>
                      <a:gd name="T4" fmla="*/ 62 w 175"/>
                      <a:gd name="T5" fmla="*/ 2 h 100"/>
                      <a:gd name="T6" fmla="*/ 49 w 175"/>
                      <a:gd name="T7" fmla="*/ 3 h 100"/>
                      <a:gd name="T8" fmla="*/ 26 w 175"/>
                      <a:gd name="T9" fmla="*/ 16 h 100"/>
                      <a:gd name="T10" fmla="*/ 9 w 175"/>
                      <a:gd name="T11" fmla="*/ 25 h 100"/>
                      <a:gd name="T12" fmla="*/ 4 w 175"/>
                      <a:gd name="T13" fmla="*/ 45 h 100"/>
                      <a:gd name="T14" fmla="*/ 15 w 175"/>
                      <a:gd name="T15" fmla="*/ 52 h 100"/>
                      <a:gd name="T16" fmla="*/ 23 w 175"/>
                      <a:gd name="T17" fmla="*/ 50 h 100"/>
                      <a:gd name="T18" fmla="*/ 23 w 175"/>
                      <a:gd name="T19" fmla="*/ 50 h 100"/>
                      <a:gd name="T20" fmla="*/ 57 w 175"/>
                      <a:gd name="T21" fmla="*/ 32 h 100"/>
                      <a:gd name="T22" fmla="*/ 79 w 175"/>
                      <a:gd name="T23" fmla="*/ 42 h 100"/>
                      <a:gd name="T24" fmla="*/ 109 w 175"/>
                      <a:gd name="T25" fmla="*/ 64 h 100"/>
                      <a:gd name="T26" fmla="*/ 158 w 175"/>
                      <a:gd name="T27" fmla="*/ 99 h 100"/>
                      <a:gd name="T28" fmla="*/ 159 w 175"/>
                      <a:gd name="T29" fmla="*/ 100 h 100"/>
                      <a:gd name="T30" fmla="*/ 173 w 175"/>
                      <a:gd name="T31" fmla="*/ 97 h 100"/>
                      <a:gd name="T32" fmla="*/ 154 w 175"/>
                      <a:gd name="T33" fmla="*/ 29 h 100"/>
                      <a:gd name="T34" fmla="*/ 127 w 175"/>
                      <a:gd name="T35" fmla="*/ 31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5" h="100">
                        <a:moveTo>
                          <a:pt x="127" y="31"/>
                        </a:moveTo>
                        <a:cubicBezTo>
                          <a:pt x="125" y="31"/>
                          <a:pt x="122" y="30"/>
                          <a:pt x="119" y="28"/>
                        </a:cubicBezTo>
                        <a:cubicBezTo>
                          <a:pt x="62" y="2"/>
                          <a:pt x="62" y="2"/>
                          <a:pt x="62" y="2"/>
                        </a:cubicBezTo>
                        <a:cubicBezTo>
                          <a:pt x="58" y="0"/>
                          <a:pt x="53" y="1"/>
                          <a:pt x="49" y="3"/>
                        </a:cubicBezTo>
                        <a:cubicBezTo>
                          <a:pt x="26" y="16"/>
                          <a:pt x="26" y="16"/>
                          <a:pt x="26" y="16"/>
                        </a:cubicBezTo>
                        <a:cubicBezTo>
                          <a:pt x="9" y="25"/>
                          <a:pt x="9" y="25"/>
                          <a:pt x="9" y="25"/>
                        </a:cubicBezTo>
                        <a:cubicBezTo>
                          <a:pt x="2" y="29"/>
                          <a:pt x="0" y="38"/>
                          <a:pt x="4" y="45"/>
                        </a:cubicBezTo>
                        <a:cubicBezTo>
                          <a:pt x="6" y="49"/>
                          <a:pt x="10" y="52"/>
                          <a:pt x="15" y="52"/>
                        </a:cubicBezTo>
                        <a:cubicBezTo>
                          <a:pt x="18" y="52"/>
                          <a:pt x="21" y="52"/>
                          <a:pt x="23" y="50"/>
                        </a:cubicBezTo>
                        <a:cubicBezTo>
                          <a:pt x="23" y="50"/>
                          <a:pt x="23" y="50"/>
                          <a:pt x="23" y="50"/>
                        </a:cubicBezTo>
                        <a:cubicBezTo>
                          <a:pt x="57" y="32"/>
                          <a:pt x="57" y="32"/>
                          <a:pt x="57" y="32"/>
                        </a:cubicBezTo>
                        <a:cubicBezTo>
                          <a:pt x="79" y="42"/>
                          <a:pt x="79" y="42"/>
                          <a:pt x="79" y="42"/>
                        </a:cubicBezTo>
                        <a:cubicBezTo>
                          <a:pt x="109" y="64"/>
                          <a:pt x="109" y="64"/>
                          <a:pt x="109" y="64"/>
                        </a:cubicBezTo>
                        <a:cubicBezTo>
                          <a:pt x="158" y="99"/>
                          <a:pt x="158" y="99"/>
                          <a:pt x="158" y="99"/>
                        </a:cubicBezTo>
                        <a:cubicBezTo>
                          <a:pt x="158" y="99"/>
                          <a:pt x="159" y="100"/>
                          <a:pt x="159" y="100"/>
                        </a:cubicBezTo>
                        <a:cubicBezTo>
                          <a:pt x="173" y="97"/>
                          <a:pt x="173" y="97"/>
                          <a:pt x="173" y="97"/>
                        </a:cubicBezTo>
                        <a:cubicBezTo>
                          <a:pt x="175" y="51"/>
                          <a:pt x="154" y="29"/>
                          <a:pt x="154" y="29"/>
                        </a:cubicBezTo>
                        <a:cubicBezTo>
                          <a:pt x="154" y="29"/>
                          <a:pt x="133" y="33"/>
                          <a:pt x="127" y="31"/>
                        </a:cubicBezTo>
                        <a:close/>
                      </a:path>
                    </a:pathLst>
                  </a:custGeom>
                  <a:grpFill/>
                  <a:ln>
                    <a:noFill/>
                  </a:ln>
                </p:spPr>
                <p:txBody>
                  <a:bodyPr vert="horz" wrap="square" lIns="121888" tIns="60944" rIns="121888" bIns="60944" numCol="1" anchor="t" anchorCtr="0" compatLnSpc="1">
                    <a:prstTxWarp prst="textNoShape">
                      <a:avLst/>
                    </a:prstTxWarp>
                  </a:bodyPr>
                  <a:lstStyle/>
                  <a:p>
                    <a:pPr marL="0" marR="0" lvl="0" indent="0" algn="l" defTabSz="609448"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640" name="Freeform 28">
                    <a:extLst>
                      <a:ext uri="{FF2B5EF4-FFF2-40B4-BE49-F238E27FC236}">
                        <a16:creationId xmlns:a16="http://schemas.microsoft.com/office/drawing/2014/main" id="{9D774EAB-E086-438B-812F-538D244EE509}"/>
                      </a:ext>
                    </a:extLst>
                  </p:cNvPr>
                  <p:cNvSpPr>
                    <a:spLocks/>
                  </p:cNvSpPr>
                  <p:nvPr/>
                </p:nvSpPr>
                <p:spPr bwMode="black">
                  <a:xfrm>
                    <a:off x="10536237" y="4544483"/>
                    <a:ext cx="319088" cy="220663"/>
                  </a:xfrm>
                  <a:custGeom>
                    <a:avLst/>
                    <a:gdLst>
                      <a:gd name="T0" fmla="*/ 76 w 85"/>
                      <a:gd name="T1" fmla="*/ 20 h 59"/>
                      <a:gd name="T2" fmla="*/ 64 w 85"/>
                      <a:gd name="T3" fmla="*/ 25 h 59"/>
                      <a:gd name="T4" fmla="*/ 65 w 85"/>
                      <a:gd name="T5" fmla="*/ 18 h 59"/>
                      <a:gd name="T6" fmla="*/ 57 w 85"/>
                      <a:gd name="T7" fmla="*/ 5 h 59"/>
                      <a:gd name="T8" fmla="*/ 44 w 85"/>
                      <a:gd name="T9" fmla="*/ 13 h 59"/>
                      <a:gd name="T10" fmla="*/ 44 w 85"/>
                      <a:gd name="T11" fmla="*/ 14 h 59"/>
                      <a:gd name="T12" fmla="*/ 35 w 85"/>
                      <a:gd name="T13" fmla="*/ 3 h 59"/>
                      <a:gd name="T14" fmla="*/ 23 w 85"/>
                      <a:gd name="T15" fmla="*/ 10 h 59"/>
                      <a:gd name="T16" fmla="*/ 23 w 85"/>
                      <a:gd name="T17" fmla="*/ 10 h 59"/>
                      <a:gd name="T18" fmla="*/ 10 w 85"/>
                      <a:gd name="T19" fmla="*/ 1 h 59"/>
                      <a:gd name="T20" fmla="*/ 1 w 85"/>
                      <a:gd name="T21" fmla="*/ 14 h 59"/>
                      <a:gd name="T22" fmla="*/ 4 w 85"/>
                      <a:gd name="T23" fmla="*/ 28 h 59"/>
                      <a:gd name="T24" fmla="*/ 14 w 85"/>
                      <a:gd name="T25" fmla="*/ 36 h 59"/>
                      <a:gd name="T26" fmla="*/ 17 w 85"/>
                      <a:gd name="T27" fmla="*/ 36 h 59"/>
                      <a:gd name="T28" fmla="*/ 19 w 85"/>
                      <a:gd name="T29" fmla="*/ 35 h 59"/>
                      <a:gd name="T30" fmla="*/ 27 w 85"/>
                      <a:gd name="T31" fmla="*/ 43 h 59"/>
                      <a:gd name="T32" fmla="*/ 28 w 85"/>
                      <a:gd name="T33" fmla="*/ 43 h 59"/>
                      <a:gd name="T34" fmla="*/ 39 w 85"/>
                      <a:gd name="T35" fmla="*/ 38 h 59"/>
                      <a:gd name="T36" fmla="*/ 38 w 85"/>
                      <a:gd name="T37" fmla="*/ 39 h 59"/>
                      <a:gd name="T38" fmla="*/ 47 w 85"/>
                      <a:gd name="T39" fmla="*/ 52 h 59"/>
                      <a:gd name="T40" fmla="*/ 48 w 85"/>
                      <a:gd name="T41" fmla="*/ 52 h 59"/>
                      <a:gd name="T42" fmla="*/ 58 w 85"/>
                      <a:gd name="T43" fmla="*/ 47 h 59"/>
                      <a:gd name="T44" fmla="*/ 67 w 85"/>
                      <a:gd name="T45" fmla="*/ 59 h 59"/>
                      <a:gd name="T46" fmla="*/ 68 w 85"/>
                      <a:gd name="T47" fmla="*/ 59 h 59"/>
                      <a:gd name="T48" fmla="*/ 80 w 85"/>
                      <a:gd name="T49" fmla="*/ 50 h 59"/>
                      <a:gd name="T50" fmla="*/ 84 w 85"/>
                      <a:gd name="T51" fmla="*/ 33 h 59"/>
                      <a:gd name="T52" fmla="*/ 76 w 85"/>
                      <a:gd name="T53" fmla="*/ 2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5" h="59">
                        <a:moveTo>
                          <a:pt x="76" y="20"/>
                        </a:moveTo>
                        <a:cubicBezTo>
                          <a:pt x="71" y="19"/>
                          <a:pt x="66" y="21"/>
                          <a:pt x="64" y="25"/>
                        </a:cubicBezTo>
                        <a:cubicBezTo>
                          <a:pt x="65" y="18"/>
                          <a:pt x="65" y="18"/>
                          <a:pt x="65" y="18"/>
                        </a:cubicBezTo>
                        <a:cubicBezTo>
                          <a:pt x="67" y="12"/>
                          <a:pt x="63" y="6"/>
                          <a:pt x="57" y="5"/>
                        </a:cubicBezTo>
                        <a:cubicBezTo>
                          <a:pt x="51" y="4"/>
                          <a:pt x="45" y="7"/>
                          <a:pt x="44" y="13"/>
                        </a:cubicBezTo>
                        <a:cubicBezTo>
                          <a:pt x="44" y="14"/>
                          <a:pt x="44" y="14"/>
                          <a:pt x="44" y="14"/>
                        </a:cubicBezTo>
                        <a:cubicBezTo>
                          <a:pt x="44" y="9"/>
                          <a:pt x="40" y="4"/>
                          <a:pt x="35" y="3"/>
                        </a:cubicBezTo>
                        <a:cubicBezTo>
                          <a:pt x="30" y="2"/>
                          <a:pt x="24" y="5"/>
                          <a:pt x="23" y="10"/>
                        </a:cubicBezTo>
                        <a:cubicBezTo>
                          <a:pt x="23" y="10"/>
                          <a:pt x="23" y="10"/>
                          <a:pt x="23" y="10"/>
                        </a:cubicBezTo>
                        <a:cubicBezTo>
                          <a:pt x="21" y="4"/>
                          <a:pt x="15" y="0"/>
                          <a:pt x="10" y="1"/>
                        </a:cubicBezTo>
                        <a:cubicBezTo>
                          <a:pt x="4" y="3"/>
                          <a:pt x="0" y="8"/>
                          <a:pt x="1" y="14"/>
                        </a:cubicBezTo>
                        <a:cubicBezTo>
                          <a:pt x="4" y="28"/>
                          <a:pt x="4" y="28"/>
                          <a:pt x="4" y="28"/>
                        </a:cubicBezTo>
                        <a:cubicBezTo>
                          <a:pt x="5" y="32"/>
                          <a:pt x="9" y="36"/>
                          <a:pt x="14" y="36"/>
                        </a:cubicBezTo>
                        <a:cubicBezTo>
                          <a:pt x="15" y="36"/>
                          <a:pt x="16" y="36"/>
                          <a:pt x="17" y="36"/>
                        </a:cubicBezTo>
                        <a:cubicBezTo>
                          <a:pt x="18" y="36"/>
                          <a:pt x="18" y="36"/>
                          <a:pt x="19" y="35"/>
                        </a:cubicBezTo>
                        <a:cubicBezTo>
                          <a:pt x="20" y="39"/>
                          <a:pt x="23" y="42"/>
                          <a:pt x="27" y="43"/>
                        </a:cubicBezTo>
                        <a:cubicBezTo>
                          <a:pt x="28" y="43"/>
                          <a:pt x="28" y="43"/>
                          <a:pt x="28" y="43"/>
                        </a:cubicBezTo>
                        <a:cubicBezTo>
                          <a:pt x="32" y="43"/>
                          <a:pt x="36" y="41"/>
                          <a:pt x="39" y="38"/>
                        </a:cubicBezTo>
                        <a:cubicBezTo>
                          <a:pt x="38" y="39"/>
                          <a:pt x="38" y="39"/>
                          <a:pt x="38" y="39"/>
                        </a:cubicBezTo>
                        <a:cubicBezTo>
                          <a:pt x="37" y="44"/>
                          <a:pt x="41" y="50"/>
                          <a:pt x="47" y="52"/>
                        </a:cubicBezTo>
                        <a:cubicBezTo>
                          <a:pt x="47" y="52"/>
                          <a:pt x="47" y="52"/>
                          <a:pt x="48" y="52"/>
                        </a:cubicBezTo>
                        <a:cubicBezTo>
                          <a:pt x="52" y="52"/>
                          <a:pt x="56" y="50"/>
                          <a:pt x="58" y="47"/>
                        </a:cubicBezTo>
                        <a:cubicBezTo>
                          <a:pt x="58" y="52"/>
                          <a:pt x="61" y="57"/>
                          <a:pt x="67" y="59"/>
                        </a:cubicBezTo>
                        <a:cubicBezTo>
                          <a:pt x="67" y="59"/>
                          <a:pt x="67" y="59"/>
                          <a:pt x="68" y="59"/>
                        </a:cubicBezTo>
                        <a:cubicBezTo>
                          <a:pt x="73" y="59"/>
                          <a:pt x="78" y="56"/>
                          <a:pt x="80" y="50"/>
                        </a:cubicBezTo>
                        <a:cubicBezTo>
                          <a:pt x="84" y="33"/>
                          <a:pt x="84" y="33"/>
                          <a:pt x="84" y="33"/>
                        </a:cubicBezTo>
                        <a:cubicBezTo>
                          <a:pt x="85" y="27"/>
                          <a:pt x="81" y="21"/>
                          <a:pt x="76" y="20"/>
                        </a:cubicBezTo>
                        <a:close/>
                      </a:path>
                    </a:pathLst>
                  </a:custGeom>
                  <a:grpFill/>
                  <a:ln>
                    <a:noFill/>
                  </a:ln>
                </p:spPr>
                <p:txBody>
                  <a:bodyPr vert="horz" wrap="square" lIns="121888" tIns="60944" rIns="121888" bIns="60944" numCol="1" anchor="t" anchorCtr="0" compatLnSpc="1">
                    <a:prstTxWarp prst="textNoShape">
                      <a:avLst/>
                    </a:prstTxWarp>
                  </a:bodyPr>
                  <a:lstStyle/>
                  <a:p>
                    <a:pPr marL="0" marR="0" lvl="0" indent="0" algn="l" defTabSz="609448"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641" name="Freeform 29">
                    <a:extLst>
                      <a:ext uri="{FF2B5EF4-FFF2-40B4-BE49-F238E27FC236}">
                        <a16:creationId xmlns:a16="http://schemas.microsoft.com/office/drawing/2014/main" id="{5B5A9B10-5FCD-4CB2-AC67-B965767E688B}"/>
                      </a:ext>
                    </a:extLst>
                  </p:cNvPr>
                  <p:cNvSpPr>
                    <a:spLocks/>
                  </p:cNvSpPr>
                  <p:nvPr/>
                </p:nvSpPr>
                <p:spPr bwMode="black">
                  <a:xfrm>
                    <a:off x="11207750" y="4239683"/>
                    <a:ext cx="153988" cy="319088"/>
                  </a:xfrm>
                  <a:custGeom>
                    <a:avLst/>
                    <a:gdLst>
                      <a:gd name="T0" fmla="*/ 41 w 41"/>
                      <a:gd name="T1" fmla="*/ 77 h 85"/>
                      <a:gd name="T2" fmla="*/ 33 w 41"/>
                      <a:gd name="T3" fmla="*/ 7 h 85"/>
                      <a:gd name="T4" fmla="*/ 24 w 41"/>
                      <a:gd name="T5" fmla="*/ 1 h 85"/>
                      <a:gd name="T6" fmla="*/ 0 w 41"/>
                      <a:gd name="T7" fmla="*/ 7 h 85"/>
                      <a:gd name="T8" fmla="*/ 22 w 41"/>
                      <a:gd name="T9" fmla="*/ 85 h 85"/>
                      <a:gd name="T10" fmla="*/ 33 w 41"/>
                      <a:gd name="T11" fmla="*/ 85 h 85"/>
                      <a:gd name="T12" fmla="*/ 41 w 41"/>
                      <a:gd name="T13" fmla="*/ 77 h 85"/>
                    </a:gdLst>
                    <a:ahLst/>
                    <a:cxnLst>
                      <a:cxn ang="0">
                        <a:pos x="T0" y="T1"/>
                      </a:cxn>
                      <a:cxn ang="0">
                        <a:pos x="T2" y="T3"/>
                      </a:cxn>
                      <a:cxn ang="0">
                        <a:pos x="T4" y="T5"/>
                      </a:cxn>
                      <a:cxn ang="0">
                        <a:pos x="T6" y="T7"/>
                      </a:cxn>
                      <a:cxn ang="0">
                        <a:pos x="T8" y="T9"/>
                      </a:cxn>
                      <a:cxn ang="0">
                        <a:pos x="T10" y="T11"/>
                      </a:cxn>
                      <a:cxn ang="0">
                        <a:pos x="T12" y="T13"/>
                      </a:cxn>
                    </a:cxnLst>
                    <a:rect l="0" t="0" r="r" b="b"/>
                    <a:pathLst>
                      <a:path w="41" h="85">
                        <a:moveTo>
                          <a:pt x="41" y="77"/>
                        </a:moveTo>
                        <a:cubicBezTo>
                          <a:pt x="33" y="7"/>
                          <a:pt x="33" y="7"/>
                          <a:pt x="33" y="7"/>
                        </a:cubicBezTo>
                        <a:cubicBezTo>
                          <a:pt x="32" y="2"/>
                          <a:pt x="28" y="0"/>
                          <a:pt x="24" y="1"/>
                        </a:cubicBezTo>
                        <a:cubicBezTo>
                          <a:pt x="0" y="7"/>
                          <a:pt x="0" y="7"/>
                          <a:pt x="0" y="7"/>
                        </a:cubicBezTo>
                        <a:cubicBezTo>
                          <a:pt x="0" y="7"/>
                          <a:pt x="25" y="32"/>
                          <a:pt x="22" y="85"/>
                        </a:cubicBezTo>
                        <a:cubicBezTo>
                          <a:pt x="33" y="85"/>
                          <a:pt x="33" y="85"/>
                          <a:pt x="33" y="85"/>
                        </a:cubicBezTo>
                        <a:cubicBezTo>
                          <a:pt x="38" y="85"/>
                          <a:pt x="41" y="81"/>
                          <a:pt x="41" y="77"/>
                        </a:cubicBezTo>
                        <a:close/>
                      </a:path>
                    </a:pathLst>
                  </a:custGeom>
                  <a:grpFill/>
                  <a:ln>
                    <a:noFill/>
                  </a:ln>
                </p:spPr>
                <p:txBody>
                  <a:bodyPr vert="horz" wrap="square" lIns="121888" tIns="60944" rIns="121888" bIns="60944" numCol="1" anchor="t" anchorCtr="0" compatLnSpc="1">
                    <a:prstTxWarp prst="textNoShape">
                      <a:avLst/>
                    </a:prstTxWarp>
                  </a:bodyPr>
                  <a:lstStyle/>
                  <a:p>
                    <a:pPr marL="0" marR="0" lvl="0" indent="0" algn="l" defTabSz="609448"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642" name="Freeform 30">
                    <a:extLst>
                      <a:ext uri="{FF2B5EF4-FFF2-40B4-BE49-F238E27FC236}">
                        <a16:creationId xmlns:a16="http://schemas.microsoft.com/office/drawing/2014/main" id="{48F78AE9-BB2A-4861-970F-C5E4B57243F2}"/>
                      </a:ext>
                    </a:extLst>
                  </p:cNvPr>
                  <p:cNvSpPr>
                    <a:spLocks/>
                  </p:cNvSpPr>
                  <p:nvPr/>
                </p:nvSpPr>
                <p:spPr bwMode="black">
                  <a:xfrm>
                    <a:off x="10387012" y="4206346"/>
                    <a:ext cx="176213" cy="352425"/>
                  </a:xfrm>
                  <a:custGeom>
                    <a:avLst/>
                    <a:gdLst>
                      <a:gd name="T0" fmla="*/ 47 w 47"/>
                      <a:gd name="T1" fmla="*/ 9 h 94"/>
                      <a:gd name="T2" fmla="*/ 35 w 47"/>
                      <a:gd name="T3" fmla="*/ 2 h 94"/>
                      <a:gd name="T4" fmla="*/ 25 w 47"/>
                      <a:gd name="T5" fmla="*/ 6 h 94"/>
                      <a:gd name="T6" fmla="*/ 2 w 47"/>
                      <a:gd name="T7" fmla="*/ 81 h 94"/>
                      <a:gd name="T8" fmla="*/ 7 w 47"/>
                      <a:gd name="T9" fmla="*/ 90 h 94"/>
                      <a:gd name="T10" fmla="*/ 26 w 47"/>
                      <a:gd name="T11" fmla="*/ 94 h 94"/>
                      <a:gd name="T12" fmla="*/ 47 w 47"/>
                      <a:gd name="T13" fmla="*/ 9 h 94"/>
                    </a:gdLst>
                    <a:ahLst/>
                    <a:cxnLst>
                      <a:cxn ang="0">
                        <a:pos x="T0" y="T1"/>
                      </a:cxn>
                      <a:cxn ang="0">
                        <a:pos x="T2" y="T3"/>
                      </a:cxn>
                      <a:cxn ang="0">
                        <a:pos x="T4" y="T5"/>
                      </a:cxn>
                      <a:cxn ang="0">
                        <a:pos x="T6" y="T7"/>
                      </a:cxn>
                      <a:cxn ang="0">
                        <a:pos x="T8" y="T9"/>
                      </a:cxn>
                      <a:cxn ang="0">
                        <a:pos x="T10" y="T11"/>
                      </a:cxn>
                      <a:cxn ang="0">
                        <a:pos x="T12" y="T13"/>
                      </a:cxn>
                    </a:cxnLst>
                    <a:rect l="0" t="0" r="r" b="b"/>
                    <a:pathLst>
                      <a:path w="47" h="94">
                        <a:moveTo>
                          <a:pt x="47" y="9"/>
                        </a:moveTo>
                        <a:cubicBezTo>
                          <a:pt x="35" y="2"/>
                          <a:pt x="35" y="2"/>
                          <a:pt x="35" y="2"/>
                        </a:cubicBezTo>
                        <a:cubicBezTo>
                          <a:pt x="31" y="0"/>
                          <a:pt x="27" y="2"/>
                          <a:pt x="25" y="6"/>
                        </a:cubicBezTo>
                        <a:cubicBezTo>
                          <a:pt x="2" y="81"/>
                          <a:pt x="2" y="81"/>
                          <a:pt x="2" y="81"/>
                        </a:cubicBezTo>
                        <a:cubicBezTo>
                          <a:pt x="0" y="86"/>
                          <a:pt x="3" y="90"/>
                          <a:pt x="7" y="90"/>
                        </a:cubicBezTo>
                        <a:cubicBezTo>
                          <a:pt x="26" y="94"/>
                          <a:pt x="26" y="94"/>
                          <a:pt x="26" y="94"/>
                        </a:cubicBezTo>
                        <a:cubicBezTo>
                          <a:pt x="24" y="52"/>
                          <a:pt x="47" y="9"/>
                          <a:pt x="47" y="9"/>
                        </a:cubicBezTo>
                        <a:close/>
                      </a:path>
                    </a:pathLst>
                  </a:custGeom>
                  <a:grpFill/>
                  <a:ln>
                    <a:noFill/>
                  </a:ln>
                </p:spPr>
                <p:txBody>
                  <a:bodyPr vert="horz" wrap="square" lIns="121888" tIns="60944" rIns="121888" bIns="60944" numCol="1" anchor="t" anchorCtr="0" compatLnSpc="1">
                    <a:prstTxWarp prst="textNoShape">
                      <a:avLst/>
                    </a:prstTxWarp>
                  </a:bodyPr>
                  <a:lstStyle/>
                  <a:p>
                    <a:pPr marL="0" marR="0" lvl="0" indent="0" algn="l" defTabSz="609448"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grpSp>
          <p:grpSp>
            <p:nvGrpSpPr>
              <p:cNvPr id="530" name="Group 529">
                <a:extLst>
                  <a:ext uri="{FF2B5EF4-FFF2-40B4-BE49-F238E27FC236}">
                    <a16:creationId xmlns:a16="http://schemas.microsoft.com/office/drawing/2014/main" id="{93FA80CE-E303-47B3-B495-B2A910516198}"/>
                  </a:ext>
                </a:extLst>
              </p:cNvPr>
              <p:cNvGrpSpPr/>
              <p:nvPr/>
            </p:nvGrpSpPr>
            <p:grpSpPr>
              <a:xfrm>
                <a:off x="6103642" y="1813499"/>
                <a:ext cx="137168" cy="158081"/>
                <a:chOff x="5979850" y="1393026"/>
                <a:chExt cx="190223" cy="219224"/>
              </a:xfrm>
            </p:grpSpPr>
            <p:pic>
              <p:nvPicPr>
                <p:cNvPr id="565" name="Picture 564">
                  <a:hlinkClick r:id="rId22"/>
                  <a:extLst>
                    <a:ext uri="{FF2B5EF4-FFF2-40B4-BE49-F238E27FC236}">
                      <a16:creationId xmlns:a16="http://schemas.microsoft.com/office/drawing/2014/main" id="{B0CC5208-FA36-458C-972D-664DE7800C22}"/>
                    </a:ext>
                  </a:extLst>
                </p:cNvPr>
                <p:cNvPicPr>
                  <a:picLocks noChangeAspect="1"/>
                </p:cNvPicPr>
                <p:nvPr/>
              </p:nvPicPr>
              <p:blipFill>
                <a:blip r:embed="rId23" cstate="hqprint">
                  <a:extLst>
                    <a:ext uri="{28A0092B-C50C-407E-A947-70E740481C1C}">
                      <a14:useLocalDpi xmlns:a14="http://schemas.microsoft.com/office/drawing/2010/main"/>
                    </a:ext>
                  </a:extLst>
                </a:blip>
                <a:stretch>
                  <a:fillRect/>
                </a:stretch>
              </p:blipFill>
              <p:spPr>
                <a:xfrm>
                  <a:off x="5979850" y="1393026"/>
                  <a:ext cx="169500" cy="169501"/>
                </a:xfrm>
                <a:prstGeom prst="rect">
                  <a:avLst/>
                </a:prstGeom>
              </p:spPr>
            </p:pic>
            <p:grpSp>
              <p:nvGrpSpPr>
                <p:cNvPr id="578" name="Group 577">
                  <a:extLst>
                    <a:ext uri="{FF2B5EF4-FFF2-40B4-BE49-F238E27FC236}">
                      <a16:creationId xmlns:a16="http://schemas.microsoft.com/office/drawing/2014/main" id="{B5A29995-3803-460F-B875-2C75A7920388}"/>
                    </a:ext>
                  </a:extLst>
                </p:cNvPr>
                <p:cNvGrpSpPr/>
                <p:nvPr/>
              </p:nvGrpSpPr>
              <p:grpSpPr bwMode="black">
                <a:xfrm>
                  <a:off x="6057887" y="1543933"/>
                  <a:ext cx="112186" cy="68317"/>
                  <a:chOff x="10387012" y="4179358"/>
                  <a:chExt cx="974726" cy="593725"/>
                </a:xfrm>
                <a:solidFill>
                  <a:srgbClr val="505050"/>
                </a:solidFill>
              </p:grpSpPr>
              <p:sp>
                <p:nvSpPr>
                  <p:cNvPr id="585" name="Freeform 26">
                    <a:extLst>
                      <a:ext uri="{FF2B5EF4-FFF2-40B4-BE49-F238E27FC236}">
                        <a16:creationId xmlns:a16="http://schemas.microsoft.com/office/drawing/2014/main" id="{C1750CC6-5B21-4F0D-8F30-3CA0C4938650}"/>
                      </a:ext>
                    </a:extLst>
                  </p:cNvPr>
                  <p:cNvSpPr>
                    <a:spLocks/>
                  </p:cNvSpPr>
                  <p:nvPr/>
                </p:nvSpPr>
                <p:spPr bwMode="black">
                  <a:xfrm>
                    <a:off x="10506075" y="4258733"/>
                    <a:ext cx="706438" cy="514350"/>
                  </a:xfrm>
                  <a:custGeom>
                    <a:avLst/>
                    <a:gdLst>
                      <a:gd name="T0" fmla="*/ 183 w 188"/>
                      <a:gd name="T1" fmla="*/ 84 h 137"/>
                      <a:gd name="T2" fmla="*/ 104 w 188"/>
                      <a:gd name="T3" fmla="*/ 27 h 137"/>
                      <a:gd name="T4" fmla="*/ 86 w 188"/>
                      <a:gd name="T5" fmla="*/ 19 h 137"/>
                      <a:gd name="T6" fmla="*/ 59 w 188"/>
                      <a:gd name="T7" fmla="*/ 34 h 137"/>
                      <a:gd name="T8" fmla="*/ 56 w 188"/>
                      <a:gd name="T9" fmla="*/ 36 h 137"/>
                      <a:gd name="T10" fmla="*/ 43 w 188"/>
                      <a:gd name="T11" fmla="*/ 38 h 137"/>
                      <a:gd name="T12" fmla="*/ 43 w 188"/>
                      <a:gd name="T13" fmla="*/ 38 h 137"/>
                      <a:gd name="T14" fmla="*/ 26 w 188"/>
                      <a:gd name="T15" fmla="*/ 27 h 137"/>
                      <a:gd name="T16" fmla="*/ 24 w 188"/>
                      <a:gd name="T17" fmla="*/ 14 h 137"/>
                      <a:gd name="T18" fmla="*/ 31 w 188"/>
                      <a:gd name="T19" fmla="*/ 0 h 137"/>
                      <a:gd name="T20" fmla="*/ 21 w 188"/>
                      <a:gd name="T21" fmla="*/ 0 h 137"/>
                      <a:gd name="T22" fmla="*/ 1 w 188"/>
                      <a:gd name="T23" fmla="*/ 79 h 137"/>
                      <a:gd name="T24" fmla="*/ 4 w 188"/>
                      <a:gd name="T25" fmla="*/ 80 h 137"/>
                      <a:gd name="T26" fmla="*/ 16 w 188"/>
                      <a:gd name="T27" fmla="*/ 70 h 137"/>
                      <a:gd name="T28" fmla="*/ 22 w 188"/>
                      <a:gd name="T29" fmla="*/ 70 h 137"/>
                      <a:gd name="T30" fmla="*/ 32 w 188"/>
                      <a:gd name="T31" fmla="*/ 74 h 137"/>
                      <a:gd name="T32" fmla="*/ 43 w 188"/>
                      <a:gd name="T33" fmla="*/ 72 h 137"/>
                      <a:gd name="T34" fmla="*/ 44 w 188"/>
                      <a:gd name="T35" fmla="*/ 72 h 137"/>
                      <a:gd name="T36" fmla="*/ 53 w 188"/>
                      <a:gd name="T37" fmla="*/ 76 h 137"/>
                      <a:gd name="T38" fmla="*/ 65 w 188"/>
                      <a:gd name="T39" fmla="*/ 74 h 137"/>
                      <a:gd name="T40" fmla="*/ 67 w 188"/>
                      <a:gd name="T41" fmla="*/ 74 h 137"/>
                      <a:gd name="T42" fmla="*/ 80 w 188"/>
                      <a:gd name="T43" fmla="*/ 88 h 137"/>
                      <a:gd name="T44" fmla="*/ 83 w 188"/>
                      <a:gd name="T45" fmla="*/ 88 h 137"/>
                      <a:gd name="T46" fmla="*/ 85 w 188"/>
                      <a:gd name="T47" fmla="*/ 89 h 137"/>
                      <a:gd name="T48" fmla="*/ 99 w 188"/>
                      <a:gd name="T49" fmla="*/ 108 h 137"/>
                      <a:gd name="T50" fmla="*/ 99 w 188"/>
                      <a:gd name="T51" fmla="*/ 110 h 137"/>
                      <a:gd name="T52" fmla="*/ 96 w 188"/>
                      <a:gd name="T53" fmla="*/ 124 h 137"/>
                      <a:gd name="T54" fmla="*/ 114 w 188"/>
                      <a:gd name="T55" fmla="*/ 137 h 137"/>
                      <a:gd name="T56" fmla="*/ 123 w 188"/>
                      <a:gd name="T57" fmla="*/ 132 h 137"/>
                      <a:gd name="T58" fmla="*/ 124 w 188"/>
                      <a:gd name="T59" fmla="*/ 124 h 137"/>
                      <a:gd name="T60" fmla="*/ 108 w 188"/>
                      <a:gd name="T61" fmla="*/ 112 h 137"/>
                      <a:gd name="T62" fmla="*/ 107 w 188"/>
                      <a:gd name="T63" fmla="*/ 109 h 137"/>
                      <a:gd name="T64" fmla="*/ 110 w 188"/>
                      <a:gd name="T65" fmla="*/ 109 h 137"/>
                      <a:gd name="T66" fmla="*/ 136 w 188"/>
                      <a:gd name="T67" fmla="*/ 127 h 137"/>
                      <a:gd name="T68" fmla="*/ 145 w 188"/>
                      <a:gd name="T69" fmla="*/ 123 h 137"/>
                      <a:gd name="T70" fmla="*/ 147 w 188"/>
                      <a:gd name="T71" fmla="*/ 114 h 137"/>
                      <a:gd name="T72" fmla="*/ 117 w 188"/>
                      <a:gd name="T73" fmla="*/ 93 h 137"/>
                      <a:gd name="T74" fmla="*/ 117 w 188"/>
                      <a:gd name="T75" fmla="*/ 90 h 137"/>
                      <a:gd name="T76" fmla="*/ 120 w 188"/>
                      <a:gd name="T77" fmla="*/ 89 h 137"/>
                      <a:gd name="T78" fmla="*/ 156 w 188"/>
                      <a:gd name="T79" fmla="*/ 116 h 137"/>
                      <a:gd name="T80" fmla="*/ 165 w 188"/>
                      <a:gd name="T81" fmla="*/ 111 h 137"/>
                      <a:gd name="T82" fmla="*/ 167 w 188"/>
                      <a:gd name="T83" fmla="*/ 102 h 137"/>
                      <a:gd name="T84" fmla="*/ 137 w 188"/>
                      <a:gd name="T85" fmla="*/ 81 h 137"/>
                      <a:gd name="T86" fmla="*/ 136 w 188"/>
                      <a:gd name="T87" fmla="*/ 78 h 137"/>
                      <a:gd name="T88" fmla="*/ 139 w 188"/>
                      <a:gd name="T89" fmla="*/ 77 h 137"/>
                      <a:gd name="T90" fmla="*/ 176 w 188"/>
                      <a:gd name="T91" fmla="*/ 104 h 137"/>
                      <a:gd name="T92" fmla="*/ 185 w 188"/>
                      <a:gd name="T93" fmla="*/ 99 h 137"/>
                      <a:gd name="T94" fmla="*/ 183 w 188"/>
                      <a:gd name="T95" fmla="*/ 8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8" h="137">
                        <a:moveTo>
                          <a:pt x="183" y="84"/>
                        </a:moveTo>
                        <a:cubicBezTo>
                          <a:pt x="104" y="27"/>
                          <a:pt x="104" y="27"/>
                          <a:pt x="104" y="27"/>
                        </a:cubicBezTo>
                        <a:cubicBezTo>
                          <a:pt x="86" y="19"/>
                          <a:pt x="86" y="19"/>
                          <a:pt x="86" y="19"/>
                        </a:cubicBezTo>
                        <a:cubicBezTo>
                          <a:pt x="59" y="34"/>
                          <a:pt x="59" y="34"/>
                          <a:pt x="59" y="34"/>
                        </a:cubicBezTo>
                        <a:cubicBezTo>
                          <a:pt x="56" y="36"/>
                          <a:pt x="56" y="36"/>
                          <a:pt x="56" y="36"/>
                        </a:cubicBezTo>
                        <a:cubicBezTo>
                          <a:pt x="52" y="38"/>
                          <a:pt x="47" y="39"/>
                          <a:pt x="43" y="38"/>
                        </a:cubicBezTo>
                        <a:cubicBezTo>
                          <a:pt x="43" y="38"/>
                          <a:pt x="43" y="38"/>
                          <a:pt x="43" y="38"/>
                        </a:cubicBezTo>
                        <a:cubicBezTo>
                          <a:pt x="36" y="38"/>
                          <a:pt x="30" y="34"/>
                          <a:pt x="26" y="27"/>
                        </a:cubicBezTo>
                        <a:cubicBezTo>
                          <a:pt x="24" y="23"/>
                          <a:pt x="23" y="19"/>
                          <a:pt x="24" y="14"/>
                        </a:cubicBezTo>
                        <a:cubicBezTo>
                          <a:pt x="24" y="9"/>
                          <a:pt x="27" y="4"/>
                          <a:pt x="31" y="0"/>
                        </a:cubicBezTo>
                        <a:cubicBezTo>
                          <a:pt x="25" y="0"/>
                          <a:pt x="21" y="0"/>
                          <a:pt x="21" y="0"/>
                        </a:cubicBezTo>
                        <a:cubicBezTo>
                          <a:pt x="21" y="0"/>
                          <a:pt x="0" y="40"/>
                          <a:pt x="1" y="79"/>
                        </a:cubicBezTo>
                        <a:cubicBezTo>
                          <a:pt x="4" y="80"/>
                          <a:pt x="4" y="80"/>
                          <a:pt x="4" y="80"/>
                        </a:cubicBezTo>
                        <a:cubicBezTo>
                          <a:pt x="6" y="75"/>
                          <a:pt x="10" y="72"/>
                          <a:pt x="16" y="70"/>
                        </a:cubicBezTo>
                        <a:cubicBezTo>
                          <a:pt x="18" y="70"/>
                          <a:pt x="20" y="70"/>
                          <a:pt x="22" y="70"/>
                        </a:cubicBezTo>
                        <a:cubicBezTo>
                          <a:pt x="25" y="70"/>
                          <a:pt x="29" y="72"/>
                          <a:pt x="32" y="74"/>
                        </a:cubicBezTo>
                        <a:cubicBezTo>
                          <a:pt x="35" y="72"/>
                          <a:pt x="39" y="71"/>
                          <a:pt x="43" y="72"/>
                        </a:cubicBezTo>
                        <a:cubicBezTo>
                          <a:pt x="43" y="72"/>
                          <a:pt x="44" y="72"/>
                          <a:pt x="44" y="72"/>
                        </a:cubicBezTo>
                        <a:cubicBezTo>
                          <a:pt x="48" y="72"/>
                          <a:pt x="51" y="74"/>
                          <a:pt x="53" y="76"/>
                        </a:cubicBezTo>
                        <a:cubicBezTo>
                          <a:pt x="56" y="74"/>
                          <a:pt x="60" y="73"/>
                          <a:pt x="65" y="74"/>
                        </a:cubicBezTo>
                        <a:cubicBezTo>
                          <a:pt x="65" y="74"/>
                          <a:pt x="66" y="74"/>
                          <a:pt x="67" y="74"/>
                        </a:cubicBezTo>
                        <a:cubicBezTo>
                          <a:pt x="74" y="76"/>
                          <a:pt x="79" y="81"/>
                          <a:pt x="80" y="88"/>
                        </a:cubicBezTo>
                        <a:cubicBezTo>
                          <a:pt x="81" y="88"/>
                          <a:pt x="82" y="88"/>
                          <a:pt x="83" y="88"/>
                        </a:cubicBezTo>
                        <a:cubicBezTo>
                          <a:pt x="84" y="88"/>
                          <a:pt x="84" y="88"/>
                          <a:pt x="85" y="89"/>
                        </a:cubicBezTo>
                        <a:cubicBezTo>
                          <a:pt x="94" y="91"/>
                          <a:pt x="100" y="99"/>
                          <a:pt x="99" y="108"/>
                        </a:cubicBezTo>
                        <a:cubicBezTo>
                          <a:pt x="99" y="109"/>
                          <a:pt x="99" y="110"/>
                          <a:pt x="99" y="110"/>
                        </a:cubicBezTo>
                        <a:cubicBezTo>
                          <a:pt x="96" y="124"/>
                          <a:pt x="96" y="124"/>
                          <a:pt x="96" y="124"/>
                        </a:cubicBezTo>
                        <a:cubicBezTo>
                          <a:pt x="114" y="137"/>
                          <a:pt x="114" y="137"/>
                          <a:pt x="114" y="137"/>
                        </a:cubicBezTo>
                        <a:cubicBezTo>
                          <a:pt x="117" y="137"/>
                          <a:pt x="120" y="135"/>
                          <a:pt x="123" y="132"/>
                        </a:cubicBezTo>
                        <a:cubicBezTo>
                          <a:pt x="124" y="130"/>
                          <a:pt x="125" y="127"/>
                          <a:pt x="124" y="124"/>
                        </a:cubicBezTo>
                        <a:cubicBezTo>
                          <a:pt x="108" y="112"/>
                          <a:pt x="108" y="112"/>
                          <a:pt x="108" y="112"/>
                        </a:cubicBezTo>
                        <a:cubicBezTo>
                          <a:pt x="107" y="111"/>
                          <a:pt x="107" y="110"/>
                          <a:pt x="107" y="109"/>
                        </a:cubicBezTo>
                        <a:cubicBezTo>
                          <a:pt x="108" y="108"/>
                          <a:pt x="109" y="108"/>
                          <a:pt x="110" y="109"/>
                        </a:cubicBezTo>
                        <a:cubicBezTo>
                          <a:pt x="136" y="127"/>
                          <a:pt x="136" y="127"/>
                          <a:pt x="136" y="127"/>
                        </a:cubicBezTo>
                        <a:cubicBezTo>
                          <a:pt x="140" y="127"/>
                          <a:pt x="143" y="126"/>
                          <a:pt x="145" y="123"/>
                        </a:cubicBezTo>
                        <a:cubicBezTo>
                          <a:pt x="147" y="120"/>
                          <a:pt x="147" y="117"/>
                          <a:pt x="147" y="114"/>
                        </a:cubicBezTo>
                        <a:cubicBezTo>
                          <a:pt x="117" y="93"/>
                          <a:pt x="117" y="93"/>
                          <a:pt x="117" y="93"/>
                        </a:cubicBezTo>
                        <a:cubicBezTo>
                          <a:pt x="116" y="92"/>
                          <a:pt x="116" y="91"/>
                          <a:pt x="117" y="90"/>
                        </a:cubicBezTo>
                        <a:cubicBezTo>
                          <a:pt x="117" y="89"/>
                          <a:pt x="119" y="89"/>
                          <a:pt x="120" y="89"/>
                        </a:cubicBezTo>
                        <a:cubicBezTo>
                          <a:pt x="156" y="116"/>
                          <a:pt x="156" y="116"/>
                          <a:pt x="156" y="116"/>
                        </a:cubicBezTo>
                        <a:cubicBezTo>
                          <a:pt x="159" y="116"/>
                          <a:pt x="163" y="114"/>
                          <a:pt x="165" y="111"/>
                        </a:cubicBezTo>
                        <a:cubicBezTo>
                          <a:pt x="167" y="108"/>
                          <a:pt x="167" y="105"/>
                          <a:pt x="167" y="102"/>
                        </a:cubicBezTo>
                        <a:cubicBezTo>
                          <a:pt x="137" y="81"/>
                          <a:pt x="137" y="81"/>
                          <a:pt x="137" y="81"/>
                        </a:cubicBezTo>
                        <a:cubicBezTo>
                          <a:pt x="136" y="80"/>
                          <a:pt x="136" y="79"/>
                          <a:pt x="136" y="78"/>
                        </a:cubicBezTo>
                        <a:cubicBezTo>
                          <a:pt x="137" y="77"/>
                          <a:pt x="138" y="76"/>
                          <a:pt x="139" y="77"/>
                        </a:cubicBezTo>
                        <a:cubicBezTo>
                          <a:pt x="176" y="104"/>
                          <a:pt x="176" y="104"/>
                          <a:pt x="176" y="104"/>
                        </a:cubicBezTo>
                        <a:cubicBezTo>
                          <a:pt x="180" y="104"/>
                          <a:pt x="183" y="102"/>
                          <a:pt x="185" y="99"/>
                        </a:cubicBezTo>
                        <a:cubicBezTo>
                          <a:pt x="188" y="94"/>
                          <a:pt x="187" y="87"/>
                          <a:pt x="183" y="84"/>
                        </a:cubicBezTo>
                        <a:close/>
                      </a:path>
                    </a:pathLst>
                  </a:custGeom>
                  <a:grpFill/>
                  <a:ln>
                    <a:noFill/>
                  </a:ln>
                </p:spPr>
                <p:txBody>
                  <a:bodyPr vert="horz" wrap="square" lIns="121888" tIns="60944" rIns="121888" bIns="60944" numCol="1" anchor="t" anchorCtr="0" compatLnSpc="1">
                    <a:prstTxWarp prst="textNoShape">
                      <a:avLst/>
                    </a:prstTxWarp>
                  </a:bodyPr>
                  <a:lstStyle/>
                  <a:p>
                    <a:pPr marL="0" marR="0" lvl="0" indent="0" algn="l" defTabSz="609448"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592" name="Freeform 27">
                    <a:extLst>
                      <a:ext uri="{FF2B5EF4-FFF2-40B4-BE49-F238E27FC236}">
                        <a16:creationId xmlns:a16="http://schemas.microsoft.com/office/drawing/2014/main" id="{DF47419D-7BD2-4E42-94D1-C1D26C2E90F4}"/>
                      </a:ext>
                    </a:extLst>
                  </p:cNvPr>
                  <p:cNvSpPr>
                    <a:spLocks/>
                  </p:cNvSpPr>
                  <p:nvPr/>
                </p:nvSpPr>
                <p:spPr bwMode="black">
                  <a:xfrm>
                    <a:off x="10615612" y="4179358"/>
                    <a:ext cx="657225" cy="376238"/>
                  </a:xfrm>
                  <a:custGeom>
                    <a:avLst/>
                    <a:gdLst>
                      <a:gd name="T0" fmla="*/ 127 w 175"/>
                      <a:gd name="T1" fmla="*/ 31 h 100"/>
                      <a:gd name="T2" fmla="*/ 119 w 175"/>
                      <a:gd name="T3" fmla="*/ 28 h 100"/>
                      <a:gd name="T4" fmla="*/ 62 w 175"/>
                      <a:gd name="T5" fmla="*/ 2 h 100"/>
                      <a:gd name="T6" fmla="*/ 49 w 175"/>
                      <a:gd name="T7" fmla="*/ 3 h 100"/>
                      <a:gd name="T8" fmla="*/ 26 w 175"/>
                      <a:gd name="T9" fmla="*/ 16 h 100"/>
                      <a:gd name="T10" fmla="*/ 9 w 175"/>
                      <a:gd name="T11" fmla="*/ 25 h 100"/>
                      <a:gd name="T12" fmla="*/ 4 w 175"/>
                      <a:gd name="T13" fmla="*/ 45 h 100"/>
                      <a:gd name="T14" fmla="*/ 15 w 175"/>
                      <a:gd name="T15" fmla="*/ 52 h 100"/>
                      <a:gd name="T16" fmla="*/ 23 w 175"/>
                      <a:gd name="T17" fmla="*/ 50 h 100"/>
                      <a:gd name="T18" fmla="*/ 23 w 175"/>
                      <a:gd name="T19" fmla="*/ 50 h 100"/>
                      <a:gd name="T20" fmla="*/ 57 w 175"/>
                      <a:gd name="T21" fmla="*/ 32 h 100"/>
                      <a:gd name="T22" fmla="*/ 79 w 175"/>
                      <a:gd name="T23" fmla="*/ 42 h 100"/>
                      <a:gd name="T24" fmla="*/ 109 w 175"/>
                      <a:gd name="T25" fmla="*/ 64 h 100"/>
                      <a:gd name="T26" fmla="*/ 158 w 175"/>
                      <a:gd name="T27" fmla="*/ 99 h 100"/>
                      <a:gd name="T28" fmla="*/ 159 w 175"/>
                      <a:gd name="T29" fmla="*/ 100 h 100"/>
                      <a:gd name="T30" fmla="*/ 173 w 175"/>
                      <a:gd name="T31" fmla="*/ 97 h 100"/>
                      <a:gd name="T32" fmla="*/ 154 w 175"/>
                      <a:gd name="T33" fmla="*/ 29 h 100"/>
                      <a:gd name="T34" fmla="*/ 127 w 175"/>
                      <a:gd name="T35" fmla="*/ 31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5" h="100">
                        <a:moveTo>
                          <a:pt x="127" y="31"/>
                        </a:moveTo>
                        <a:cubicBezTo>
                          <a:pt x="125" y="31"/>
                          <a:pt x="122" y="30"/>
                          <a:pt x="119" y="28"/>
                        </a:cubicBezTo>
                        <a:cubicBezTo>
                          <a:pt x="62" y="2"/>
                          <a:pt x="62" y="2"/>
                          <a:pt x="62" y="2"/>
                        </a:cubicBezTo>
                        <a:cubicBezTo>
                          <a:pt x="58" y="0"/>
                          <a:pt x="53" y="1"/>
                          <a:pt x="49" y="3"/>
                        </a:cubicBezTo>
                        <a:cubicBezTo>
                          <a:pt x="26" y="16"/>
                          <a:pt x="26" y="16"/>
                          <a:pt x="26" y="16"/>
                        </a:cubicBezTo>
                        <a:cubicBezTo>
                          <a:pt x="9" y="25"/>
                          <a:pt x="9" y="25"/>
                          <a:pt x="9" y="25"/>
                        </a:cubicBezTo>
                        <a:cubicBezTo>
                          <a:pt x="2" y="29"/>
                          <a:pt x="0" y="38"/>
                          <a:pt x="4" y="45"/>
                        </a:cubicBezTo>
                        <a:cubicBezTo>
                          <a:pt x="6" y="49"/>
                          <a:pt x="10" y="52"/>
                          <a:pt x="15" y="52"/>
                        </a:cubicBezTo>
                        <a:cubicBezTo>
                          <a:pt x="18" y="52"/>
                          <a:pt x="21" y="52"/>
                          <a:pt x="23" y="50"/>
                        </a:cubicBezTo>
                        <a:cubicBezTo>
                          <a:pt x="23" y="50"/>
                          <a:pt x="23" y="50"/>
                          <a:pt x="23" y="50"/>
                        </a:cubicBezTo>
                        <a:cubicBezTo>
                          <a:pt x="57" y="32"/>
                          <a:pt x="57" y="32"/>
                          <a:pt x="57" y="32"/>
                        </a:cubicBezTo>
                        <a:cubicBezTo>
                          <a:pt x="79" y="42"/>
                          <a:pt x="79" y="42"/>
                          <a:pt x="79" y="42"/>
                        </a:cubicBezTo>
                        <a:cubicBezTo>
                          <a:pt x="109" y="64"/>
                          <a:pt x="109" y="64"/>
                          <a:pt x="109" y="64"/>
                        </a:cubicBezTo>
                        <a:cubicBezTo>
                          <a:pt x="158" y="99"/>
                          <a:pt x="158" y="99"/>
                          <a:pt x="158" y="99"/>
                        </a:cubicBezTo>
                        <a:cubicBezTo>
                          <a:pt x="158" y="99"/>
                          <a:pt x="159" y="100"/>
                          <a:pt x="159" y="100"/>
                        </a:cubicBezTo>
                        <a:cubicBezTo>
                          <a:pt x="173" y="97"/>
                          <a:pt x="173" y="97"/>
                          <a:pt x="173" y="97"/>
                        </a:cubicBezTo>
                        <a:cubicBezTo>
                          <a:pt x="175" y="51"/>
                          <a:pt x="154" y="29"/>
                          <a:pt x="154" y="29"/>
                        </a:cubicBezTo>
                        <a:cubicBezTo>
                          <a:pt x="154" y="29"/>
                          <a:pt x="133" y="33"/>
                          <a:pt x="127" y="31"/>
                        </a:cubicBezTo>
                        <a:close/>
                      </a:path>
                    </a:pathLst>
                  </a:custGeom>
                  <a:grpFill/>
                  <a:ln>
                    <a:noFill/>
                  </a:ln>
                </p:spPr>
                <p:txBody>
                  <a:bodyPr vert="horz" wrap="square" lIns="121888" tIns="60944" rIns="121888" bIns="60944" numCol="1" anchor="t" anchorCtr="0" compatLnSpc="1">
                    <a:prstTxWarp prst="textNoShape">
                      <a:avLst/>
                    </a:prstTxWarp>
                  </a:bodyPr>
                  <a:lstStyle/>
                  <a:p>
                    <a:pPr marL="0" marR="0" lvl="0" indent="0" algn="l" defTabSz="609448"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605" name="Freeform 28">
                    <a:extLst>
                      <a:ext uri="{FF2B5EF4-FFF2-40B4-BE49-F238E27FC236}">
                        <a16:creationId xmlns:a16="http://schemas.microsoft.com/office/drawing/2014/main" id="{0FB48E38-F7AC-43EC-B974-ED6F72992A0C}"/>
                      </a:ext>
                    </a:extLst>
                  </p:cNvPr>
                  <p:cNvSpPr>
                    <a:spLocks/>
                  </p:cNvSpPr>
                  <p:nvPr/>
                </p:nvSpPr>
                <p:spPr bwMode="black">
                  <a:xfrm>
                    <a:off x="10536237" y="4544483"/>
                    <a:ext cx="319088" cy="220663"/>
                  </a:xfrm>
                  <a:custGeom>
                    <a:avLst/>
                    <a:gdLst>
                      <a:gd name="T0" fmla="*/ 76 w 85"/>
                      <a:gd name="T1" fmla="*/ 20 h 59"/>
                      <a:gd name="T2" fmla="*/ 64 w 85"/>
                      <a:gd name="T3" fmla="*/ 25 h 59"/>
                      <a:gd name="T4" fmla="*/ 65 w 85"/>
                      <a:gd name="T5" fmla="*/ 18 h 59"/>
                      <a:gd name="T6" fmla="*/ 57 w 85"/>
                      <a:gd name="T7" fmla="*/ 5 h 59"/>
                      <a:gd name="T8" fmla="*/ 44 w 85"/>
                      <a:gd name="T9" fmla="*/ 13 h 59"/>
                      <a:gd name="T10" fmla="*/ 44 w 85"/>
                      <a:gd name="T11" fmla="*/ 14 h 59"/>
                      <a:gd name="T12" fmla="*/ 35 w 85"/>
                      <a:gd name="T13" fmla="*/ 3 h 59"/>
                      <a:gd name="T14" fmla="*/ 23 w 85"/>
                      <a:gd name="T15" fmla="*/ 10 h 59"/>
                      <a:gd name="T16" fmla="*/ 23 w 85"/>
                      <a:gd name="T17" fmla="*/ 10 h 59"/>
                      <a:gd name="T18" fmla="*/ 10 w 85"/>
                      <a:gd name="T19" fmla="*/ 1 h 59"/>
                      <a:gd name="T20" fmla="*/ 1 w 85"/>
                      <a:gd name="T21" fmla="*/ 14 h 59"/>
                      <a:gd name="T22" fmla="*/ 4 w 85"/>
                      <a:gd name="T23" fmla="*/ 28 h 59"/>
                      <a:gd name="T24" fmla="*/ 14 w 85"/>
                      <a:gd name="T25" fmla="*/ 36 h 59"/>
                      <a:gd name="T26" fmla="*/ 17 w 85"/>
                      <a:gd name="T27" fmla="*/ 36 h 59"/>
                      <a:gd name="T28" fmla="*/ 19 w 85"/>
                      <a:gd name="T29" fmla="*/ 35 h 59"/>
                      <a:gd name="T30" fmla="*/ 27 w 85"/>
                      <a:gd name="T31" fmla="*/ 43 h 59"/>
                      <a:gd name="T32" fmla="*/ 28 w 85"/>
                      <a:gd name="T33" fmla="*/ 43 h 59"/>
                      <a:gd name="T34" fmla="*/ 39 w 85"/>
                      <a:gd name="T35" fmla="*/ 38 h 59"/>
                      <a:gd name="T36" fmla="*/ 38 w 85"/>
                      <a:gd name="T37" fmla="*/ 39 h 59"/>
                      <a:gd name="T38" fmla="*/ 47 w 85"/>
                      <a:gd name="T39" fmla="*/ 52 h 59"/>
                      <a:gd name="T40" fmla="*/ 48 w 85"/>
                      <a:gd name="T41" fmla="*/ 52 h 59"/>
                      <a:gd name="T42" fmla="*/ 58 w 85"/>
                      <a:gd name="T43" fmla="*/ 47 h 59"/>
                      <a:gd name="T44" fmla="*/ 67 w 85"/>
                      <a:gd name="T45" fmla="*/ 59 h 59"/>
                      <a:gd name="T46" fmla="*/ 68 w 85"/>
                      <a:gd name="T47" fmla="*/ 59 h 59"/>
                      <a:gd name="T48" fmla="*/ 80 w 85"/>
                      <a:gd name="T49" fmla="*/ 50 h 59"/>
                      <a:gd name="T50" fmla="*/ 84 w 85"/>
                      <a:gd name="T51" fmla="*/ 33 h 59"/>
                      <a:gd name="T52" fmla="*/ 76 w 85"/>
                      <a:gd name="T53" fmla="*/ 2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5" h="59">
                        <a:moveTo>
                          <a:pt x="76" y="20"/>
                        </a:moveTo>
                        <a:cubicBezTo>
                          <a:pt x="71" y="19"/>
                          <a:pt x="66" y="21"/>
                          <a:pt x="64" y="25"/>
                        </a:cubicBezTo>
                        <a:cubicBezTo>
                          <a:pt x="65" y="18"/>
                          <a:pt x="65" y="18"/>
                          <a:pt x="65" y="18"/>
                        </a:cubicBezTo>
                        <a:cubicBezTo>
                          <a:pt x="67" y="12"/>
                          <a:pt x="63" y="6"/>
                          <a:pt x="57" y="5"/>
                        </a:cubicBezTo>
                        <a:cubicBezTo>
                          <a:pt x="51" y="4"/>
                          <a:pt x="45" y="7"/>
                          <a:pt x="44" y="13"/>
                        </a:cubicBezTo>
                        <a:cubicBezTo>
                          <a:pt x="44" y="14"/>
                          <a:pt x="44" y="14"/>
                          <a:pt x="44" y="14"/>
                        </a:cubicBezTo>
                        <a:cubicBezTo>
                          <a:pt x="44" y="9"/>
                          <a:pt x="40" y="4"/>
                          <a:pt x="35" y="3"/>
                        </a:cubicBezTo>
                        <a:cubicBezTo>
                          <a:pt x="30" y="2"/>
                          <a:pt x="24" y="5"/>
                          <a:pt x="23" y="10"/>
                        </a:cubicBezTo>
                        <a:cubicBezTo>
                          <a:pt x="23" y="10"/>
                          <a:pt x="23" y="10"/>
                          <a:pt x="23" y="10"/>
                        </a:cubicBezTo>
                        <a:cubicBezTo>
                          <a:pt x="21" y="4"/>
                          <a:pt x="15" y="0"/>
                          <a:pt x="10" y="1"/>
                        </a:cubicBezTo>
                        <a:cubicBezTo>
                          <a:pt x="4" y="3"/>
                          <a:pt x="0" y="8"/>
                          <a:pt x="1" y="14"/>
                        </a:cubicBezTo>
                        <a:cubicBezTo>
                          <a:pt x="4" y="28"/>
                          <a:pt x="4" y="28"/>
                          <a:pt x="4" y="28"/>
                        </a:cubicBezTo>
                        <a:cubicBezTo>
                          <a:pt x="5" y="32"/>
                          <a:pt x="9" y="36"/>
                          <a:pt x="14" y="36"/>
                        </a:cubicBezTo>
                        <a:cubicBezTo>
                          <a:pt x="15" y="36"/>
                          <a:pt x="16" y="36"/>
                          <a:pt x="17" y="36"/>
                        </a:cubicBezTo>
                        <a:cubicBezTo>
                          <a:pt x="18" y="36"/>
                          <a:pt x="18" y="36"/>
                          <a:pt x="19" y="35"/>
                        </a:cubicBezTo>
                        <a:cubicBezTo>
                          <a:pt x="20" y="39"/>
                          <a:pt x="23" y="42"/>
                          <a:pt x="27" y="43"/>
                        </a:cubicBezTo>
                        <a:cubicBezTo>
                          <a:pt x="28" y="43"/>
                          <a:pt x="28" y="43"/>
                          <a:pt x="28" y="43"/>
                        </a:cubicBezTo>
                        <a:cubicBezTo>
                          <a:pt x="32" y="43"/>
                          <a:pt x="36" y="41"/>
                          <a:pt x="39" y="38"/>
                        </a:cubicBezTo>
                        <a:cubicBezTo>
                          <a:pt x="38" y="39"/>
                          <a:pt x="38" y="39"/>
                          <a:pt x="38" y="39"/>
                        </a:cubicBezTo>
                        <a:cubicBezTo>
                          <a:pt x="37" y="44"/>
                          <a:pt x="41" y="50"/>
                          <a:pt x="47" y="52"/>
                        </a:cubicBezTo>
                        <a:cubicBezTo>
                          <a:pt x="47" y="52"/>
                          <a:pt x="47" y="52"/>
                          <a:pt x="48" y="52"/>
                        </a:cubicBezTo>
                        <a:cubicBezTo>
                          <a:pt x="52" y="52"/>
                          <a:pt x="56" y="50"/>
                          <a:pt x="58" y="47"/>
                        </a:cubicBezTo>
                        <a:cubicBezTo>
                          <a:pt x="58" y="52"/>
                          <a:pt x="61" y="57"/>
                          <a:pt x="67" y="59"/>
                        </a:cubicBezTo>
                        <a:cubicBezTo>
                          <a:pt x="67" y="59"/>
                          <a:pt x="67" y="59"/>
                          <a:pt x="68" y="59"/>
                        </a:cubicBezTo>
                        <a:cubicBezTo>
                          <a:pt x="73" y="59"/>
                          <a:pt x="78" y="56"/>
                          <a:pt x="80" y="50"/>
                        </a:cubicBezTo>
                        <a:cubicBezTo>
                          <a:pt x="84" y="33"/>
                          <a:pt x="84" y="33"/>
                          <a:pt x="84" y="33"/>
                        </a:cubicBezTo>
                        <a:cubicBezTo>
                          <a:pt x="85" y="27"/>
                          <a:pt x="81" y="21"/>
                          <a:pt x="76" y="20"/>
                        </a:cubicBezTo>
                        <a:close/>
                      </a:path>
                    </a:pathLst>
                  </a:custGeom>
                  <a:grpFill/>
                  <a:ln>
                    <a:noFill/>
                  </a:ln>
                </p:spPr>
                <p:txBody>
                  <a:bodyPr vert="horz" wrap="square" lIns="121888" tIns="60944" rIns="121888" bIns="60944" numCol="1" anchor="t" anchorCtr="0" compatLnSpc="1">
                    <a:prstTxWarp prst="textNoShape">
                      <a:avLst/>
                    </a:prstTxWarp>
                  </a:bodyPr>
                  <a:lstStyle/>
                  <a:p>
                    <a:pPr marL="0" marR="0" lvl="0" indent="0" algn="l" defTabSz="609448"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611" name="Freeform 29">
                    <a:extLst>
                      <a:ext uri="{FF2B5EF4-FFF2-40B4-BE49-F238E27FC236}">
                        <a16:creationId xmlns:a16="http://schemas.microsoft.com/office/drawing/2014/main" id="{5402D69B-22E1-4C4E-A5CB-605399F38CDD}"/>
                      </a:ext>
                    </a:extLst>
                  </p:cNvPr>
                  <p:cNvSpPr>
                    <a:spLocks/>
                  </p:cNvSpPr>
                  <p:nvPr/>
                </p:nvSpPr>
                <p:spPr bwMode="black">
                  <a:xfrm>
                    <a:off x="11207750" y="4239683"/>
                    <a:ext cx="153988" cy="319088"/>
                  </a:xfrm>
                  <a:custGeom>
                    <a:avLst/>
                    <a:gdLst>
                      <a:gd name="T0" fmla="*/ 41 w 41"/>
                      <a:gd name="T1" fmla="*/ 77 h 85"/>
                      <a:gd name="T2" fmla="*/ 33 w 41"/>
                      <a:gd name="T3" fmla="*/ 7 h 85"/>
                      <a:gd name="T4" fmla="*/ 24 w 41"/>
                      <a:gd name="T5" fmla="*/ 1 h 85"/>
                      <a:gd name="T6" fmla="*/ 0 w 41"/>
                      <a:gd name="T7" fmla="*/ 7 h 85"/>
                      <a:gd name="T8" fmla="*/ 22 w 41"/>
                      <a:gd name="T9" fmla="*/ 85 h 85"/>
                      <a:gd name="T10" fmla="*/ 33 w 41"/>
                      <a:gd name="T11" fmla="*/ 85 h 85"/>
                      <a:gd name="T12" fmla="*/ 41 w 41"/>
                      <a:gd name="T13" fmla="*/ 77 h 85"/>
                    </a:gdLst>
                    <a:ahLst/>
                    <a:cxnLst>
                      <a:cxn ang="0">
                        <a:pos x="T0" y="T1"/>
                      </a:cxn>
                      <a:cxn ang="0">
                        <a:pos x="T2" y="T3"/>
                      </a:cxn>
                      <a:cxn ang="0">
                        <a:pos x="T4" y="T5"/>
                      </a:cxn>
                      <a:cxn ang="0">
                        <a:pos x="T6" y="T7"/>
                      </a:cxn>
                      <a:cxn ang="0">
                        <a:pos x="T8" y="T9"/>
                      </a:cxn>
                      <a:cxn ang="0">
                        <a:pos x="T10" y="T11"/>
                      </a:cxn>
                      <a:cxn ang="0">
                        <a:pos x="T12" y="T13"/>
                      </a:cxn>
                    </a:cxnLst>
                    <a:rect l="0" t="0" r="r" b="b"/>
                    <a:pathLst>
                      <a:path w="41" h="85">
                        <a:moveTo>
                          <a:pt x="41" y="77"/>
                        </a:moveTo>
                        <a:cubicBezTo>
                          <a:pt x="33" y="7"/>
                          <a:pt x="33" y="7"/>
                          <a:pt x="33" y="7"/>
                        </a:cubicBezTo>
                        <a:cubicBezTo>
                          <a:pt x="32" y="2"/>
                          <a:pt x="28" y="0"/>
                          <a:pt x="24" y="1"/>
                        </a:cubicBezTo>
                        <a:cubicBezTo>
                          <a:pt x="0" y="7"/>
                          <a:pt x="0" y="7"/>
                          <a:pt x="0" y="7"/>
                        </a:cubicBezTo>
                        <a:cubicBezTo>
                          <a:pt x="0" y="7"/>
                          <a:pt x="25" y="32"/>
                          <a:pt x="22" y="85"/>
                        </a:cubicBezTo>
                        <a:cubicBezTo>
                          <a:pt x="33" y="85"/>
                          <a:pt x="33" y="85"/>
                          <a:pt x="33" y="85"/>
                        </a:cubicBezTo>
                        <a:cubicBezTo>
                          <a:pt x="38" y="85"/>
                          <a:pt x="41" y="81"/>
                          <a:pt x="41" y="77"/>
                        </a:cubicBezTo>
                        <a:close/>
                      </a:path>
                    </a:pathLst>
                  </a:custGeom>
                  <a:grpFill/>
                  <a:ln>
                    <a:noFill/>
                  </a:ln>
                </p:spPr>
                <p:txBody>
                  <a:bodyPr vert="horz" wrap="square" lIns="121888" tIns="60944" rIns="121888" bIns="60944" numCol="1" anchor="t" anchorCtr="0" compatLnSpc="1">
                    <a:prstTxWarp prst="textNoShape">
                      <a:avLst/>
                    </a:prstTxWarp>
                  </a:bodyPr>
                  <a:lstStyle/>
                  <a:p>
                    <a:pPr marL="0" marR="0" lvl="0" indent="0" algn="l" defTabSz="609448"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612" name="Freeform 30">
                    <a:extLst>
                      <a:ext uri="{FF2B5EF4-FFF2-40B4-BE49-F238E27FC236}">
                        <a16:creationId xmlns:a16="http://schemas.microsoft.com/office/drawing/2014/main" id="{EAC1BD96-9192-435A-B6FF-390E2AB6250D}"/>
                      </a:ext>
                    </a:extLst>
                  </p:cNvPr>
                  <p:cNvSpPr>
                    <a:spLocks/>
                  </p:cNvSpPr>
                  <p:nvPr/>
                </p:nvSpPr>
                <p:spPr bwMode="black">
                  <a:xfrm>
                    <a:off x="10387012" y="4206346"/>
                    <a:ext cx="176213" cy="352425"/>
                  </a:xfrm>
                  <a:custGeom>
                    <a:avLst/>
                    <a:gdLst>
                      <a:gd name="T0" fmla="*/ 47 w 47"/>
                      <a:gd name="T1" fmla="*/ 9 h 94"/>
                      <a:gd name="T2" fmla="*/ 35 w 47"/>
                      <a:gd name="T3" fmla="*/ 2 h 94"/>
                      <a:gd name="T4" fmla="*/ 25 w 47"/>
                      <a:gd name="T5" fmla="*/ 6 h 94"/>
                      <a:gd name="T6" fmla="*/ 2 w 47"/>
                      <a:gd name="T7" fmla="*/ 81 h 94"/>
                      <a:gd name="T8" fmla="*/ 7 w 47"/>
                      <a:gd name="T9" fmla="*/ 90 h 94"/>
                      <a:gd name="T10" fmla="*/ 26 w 47"/>
                      <a:gd name="T11" fmla="*/ 94 h 94"/>
                      <a:gd name="T12" fmla="*/ 47 w 47"/>
                      <a:gd name="T13" fmla="*/ 9 h 94"/>
                    </a:gdLst>
                    <a:ahLst/>
                    <a:cxnLst>
                      <a:cxn ang="0">
                        <a:pos x="T0" y="T1"/>
                      </a:cxn>
                      <a:cxn ang="0">
                        <a:pos x="T2" y="T3"/>
                      </a:cxn>
                      <a:cxn ang="0">
                        <a:pos x="T4" y="T5"/>
                      </a:cxn>
                      <a:cxn ang="0">
                        <a:pos x="T6" y="T7"/>
                      </a:cxn>
                      <a:cxn ang="0">
                        <a:pos x="T8" y="T9"/>
                      </a:cxn>
                      <a:cxn ang="0">
                        <a:pos x="T10" y="T11"/>
                      </a:cxn>
                      <a:cxn ang="0">
                        <a:pos x="T12" y="T13"/>
                      </a:cxn>
                    </a:cxnLst>
                    <a:rect l="0" t="0" r="r" b="b"/>
                    <a:pathLst>
                      <a:path w="47" h="94">
                        <a:moveTo>
                          <a:pt x="47" y="9"/>
                        </a:moveTo>
                        <a:cubicBezTo>
                          <a:pt x="35" y="2"/>
                          <a:pt x="35" y="2"/>
                          <a:pt x="35" y="2"/>
                        </a:cubicBezTo>
                        <a:cubicBezTo>
                          <a:pt x="31" y="0"/>
                          <a:pt x="27" y="2"/>
                          <a:pt x="25" y="6"/>
                        </a:cubicBezTo>
                        <a:cubicBezTo>
                          <a:pt x="2" y="81"/>
                          <a:pt x="2" y="81"/>
                          <a:pt x="2" y="81"/>
                        </a:cubicBezTo>
                        <a:cubicBezTo>
                          <a:pt x="0" y="86"/>
                          <a:pt x="3" y="90"/>
                          <a:pt x="7" y="90"/>
                        </a:cubicBezTo>
                        <a:cubicBezTo>
                          <a:pt x="26" y="94"/>
                          <a:pt x="26" y="94"/>
                          <a:pt x="26" y="94"/>
                        </a:cubicBezTo>
                        <a:cubicBezTo>
                          <a:pt x="24" y="52"/>
                          <a:pt x="47" y="9"/>
                          <a:pt x="47" y="9"/>
                        </a:cubicBezTo>
                        <a:close/>
                      </a:path>
                    </a:pathLst>
                  </a:custGeom>
                  <a:grpFill/>
                  <a:ln>
                    <a:noFill/>
                  </a:ln>
                </p:spPr>
                <p:txBody>
                  <a:bodyPr vert="horz" wrap="square" lIns="121888" tIns="60944" rIns="121888" bIns="60944" numCol="1" anchor="t" anchorCtr="0" compatLnSpc="1">
                    <a:prstTxWarp prst="textNoShape">
                      <a:avLst/>
                    </a:prstTxWarp>
                  </a:bodyPr>
                  <a:lstStyle/>
                  <a:p>
                    <a:pPr marL="0" marR="0" lvl="0" indent="0" algn="l" defTabSz="609448"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grpSp>
          <p:pic>
            <p:nvPicPr>
              <p:cNvPr id="531" name="Picture 171">
                <a:extLst>
                  <a:ext uri="{FF2B5EF4-FFF2-40B4-BE49-F238E27FC236}">
                    <a16:creationId xmlns:a16="http://schemas.microsoft.com/office/drawing/2014/main" id="{4CDD0761-6240-42D5-A31F-C85F971BFA11}"/>
                  </a:ext>
                </a:extLst>
              </p:cNvPr>
              <p:cNvPicPr>
                <a:picLocks noChangeAspect="1"/>
              </p:cNvPicPr>
              <p:nvPr/>
            </p:nvPicPr>
            <p:blipFill>
              <a:blip r:embed="rId24" cstate="hqprint">
                <a:extLst>
                  <a:ext uri="{28A0092B-C50C-407E-A947-70E740481C1C}">
                    <a14:useLocalDpi xmlns:a14="http://schemas.microsoft.com/office/drawing/2010/main"/>
                  </a:ext>
                </a:extLst>
              </a:blip>
              <a:srcRect/>
              <a:stretch>
                <a:fillRect/>
              </a:stretch>
            </p:blipFill>
            <p:spPr bwMode="auto">
              <a:xfrm>
                <a:off x="5150462" y="1992181"/>
                <a:ext cx="126292" cy="126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 name="Graphic 531">
                <a:extLst>
                  <a:ext uri="{FF2B5EF4-FFF2-40B4-BE49-F238E27FC236}">
                    <a16:creationId xmlns:a16="http://schemas.microsoft.com/office/drawing/2014/main" id="{11D4DD99-1296-481E-A5A5-32543AC09510}"/>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5529025" y="1992859"/>
                <a:ext cx="124976" cy="124976"/>
              </a:xfrm>
              <a:prstGeom prst="rect">
                <a:avLst/>
              </a:prstGeom>
            </p:spPr>
          </p:pic>
          <p:pic>
            <p:nvPicPr>
              <p:cNvPr id="533" name="Graphic 532">
                <a:extLst>
                  <a:ext uri="{FF2B5EF4-FFF2-40B4-BE49-F238E27FC236}">
                    <a16:creationId xmlns:a16="http://schemas.microsoft.com/office/drawing/2014/main" id="{4DF4D9A4-2848-426C-BDA5-0F0520CD0864}"/>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5340401" y="1992859"/>
                <a:ext cx="124976" cy="124976"/>
              </a:xfrm>
              <a:prstGeom prst="rect">
                <a:avLst/>
              </a:prstGeom>
            </p:spPr>
          </p:pic>
          <p:grpSp>
            <p:nvGrpSpPr>
              <p:cNvPr id="534" name="Group 533">
                <a:extLst>
                  <a:ext uri="{FF2B5EF4-FFF2-40B4-BE49-F238E27FC236}">
                    <a16:creationId xmlns:a16="http://schemas.microsoft.com/office/drawing/2014/main" id="{EA1B41AD-D0A2-47FF-AA0F-B40615B0D741}"/>
                  </a:ext>
                </a:extLst>
              </p:cNvPr>
              <p:cNvGrpSpPr/>
              <p:nvPr/>
            </p:nvGrpSpPr>
            <p:grpSpPr>
              <a:xfrm>
                <a:off x="6011489" y="2035990"/>
                <a:ext cx="159799" cy="38716"/>
                <a:chOff x="9779309" y="3865093"/>
                <a:chExt cx="161337" cy="39088"/>
              </a:xfrm>
            </p:grpSpPr>
            <p:sp>
              <p:nvSpPr>
                <p:cNvPr id="549" name="Oval 548">
                  <a:extLst>
                    <a:ext uri="{FF2B5EF4-FFF2-40B4-BE49-F238E27FC236}">
                      <a16:creationId xmlns:a16="http://schemas.microsoft.com/office/drawing/2014/main" id="{52E20C5C-D2D6-47EF-BC54-71F7FFC39ED8}"/>
                    </a:ext>
                  </a:extLst>
                </p:cNvPr>
                <p:cNvSpPr/>
                <p:nvPr/>
              </p:nvSpPr>
              <p:spPr bwMode="auto">
                <a:xfrm>
                  <a:off x="9779309" y="3865093"/>
                  <a:ext cx="39089" cy="39088"/>
                </a:xfrm>
                <a:prstGeom prst="ellipse">
                  <a:avLst/>
                </a:prstGeom>
                <a:solidFill>
                  <a:sysClr val="windowText" lastClr="000000">
                    <a:lumMod val="65000"/>
                    <a:lumOff val="35000"/>
                  </a:sysClr>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550" name="Oval 549">
                  <a:extLst>
                    <a:ext uri="{FF2B5EF4-FFF2-40B4-BE49-F238E27FC236}">
                      <a16:creationId xmlns:a16="http://schemas.microsoft.com/office/drawing/2014/main" id="{4C4E11BC-C580-4A6B-923D-4A1B34464646}"/>
                    </a:ext>
                  </a:extLst>
                </p:cNvPr>
                <p:cNvSpPr/>
                <p:nvPr/>
              </p:nvSpPr>
              <p:spPr bwMode="auto">
                <a:xfrm>
                  <a:off x="9840454" y="3865093"/>
                  <a:ext cx="39089" cy="39088"/>
                </a:xfrm>
                <a:prstGeom prst="ellipse">
                  <a:avLst/>
                </a:prstGeom>
                <a:solidFill>
                  <a:sysClr val="windowText" lastClr="000000">
                    <a:lumMod val="65000"/>
                    <a:lumOff val="35000"/>
                  </a:sysClr>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552" name="Oval 551">
                  <a:extLst>
                    <a:ext uri="{FF2B5EF4-FFF2-40B4-BE49-F238E27FC236}">
                      <a16:creationId xmlns:a16="http://schemas.microsoft.com/office/drawing/2014/main" id="{9A0BD839-32AD-4790-AF6A-ACE1602973E2}"/>
                    </a:ext>
                  </a:extLst>
                </p:cNvPr>
                <p:cNvSpPr/>
                <p:nvPr/>
              </p:nvSpPr>
              <p:spPr bwMode="auto">
                <a:xfrm>
                  <a:off x="9901557" y="3865093"/>
                  <a:ext cx="39089" cy="39088"/>
                </a:xfrm>
                <a:prstGeom prst="ellipse">
                  <a:avLst/>
                </a:prstGeom>
                <a:solidFill>
                  <a:sysClr val="windowText" lastClr="000000">
                    <a:lumMod val="65000"/>
                    <a:lumOff val="35000"/>
                  </a:sysClr>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grpSp>
          <p:grpSp>
            <p:nvGrpSpPr>
              <p:cNvPr id="535" name="Group 534">
                <a:extLst>
                  <a:ext uri="{FF2B5EF4-FFF2-40B4-BE49-F238E27FC236}">
                    <a16:creationId xmlns:a16="http://schemas.microsoft.com/office/drawing/2014/main" id="{069A78F0-CCC6-4826-9D8A-AF6FF0D50B76}"/>
                  </a:ext>
                </a:extLst>
              </p:cNvPr>
              <p:cNvGrpSpPr/>
              <p:nvPr/>
            </p:nvGrpSpPr>
            <p:grpSpPr>
              <a:xfrm>
                <a:off x="5717649" y="1934179"/>
                <a:ext cx="230190" cy="230190"/>
                <a:chOff x="9273516" y="3238279"/>
                <a:chExt cx="914400" cy="914400"/>
              </a:xfrm>
            </p:grpSpPr>
            <p:pic>
              <p:nvPicPr>
                <p:cNvPr id="547" name="Graphic 546" descr="Cloud">
                  <a:extLst>
                    <a:ext uri="{FF2B5EF4-FFF2-40B4-BE49-F238E27FC236}">
                      <a16:creationId xmlns:a16="http://schemas.microsoft.com/office/drawing/2014/main" id="{ED567528-AE73-4C16-A2F2-1AAB1B75EEA0}"/>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9273516" y="3238279"/>
                  <a:ext cx="914400" cy="914400"/>
                </a:xfrm>
                <a:prstGeom prst="rect">
                  <a:avLst/>
                </a:prstGeom>
              </p:spPr>
            </p:pic>
            <p:sp>
              <p:nvSpPr>
                <p:cNvPr id="548" name="TextBox 547">
                  <a:extLst>
                    <a:ext uri="{FF2B5EF4-FFF2-40B4-BE49-F238E27FC236}">
                      <a16:creationId xmlns:a16="http://schemas.microsoft.com/office/drawing/2014/main" id="{C8A7D128-8905-40E9-9446-2E00C1EFF2DC}"/>
                    </a:ext>
                  </a:extLst>
                </p:cNvPr>
                <p:cNvSpPr txBox="1"/>
                <p:nvPr/>
              </p:nvSpPr>
              <p:spPr>
                <a:xfrm>
                  <a:off x="9534803" y="3556493"/>
                  <a:ext cx="391024" cy="399369"/>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Verdana Pro Cond" panose="020B0604020202020204" pitchFamily="34" charset="0"/>
                      <a:ea typeface="+mn-ea"/>
                      <a:cs typeface="Segoe UI Semibold" panose="020B0702040204020203" pitchFamily="34" charset="0"/>
                    </a:rPr>
                    <a:t>S</a:t>
                  </a:r>
                  <a:r>
                    <a:rPr kumimoji="0" lang="en-US" sz="700" b="0" i="0" u="none" strike="noStrike" kern="1200" cap="none" spc="0" normalizeH="0" baseline="0" noProof="0">
                      <a:ln>
                        <a:noFill/>
                      </a:ln>
                      <a:solidFill>
                        <a:srgbClr val="FFFFFF"/>
                      </a:solidFill>
                      <a:effectLst/>
                      <a:uLnTx/>
                      <a:uFillTx/>
                      <a:latin typeface="Verdana Pro Cond Light" panose="020B0604020202020204" pitchFamily="34" charset="0"/>
                      <a:ea typeface="+mn-ea"/>
                      <a:cs typeface="+mn-cs"/>
                    </a:rPr>
                    <a:t>3</a:t>
                  </a:r>
                </a:p>
              </p:txBody>
            </p:sp>
          </p:grpSp>
          <p:pic>
            <p:nvPicPr>
              <p:cNvPr id="537" name="Picture 536" descr="Graphical user interface, application, icon&#10;&#10;Description automatically generated">
                <a:extLst>
                  <a:ext uri="{FF2B5EF4-FFF2-40B4-BE49-F238E27FC236}">
                    <a16:creationId xmlns:a16="http://schemas.microsoft.com/office/drawing/2014/main" id="{1A6AC03F-3308-4C7A-BF09-8CF7ED01A3FA}"/>
                  </a:ext>
                </a:extLst>
              </p:cNvPr>
              <p:cNvPicPr>
                <a:picLocks noChangeAspect="1"/>
              </p:cNvPicPr>
              <p:nvPr/>
            </p:nvPicPr>
            <p:blipFill>
              <a:blip r:embed="rId31" cstate="hqprint">
                <a:extLst>
                  <a:ext uri="{28A0092B-C50C-407E-A947-70E740481C1C}">
                    <a14:useLocalDpi xmlns:a14="http://schemas.microsoft.com/office/drawing/2010/main"/>
                  </a:ext>
                </a:extLst>
              </a:blip>
              <a:stretch>
                <a:fillRect/>
              </a:stretch>
            </p:blipFill>
            <p:spPr>
              <a:xfrm>
                <a:off x="5698498" y="1762900"/>
                <a:ext cx="243816" cy="243816"/>
              </a:xfrm>
              <a:prstGeom prst="rect">
                <a:avLst/>
              </a:prstGeom>
            </p:spPr>
          </p:pic>
          <p:pic>
            <p:nvPicPr>
              <p:cNvPr id="538" name="Picture 537" descr="A picture containing icon&#10;&#10;Description automatically generated">
                <a:extLst>
                  <a:ext uri="{FF2B5EF4-FFF2-40B4-BE49-F238E27FC236}">
                    <a16:creationId xmlns:a16="http://schemas.microsoft.com/office/drawing/2014/main" id="{D7FC4204-73FD-4262-83BD-C401D1598FA7}"/>
                  </a:ext>
                </a:extLst>
              </p:cNvPr>
              <p:cNvPicPr>
                <a:picLocks noChangeAspect="1"/>
              </p:cNvPicPr>
              <p:nvPr/>
            </p:nvPicPr>
            <p:blipFill>
              <a:blip r:embed="rId32" cstate="hqprint">
                <a:extLst>
                  <a:ext uri="{28A0092B-C50C-407E-A947-70E740481C1C}">
                    <a14:useLocalDpi xmlns:a14="http://schemas.microsoft.com/office/drawing/2010/main"/>
                  </a:ext>
                </a:extLst>
              </a:blip>
              <a:stretch>
                <a:fillRect/>
              </a:stretch>
            </p:blipFill>
            <p:spPr>
              <a:xfrm>
                <a:off x="5036432" y="1762711"/>
                <a:ext cx="243816" cy="243816"/>
              </a:xfrm>
              <a:prstGeom prst="rect">
                <a:avLst/>
              </a:prstGeom>
            </p:spPr>
          </p:pic>
          <p:pic>
            <p:nvPicPr>
              <p:cNvPr id="544" name="Picture 543" descr="Icon&#10;&#10;Description automatically generated">
                <a:extLst>
                  <a:ext uri="{FF2B5EF4-FFF2-40B4-BE49-F238E27FC236}">
                    <a16:creationId xmlns:a16="http://schemas.microsoft.com/office/drawing/2014/main" id="{6FB22555-0CAD-4A17-AE6E-2FE8A17D061C}"/>
                  </a:ext>
                </a:extLst>
              </p:cNvPr>
              <p:cNvPicPr>
                <a:picLocks noChangeAspect="1"/>
              </p:cNvPicPr>
              <p:nvPr/>
            </p:nvPicPr>
            <p:blipFill>
              <a:blip r:embed="rId33" cstate="hqprint">
                <a:extLst>
                  <a:ext uri="{28A0092B-C50C-407E-A947-70E740481C1C}">
                    <a14:useLocalDpi xmlns:a14="http://schemas.microsoft.com/office/drawing/2010/main"/>
                  </a:ext>
                </a:extLst>
              </a:blip>
              <a:stretch>
                <a:fillRect/>
              </a:stretch>
            </p:blipFill>
            <p:spPr>
              <a:xfrm>
                <a:off x="5201948" y="1762711"/>
                <a:ext cx="243816" cy="243816"/>
              </a:xfrm>
              <a:prstGeom prst="rect">
                <a:avLst/>
              </a:prstGeom>
            </p:spPr>
          </p:pic>
          <p:pic>
            <p:nvPicPr>
              <p:cNvPr id="545" name="Picture 544" descr="Graphical user interface, icon&#10;&#10;Description automatically generated">
                <a:extLst>
                  <a:ext uri="{FF2B5EF4-FFF2-40B4-BE49-F238E27FC236}">
                    <a16:creationId xmlns:a16="http://schemas.microsoft.com/office/drawing/2014/main" id="{E3E9706C-AF97-4663-AF8C-47BA531DB794}"/>
                  </a:ext>
                </a:extLst>
              </p:cNvPr>
              <p:cNvPicPr>
                <a:picLocks noChangeAspect="1"/>
              </p:cNvPicPr>
              <p:nvPr/>
            </p:nvPicPr>
            <p:blipFill>
              <a:blip r:embed="rId34" cstate="hqprint">
                <a:extLst>
                  <a:ext uri="{28A0092B-C50C-407E-A947-70E740481C1C}">
                    <a14:useLocalDpi xmlns:a14="http://schemas.microsoft.com/office/drawing/2010/main"/>
                  </a:ext>
                </a:extLst>
              </a:blip>
              <a:stretch>
                <a:fillRect/>
              </a:stretch>
            </p:blipFill>
            <p:spPr>
              <a:xfrm>
                <a:off x="5532981" y="1762711"/>
                <a:ext cx="243816" cy="243816"/>
              </a:xfrm>
              <a:prstGeom prst="rect">
                <a:avLst/>
              </a:prstGeom>
            </p:spPr>
          </p:pic>
          <p:pic>
            <p:nvPicPr>
              <p:cNvPr id="546" name="Picture 545" descr="Graphical user interface, application&#10;&#10;Description automatically generated">
                <a:extLst>
                  <a:ext uri="{FF2B5EF4-FFF2-40B4-BE49-F238E27FC236}">
                    <a16:creationId xmlns:a16="http://schemas.microsoft.com/office/drawing/2014/main" id="{1872696E-8BFF-4F07-8441-ED31588F0549}"/>
                  </a:ext>
                </a:extLst>
              </p:cNvPr>
              <p:cNvPicPr>
                <a:picLocks noChangeAspect="1"/>
              </p:cNvPicPr>
              <p:nvPr/>
            </p:nvPicPr>
            <p:blipFill>
              <a:blip r:embed="rId35" cstate="hqprint">
                <a:extLst>
                  <a:ext uri="{28A0092B-C50C-407E-A947-70E740481C1C}">
                    <a14:useLocalDpi xmlns:a14="http://schemas.microsoft.com/office/drawing/2010/main"/>
                  </a:ext>
                </a:extLst>
              </a:blip>
              <a:stretch>
                <a:fillRect/>
              </a:stretch>
            </p:blipFill>
            <p:spPr>
              <a:xfrm>
                <a:off x="5367464" y="1762711"/>
                <a:ext cx="243816" cy="243816"/>
              </a:xfrm>
              <a:prstGeom prst="rect">
                <a:avLst/>
              </a:prstGeom>
            </p:spPr>
          </p:pic>
        </p:grpSp>
      </p:grpSp>
      <p:grpSp>
        <p:nvGrpSpPr>
          <p:cNvPr id="208" name="Group 207">
            <a:extLst>
              <a:ext uri="{FF2B5EF4-FFF2-40B4-BE49-F238E27FC236}">
                <a16:creationId xmlns:a16="http://schemas.microsoft.com/office/drawing/2014/main" id="{485A36FA-DD4C-43CC-B299-3DAFA207094E}"/>
              </a:ext>
            </a:extLst>
          </p:cNvPr>
          <p:cNvGrpSpPr/>
          <p:nvPr/>
        </p:nvGrpSpPr>
        <p:grpSpPr>
          <a:xfrm>
            <a:off x="10319876" y="1363999"/>
            <a:ext cx="1671182" cy="3899520"/>
            <a:chOff x="10319876" y="1363999"/>
            <a:chExt cx="1671182" cy="3899520"/>
          </a:xfrm>
        </p:grpSpPr>
        <p:sp>
          <p:nvSpPr>
            <p:cNvPr id="395" name="Rectangle 394">
              <a:extLst>
                <a:ext uri="{FF2B5EF4-FFF2-40B4-BE49-F238E27FC236}">
                  <a16:creationId xmlns:a16="http://schemas.microsoft.com/office/drawing/2014/main" id="{17C1F6CF-E499-44BF-8FD8-CCCBC1846237}"/>
                </a:ext>
              </a:extLst>
            </p:cNvPr>
            <p:cNvSpPr/>
            <p:nvPr/>
          </p:nvSpPr>
          <p:spPr bwMode="auto">
            <a:xfrm>
              <a:off x="10322474" y="1363999"/>
              <a:ext cx="1653579" cy="3899520"/>
            </a:xfrm>
            <a:prstGeom prst="rect">
              <a:avLst/>
            </a:prstGeom>
            <a:solidFill>
              <a:schemeClr val="bg1"/>
            </a:solidFill>
            <a:ln>
              <a:noFill/>
              <a:headEnd type="none" w="med" len="med"/>
              <a:tailEnd type="none" w="med" len="med"/>
            </a:ln>
            <a:effectLst>
              <a:outerShdw blurRad="127000" dist="254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08" name="Rectangle 407">
              <a:extLst>
                <a:ext uri="{FF2B5EF4-FFF2-40B4-BE49-F238E27FC236}">
                  <a16:creationId xmlns:a16="http://schemas.microsoft.com/office/drawing/2014/main" id="{8C4E18A5-B800-44B1-B107-2F0CC16AD7A4}"/>
                </a:ext>
              </a:extLst>
            </p:cNvPr>
            <p:cNvSpPr/>
            <p:nvPr/>
          </p:nvSpPr>
          <p:spPr>
            <a:xfrm>
              <a:off x="10319876" y="1363999"/>
              <a:ext cx="1671182" cy="257763"/>
            </a:xfrm>
            <a:prstGeom prst="rect">
              <a:avLst/>
            </a:prstGeom>
            <a:solidFill>
              <a:schemeClr val="accent4"/>
            </a:solidFill>
          </p:spPr>
          <p:txBody>
            <a:bodyPr wrap="square" t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75" b="1" i="0" u="none" strike="noStrike" kern="1200" cap="none" spc="0" normalizeH="0" baseline="0" noProof="0">
                  <a:ln>
                    <a:noFill/>
                  </a:ln>
                  <a:gradFill>
                    <a:gsLst>
                      <a:gs pos="0">
                        <a:srgbClr val="FFFFFF"/>
                      </a:gs>
                      <a:gs pos="100000">
                        <a:srgbClr val="FFFFFF"/>
                      </a:gs>
                    </a:gsLst>
                    <a:lin ang="5400000" scaled="1"/>
                  </a:gradFill>
                  <a:effectLst/>
                  <a:uLnTx/>
                  <a:uFillTx/>
                  <a:latin typeface="Segoe"/>
                  <a:ea typeface="+mn-ea"/>
                  <a:cs typeface="+mn-cs"/>
                </a:rPr>
                <a:t>Identity &amp; Access</a:t>
              </a:r>
            </a:p>
          </p:txBody>
        </p:sp>
      </p:grpSp>
      <p:grpSp>
        <p:nvGrpSpPr>
          <p:cNvPr id="197" name="Group 196">
            <a:extLst>
              <a:ext uri="{FF2B5EF4-FFF2-40B4-BE49-F238E27FC236}">
                <a16:creationId xmlns:a16="http://schemas.microsoft.com/office/drawing/2014/main" id="{8E78AA2F-F4A6-4A02-A90C-CCB5ED1C6853}"/>
              </a:ext>
            </a:extLst>
          </p:cNvPr>
          <p:cNvGrpSpPr/>
          <p:nvPr/>
        </p:nvGrpSpPr>
        <p:grpSpPr>
          <a:xfrm>
            <a:off x="10331848" y="2221179"/>
            <a:ext cx="1637112" cy="2288467"/>
            <a:chOff x="10331848" y="2221179"/>
            <a:chExt cx="1637112" cy="2288467"/>
          </a:xfrm>
        </p:grpSpPr>
        <p:grpSp>
          <p:nvGrpSpPr>
            <p:cNvPr id="194" name="Group 193">
              <a:extLst>
                <a:ext uri="{FF2B5EF4-FFF2-40B4-BE49-F238E27FC236}">
                  <a16:creationId xmlns:a16="http://schemas.microsoft.com/office/drawing/2014/main" id="{D7234FF2-A6BE-4C87-8C74-488F52E2A33E}"/>
                </a:ext>
              </a:extLst>
            </p:cNvPr>
            <p:cNvGrpSpPr/>
            <p:nvPr/>
          </p:nvGrpSpPr>
          <p:grpSpPr>
            <a:xfrm>
              <a:off x="10331848" y="2221179"/>
              <a:ext cx="1637112" cy="2288467"/>
              <a:chOff x="10331848" y="2221179"/>
              <a:chExt cx="1637112" cy="2288467"/>
            </a:xfrm>
          </p:grpSpPr>
          <p:sp>
            <p:nvSpPr>
              <p:cNvPr id="396" name="Rectangle 395">
                <a:hlinkClick r:id="rId36" tooltip="Azure Active Directory (Azure AD) is Microsoft’s multi-tenant, cloud-based directory, and identity management service that combines core directory services, application access management, and identity protection into a single solution."/>
                <a:extLst>
                  <a:ext uri="{FF2B5EF4-FFF2-40B4-BE49-F238E27FC236}">
                    <a16:creationId xmlns:a16="http://schemas.microsoft.com/office/drawing/2014/main" id="{232F512B-4073-48D9-888F-D4C61A9BEAB4}"/>
                  </a:ext>
                </a:extLst>
              </p:cNvPr>
              <p:cNvSpPr/>
              <p:nvPr/>
            </p:nvSpPr>
            <p:spPr>
              <a:xfrm>
                <a:off x="10373802" y="2221179"/>
                <a:ext cx="1595158" cy="332413"/>
              </a:xfrm>
              <a:prstGeom prst="rect">
                <a:avLst/>
              </a:prstGeom>
              <a:solidFill>
                <a:schemeClr val="bg1"/>
              </a:solidFill>
              <a:ln w="14224">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nchorCtr="0">
                <a:no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900" b="1" i="0" u="none" strike="noStrike" kern="1200" cap="none" spc="0" normalizeH="0" baseline="0" noProof="0">
                    <a:ln>
                      <a:noFill/>
                    </a:ln>
                    <a:solidFill>
                      <a:srgbClr val="5C2D91"/>
                    </a:solidFill>
                    <a:effectLst/>
                    <a:uLnTx/>
                    <a:uFillTx/>
                    <a:latin typeface="Segoe UI" panose="020B0502040204020203" pitchFamily="34" charset="0"/>
                    <a:ea typeface="+mn-ea"/>
                    <a:cs typeface="Segoe UI" panose="020B0502040204020203" pitchFamily="34" charset="0"/>
                  </a:rPr>
                  <a:t>Microsoft Entra</a:t>
                </a:r>
              </a:p>
            </p:txBody>
          </p:sp>
          <p:cxnSp>
            <p:nvCxnSpPr>
              <p:cNvPr id="416" name="Straight Connector 415">
                <a:extLst>
                  <a:ext uri="{FF2B5EF4-FFF2-40B4-BE49-F238E27FC236}">
                    <a16:creationId xmlns:a16="http://schemas.microsoft.com/office/drawing/2014/main" id="{1FB27A8A-986B-4EE1-A675-365750CE6C35}"/>
                  </a:ext>
                </a:extLst>
              </p:cNvPr>
              <p:cNvCxnSpPr>
                <a:cxnSpLocks/>
              </p:cNvCxnSpPr>
              <p:nvPr/>
            </p:nvCxnSpPr>
            <p:spPr>
              <a:xfrm>
                <a:off x="10436665" y="2383742"/>
                <a:ext cx="0" cy="2125904"/>
              </a:xfrm>
              <a:prstGeom prst="line">
                <a:avLst/>
              </a:prstGeom>
              <a:ln w="28575">
                <a:solidFill>
                  <a:schemeClr val="accent4"/>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458" name="Picture 457">
                <a:extLst>
                  <a:ext uri="{FF2B5EF4-FFF2-40B4-BE49-F238E27FC236}">
                    <a16:creationId xmlns:a16="http://schemas.microsoft.com/office/drawing/2014/main" id="{FD46B378-1E6A-4F89-BCCD-3DEE2EDF89DF}"/>
                  </a:ext>
                </a:extLst>
              </p:cNvPr>
              <p:cNvPicPr>
                <a:picLocks noChangeAspect="1"/>
              </p:cNvPicPr>
              <p:nvPr/>
            </p:nvPicPr>
            <p:blipFill>
              <a:blip r:embed="rId37">
                <a:biLevel thresh="25000"/>
              </a:blip>
              <a:stretch>
                <a:fillRect/>
              </a:stretch>
            </p:blipFill>
            <p:spPr>
              <a:xfrm>
                <a:off x="10331848" y="2244326"/>
                <a:ext cx="278831" cy="278832"/>
              </a:xfrm>
              <a:prstGeom prst="rect">
                <a:avLst/>
              </a:prstGeom>
            </p:spPr>
          </p:pic>
        </p:grpSp>
        <p:pic>
          <p:nvPicPr>
            <p:cNvPr id="128" name="Graphic 127">
              <a:extLst>
                <a:ext uri="{FF2B5EF4-FFF2-40B4-BE49-F238E27FC236}">
                  <a16:creationId xmlns:a16="http://schemas.microsoft.com/office/drawing/2014/main" id="{567A140F-C107-43A8-872F-3489546185CF}"/>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rcRect/>
            <a:stretch/>
          </p:blipFill>
          <p:spPr>
            <a:xfrm>
              <a:off x="10361387" y="2262833"/>
              <a:ext cx="257470" cy="257470"/>
            </a:xfrm>
            <a:prstGeom prst="rect">
              <a:avLst/>
            </a:prstGeom>
          </p:spPr>
        </p:pic>
      </p:grpSp>
      <p:grpSp>
        <p:nvGrpSpPr>
          <p:cNvPr id="210" name="Group 209">
            <a:extLst>
              <a:ext uri="{FF2B5EF4-FFF2-40B4-BE49-F238E27FC236}">
                <a16:creationId xmlns:a16="http://schemas.microsoft.com/office/drawing/2014/main" id="{823BECBC-9E46-429E-A91E-34F87DD16424}"/>
              </a:ext>
            </a:extLst>
          </p:cNvPr>
          <p:cNvGrpSpPr/>
          <p:nvPr/>
        </p:nvGrpSpPr>
        <p:grpSpPr>
          <a:xfrm>
            <a:off x="2048164" y="5486332"/>
            <a:ext cx="3281298" cy="915273"/>
            <a:chOff x="2048164" y="5486332"/>
            <a:chExt cx="3281298" cy="915273"/>
          </a:xfrm>
        </p:grpSpPr>
        <p:sp>
          <p:nvSpPr>
            <p:cNvPr id="148" name="Rectangle 147">
              <a:extLst>
                <a:ext uri="{FF2B5EF4-FFF2-40B4-BE49-F238E27FC236}">
                  <a16:creationId xmlns:a16="http://schemas.microsoft.com/office/drawing/2014/main" id="{6975333C-0C34-4997-B671-17CC4C1D1916}"/>
                </a:ext>
              </a:extLst>
            </p:cNvPr>
            <p:cNvSpPr/>
            <p:nvPr/>
          </p:nvSpPr>
          <p:spPr bwMode="auto">
            <a:xfrm>
              <a:off x="2048164" y="5517055"/>
              <a:ext cx="3280859" cy="884550"/>
            </a:xfrm>
            <a:prstGeom prst="rect">
              <a:avLst/>
            </a:prstGeom>
            <a:solidFill>
              <a:schemeClr val="bg1"/>
            </a:solidFill>
            <a:ln>
              <a:noFill/>
              <a:headEnd type="none" w="med" len="med"/>
              <a:tailEnd type="none" w="med" len="med"/>
            </a:ln>
            <a:effectLst>
              <a:outerShdw blurRad="127000" dist="254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181" name="Group 180">
              <a:extLst>
                <a:ext uri="{FF2B5EF4-FFF2-40B4-BE49-F238E27FC236}">
                  <a16:creationId xmlns:a16="http://schemas.microsoft.com/office/drawing/2014/main" id="{07B49584-D5C0-4D90-95EA-88D082943EFF}"/>
                </a:ext>
              </a:extLst>
            </p:cNvPr>
            <p:cNvGrpSpPr/>
            <p:nvPr/>
          </p:nvGrpSpPr>
          <p:grpSpPr>
            <a:xfrm>
              <a:off x="2048603" y="5486332"/>
              <a:ext cx="3280859" cy="257763"/>
              <a:chOff x="2048166" y="5509238"/>
              <a:chExt cx="3280859" cy="257763"/>
            </a:xfrm>
          </p:grpSpPr>
          <p:grpSp>
            <p:nvGrpSpPr>
              <p:cNvPr id="37" name="Group 36">
                <a:extLst>
                  <a:ext uri="{FF2B5EF4-FFF2-40B4-BE49-F238E27FC236}">
                    <a16:creationId xmlns:a16="http://schemas.microsoft.com/office/drawing/2014/main" id="{94DEB955-D431-494F-B055-E02E3AAD9A9E}"/>
                  </a:ext>
                </a:extLst>
              </p:cNvPr>
              <p:cNvGrpSpPr/>
              <p:nvPr/>
            </p:nvGrpSpPr>
            <p:grpSpPr>
              <a:xfrm>
                <a:off x="2048166" y="5509238"/>
                <a:ext cx="3280859" cy="257763"/>
                <a:chOff x="2048165" y="5509238"/>
                <a:chExt cx="3030897" cy="257763"/>
              </a:xfrm>
            </p:grpSpPr>
            <p:sp>
              <p:nvSpPr>
                <p:cNvPr id="668" name="Rectangle 667">
                  <a:extLst>
                    <a:ext uri="{FF2B5EF4-FFF2-40B4-BE49-F238E27FC236}">
                      <a16:creationId xmlns:a16="http://schemas.microsoft.com/office/drawing/2014/main" id="{6183ED31-37AA-4F47-AC7E-1F9B4813AD98}"/>
                    </a:ext>
                  </a:extLst>
                </p:cNvPr>
                <p:cNvSpPr/>
                <p:nvPr/>
              </p:nvSpPr>
              <p:spPr>
                <a:xfrm>
                  <a:off x="2048165" y="5509238"/>
                  <a:ext cx="3030897" cy="257763"/>
                </a:xfrm>
                <a:prstGeom prst="rect">
                  <a:avLst/>
                </a:prstGeom>
                <a:solidFill>
                  <a:srgbClr val="D83B01"/>
                </a:solidFill>
              </p:spPr>
              <p:txBody>
                <a:bodyPr wrap="square" rIns="914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75" b="1" i="0" u="none" strike="noStrike" kern="1200" cap="none" spc="0" normalizeH="0" baseline="0" noProof="0">
                      <a:ln>
                        <a:noFill/>
                      </a:ln>
                      <a:gradFill>
                        <a:gsLst>
                          <a:gs pos="0">
                            <a:srgbClr val="FFFFFF"/>
                          </a:gs>
                          <a:gs pos="100000">
                            <a:srgbClr val="FFFFFF"/>
                          </a:gs>
                        </a:gsLst>
                        <a:lin ang="5400000" scaled="1"/>
                      </a:gradFill>
                      <a:effectLst/>
                      <a:uLnTx/>
                      <a:uFillTx/>
                      <a:latin typeface="Segoe"/>
                      <a:ea typeface="+mn-ea"/>
                      <a:cs typeface="+mn-cs"/>
                    </a:rPr>
                    <a:t>IoT and Operational Technology (OT)</a:t>
                  </a:r>
                </a:p>
              </p:txBody>
            </p:sp>
            <p:sp>
              <p:nvSpPr>
                <p:cNvPr id="553" name="IoT">
                  <a:extLst>
                    <a:ext uri="{FF2B5EF4-FFF2-40B4-BE49-F238E27FC236}">
                      <a16:creationId xmlns:a16="http://schemas.microsoft.com/office/drawing/2014/main" id="{A590417D-DD59-4D57-8984-6587158FF907}"/>
                    </a:ext>
                  </a:extLst>
                </p:cNvPr>
                <p:cNvSpPr>
                  <a:spLocks noChangeAspect="1" noEditPoints="1"/>
                </p:cNvSpPr>
                <p:nvPr/>
              </p:nvSpPr>
              <p:spPr bwMode="auto">
                <a:xfrm>
                  <a:off x="2209861" y="5549560"/>
                  <a:ext cx="184761" cy="185056"/>
                </a:xfrm>
                <a:custGeom>
                  <a:avLst/>
                  <a:gdLst>
                    <a:gd name="T0" fmla="*/ 235 w 352"/>
                    <a:gd name="T1" fmla="*/ 176 h 352"/>
                    <a:gd name="T2" fmla="*/ 176 w 352"/>
                    <a:gd name="T3" fmla="*/ 235 h 352"/>
                    <a:gd name="T4" fmla="*/ 117 w 352"/>
                    <a:gd name="T5" fmla="*/ 176 h 352"/>
                    <a:gd name="T6" fmla="*/ 176 w 352"/>
                    <a:gd name="T7" fmla="*/ 117 h 352"/>
                    <a:gd name="T8" fmla="*/ 235 w 352"/>
                    <a:gd name="T9" fmla="*/ 176 h 352"/>
                    <a:gd name="T10" fmla="*/ 270 w 352"/>
                    <a:gd name="T11" fmla="*/ 0 h 352"/>
                    <a:gd name="T12" fmla="*/ 235 w 352"/>
                    <a:gd name="T13" fmla="*/ 35 h 352"/>
                    <a:gd name="T14" fmla="*/ 270 w 352"/>
                    <a:gd name="T15" fmla="*/ 70 h 352"/>
                    <a:gd name="T16" fmla="*/ 305 w 352"/>
                    <a:gd name="T17" fmla="*/ 35 h 352"/>
                    <a:gd name="T18" fmla="*/ 270 w 352"/>
                    <a:gd name="T19" fmla="*/ 0 h 352"/>
                    <a:gd name="T20" fmla="*/ 82 w 352"/>
                    <a:gd name="T21" fmla="*/ 23 h 352"/>
                    <a:gd name="T22" fmla="*/ 47 w 352"/>
                    <a:gd name="T23" fmla="*/ 59 h 352"/>
                    <a:gd name="T24" fmla="*/ 82 w 352"/>
                    <a:gd name="T25" fmla="*/ 94 h 352"/>
                    <a:gd name="T26" fmla="*/ 117 w 352"/>
                    <a:gd name="T27" fmla="*/ 59 h 352"/>
                    <a:gd name="T28" fmla="*/ 82 w 352"/>
                    <a:gd name="T29" fmla="*/ 23 h 352"/>
                    <a:gd name="T30" fmla="*/ 35 w 352"/>
                    <a:gd name="T31" fmla="*/ 211 h 352"/>
                    <a:gd name="T32" fmla="*/ 0 w 352"/>
                    <a:gd name="T33" fmla="*/ 246 h 352"/>
                    <a:gd name="T34" fmla="*/ 35 w 352"/>
                    <a:gd name="T35" fmla="*/ 282 h 352"/>
                    <a:gd name="T36" fmla="*/ 70 w 352"/>
                    <a:gd name="T37" fmla="*/ 246 h 352"/>
                    <a:gd name="T38" fmla="*/ 35 w 352"/>
                    <a:gd name="T39" fmla="*/ 211 h 352"/>
                    <a:gd name="T40" fmla="*/ 223 w 352"/>
                    <a:gd name="T41" fmla="*/ 282 h 352"/>
                    <a:gd name="T42" fmla="*/ 188 w 352"/>
                    <a:gd name="T43" fmla="*/ 317 h 352"/>
                    <a:gd name="T44" fmla="*/ 223 w 352"/>
                    <a:gd name="T45" fmla="*/ 352 h 352"/>
                    <a:gd name="T46" fmla="*/ 258 w 352"/>
                    <a:gd name="T47" fmla="*/ 317 h 352"/>
                    <a:gd name="T48" fmla="*/ 223 w 352"/>
                    <a:gd name="T49" fmla="*/ 282 h 352"/>
                    <a:gd name="T50" fmla="*/ 317 w 352"/>
                    <a:gd name="T51" fmla="*/ 164 h 352"/>
                    <a:gd name="T52" fmla="*/ 282 w 352"/>
                    <a:gd name="T53" fmla="*/ 199 h 352"/>
                    <a:gd name="T54" fmla="*/ 317 w 352"/>
                    <a:gd name="T55" fmla="*/ 235 h 352"/>
                    <a:gd name="T56" fmla="*/ 352 w 352"/>
                    <a:gd name="T57" fmla="*/ 199 h 352"/>
                    <a:gd name="T58" fmla="*/ 317 w 352"/>
                    <a:gd name="T59" fmla="*/ 164 h 352"/>
                    <a:gd name="T60" fmla="*/ 250 w 352"/>
                    <a:gd name="T61" fmla="*/ 64 h 352"/>
                    <a:gd name="T62" fmla="*/ 209 w 352"/>
                    <a:gd name="T63" fmla="*/ 127 h 352"/>
                    <a:gd name="T64" fmla="*/ 139 w 352"/>
                    <a:gd name="T65" fmla="*/ 130 h 352"/>
                    <a:gd name="T66" fmla="*/ 104 w 352"/>
                    <a:gd name="T67" fmla="*/ 86 h 352"/>
                    <a:gd name="T68" fmla="*/ 67 w 352"/>
                    <a:gd name="T69" fmla="*/ 231 h 352"/>
                    <a:gd name="T70" fmla="*/ 124 w 352"/>
                    <a:gd name="T71" fmla="*/ 202 h 352"/>
                    <a:gd name="T72" fmla="*/ 212 w 352"/>
                    <a:gd name="T73" fmla="*/ 283 h 352"/>
                    <a:gd name="T74" fmla="*/ 195 w 352"/>
                    <a:gd name="T75" fmla="*/ 232 h 352"/>
                    <a:gd name="T76" fmla="*/ 234 w 352"/>
                    <a:gd name="T77" fmla="*/ 186 h 352"/>
                    <a:gd name="T78" fmla="*/ 282 w 352"/>
                    <a:gd name="T79" fmla="*/ 194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52" h="352">
                      <a:moveTo>
                        <a:pt x="235" y="176"/>
                      </a:moveTo>
                      <a:cubicBezTo>
                        <a:pt x="235" y="208"/>
                        <a:pt x="208" y="235"/>
                        <a:pt x="176" y="235"/>
                      </a:cubicBezTo>
                      <a:cubicBezTo>
                        <a:pt x="144" y="235"/>
                        <a:pt x="117" y="208"/>
                        <a:pt x="117" y="176"/>
                      </a:cubicBezTo>
                      <a:cubicBezTo>
                        <a:pt x="117" y="144"/>
                        <a:pt x="144" y="117"/>
                        <a:pt x="176" y="117"/>
                      </a:cubicBezTo>
                      <a:cubicBezTo>
                        <a:pt x="208" y="117"/>
                        <a:pt x="235" y="144"/>
                        <a:pt x="235" y="176"/>
                      </a:cubicBezTo>
                      <a:close/>
                      <a:moveTo>
                        <a:pt x="270" y="0"/>
                      </a:moveTo>
                      <a:cubicBezTo>
                        <a:pt x="250" y="0"/>
                        <a:pt x="235" y="16"/>
                        <a:pt x="235" y="35"/>
                      </a:cubicBezTo>
                      <a:cubicBezTo>
                        <a:pt x="235" y="55"/>
                        <a:pt x="250" y="70"/>
                        <a:pt x="270" y="70"/>
                      </a:cubicBezTo>
                      <a:cubicBezTo>
                        <a:pt x="289" y="70"/>
                        <a:pt x="305" y="55"/>
                        <a:pt x="305" y="35"/>
                      </a:cubicBezTo>
                      <a:cubicBezTo>
                        <a:pt x="305" y="16"/>
                        <a:pt x="289" y="0"/>
                        <a:pt x="270" y="0"/>
                      </a:cubicBezTo>
                      <a:close/>
                      <a:moveTo>
                        <a:pt x="82" y="23"/>
                      </a:moveTo>
                      <a:cubicBezTo>
                        <a:pt x="63" y="23"/>
                        <a:pt x="47" y="39"/>
                        <a:pt x="47" y="59"/>
                      </a:cubicBezTo>
                      <a:cubicBezTo>
                        <a:pt x="47" y="78"/>
                        <a:pt x="63" y="94"/>
                        <a:pt x="82" y="94"/>
                      </a:cubicBezTo>
                      <a:cubicBezTo>
                        <a:pt x="102" y="94"/>
                        <a:pt x="117" y="78"/>
                        <a:pt x="117" y="59"/>
                      </a:cubicBezTo>
                      <a:cubicBezTo>
                        <a:pt x="117" y="39"/>
                        <a:pt x="102" y="23"/>
                        <a:pt x="82" y="23"/>
                      </a:cubicBezTo>
                      <a:close/>
                      <a:moveTo>
                        <a:pt x="35" y="211"/>
                      </a:moveTo>
                      <a:cubicBezTo>
                        <a:pt x="16" y="211"/>
                        <a:pt x="0" y="227"/>
                        <a:pt x="0" y="246"/>
                      </a:cubicBezTo>
                      <a:cubicBezTo>
                        <a:pt x="0" y="266"/>
                        <a:pt x="16" y="282"/>
                        <a:pt x="35" y="282"/>
                      </a:cubicBezTo>
                      <a:cubicBezTo>
                        <a:pt x="55" y="282"/>
                        <a:pt x="70" y="266"/>
                        <a:pt x="70" y="246"/>
                      </a:cubicBezTo>
                      <a:cubicBezTo>
                        <a:pt x="70" y="227"/>
                        <a:pt x="55" y="211"/>
                        <a:pt x="35" y="211"/>
                      </a:cubicBezTo>
                      <a:close/>
                      <a:moveTo>
                        <a:pt x="223" y="282"/>
                      </a:moveTo>
                      <a:cubicBezTo>
                        <a:pt x="203" y="282"/>
                        <a:pt x="188" y="297"/>
                        <a:pt x="188" y="317"/>
                      </a:cubicBezTo>
                      <a:cubicBezTo>
                        <a:pt x="188" y="336"/>
                        <a:pt x="203" y="352"/>
                        <a:pt x="223" y="352"/>
                      </a:cubicBezTo>
                      <a:cubicBezTo>
                        <a:pt x="242" y="352"/>
                        <a:pt x="258" y="336"/>
                        <a:pt x="258" y="317"/>
                      </a:cubicBezTo>
                      <a:cubicBezTo>
                        <a:pt x="258" y="297"/>
                        <a:pt x="242" y="282"/>
                        <a:pt x="223" y="282"/>
                      </a:cubicBezTo>
                      <a:close/>
                      <a:moveTo>
                        <a:pt x="317" y="164"/>
                      </a:moveTo>
                      <a:cubicBezTo>
                        <a:pt x="297" y="164"/>
                        <a:pt x="282" y="180"/>
                        <a:pt x="282" y="199"/>
                      </a:cubicBezTo>
                      <a:cubicBezTo>
                        <a:pt x="282" y="219"/>
                        <a:pt x="297" y="235"/>
                        <a:pt x="317" y="235"/>
                      </a:cubicBezTo>
                      <a:cubicBezTo>
                        <a:pt x="336" y="235"/>
                        <a:pt x="352" y="219"/>
                        <a:pt x="352" y="199"/>
                      </a:cubicBezTo>
                      <a:cubicBezTo>
                        <a:pt x="352" y="180"/>
                        <a:pt x="336" y="164"/>
                        <a:pt x="317" y="164"/>
                      </a:cubicBezTo>
                      <a:close/>
                      <a:moveTo>
                        <a:pt x="250" y="64"/>
                      </a:moveTo>
                      <a:cubicBezTo>
                        <a:pt x="209" y="127"/>
                        <a:pt x="209" y="127"/>
                        <a:pt x="209" y="127"/>
                      </a:cubicBezTo>
                      <a:moveTo>
                        <a:pt x="139" y="130"/>
                      </a:moveTo>
                      <a:cubicBezTo>
                        <a:pt x="104" y="86"/>
                        <a:pt x="104" y="86"/>
                        <a:pt x="104" y="86"/>
                      </a:cubicBezTo>
                      <a:moveTo>
                        <a:pt x="67" y="231"/>
                      </a:moveTo>
                      <a:cubicBezTo>
                        <a:pt x="124" y="202"/>
                        <a:pt x="124" y="202"/>
                        <a:pt x="124" y="202"/>
                      </a:cubicBezTo>
                      <a:moveTo>
                        <a:pt x="212" y="283"/>
                      </a:moveTo>
                      <a:cubicBezTo>
                        <a:pt x="195" y="232"/>
                        <a:pt x="195" y="232"/>
                        <a:pt x="195" y="232"/>
                      </a:cubicBezTo>
                      <a:moveTo>
                        <a:pt x="234" y="186"/>
                      </a:moveTo>
                      <a:cubicBezTo>
                        <a:pt x="282" y="194"/>
                        <a:pt x="282" y="194"/>
                        <a:pt x="282" y="194"/>
                      </a:cubicBezTo>
                    </a:path>
                  </a:pathLst>
                </a:custGeom>
                <a:noFill/>
                <a:ln w="14224" cap="sq">
                  <a:solidFill>
                    <a:schemeClr val="bg1"/>
                  </a:solidFill>
                  <a:prstDash val="soli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pic>
            <p:nvPicPr>
              <p:cNvPr id="36" name="Graphic 35" descr="Factory">
                <a:extLst>
                  <a:ext uri="{FF2B5EF4-FFF2-40B4-BE49-F238E27FC236}">
                    <a16:creationId xmlns:a16="http://schemas.microsoft.com/office/drawing/2014/main" id="{F3329862-FB6F-48F7-A41B-A2369F388254}"/>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5018255" y="5522475"/>
                <a:ext cx="207466" cy="207466"/>
              </a:xfrm>
              <a:prstGeom prst="rect">
                <a:avLst/>
              </a:prstGeom>
            </p:spPr>
          </p:pic>
        </p:grpSp>
      </p:grpSp>
      <p:grpSp>
        <p:nvGrpSpPr>
          <p:cNvPr id="209" name="Group 208">
            <a:extLst>
              <a:ext uri="{FF2B5EF4-FFF2-40B4-BE49-F238E27FC236}">
                <a16:creationId xmlns:a16="http://schemas.microsoft.com/office/drawing/2014/main" id="{1F5367C4-B40E-4994-BAA4-E30D5D87B7DE}"/>
              </a:ext>
            </a:extLst>
          </p:cNvPr>
          <p:cNvGrpSpPr/>
          <p:nvPr/>
        </p:nvGrpSpPr>
        <p:grpSpPr>
          <a:xfrm>
            <a:off x="8304730" y="5464837"/>
            <a:ext cx="3599041" cy="641432"/>
            <a:chOff x="8304730" y="5418388"/>
            <a:chExt cx="3599041" cy="641432"/>
          </a:xfrm>
        </p:grpSpPr>
        <p:sp>
          <p:nvSpPr>
            <p:cNvPr id="108" name="Rectangle 107">
              <a:extLst>
                <a:ext uri="{FF2B5EF4-FFF2-40B4-BE49-F238E27FC236}">
                  <a16:creationId xmlns:a16="http://schemas.microsoft.com/office/drawing/2014/main" id="{F36A1F21-B710-4B22-83DD-22E98515DA38}"/>
                </a:ext>
              </a:extLst>
            </p:cNvPr>
            <p:cNvSpPr/>
            <p:nvPr/>
          </p:nvSpPr>
          <p:spPr bwMode="auto">
            <a:xfrm>
              <a:off x="8307885" y="5420073"/>
              <a:ext cx="3595886" cy="639747"/>
            </a:xfrm>
            <a:prstGeom prst="rect">
              <a:avLst/>
            </a:prstGeom>
            <a:solidFill>
              <a:schemeClr val="bg1"/>
            </a:solidFill>
            <a:ln>
              <a:noFill/>
              <a:headEnd type="none" w="med" len="med"/>
              <a:tailEnd type="none" w="med" len="med"/>
            </a:ln>
            <a:effectLst>
              <a:outerShdw blurRad="127000" dist="254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3" name="Rectangle 122">
              <a:extLst>
                <a:ext uri="{FF2B5EF4-FFF2-40B4-BE49-F238E27FC236}">
                  <a16:creationId xmlns:a16="http://schemas.microsoft.com/office/drawing/2014/main" id="{72DFDBA4-AC0D-4698-98B9-1D96BFAFF1FF}"/>
                </a:ext>
              </a:extLst>
            </p:cNvPr>
            <p:cNvSpPr/>
            <p:nvPr/>
          </p:nvSpPr>
          <p:spPr>
            <a:xfrm>
              <a:off x="8304730" y="5418388"/>
              <a:ext cx="3599012" cy="261610"/>
            </a:xfrm>
            <a:prstGeom prst="rect">
              <a:avLst/>
            </a:prstGeom>
            <a:solidFill>
              <a:srgbClr val="00B050"/>
            </a:solidFill>
          </p:spPr>
          <p:txBody>
            <a:bodyPr wrap="square" rIns="914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75" b="1" i="0" u="none" strike="noStrike" kern="1200" cap="none" spc="0" normalizeH="0" baseline="0" noProof="0">
                  <a:ln>
                    <a:noFill/>
                  </a:ln>
                  <a:gradFill>
                    <a:gsLst>
                      <a:gs pos="0">
                        <a:srgbClr val="FFFFFF"/>
                      </a:gs>
                      <a:gs pos="100000">
                        <a:srgbClr val="FFFFFF"/>
                      </a:gs>
                    </a:gsLst>
                    <a:lin ang="5400000" scaled="1"/>
                  </a:gradFill>
                  <a:effectLst/>
                  <a:uLnTx/>
                  <a:uFillTx/>
                  <a:latin typeface="Segoe"/>
                  <a:ea typeface="+mn-ea"/>
                  <a:cs typeface="+mn-cs"/>
                </a:rPr>
                <a:t>People Security</a:t>
              </a:r>
            </a:p>
          </p:txBody>
        </p:sp>
      </p:grpSp>
      <p:grpSp>
        <p:nvGrpSpPr>
          <p:cNvPr id="196" name="Group 195">
            <a:extLst>
              <a:ext uri="{FF2B5EF4-FFF2-40B4-BE49-F238E27FC236}">
                <a16:creationId xmlns:a16="http://schemas.microsoft.com/office/drawing/2014/main" id="{4135EB06-30CD-4B04-B4E0-37CCE1CA98BB}"/>
              </a:ext>
            </a:extLst>
          </p:cNvPr>
          <p:cNvGrpSpPr/>
          <p:nvPr/>
        </p:nvGrpSpPr>
        <p:grpSpPr>
          <a:xfrm>
            <a:off x="3830820" y="2905602"/>
            <a:ext cx="1293855" cy="2126788"/>
            <a:chOff x="3830820" y="2905602"/>
            <a:chExt cx="1293855" cy="2126788"/>
          </a:xfrm>
        </p:grpSpPr>
        <p:sp>
          <p:nvSpPr>
            <p:cNvPr id="152" name="Rectangle 151">
              <a:extLst>
                <a:ext uri="{FF2B5EF4-FFF2-40B4-BE49-F238E27FC236}">
                  <a16:creationId xmlns:a16="http://schemas.microsoft.com/office/drawing/2014/main" id="{E9A1C1E5-5EB0-4F4F-B33A-2FD16A538B73}"/>
                </a:ext>
              </a:extLst>
            </p:cNvPr>
            <p:cNvSpPr/>
            <p:nvPr/>
          </p:nvSpPr>
          <p:spPr bwMode="auto">
            <a:xfrm>
              <a:off x="4198753" y="3146703"/>
              <a:ext cx="598169" cy="1885687"/>
            </a:xfrm>
            <a:prstGeom prst="rect">
              <a:avLst/>
            </a:prstGeom>
            <a:solidFill>
              <a:srgbClr val="F8CF5A">
                <a:alpha val="21961"/>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91440" rIns="45720" bIns="9144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7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endParaRPr>
            </a:p>
          </p:txBody>
        </p:sp>
        <p:sp>
          <p:nvSpPr>
            <p:cNvPr id="491" name="TextBox 490">
              <a:extLst>
                <a:ext uri="{FF2B5EF4-FFF2-40B4-BE49-F238E27FC236}">
                  <a16:creationId xmlns:a16="http://schemas.microsoft.com/office/drawing/2014/main" id="{3344623C-5BC6-480B-BA98-B820168FAD76}"/>
                </a:ext>
              </a:extLst>
            </p:cNvPr>
            <p:cNvSpPr txBox="1"/>
            <p:nvPr/>
          </p:nvSpPr>
          <p:spPr>
            <a:xfrm>
              <a:off x="3830820" y="2905602"/>
              <a:ext cx="1293855" cy="215444"/>
            </a:xfrm>
            <a:prstGeom prst="rect">
              <a:avLst/>
            </a:prstGeom>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1100" b="1">
                  <a:gradFill>
                    <a:gsLst>
                      <a:gs pos="0">
                        <a:schemeClr val="tx1"/>
                      </a:gs>
                      <a:gs pos="100000">
                        <a:schemeClr val="tx1"/>
                      </a:gs>
                    </a:gsLst>
                    <a:lin ang="5400000" scaled="1"/>
                  </a:gradFill>
                  <a:latin typeface="Segoe"/>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gradFill>
                    <a:gsLst>
                      <a:gs pos="0">
                        <a:srgbClr val="505050"/>
                      </a:gs>
                      <a:gs pos="100000">
                        <a:srgbClr val="505050"/>
                      </a:gs>
                    </a:gsLst>
                    <a:lin ang="5400000" scaled="1"/>
                  </a:gradFill>
                  <a:effectLst/>
                  <a:uLnTx/>
                  <a:uFillTx/>
                  <a:latin typeface="Segoe UI Semibold" panose="020B0702040204020203" pitchFamily="34" charset="0"/>
                  <a:ea typeface="+mn-ea"/>
                  <a:cs typeface="Segoe UI Semibold" panose="020B0702040204020203" pitchFamily="34" charset="0"/>
                </a:rPr>
                <a:t>3rd party IaaS &amp; PaaS</a:t>
              </a:r>
            </a:p>
          </p:txBody>
        </p:sp>
        <p:grpSp>
          <p:nvGrpSpPr>
            <p:cNvPr id="27" name="Group 26">
              <a:extLst>
                <a:ext uri="{FF2B5EF4-FFF2-40B4-BE49-F238E27FC236}">
                  <a16:creationId xmlns:a16="http://schemas.microsoft.com/office/drawing/2014/main" id="{A7BEEB42-1927-43BB-BC1B-0955992CCF86}"/>
                </a:ext>
              </a:extLst>
            </p:cNvPr>
            <p:cNvGrpSpPr/>
            <p:nvPr/>
          </p:nvGrpSpPr>
          <p:grpSpPr>
            <a:xfrm>
              <a:off x="4280352" y="3190391"/>
              <a:ext cx="389408" cy="277495"/>
              <a:chOff x="3627007" y="2775692"/>
              <a:chExt cx="426222" cy="303732"/>
            </a:xfrm>
          </p:grpSpPr>
          <p:pic>
            <p:nvPicPr>
              <p:cNvPr id="39" name="Picture 38">
                <a:extLst>
                  <a:ext uri="{FF2B5EF4-FFF2-40B4-BE49-F238E27FC236}">
                    <a16:creationId xmlns:a16="http://schemas.microsoft.com/office/drawing/2014/main" id="{38922EE3-F77D-4E74-AB22-AA5F08B2A84A}"/>
                  </a:ext>
                </a:extLst>
              </p:cNvPr>
              <p:cNvPicPr>
                <a:picLocks noChangeAspect="1"/>
              </p:cNvPicPr>
              <p:nvPr/>
            </p:nvPicPr>
            <p:blipFill>
              <a:blip r:embed="rId42" cstate="hqprint">
                <a:extLst>
                  <a:ext uri="{28A0092B-C50C-407E-A947-70E740481C1C}">
                    <a14:useLocalDpi xmlns:a14="http://schemas.microsoft.com/office/drawing/2010/main"/>
                  </a:ext>
                </a:extLst>
              </a:blip>
              <a:stretch>
                <a:fillRect/>
              </a:stretch>
            </p:blipFill>
            <p:spPr>
              <a:xfrm>
                <a:off x="3774185" y="2775692"/>
                <a:ext cx="211732" cy="126583"/>
              </a:xfrm>
              <a:prstGeom prst="rect">
                <a:avLst/>
              </a:prstGeom>
            </p:spPr>
          </p:pic>
          <p:pic>
            <p:nvPicPr>
              <p:cNvPr id="84" name="Shape 458">
                <a:extLst>
                  <a:ext uri="{FF2B5EF4-FFF2-40B4-BE49-F238E27FC236}">
                    <a16:creationId xmlns:a16="http://schemas.microsoft.com/office/drawing/2014/main" id="{C9A34AA6-4E5C-4B21-957C-CCECC2918B9B}"/>
                  </a:ext>
                </a:extLst>
              </p:cNvPr>
              <p:cNvPicPr preferRelativeResize="0"/>
              <p:nvPr/>
            </p:nvPicPr>
            <p:blipFill rotWithShape="1">
              <a:blip r:embed="rId43" cstate="hqprint">
                <a:alphaModFix/>
                <a:extLst>
                  <a:ext uri="{28A0092B-C50C-407E-A947-70E740481C1C}">
                    <a14:useLocalDpi xmlns:a14="http://schemas.microsoft.com/office/drawing/2010/main"/>
                  </a:ext>
                </a:extLst>
              </a:blip>
              <a:srcRect/>
              <a:stretch/>
            </p:blipFill>
            <p:spPr>
              <a:xfrm>
                <a:off x="3627007" y="2891434"/>
                <a:ext cx="216058" cy="187990"/>
              </a:xfrm>
              <a:prstGeom prst="rect">
                <a:avLst/>
              </a:prstGeom>
              <a:noFill/>
              <a:ln>
                <a:noFill/>
              </a:ln>
            </p:spPr>
          </p:pic>
          <p:grpSp>
            <p:nvGrpSpPr>
              <p:cNvPr id="586" name="Group 585">
                <a:extLst>
                  <a:ext uri="{FF2B5EF4-FFF2-40B4-BE49-F238E27FC236}">
                    <a16:creationId xmlns:a16="http://schemas.microsoft.com/office/drawing/2014/main" id="{F66133D2-610C-41BB-BB2F-ABDC2EF66F77}"/>
                  </a:ext>
                </a:extLst>
              </p:cNvPr>
              <p:cNvGrpSpPr/>
              <p:nvPr/>
            </p:nvGrpSpPr>
            <p:grpSpPr>
              <a:xfrm flipV="1">
                <a:off x="3864561" y="2998636"/>
                <a:ext cx="188668" cy="45719"/>
                <a:chOff x="6660452" y="3094221"/>
                <a:chExt cx="188672" cy="45719"/>
              </a:xfrm>
            </p:grpSpPr>
            <p:sp>
              <p:nvSpPr>
                <p:cNvPr id="587" name="Oval 586">
                  <a:extLst>
                    <a:ext uri="{FF2B5EF4-FFF2-40B4-BE49-F238E27FC236}">
                      <a16:creationId xmlns:a16="http://schemas.microsoft.com/office/drawing/2014/main" id="{B8189DEC-7916-4C44-AC6A-182F7174BC18}"/>
                    </a:ext>
                  </a:extLst>
                </p:cNvPr>
                <p:cNvSpPr/>
                <p:nvPr/>
              </p:nvSpPr>
              <p:spPr bwMode="auto">
                <a:xfrm>
                  <a:off x="6660452" y="3094221"/>
                  <a:ext cx="45720" cy="45719"/>
                </a:xfrm>
                <a:prstGeom prst="ellipse">
                  <a:avLst/>
                </a:prstGeom>
                <a:solidFill>
                  <a:schemeClr val="tx1">
                    <a:lumMod val="65000"/>
                    <a:lumOff val="3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88" name="Oval 587">
                  <a:extLst>
                    <a:ext uri="{FF2B5EF4-FFF2-40B4-BE49-F238E27FC236}">
                      <a16:creationId xmlns:a16="http://schemas.microsoft.com/office/drawing/2014/main" id="{5DF59CBE-E468-4B6A-B91A-0EE0701D5C0D}"/>
                    </a:ext>
                  </a:extLst>
                </p:cNvPr>
                <p:cNvSpPr/>
                <p:nvPr/>
              </p:nvSpPr>
              <p:spPr bwMode="auto">
                <a:xfrm>
                  <a:off x="6731928" y="3094221"/>
                  <a:ext cx="45720" cy="45719"/>
                </a:xfrm>
                <a:prstGeom prst="ellipse">
                  <a:avLst/>
                </a:prstGeom>
                <a:solidFill>
                  <a:schemeClr val="tx1">
                    <a:lumMod val="65000"/>
                    <a:lumOff val="3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89" name="Oval 588">
                  <a:extLst>
                    <a:ext uri="{FF2B5EF4-FFF2-40B4-BE49-F238E27FC236}">
                      <a16:creationId xmlns:a16="http://schemas.microsoft.com/office/drawing/2014/main" id="{ED16FFC3-A084-4B14-9750-F862EF632E54}"/>
                    </a:ext>
                  </a:extLst>
                </p:cNvPr>
                <p:cNvSpPr/>
                <p:nvPr/>
              </p:nvSpPr>
              <p:spPr bwMode="auto">
                <a:xfrm>
                  <a:off x="6803404" y="3094221"/>
                  <a:ext cx="45720" cy="45719"/>
                </a:xfrm>
                <a:prstGeom prst="ellipse">
                  <a:avLst/>
                </a:prstGeom>
                <a:solidFill>
                  <a:schemeClr val="tx1">
                    <a:lumMod val="65000"/>
                    <a:lumOff val="3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grpSp>
        <p:nvGrpSpPr>
          <p:cNvPr id="173" name="Group 172">
            <a:extLst>
              <a:ext uri="{FF2B5EF4-FFF2-40B4-BE49-F238E27FC236}">
                <a16:creationId xmlns:a16="http://schemas.microsoft.com/office/drawing/2014/main" id="{F51090BF-4774-4C24-8964-53EC6DF46B30}"/>
              </a:ext>
            </a:extLst>
          </p:cNvPr>
          <p:cNvGrpSpPr/>
          <p:nvPr/>
        </p:nvGrpSpPr>
        <p:grpSpPr>
          <a:xfrm>
            <a:off x="2354296" y="4340924"/>
            <a:ext cx="5790096" cy="219445"/>
            <a:chOff x="2354296" y="4340924"/>
            <a:chExt cx="5790096" cy="219445"/>
          </a:xfrm>
        </p:grpSpPr>
        <p:sp>
          <p:nvSpPr>
            <p:cNvPr id="96" name="Rectangle 95">
              <a:hlinkClick r:id="rId44" tooltip="Azure Arc extends Azure management to resources in other clouds and on-premises datacenters, enabling consistent management &amp; security experience across platforms. Azure Arc projects these resources into ARM so they can be managed by Azure tooling like ASC"/>
              <a:extLst>
                <a:ext uri="{FF2B5EF4-FFF2-40B4-BE49-F238E27FC236}">
                  <a16:creationId xmlns:a16="http://schemas.microsoft.com/office/drawing/2014/main" id="{1757E108-FCF2-4FE3-A57E-49C14BF707E0}"/>
                </a:ext>
              </a:extLst>
            </p:cNvPr>
            <p:cNvSpPr/>
            <p:nvPr/>
          </p:nvSpPr>
          <p:spPr>
            <a:xfrm>
              <a:off x="2354296" y="4340924"/>
              <a:ext cx="5790096" cy="219445"/>
            </a:xfrm>
            <a:prstGeom prst="rect">
              <a:avLst/>
            </a:prstGeom>
            <a:solidFill>
              <a:srgbClr val="EAEAEA"/>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Azure Arc</a:t>
              </a:r>
            </a:p>
          </p:txBody>
        </p:sp>
        <p:pic>
          <p:nvPicPr>
            <p:cNvPr id="122" name="Picture 121">
              <a:extLst>
                <a:ext uri="{FF2B5EF4-FFF2-40B4-BE49-F238E27FC236}">
                  <a16:creationId xmlns:a16="http://schemas.microsoft.com/office/drawing/2014/main" id="{D65BB8A6-57AB-47A6-A182-D63EAAD8D9D9}"/>
                </a:ext>
              </a:extLst>
            </p:cNvPr>
            <p:cNvPicPr>
              <a:picLocks noChangeAspect="1"/>
            </p:cNvPicPr>
            <p:nvPr/>
          </p:nvPicPr>
          <p:blipFill>
            <a:blip r:embed="rId45"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384715" y="4397101"/>
              <a:ext cx="150932" cy="112545"/>
            </a:xfrm>
            <a:prstGeom prst="rect">
              <a:avLst/>
            </a:prstGeom>
          </p:spPr>
        </p:pic>
      </p:grpSp>
      <p:cxnSp>
        <p:nvCxnSpPr>
          <p:cNvPr id="43" name="Straight Connector 42">
            <a:extLst>
              <a:ext uri="{FF2B5EF4-FFF2-40B4-BE49-F238E27FC236}">
                <a16:creationId xmlns:a16="http://schemas.microsoft.com/office/drawing/2014/main" id="{686979AD-7506-4848-A0CB-AAE0010A1835}"/>
              </a:ext>
            </a:extLst>
          </p:cNvPr>
          <p:cNvCxnSpPr>
            <a:cxnSpLocks/>
          </p:cNvCxnSpPr>
          <p:nvPr/>
        </p:nvCxnSpPr>
        <p:spPr>
          <a:xfrm>
            <a:off x="2444481" y="4067629"/>
            <a:ext cx="4266882" cy="0"/>
          </a:xfrm>
          <a:prstGeom prst="line">
            <a:avLst/>
          </a:prstGeom>
          <a:noFill/>
          <a:ln w="19050">
            <a:solidFill>
              <a:schemeClr val="tx2"/>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42" name="Straight Connector 41">
            <a:extLst>
              <a:ext uri="{FF2B5EF4-FFF2-40B4-BE49-F238E27FC236}">
                <a16:creationId xmlns:a16="http://schemas.microsoft.com/office/drawing/2014/main" id="{FD781F73-245A-4B7F-B681-07D153FF2E55}"/>
              </a:ext>
            </a:extLst>
          </p:cNvPr>
          <p:cNvCxnSpPr/>
          <p:nvPr/>
        </p:nvCxnSpPr>
        <p:spPr>
          <a:xfrm>
            <a:off x="9278513" y="1526476"/>
            <a:ext cx="0" cy="178543"/>
          </a:xfrm>
          <a:prstGeom prst="line">
            <a:avLst/>
          </a:prstGeom>
          <a:ln w="28575">
            <a:solidFill>
              <a:schemeClr val="accent4"/>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62" name="Rectangle 561">
            <a:extLst>
              <a:ext uri="{FF2B5EF4-FFF2-40B4-BE49-F238E27FC236}">
                <a16:creationId xmlns:a16="http://schemas.microsoft.com/office/drawing/2014/main" id="{54630357-784F-40AC-A0AB-995EBF460BA8}"/>
              </a:ext>
            </a:extLst>
          </p:cNvPr>
          <p:cNvSpPr/>
          <p:nvPr/>
        </p:nvSpPr>
        <p:spPr>
          <a:xfrm rot="16200000">
            <a:off x="1818495" y="4356280"/>
            <a:ext cx="765063" cy="257763"/>
          </a:xfrm>
          <a:prstGeom prst="rect">
            <a:avLst/>
          </a:prstGeom>
          <a:solidFill>
            <a:schemeClr val="bg1">
              <a:lumMod val="95000"/>
            </a:schemeClr>
          </a:solidFill>
        </p:spPr>
        <p:txBody>
          <a:bodyPr wrap="square" lIns="0" r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75" b="1" i="0" u="none" strike="noStrike" kern="1200" cap="none" spc="0" normalizeH="0" baseline="0" noProof="0">
                <a:ln>
                  <a:noFill/>
                </a:ln>
                <a:gradFill>
                  <a:gsLst>
                    <a:gs pos="0">
                      <a:srgbClr val="505050"/>
                    </a:gs>
                    <a:gs pos="100000">
                      <a:srgbClr val="505050"/>
                    </a:gs>
                  </a:gsLst>
                  <a:lin ang="5400000" scaled="1"/>
                </a:gradFill>
                <a:effectLst/>
                <a:uLnTx/>
                <a:uFillTx/>
                <a:latin typeface="Segoe"/>
                <a:ea typeface="+mn-ea"/>
                <a:cs typeface="+mn-cs"/>
              </a:rPr>
              <a:t>Intranet</a:t>
            </a:r>
          </a:p>
        </p:txBody>
      </p:sp>
      <p:sp>
        <p:nvSpPr>
          <p:cNvPr id="510" name="Rectangle 509">
            <a:extLst>
              <a:ext uri="{FF2B5EF4-FFF2-40B4-BE49-F238E27FC236}">
                <a16:creationId xmlns:a16="http://schemas.microsoft.com/office/drawing/2014/main" id="{6ECCD49E-51AE-4DD3-AE0C-3543F282C7EB}"/>
              </a:ext>
            </a:extLst>
          </p:cNvPr>
          <p:cNvSpPr/>
          <p:nvPr/>
        </p:nvSpPr>
        <p:spPr>
          <a:xfrm rot="16200000">
            <a:off x="1747687" y="3471352"/>
            <a:ext cx="910563" cy="257763"/>
          </a:xfrm>
          <a:prstGeom prst="rect">
            <a:avLst/>
          </a:prstGeom>
          <a:solidFill>
            <a:schemeClr val="bg1">
              <a:lumMod val="95000"/>
            </a:schemeClr>
          </a:solidFill>
        </p:spPr>
        <p:txBody>
          <a:bodyPr wrap="square" rIns="45720">
            <a:spAutoFit/>
          </a:bodyPr>
          <a:lstStyle/>
          <a:p>
            <a:pPr marL="171450" marR="0" lvl="0" indent="0" algn="ctr" defTabSz="914400" rtl="0" eaLnBrk="1" fontAlgn="auto" latinLnBrk="0" hangingPunct="1">
              <a:lnSpc>
                <a:spcPct val="100000"/>
              </a:lnSpc>
              <a:spcBef>
                <a:spcPts val="0"/>
              </a:spcBef>
              <a:spcAft>
                <a:spcPts val="0"/>
              </a:spcAft>
              <a:buClrTx/>
              <a:buSzTx/>
              <a:buFontTx/>
              <a:buNone/>
              <a:tabLst/>
              <a:defRPr/>
            </a:pPr>
            <a:r>
              <a:rPr kumimoji="0" lang="en-US" sz="1075" b="1" i="0" u="none" strike="noStrike" kern="1200" cap="none" spc="0" normalizeH="0" baseline="0" noProof="0">
                <a:ln>
                  <a:noFill/>
                </a:ln>
                <a:gradFill>
                  <a:gsLst>
                    <a:gs pos="0">
                      <a:srgbClr val="505050"/>
                    </a:gs>
                    <a:gs pos="100000">
                      <a:srgbClr val="505050"/>
                    </a:gs>
                  </a:gsLst>
                  <a:lin ang="5400000" scaled="1"/>
                </a:gradFill>
                <a:effectLst/>
                <a:uLnTx/>
                <a:uFillTx/>
                <a:latin typeface="Segoe"/>
                <a:ea typeface="+mn-ea"/>
                <a:cs typeface="+mn-cs"/>
              </a:rPr>
              <a:t>Extranet</a:t>
            </a:r>
          </a:p>
        </p:txBody>
      </p:sp>
      <p:sp>
        <p:nvSpPr>
          <p:cNvPr id="175" name="Left Bracket 174">
            <a:extLst>
              <a:ext uri="{FF2B5EF4-FFF2-40B4-BE49-F238E27FC236}">
                <a16:creationId xmlns:a16="http://schemas.microsoft.com/office/drawing/2014/main" id="{7B9DD59C-3364-4C6F-871D-7472CD5F9D83}"/>
              </a:ext>
            </a:extLst>
          </p:cNvPr>
          <p:cNvSpPr/>
          <p:nvPr/>
        </p:nvSpPr>
        <p:spPr>
          <a:xfrm rot="5400000">
            <a:off x="4753176" y="3336239"/>
            <a:ext cx="244870" cy="2403613"/>
          </a:xfrm>
          <a:prstGeom prst="leftBracket">
            <a:avLst>
              <a:gd name="adj" fmla="val 0"/>
            </a:avLst>
          </a:prstGeom>
          <a:gradFill>
            <a:gsLst>
              <a:gs pos="0">
                <a:schemeClr val="accent1">
                  <a:lumMod val="5000"/>
                  <a:lumOff val="95000"/>
                  <a:alpha val="50000"/>
                </a:schemeClr>
              </a:gs>
              <a:gs pos="78000">
                <a:srgbClr val="5C2D91">
                  <a:alpha val="20000"/>
                </a:srgbClr>
              </a:gs>
            </a:gsLst>
            <a:lin ang="10800000" scaled="1"/>
          </a:gradFill>
          <a:ln w="19050">
            <a:gradFill flip="none" rotWithShape="1">
              <a:gsLst>
                <a:gs pos="8000">
                  <a:schemeClr val="accent1">
                    <a:lumMod val="5000"/>
                    <a:lumOff val="95000"/>
                  </a:schemeClr>
                </a:gs>
                <a:gs pos="78000">
                  <a:srgbClr val="5C2D91"/>
                </a:gs>
              </a:gsLst>
              <a:lin ang="10800000" scaled="1"/>
              <a:tileRect/>
            </a:gra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87" name="Left Bracket 186">
            <a:extLst>
              <a:ext uri="{FF2B5EF4-FFF2-40B4-BE49-F238E27FC236}">
                <a16:creationId xmlns:a16="http://schemas.microsoft.com/office/drawing/2014/main" id="{9A2E5098-3908-4165-8A2A-57DCE86B82A5}"/>
              </a:ext>
            </a:extLst>
          </p:cNvPr>
          <p:cNvSpPr/>
          <p:nvPr/>
        </p:nvSpPr>
        <p:spPr>
          <a:xfrm rot="5400000">
            <a:off x="4409159" y="2805630"/>
            <a:ext cx="246369" cy="1645508"/>
          </a:xfrm>
          <a:custGeom>
            <a:avLst/>
            <a:gdLst>
              <a:gd name="connsiteX0" fmla="*/ 244870 w 244870"/>
              <a:gd name="connsiteY0" fmla="*/ 1645508 h 1645508"/>
              <a:gd name="connsiteX1" fmla="*/ 0 w 244870"/>
              <a:gd name="connsiteY1" fmla="*/ 1645506 h 1645508"/>
              <a:gd name="connsiteX2" fmla="*/ 0 w 244870"/>
              <a:gd name="connsiteY2" fmla="*/ 2 h 1645508"/>
              <a:gd name="connsiteX3" fmla="*/ 244870 w 244870"/>
              <a:gd name="connsiteY3" fmla="*/ 0 h 1645508"/>
              <a:gd name="connsiteX4" fmla="*/ 244870 w 244870"/>
              <a:gd name="connsiteY4" fmla="*/ 1645508 h 1645508"/>
              <a:gd name="connsiteX0" fmla="*/ 244870 w 244870"/>
              <a:gd name="connsiteY0" fmla="*/ 1645508 h 1645508"/>
              <a:gd name="connsiteX1" fmla="*/ 0 w 244870"/>
              <a:gd name="connsiteY1" fmla="*/ 1645506 h 1645508"/>
              <a:gd name="connsiteX2" fmla="*/ 0 w 244870"/>
              <a:gd name="connsiteY2" fmla="*/ 2 h 1645508"/>
              <a:gd name="connsiteX3" fmla="*/ 244870 w 244870"/>
              <a:gd name="connsiteY3" fmla="*/ 0 h 1645508"/>
              <a:gd name="connsiteX0" fmla="*/ 246369 w 246369"/>
              <a:gd name="connsiteY0" fmla="*/ 1645508 h 1645508"/>
              <a:gd name="connsiteX1" fmla="*/ 1499 w 246369"/>
              <a:gd name="connsiteY1" fmla="*/ 1645506 h 1645508"/>
              <a:gd name="connsiteX2" fmla="*/ 1499 w 246369"/>
              <a:gd name="connsiteY2" fmla="*/ 2 h 1645508"/>
              <a:gd name="connsiteX3" fmla="*/ 246369 w 246369"/>
              <a:gd name="connsiteY3" fmla="*/ 0 h 1645508"/>
              <a:gd name="connsiteX4" fmla="*/ 246369 w 246369"/>
              <a:gd name="connsiteY4" fmla="*/ 1645508 h 1645508"/>
              <a:gd name="connsiteX0" fmla="*/ 246369 w 246369"/>
              <a:gd name="connsiteY0" fmla="*/ 1645508 h 1645508"/>
              <a:gd name="connsiteX1" fmla="*/ 1499 w 246369"/>
              <a:gd name="connsiteY1" fmla="*/ 1645506 h 1645508"/>
              <a:gd name="connsiteX2" fmla="*/ 0 w 246369"/>
              <a:gd name="connsiteY2" fmla="*/ 1295067 h 1645508"/>
              <a:gd name="connsiteX3" fmla="*/ 1499 w 246369"/>
              <a:gd name="connsiteY3" fmla="*/ 2 h 1645508"/>
              <a:gd name="connsiteX4" fmla="*/ 246369 w 246369"/>
              <a:gd name="connsiteY4" fmla="*/ 0 h 1645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369" h="1645508" stroke="0" extrusionOk="0">
                <a:moveTo>
                  <a:pt x="246369" y="1645508"/>
                </a:moveTo>
                <a:lnTo>
                  <a:pt x="1499" y="1645506"/>
                </a:lnTo>
                <a:lnTo>
                  <a:pt x="1499" y="2"/>
                </a:lnTo>
                <a:cubicBezTo>
                  <a:pt x="1499" y="1"/>
                  <a:pt x="111131" y="0"/>
                  <a:pt x="246369" y="0"/>
                </a:cubicBezTo>
                <a:lnTo>
                  <a:pt x="246369" y="1645508"/>
                </a:lnTo>
                <a:close/>
              </a:path>
              <a:path w="246369" h="1645508" fill="none">
                <a:moveTo>
                  <a:pt x="246369" y="1645508"/>
                </a:moveTo>
                <a:lnTo>
                  <a:pt x="1499" y="1645506"/>
                </a:lnTo>
                <a:cubicBezTo>
                  <a:pt x="999" y="1528693"/>
                  <a:pt x="500" y="1411880"/>
                  <a:pt x="0" y="1295067"/>
                </a:cubicBezTo>
                <a:cubicBezTo>
                  <a:pt x="500" y="863379"/>
                  <a:pt x="999" y="431690"/>
                  <a:pt x="1499" y="2"/>
                </a:cubicBezTo>
                <a:cubicBezTo>
                  <a:pt x="1499" y="1"/>
                  <a:pt x="111131" y="0"/>
                  <a:pt x="246369" y="0"/>
                </a:cubicBezTo>
              </a:path>
            </a:pathLst>
          </a:custGeom>
          <a:gradFill>
            <a:gsLst>
              <a:gs pos="0">
                <a:schemeClr val="accent1">
                  <a:lumMod val="5000"/>
                  <a:lumOff val="95000"/>
                  <a:alpha val="50000"/>
                </a:schemeClr>
              </a:gs>
              <a:gs pos="78000">
                <a:srgbClr val="5C2D91">
                  <a:alpha val="20000"/>
                </a:srgbClr>
              </a:gs>
            </a:gsLst>
            <a:lin ang="10800000" scaled="1"/>
          </a:gradFill>
          <a:ln w="19050">
            <a:gradFill flip="none" rotWithShape="1">
              <a:gsLst>
                <a:gs pos="8000">
                  <a:schemeClr val="accent1">
                    <a:lumMod val="5000"/>
                    <a:lumOff val="95000"/>
                  </a:schemeClr>
                </a:gs>
                <a:gs pos="78000">
                  <a:srgbClr val="5C2D91"/>
                </a:gs>
              </a:gsLst>
              <a:lin ang="10800000" scaled="1"/>
              <a:tileRect/>
            </a:gra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97" name="Rectangle 96">
            <a:hlinkClick r:id="rId46" tooltip="Azure Security Center provides critical security hygiene issue detection and remediation (no additional charge) as well as threat detection to monitor for advanced and emerging threats across a hybrid environment (cloud + on premises) "/>
            <a:extLst>
              <a:ext uri="{FF2B5EF4-FFF2-40B4-BE49-F238E27FC236}">
                <a16:creationId xmlns:a16="http://schemas.microsoft.com/office/drawing/2014/main" id="{3E4B678D-9BB9-445E-AEED-FE1F10067B9A}"/>
              </a:ext>
            </a:extLst>
          </p:cNvPr>
          <p:cNvSpPr/>
          <p:nvPr/>
        </p:nvSpPr>
        <p:spPr>
          <a:xfrm>
            <a:off x="6846868" y="3075593"/>
            <a:ext cx="1322358" cy="2498896"/>
          </a:xfrm>
          <a:prstGeom prst="rect">
            <a:avLst/>
          </a:prstGeom>
          <a:noFill/>
          <a:ln w="14224">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t" anchorCtr="0">
            <a:noAutofit/>
          </a:bodyPr>
          <a:lstStyle/>
          <a:p>
            <a:pPr marL="0" marR="0" lvl="0" indent="0" algn="l" defTabSz="914400" rtl="0" eaLnBrk="1" fontAlgn="auto" latinLnBrk="0" hangingPunct="1">
              <a:lnSpc>
                <a:spcPct val="97000"/>
              </a:lnSpc>
              <a:spcBef>
                <a:spcPts val="0"/>
              </a:spcBef>
              <a:spcAft>
                <a:spcPts val="300"/>
              </a:spcAft>
              <a:buClrTx/>
              <a:buSzTx/>
              <a:buFontTx/>
              <a:buNone/>
              <a:tabLst/>
              <a:defRPr/>
            </a:pPr>
            <a:endPar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endParaRPr>
          </a:p>
        </p:txBody>
      </p:sp>
      <p:sp>
        <p:nvSpPr>
          <p:cNvPr id="674" name="Rectangle 673">
            <a:extLst>
              <a:ext uri="{FF2B5EF4-FFF2-40B4-BE49-F238E27FC236}">
                <a16:creationId xmlns:a16="http://schemas.microsoft.com/office/drawing/2014/main" id="{BAEFD1F7-2704-46E2-81EB-AFE24783923B}"/>
              </a:ext>
            </a:extLst>
          </p:cNvPr>
          <p:cNvSpPr/>
          <p:nvPr/>
        </p:nvSpPr>
        <p:spPr bwMode="auto">
          <a:xfrm>
            <a:off x="2914697" y="4239668"/>
            <a:ext cx="314436" cy="18433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0" name="Group 9">
            <a:extLst>
              <a:ext uri="{FF2B5EF4-FFF2-40B4-BE49-F238E27FC236}">
                <a16:creationId xmlns:a16="http://schemas.microsoft.com/office/drawing/2014/main" id="{F7160ACE-7B4C-45EB-9A58-FF0126B35852}"/>
              </a:ext>
            </a:extLst>
          </p:cNvPr>
          <p:cNvGrpSpPr/>
          <p:nvPr/>
        </p:nvGrpSpPr>
        <p:grpSpPr>
          <a:xfrm>
            <a:off x="4366364" y="3547430"/>
            <a:ext cx="370338" cy="327772"/>
            <a:chOff x="4723767" y="3080378"/>
            <a:chExt cx="439858" cy="389301"/>
          </a:xfrm>
        </p:grpSpPr>
        <p:pic>
          <p:nvPicPr>
            <p:cNvPr id="414" name="Picture 413">
              <a:extLst>
                <a:ext uri="{FF2B5EF4-FFF2-40B4-BE49-F238E27FC236}">
                  <a16:creationId xmlns:a16="http://schemas.microsoft.com/office/drawing/2014/main" id="{AC4D97CD-ACA8-4170-8C77-7F9D3EA7DBCE}"/>
                </a:ext>
              </a:extLst>
            </p:cNvPr>
            <p:cNvPicPr>
              <a:picLocks noChangeAspect="1"/>
            </p:cNvPicPr>
            <p:nvPr/>
          </p:nvPicPr>
          <p:blipFill rotWithShape="1">
            <a:blip r:embed="rId47" cstate="hqprint">
              <a:duotone>
                <a:schemeClr val="accent1">
                  <a:shade val="45000"/>
                  <a:satMod val="135000"/>
                </a:schemeClr>
                <a:prstClr val="white"/>
              </a:duotone>
              <a:extLst>
                <a:ext uri="{28A0092B-C50C-407E-A947-70E740481C1C}">
                  <a14:useLocalDpi xmlns:a14="http://schemas.microsoft.com/office/drawing/2010/main"/>
                </a:ext>
              </a:extLst>
            </a:blip>
            <a:srcRect l="-2"/>
            <a:stretch/>
          </p:blipFill>
          <p:spPr>
            <a:xfrm>
              <a:off x="4908907" y="3123428"/>
              <a:ext cx="216369" cy="164753"/>
            </a:xfrm>
            <a:prstGeom prst="rect">
              <a:avLst/>
            </a:prstGeom>
          </p:spPr>
        </p:pic>
        <p:grpSp>
          <p:nvGrpSpPr>
            <p:cNvPr id="492" name="Group 491">
              <a:extLst>
                <a:ext uri="{FF2B5EF4-FFF2-40B4-BE49-F238E27FC236}">
                  <a16:creationId xmlns:a16="http://schemas.microsoft.com/office/drawing/2014/main" id="{7E096FC3-A8AB-44D7-B8D1-2D794A1DEA11}"/>
                </a:ext>
              </a:extLst>
            </p:cNvPr>
            <p:cNvGrpSpPr/>
            <p:nvPr/>
          </p:nvGrpSpPr>
          <p:grpSpPr>
            <a:xfrm>
              <a:off x="4723767" y="3080378"/>
              <a:ext cx="439858" cy="389301"/>
              <a:chOff x="3131835" y="4047725"/>
              <a:chExt cx="439858" cy="389301"/>
            </a:xfrm>
          </p:grpSpPr>
          <p:grpSp>
            <p:nvGrpSpPr>
              <p:cNvPr id="504" name="Group 503">
                <a:extLst>
                  <a:ext uri="{FF2B5EF4-FFF2-40B4-BE49-F238E27FC236}">
                    <a16:creationId xmlns:a16="http://schemas.microsoft.com/office/drawing/2014/main" id="{603ACBF0-4791-46D1-8877-6BF43FAA0A34}"/>
                  </a:ext>
                </a:extLst>
              </p:cNvPr>
              <p:cNvGrpSpPr/>
              <p:nvPr/>
            </p:nvGrpSpPr>
            <p:grpSpPr>
              <a:xfrm>
                <a:off x="3131835" y="4047725"/>
                <a:ext cx="182560" cy="348911"/>
                <a:chOff x="2136298" y="4226790"/>
                <a:chExt cx="196678" cy="375893"/>
              </a:xfrm>
            </p:grpSpPr>
            <p:sp>
              <p:nvSpPr>
                <p:cNvPr id="526" name="Rectangle 525">
                  <a:extLst>
                    <a:ext uri="{FF2B5EF4-FFF2-40B4-BE49-F238E27FC236}">
                      <a16:creationId xmlns:a16="http://schemas.microsoft.com/office/drawing/2014/main" id="{87EFA601-FD9E-4D5D-8FFD-CBD9B5212D2E}"/>
                    </a:ext>
                  </a:extLst>
                </p:cNvPr>
                <p:cNvSpPr/>
                <p:nvPr/>
              </p:nvSpPr>
              <p:spPr bwMode="auto">
                <a:xfrm>
                  <a:off x="2138191" y="4226790"/>
                  <a:ext cx="194785" cy="375893"/>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27" name="server">
                  <a:extLst>
                    <a:ext uri="{FF2B5EF4-FFF2-40B4-BE49-F238E27FC236}">
                      <a16:creationId xmlns:a16="http://schemas.microsoft.com/office/drawing/2014/main" id="{EDE8AC5B-7EEB-40A1-9A6A-49737AF85755}"/>
                    </a:ext>
                  </a:extLst>
                </p:cNvPr>
                <p:cNvSpPr>
                  <a:spLocks noChangeAspect="1" noEditPoints="1"/>
                </p:cNvSpPr>
                <p:nvPr/>
              </p:nvSpPr>
              <p:spPr bwMode="auto">
                <a:xfrm>
                  <a:off x="2136298" y="4235711"/>
                  <a:ext cx="192569" cy="365760"/>
                </a:xfrm>
                <a:custGeom>
                  <a:avLst/>
                  <a:gdLst>
                    <a:gd name="T0" fmla="*/ 318 w 318"/>
                    <a:gd name="T1" fmla="*/ 283 h 604"/>
                    <a:gd name="T2" fmla="*/ 318 w 318"/>
                    <a:gd name="T3" fmla="*/ 604 h 604"/>
                    <a:gd name="T4" fmla="*/ 0 w 318"/>
                    <a:gd name="T5" fmla="*/ 604 h 604"/>
                    <a:gd name="T6" fmla="*/ 0 w 318"/>
                    <a:gd name="T7" fmla="*/ 0 h 604"/>
                    <a:gd name="T8" fmla="*/ 318 w 318"/>
                    <a:gd name="T9" fmla="*/ 0 h 604"/>
                    <a:gd name="T10" fmla="*/ 318 w 318"/>
                    <a:gd name="T11" fmla="*/ 283 h 604"/>
                    <a:gd name="T12" fmla="*/ 67 w 318"/>
                    <a:gd name="T13" fmla="*/ 97 h 604"/>
                    <a:gd name="T14" fmla="*/ 249 w 318"/>
                    <a:gd name="T15" fmla="*/ 97 h 604"/>
                    <a:gd name="T16" fmla="*/ 67 w 318"/>
                    <a:gd name="T17" fmla="*/ 414 h 604"/>
                    <a:gd name="T18" fmla="*/ 249 w 318"/>
                    <a:gd name="T19" fmla="*/ 414 h 604"/>
                    <a:gd name="T20" fmla="*/ 67 w 318"/>
                    <a:gd name="T21" fmla="*/ 504 h 604"/>
                    <a:gd name="T22" fmla="*/ 249 w 318"/>
                    <a:gd name="T23" fmla="*/ 5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8" h="604">
                      <a:moveTo>
                        <a:pt x="318" y="283"/>
                      </a:moveTo>
                      <a:lnTo>
                        <a:pt x="318" y="604"/>
                      </a:lnTo>
                      <a:lnTo>
                        <a:pt x="0" y="604"/>
                      </a:lnTo>
                      <a:lnTo>
                        <a:pt x="0" y="0"/>
                      </a:lnTo>
                      <a:lnTo>
                        <a:pt x="318" y="0"/>
                      </a:lnTo>
                      <a:lnTo>
                        <a:pt x="318" y="283"/>
                      </a:lnTo>
                      <a:moveTo>
                        <a:pt x="67" y="97"/>
                      </a:moveTo>
                      <a:lnTo>
                        <a:pt x="249" y="97"/>
                      </a:lnTo>
                      <a:moveTo>
                        <a:pt x="67" y="414"/>
                      </a:moveTo>
                      <a:lnTo>
                        <a:pt x="249" y="414"/>
                      </a:lnTo>
                      <a:moveTo>
                        <a:pt x="67" y="504"/>
                      </a:moveTo>
                      <a:lnTo>
                        <a:pt x="249" y="504"/>
                      </a:lnTo>
                    </a:path>
                  </a:pathLst>
                </a:custGeom>
                <a:noFill/>
                <a:ln w="14224"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sp>
            <p:nvSpPr>
              <p:cNvPr id="511" name="Oval 510">
                <a:extLst>
                  <a:ext uri="{FF2B5EF4-FFF2-40B4-BE49-F238E27FC236}">
                    <a16:creationId xmlns:a16="http://schemas.microsoft.com/office/drawing/2014/main" id="{E669F53A-DF4D-4F6F-8215-054195ECAC18}"/>
                  </a:ext>
                </a:extLst>
              </p:cNvPr>
              <p:cNvSpPr/>
              <p:nvPr/>
            </p:nvSpPr>
            <p:spPr bwMode="auto">
              <a:xfrm>
                <a:off x="3218521" y="4213899"/>
                <a:ext cx="223127" cy="223127"/>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14" name="Picture 513">
                <a:extLst>
                  <a:ext uri="{FF2B5EF4-FFF2-40B4-BE49-F238E27FC236}">
                    <a16:creationId xmlns:a16="http://schemas.microsoft.com/office/drawing/2014/main" id="{5EF35BED-A8F0-46B3-872D-4BA54321A35B}"/>
                  </a:ext>
                </a:extLst>
              </p:cNvPr>
              <p:cNvPicPr>
                <a:picLocks noChangeAspect="1"/>
              </p:cNvPicPr>
              <p:nvPr/>
            </p:nvPicPr>
            <p:blipFill rotWithShape="1">
              <a:blip r:embed="rId48" cstate="email">
                <a:extLst>
                  <a:ext uri="{28A0092B-C50C-407E-A947-70E740481C1C}">
                    <a14:useLocalDpi xmlns:a14="http://schemas.microsoft.com/office/drawing/2010/main"/>
                  </a:ext>
                </a:extLst>
              </a:blip>
              <a:srcRect r="83295"/>
              <a:stretch/>
            </p:blipFill>
            <p:spPr>
              <a:xfrm>
                <a:off x="3414387" y="4255363"/>
                <a:ext cx="157306" cy="137160"/>
              </a:xfrm>
              <a:prstGeom prst="rect">
                <a:avLst/>
              </a:prstGeom>
            </p:spPr>
          </p:pic>
          <p:sp>
            <p:nvSpPr>
              <p:cNvPr id="525" name="Freeform 6">
                <a:extLst>
                  <a:ext uri="{FF2B5EF4-FFF2-40B4-BE49-F238E27FC236}">
                    <a16:creationId xmlns:a16="http://schemas.microsoft.com/office/drawing/2014/main" id="{34A491C2-1FD1-416E-9510-2116BB52E1E4}"/>
                  </a:ext>
                </a:extLst>
              </p:cNvPr>
              <p:cNvSpPr>
                <a:spLocks noEditPoints="1"/>
              </p:cNvSpPr>
              <p:nvPr/>
            </p:nvSpPr>
            <p:spPr bwMode="auto">
              <a:xfrm>
                <a:off x="3256470" y="4258262"/>
                <a:ext cx="135502" cy="134064"/>
              </a:xfrm>
              <a:custGeom>
                <a:avLst/>
                <a:gdLst>
                  <a:gd name="T0" fmla="*/ 88 w 1374"/>
                  <a:gd name="T1" fmla="*/ 1258 h 1620"/>
                  <a:gd name="T2" fmla="*/ 40 w 1374"/>
                  <a:gd name="T3" fmla="*/ 1324 h 1620"/>
                  <a:gd name="T4" fmla="*/ 42 w 1374"/>
                  <a:gd name="T5" fmla="*/ 1484 h 1620"/>
                  <a:gd name="T6" fmla="*/ 386 w 1374"/>
                  <a:gd name="T7" fmla="*/ 1572 h 1620"/>
                  <a:gd name="T8" fmla="*/ 494 w 1374"/>
                  <a:gd name="T9" fmla="*/ 1488 h 1620"/>
                  <a:gd name="T10" fmla="*/ 266 w 1374"/>
                  <a:gd name="T11" fmla="*/ 1124 h 1620"/>
                  <a:gd name="T12" fmla="*/ 190 w 1374"/>
                  <a:gd name="T13" fmla="*/ 1036 h 1620"/>
                  <a:gd name="T14" fmla="*/ 364 w 1374"/>
                  <a:gd name="T15" fmla="*/ 682 h 1620"/>
                  <a:gd name="T16" fmla="*/ 452 w 1374"/>
                  <a:gd name="T17" fmla="*/ 438 h 1620"/>
                  <a:gd name="T18" fmla="*/ 478 w 1374"/>
                  <a:gd name="T19" fmla="*/ 92 h 1620"/>
                  <a:gd name="T20" fmla="*/ 656 w 1374"/>
                  <a:gd name="T21" fmla="*/ 0 h 1620"/>
                  <a:gd name="T22" fmla="*/ 922 w 1374"/>
                  <a:gd name="T23" fmla="*/ 168 h 1620"/>
                  <a:gd name="T24" fmla="*/ 978 w 1374"/>
                  <a:gd name="T25" fmla="*/ 502 h 1620"/>
                  <a:gd name="T26" fmla="*/ 1140 w 1374"/>
                  <a:gd name="T27" fmla="*/ 750 h 1620"/>
                  <a:gd name="T28" fmla="*/ 1224 w 1374"/>
                  <a:gd name="T29" fmla="*/ 1120 h 1620"/>
                  <a:gd name="T30" fmla="*/ 1078 w 1374"/>
                  <a:gd name="T31" fmla="*/ 1242 h 1620"/>
                  <a:gd name="T32" fmla="*/ 988 w 1374"/>
                  <a:gd name="T33" fmla="*/ 1172 h 1620"/>
                  <a:gd name="T34" fmla="*/ 932 w 1374"/>
                  <a:gd name="T35" fmla="*/ 1222 h 1620"/>
                  <a:gd name="T36" fmla="*/ 952 w 1374"/>
                  <a:gd name="T37" fmla="*/ 1542 h 1620"/>
                  <a:gd name="T38" fmla="*/ 1068 w 1374"/>
                  <a:gd name="T39" fmla="*/ 1560 h 1620"/>
                  <a:gd name="T40" fmla="*/ 1292 w 1374"/>
                  <a:gd name="T41" fmla="*/ 1434 h 1620"/>
                  <a:gd name="T42" fmla="*/ 1236 w 1374"/>
                  <a:gd name="T43" fmla="*/ 1276 h 1620"/>
                  <a:gd name="T44" fmla="*/ 1326 w 1374"/>
                  <a:gd name="T45" fmla="*/ 1330 h 1620"/>
                  <a:gd name="T46" fmla="*/ 1330 w 1374"/>
                  <a:gd name="T47" fmla="*/ 1438 h 1620"/>
                  <a:gd name="T48" fmla="*/ 1048 w 1374"/>
                  <a:gd name="T49" fmla="*/ 1614 h 1620"/>
                  <a:gd name="T50" fmla="*/ 900 w 1374"/>
                  <a:gd name="T51" fmla="*/ 1570 h 1620"/>
                  <a:gd name="T52" fmla="*/ 578 w 1374"/>
                  <a:gd name="T53" fmla="*/ 1546 h 1620"/>
                  <a:gd name="T54" fmla="*/ 356 w 1374"/>
                  <a:gd name="T55" fmla="*/ 1606 h 1620"/>
                  <a:gd name="T56" fmla="*/ 0 w 1374"/>
                  <a:gd name="T57" fmla="*/ 1464 h 1620"/>
                  <a:gd name="T58" fmla="*/ 14 w 1374"/>
                  <a:gd name="T59" fmla="*/ 1256 h 1620"/>
                  <a:gd name="T60" fmla="*/ 166 w 1374"/>
                  <a:gd name="T61" fmla="*/ 1186 h 1620"/>
                  <a:gd name="T62" fmla="*/ 438 w 1374"/>
                  <a:gd name="T63" fmla="*/ 716 h 1620"/>
                  <a:gd name="T64" fmla="*/ 358 w 1374"/>
                  <a:gd name="T65" fmla="*/ 934 h 1620"/>
                  <a:gd name="T66" fmla="*/ 288 w 1374"/>
                  <a:gd name="T67" fmla="*/ 1036 h 1620"/>
                  <a:gd name="T68" fmla="*/ 326 w 1374"/>
                  <a:gd name="T69" fmla="*/ 1124 h 1620"/>
                  <a:gd name="T70" fmla="*/ 520 w 1374"/>
                  <a:gd name="T71" fmla="*/ 1354 h 1620"/>
                  <a:gd name="T72" fmla="*/ 524 w 1374"/>
                  <a:gd name="T73" fmla="*/ 1412 h 1620"/>
                  <a:gd name="T74" fmla="*/ 790 w 1374"/>
                  <a:gd name="T75" fmla="*/ 1418 h 1620"/>
                  <a:gd name="T76" fmla="*/ 892 w 1374"/>
                  <a:gd name="T77" fmla="*/ 1424 h 1620"/>
                  <a:gd name="T78" fmla="*/ 914 w 1374"/>
                  <a:gd name="T79" fmla="*/ 1402 h 1620"/>
                  <a:gd name="T80" fmla="*/ 948 w 1374"/>
                  <a:gd name="T81" fmla="*/ 1130 h 1620"/>
                  <a:gd name="T82" fmla="*/ 976 w 1374"/>
                  <a:gd name="T83" fmla="*/ 930 h 1620"/>
                  <a:gd name="T84" fmla="*/ 842 w 1374"/>
                  <a:gd name="T85" fmla="*/ 588 h 1620"/>
                  <a:gd name="T86" fmla="*/ 820 w 1374"/>
                  <a:gd name="T87" fmla="*/ 438 h 1620"/>
                  <a:gd name="T88" fmla="*/ 700 w 1374"/>
                  <a:gd name="T89" fmla="*/ 370 h 1620"/>
                  <a:gd name="T90" fmla="*/ 744 w 1374"/>
                  <a:gd name="T91" fmla="*/ 288 h 1620"/>
                  <a:gd name="T92" fmla="*/ 802 w 1374"/>
                  <a:gd name="T93" fmla="*/ 390 h 1620"/>
                  <a:gd name="T94" fmla="*/ 786 w 1374"/>
                  <a:gd name="T95" fmla="*/ 246 h 1620"/>
                  <a:gd name="T96" fmla="*/ 674 w 1374"/>
                  <a:gd name="T97" fmla="*/ 302 h 1620"/>
                  <a:gd name="T98" fmla="*/ 538 w 1374"/>
                  <a:gd name="T99" fmla="*/ 246 h 1620"/>
                  <a:gd name="T100" fmla="*/ 494 w 1374"/>
                  <a:gd name="T101" fmla="*/ 368 h 1620"/>
                  <a:gd name="T102" fmla="*/ 508 w 1374"/>
                  <a:gd name="T103" fmla="*/ 344 h 1620"/>
                  <a:gd name="T104" fmla="*/ 558 w 1374"/>
                  <a:gd name="T105" fmla="*/ 304 h 1620"/>
                  <a:gd name="T106" fmla="*/ 510 w 1374"/>
                  <a:gd name="T107" fmla="*/ 418 h 1620"/>
                  <a:gd name="T108" fmla="*/ 576 w 1374"/>
                  <a:gd name="T109" fmla="*/ 514 h 1620"/>
                  <a:gd name="T110" fmla="*/ 792 w 1374"/>
                  <a:gd name="T111" fmla="*/ 466 h 1620"/>
                  <a:gd name="T112" fmla="*/ 570 w 1374"/>
                  <a:gd name="T113" fmla="*/ 560 h 1620"/>
                  <a:gd name="T114" fmla="*/ 762 w 1374"/>
                  <a:gd name="T115" fmla="*/ 514 h 1620"/>
                  <a:gd name="T116" fmla="*/ 568 w 1374"/>
                  <a:gd name="T117" fmla="*/ 618 h 1620"/>
                  <a:gd name="T118" fmla="*/ 1078 w 1374"/>
                  <a:gd name="T119" fmla="*/ 892 h 1620"/>
                  <a:gd name="T120" fmla="*/ 1072 w 1374"/>
                  <a:gd name="T121" fmla="*/ 986 h 1620"/>
                  <a:gd name="T122" fmla="*/ 870 w 1374"/>
                  <a:gd name="T123" fmla="*/ 496 h 1620"/>
                  <a:gd name="T124" fmla="*/ 924 w 1374"/>
                  <a:gd name="T125" fmla="*/ 514 h 1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74" h="1620">
                    <a:moveTo>
                      <a:pt x="174" y="1170"/>
                    </a:moveTo>
                    <a:lnTo>
                      <a:pt x="174" y="1170"/>
                    </a:lnTo>
                    <a:lnTo>
                      <a:pt x="174" y="1188"/>
                    </a:lnTo>
                    <a:lnTo>
                      <a:pt x="172" y="1204"/>
                    </a:lnTo>
                    <a:lnTo>
                      <a:pt x="168" y="1218"/>
                    </a:lnTo>
                    <a:lnTo>
                      <a:pt x="162" y="1230"/>
                    </a:lnTo>
                    <a:lnTo>
                      <a:pt x="154" y="1238"/>
                    </a:lnTo>
                    <a:lnTo>
                      <a:pt x="142" y="1246"/>
                    </a:lnTo>
                    <a:lnTo>
                      <a:pt x="130" y="1252"/>
                    </a:lnTo>
                    <a:lnTo>
                      <a:pt x="114" y="1256"/>
                    </a:lnTo>
                    <a:lnTo>
                      <a:pt x="114" y="1256"/>
                    </a:lnTo>
                    <a:lnTo>
                      <a:pt x="88" y="1258"/>
                    </a:lnTo>
                    <a:lnTo>
                      <a:pt x="64" y="1258"/>
                    </a:lnTo>
                    <a:lnTo>
                      <a:pt x="64" y="1258"/>
                    </a:lnTo>
                    <a:lnTo>
                      <a:pt x="52" y="1260"/>
                    </a:lnTo>
                    <a:lnTo>
                      <a:pt x="42" y="1262"/>
                    </a:lnTo>
                    <a:lnTo>
                      <a:pt x="34" y="1266"/>
                    </a:lnTo>
                    <a:lnTo>
                      <a:pt x="28" y="1272"/>
                    </a:lnTo>
                    <a:lnTo>
                      <a:pt x="26" y="1278"/>
                    </a:lnTo>
                    <a:lnTo>
                      <a:pt x="24" y="1286"/>
                    </a:lnTo>
                    <a:lnTo>
                      <a:pt x="26" y="1294"/>
                    </a:lnTo>
                    <a:lnTo>
                      <a:pt x="30" y="1304"/>
                    </a:lnTo>
                    <a:lnTo>
                      <a:pt x="30" y="1304"/>
                    </a:lnTo>
                    <a:lnTo>
                      <a:pt x="40" y="1324"/>
                    </a:lnTo>
                    <a:lnTo>
                      <a:pt x="46" y="1342"/>
                    </a:lnTo>
                    <a:lnTo>
                      <a:pt x="50" y="1360"/>
                    </a:lnTo>
                    <a:lnTo>
                      <a:pt x="52" y="1378"/>
                    </a:lnTo>
                    <a:lnTo>
                      <a:pt x="52" y="1396"/>
                    </a:lnTo>
                    <a:lnTo>
                      <a:pt x="48" y="1416"/>
                    </a:lnTo>
                    <a:lnTo>
                      <a:pt x="42" y="1434"/>
                    </a:lnTo>
                    <a:lnTo>
                      <a:pt x="32" y="1452"/>
                    </a:lnTo>
                    <a:lnTo>
                      <a:pt x="32" y="1452"/>
                    </a:lnTo>
                    <a:lnTo>
                      <a:pt x="32" y="1456"/>
                    </a:lnTo>
                    <a:lnTo>
                      <a:pt x="32" y="1460"/>
                    </a:lnTo>
                    <a:lnTo>
                      <a:pt x="36" y="1472"/>
                    </a:lnTo>
                    <a:lnTo>
                      <a:pt x="42" y="1484"/>
                    </a:lnTo>
                    <a:lnTo>
                      <a:pt x="50" y="1492"/>
                    </a:lnTo>
                    <a:lnTo>
                      <a:pt x="50" y="1492"/>
                    </a:lnTo>
                    <a:lnTo>
                      <a:pt x="60" y="1498"/>
                    </a:lnTo>
                    <a:lnTo>
                      <a:pt x="72" y="1500"/>
                    </a:lnTo>
                    <a:lnTo>
                      <a:pt x="98" y="1506"/>
                    </a:lnTo>
                    <a:lnTo>
                      <a:pt x="98" y="1506"/>
                    </a:lnTo>
                    <a:lnTo>
                      <a:pt x="216" y="1536"/>
                    </a:lnTo>
                    <a:lnTo>
                      <a:pt x="276" y="1550"/>
                    </a:lnTo>
                    <a:lnTo>
                      <a:pt x="336" y="1564"/>
                    </a:lnTo>
                    <a:lnTo>
                      <a:pt x="336" y="1564"/>
                    </a:lnTo>
                    <a:lnTo>
                      <a:pt x="360" y="1568"/>
                    </a:lnTo>
                    <a:lnTo>
                      <a:pt x="386" y="1572"/>
                    </a:lnTo>
                    <a:lnTo>
                      <a:pt x="412" y="1572"/>
                    </a:lnTo>
                    <a:lnTo>
                      <a:pt x="438" y="1570"/>
                    </a:lnTo>
                    <a:lnTo>
                      <a:pt x="438" y="1570"/>
                    </a:lnTo>
                    <a:lnTo>
                      <a:pt x="452" y="1566"/>
                    </a:lnTo>
                    <a:lnTo>
                      <a:pt x="464" y="1560"/>
                    </a:lnTo>
                    <a:lnTo>
                      <a:pt x="476" y="1552"/>
                    </a:lnTo>
                    <a:lnTo>
                      <a:pt x="484" y="1542"/>
                    </a:lnTo>
                    <a:lnTo>
                      <a:pt x="490" y="1532"/>
                    </a:lnTo>
                    <a:lnTo>
                      <a:pt x="494" y="1518"/>
                    </a:lnTo>
                    <a:lnTo>
                      <a:pt x="494" y="1504"/>
                    </a:lnTo>
                    <a:lnTo>
                      <a:pt x="494" y="1488"/>
                    </a:lnTo>
                    <a:lnTo>
                      <a:pt x="494" y="1488"/>
                    </a:lnTo>
                    <a:lnTo>
                      <a:pt x="490" y="1468"/>
                    </a:lnTo>
                    <a:lnTo>
                      <a:pt x="486" y="1448"/>
                    </a:lnTo>
                    <a:lnTo>
                      <a:pt x="480" y="1430"/>
                    </a:lnTo>
                    <a:lnTo>
                      <a:pt x="472" y="1412"/>
                    </a:lnTo>
                    <a:lnTo>
                      <a:pt x="472" y="1412"/>
                    </a:lnTo>
                    <a:lnTo>
                      <a:pt x="386" y="1284"/>
                    </a:lnTo>
                    <a:lnTo>
                      <a:pt x="344" y="1220"/>
                    </a:lnTo>
                    <a:lnTo>
                      <a:pt x="298" y="1158"/>
                    </a:lnTo>
                    <a:lnTo>
                      <a:pt x="298" y="1158"/>
                    </a:lnTo>
                    <a:lnTo>
                      <a:pt x="290" y="1146"/>
                    </a:lnTo>
                    <a:lnTo>
                      <a:pt x="278" y="1134"/>
                    </a:lnTo>
                    <a:lnTo>
                      <a:pt x="266" y="1124"/>
                    </a:lnTo>
                    <a:lnTo>
                      <a:pt x="254" y="1118"/>
                    </a:lnTo>
                    <a:lnTo>
                      <a:pt x="240" y="1114"/>
                    </a:lnTo>
                    <a:lnTo>
                      <a:pt x="224" y="1112"/>
                    </a:lnTo>
                    <a:lnTo>
                      <a:pt x="208" y="1116"/>
                    </a:lnTo>
                    <a:lnTo>
                      <a:pt x="190" y="1122"/>
                    </a:lnTo>
                    <a:lnTo>
                      <a:pt x="190" y="1122"/>
                    </a:lnTo>
                    <a:lnTo>
                      <a:pt x="186" y="1108"/>
                    </a:lnTo>
                    <a:lnTo>
                      <a:pt x="184" y="1092"/>
                    </a:lnTo>
                    <a:lnTo>
                      <a:pt x="184" y="1078"/>
                    </a:lnTo>
                    <a:lnTo>
                      <a:pt x="184" y="1064"/>
                    </a:lnTo>
                    <a:lnTo>
                      <a:pt x="186" y="1050"/>
                    </a:lnTo>
                    <a:lnTo>
                      <a:pt x="190" y="1036"/>
                    </a:lnTo>
                    <a:lnTo>
                      <a:pt x="200" y="1008"/>
                    </a:lnTo>
                    <a:lnTo>
                      <a:pt x="200" y="1008"/>
                    </a:lnTo>
                    <a:lnTo>
                      <a:pt x="232" y="940"/>
                    </a:lnTo>
                    <a:lnTo>
                      <a:pt x="248" y="906"/>
                    </a:lnTo>
                    <a:lnTo>
                      <a:pt x="262" y="870"/>
                    </a:lnTo>
                    <a:lnTo>
                      <a:pt x="262" y="870"/>
                    </a:lnTo>
                    <a:lnTo>
                      <a:pt x="280" y="820"/>
                    </a:lnTo>
                    <a:lnTo>
                      <a:pt x="304" y="772"/>
                    </a:lnTo>
                    <a:lnTo>
                      <a:pt x="316" y="748"/>
                    </a:lnTo>
                    <a:lnTo>
                      <a:pt x="332" y="726"/>
                    </a:lnTo>
                    <a:lnTo>
                      <a:pt x="348" y="704"/>
                    </a:lnTo>
                    <a:lnTo>
                      <a:pt x="364" y="682"/>
                    </a:lnTo>
                    <a:lnTo>
                      <a:pt x="364" y="682"/>
                    </a:lnTo>
                    <a:lnTo>
                      <a:pt x="378" y="666"/>
                    </a:lnTo>
                    <a:lnTo>
                      <a:pt x="390" y="650"/>
                    </a:lnTo>
                    <a:lnTo>
                      <a:pt x="390" y="650"/>
                    </a:lnTo>
                    <a:lnTo>
                      <a:pt x="406" y="628"/>
                    </a:lnTo>
                    <a:lnTo>
                      <a:pt x="422" y="604"/>
                    </a:lnTo>
                    <a:lnTo>
                      <a:pt x="434" y="578"/>
                    </a:lnTo>
                    <a:lnTo>
                      <a:pt x="444" y="552"/>
                    </a:lnTo>
                    <a:lnTo>
                      <a:pt x="452" y="526"/>
                    </a:lnTo>
                    <a:lnTo>
                      <a:pt x="456" y="498"/>
                    </a:lnTo>
                    <a:lnTo>
                      <a:pt x="456" y="468"/>
                    </a:lnTo>
                    <a:lnTo>
                      <a:pt x="452" y="438"/>
                    </a:lnTo>
                    <a:lnTo>
                      <a:pt x="452" y="438"/>
                    </a:lnTo>
                    <a:lnTo>
                      <a:pt x="448" y="406"/>
                    </a:lnTo>
                    <a:lnTo>
                      <a:pt x="446" y="374"/>
                    </a:lnTo>
                    <a:lnTo>
                      <a:pt x="444" y="310"/>
                    </a:lnTo>
                    <a:lnTo>
                      <a:pt x="446" y="246"/>
                    </a:lnTo>
                    <a:lnTo>
                      <a:pt x="450" y="182"/>
                    </a:lnTo>
                    <a:lnTo>
                      <a:pt x="450" y="182"/>
                    </a:lnTo>
                    <a:lnTo>
                      <a:pt x="452" y="162"/>
                    </a:lnTo>
                    <a:lnTo>
                      <a:pt x="456" y="144"/>
                    </a:lnTo>
                    <a:lnTo>
                      <a:pt x="462" y="124"/>
                    </a:lnTo>
                    <a:lnTo>
                      <a:pt x="470" y="108"/>
                    </a:lnTo>
                    <a:lnTo>
                      <a:pt x="478" y="92"/>
                    </a:lnTo>
                    <a:lnTo>
                      <a:pt x="488" y="76"/>
                    </a:lnTo>
                    <a:lnTo>
                      <a:pt x="500" y="62"/>
                    </a:lnTo>
                    <a:lnTo>
                      <a:pt x="514" y="50"/>
                    </a:lnTo>
                    <a:lnTo>
                      <a:pt x="528" y="40"/>
                    </a:lnTo>
                    <a:lnTo>
                      <a:pt x="544" y="30"/>
                    </a:lnTo>
                    <a:lnTo>
                      <a:pt x="560" y="20"/>
                    </a:lnTo>
                    <a:lnTo>
                      <a:pt x="578" y="14"/>
                    </a:lnTo>
                    <a:lnTo>
                      <a:pt x="596" y="8"/>
                    </a:lnTo>
                    <a:lnTo>
                      <a:pt x="614" y="4"/>
                    </a:lnTo>
                    <a:lnTo>
                      <a:pt x="634" y="2"/>
                    </a:lnTo>
                    <a:lnTo>
                      <a:pt x="656" y="0"/>
                    </a:lnTo>
                    <a:lnTo>
                      <a:pt x="656" y="0"/>
                    </a:lnTo>
                    <a:lnTo>
                      <a:pt x="686" y="2"/>
                    </a:lnTo>
                    <a:lnTo>
                      <a:pt x="718" y="6"/>
                    </a:lnTo>
                    <a:lnTo>
                      <a:pt x="746" y="12"/>
                    </a:lnTo>
                    <a:lnTo>
                      <a:pt x="772" y="20"/>
                    </a:lnTo>
                    <a:lnTo>
                      <a:pt x="798" y="32"/>
                    </a:lnTo>
                    <a:lnTo>
                      <a:pt x="822" y="46"/>
                    </a:lnTo>
                    <a:lnTo>
                      <a:pt x="844" y="60"/>
                    </a:lnTo>
                    <a:lnTo>
                      <a:pt x="864" y="78"/>
                    </a:lnTo>
                    <a:lnTo>
                      <a:pt x="882" y="98"/>
                    </a:lnTo>
                    <a:lnTo>
                      <a:pt x="898" y="120"/>
                    </a:lnTo>
                    <a:lnTo>
                      <a:pt x="910" y="144"/>
                    </a:lnTo>
                    <a:lnTo>
                      <a:pt x="922" y="168"/>
                    </a:lnTo>
                    <a:lnTo>
                      <a:pt x="930" y="196"/>
                    </a:lnTo>
                    <a:lnTo>
                      <a:pt x="938" y="224"/>
                    </a:lnTo>
                    <a:lnTo>
                      <a:pt x="940" y="254"/>
                    </a:lnTo>
                    <a:lnTo>
                      <a:pt x="942" y="286"/>
                    </a:lnTo>
                    <a:lnTo>
                      <a:pt x="942" y="286"/>
                    </a:lnTo>
                    <a:lnTo>
                      <a:pt x="944" y="344"/>
                    </a:lnTo>
                    <a:lnTo>
                      <a:pt x="946" y="370"/>
                    </a:lnTo>
                    <a:lnTo>
                      <a:pt x="950" y="398"/>
                    </a:lnTo>
                    <a:lnTo>
                      <a:pt x="956" y="426"/>
                    </a:lnTo>
                    <a:lnTo>
                      <a:pt x="962" y="452"/>
                    </a:lnTo>
                    <a:lnTo>
                      <a:pt x="968" y="478"/>
                    </a:lnTo>
                    <a:lnTo>
                      <a:pt x="978" y="502"/>
                    </a:lnTo>
                    <a:lnTo>
                      <a:pt x="988" y="528"/>
                    </a:lnTo>
                    <a:lnTo>
                      <a:pt x="998" y="552"/>
                    </a:lnTo>
                    <a:lnTo>
                      <a:pt x="1012" y="576"/>
                    </a:lnTo>
                    <a:lnTo>
                      <a:pt x="1024" y="600"/>
                    </a:lnTo>
                    <a:lnTo>
                      <a:pt x="1040" y="622"/>
                    </a:lnTo>
                    <a:lnTo>
                      <a:pt x="1056" y="646"/>
                    </a:lnTo>
                    <a:lnTo>
                      <a:pt x="1074" y="668"/>
                    </a:lnTo>
                    <a:lnTo>
                      <a:pt x="1094" y="690"/>
                    </a:lnTo>
                    <a:lnTo>
                      <a:pt x="1094" y="690"/>
                    </a:lnTo>
                    <a:lnTo>
                      <a:pt x="1110" y="710"/>
                    </a:lnTo>
                    <a:lnTo>
                      <a:pt x="1126" y="730"/>
                    </a:lnTo>
                    <a:lnTo>
                      <a:pt x="1140" y="750"/>
                    </a:lnTo>
                    <a:lnTo>
                      <a:pt x="1152" y="772"/>
                    </a:lnTo>
                    <a:lnTo>
                      <a:pt x="1176" y="814"/>
                    </a:lnTo>
                    <a:lnTo>
                      <a:pt x="1196" y="860"/>
                    </a:lnTo>
                    <a:lnTo>
                      <a:pt x="1212" y="908"/>
                    </a:lnTo>
                    <a:lnTo>
                      <a:pt x="1224" y="956"/>
                    </a:lnTo>
                    <a:lnTo>
                      <a:pt x="1232" y="1006"/>
                    </a:lnTo>
                    <a:lnTo>
                      <a:pt x="1236" y="1056"/>
                    </a:lnTo>
                    <a:lnTo>
                      <a:pt x="1236" y="1056"/>
                    </a:lnTo>
                    <a:lnTo>
                      <a:pt x="1236" y="1072"/>
                    </a:lnTo>
                    <a:lnTo>
                      <a:pt x="1234" y="1088"/>
                    </a:lnTo>
                    <a:lnTo>
                      <a:pt x="1230" y="1104"/>
                    </a:lnTo>
                    <a:lnTo>
                      <a:pt x="1224" y="1120"/>
                    </a:lnTo>
                    <a:lnTo>
                      <a:pt x="1218" y="1134"/>
                    </a:lnTo>
                    <a:lnTo>
                      <a:pt x="1208" y="1150"/>
                    </a:lnTo>
                    <a:lnTo>
                      <a:pt x="1198" y="1164"/>
                    </a:lnTo>
                    <a:lnTo>
                      <a:pt x="1188" y="1178"/>
                    </a:lnTo>
                    <a:lnTo>
                      <a:pt x="1176" y="1192"/>
                    </a:lnTo>
                    <a:lnTo>
                      <a:pt x="1162" y="1204"/>
                    </a:lnTo>
                    <a:lnTo>
                      <a:pt x="1148" y="1214"/>
                    </a:lnTo>
                    <a:lnTo>
                      <a:pt x="1134" y="1222"/>
                    </a:lnTo>
                    <a:lnTo>
                      <a:pt x="1120" y="1230"/>
                    </a:lnTo>
                    <a:lnTo>
                      <a:pt x="1106" y="1236"/>
                    </a:lnTo>
                    <a:lnTo>
                      <a:pt x="1092" y="1240"/>
                    </a:lnTo>
                    <a:lnTo>
                      <a:pt x="1078" y="1242"/>
                    </a:lnTo>
                    <a:lnTo>
                      <a:pt x="1078" y="1242"/>
                    </a:lnTo>
                    <a:lnTo>
                      <a:pt x="1066" y="1242"/>
                    </a:lnTo>
                    <a:lnTo>
                      <a:pt x="1054" y="1240"/>
                    </a:lnTo>
                    <a:lnTo>
                      <a:pt x="1042" y="1236"/>
                    </a:lnTo>
                    <a:lnTo>
                      <a:pt x="1032" y="1232"/>
                    </a:lnTo>
                    <a:lnTo>
                      <a:pt x="1022" y="1226"/>
                    </a:lnTo>
                    <a:lnTo>
                      <a:pt x="1014" y="1218"/>
                    </a:lnTo>
                    <a:lnTo>
                      <a:pt x="1008" y="1208"/>
                    </a:lnTo>
                    <a:lnTo>
                      <a:pt x="1000" y="1196"/>
                    </a:lnTo>
                    <a:lnTo>
                      <a:pt x="1000" y="1196"/>
                    </a:lnTo>
                    <a:lnTo>
                      <a:pt x="994" y="1184"/>
                    </a:lnTo>
                    <a:lnTo>
                      <a:pt x="988" y="1172"/>
                    </a:lnTo>
                    <a:lnTo>
                      <a:pt x="988" y="1172"/>
                    </a:lnTo>
                    <a:lnTo>
                      <a:pt x="972" y="1158"/>
                    </a:lnTo>
                    <a:lnTo>
                      <a:pt x="964" y="1152"/>
                    </a:lnTo>
                    <a:lnTo>
                      <a:pt x="958" y="1152"/>
                    </a:lnTo>
                    <a:lnTo>
                      <a:pt x="958" y="1152"/>
                    </a:lnTo>
                    <a:lnTo>
                      <a:pt x="950" y="1154"/>
                    </a:lnTo>
                    <a:lnTo>
                      <a:pt x="942" y="1162"/>
                    </a:lnTo>
                    <a:lnTo>
                      <a:pt x="936" y="1170"/>
                    </a:lnTo>
                    <a:lnTo>
                      <a:pt x="934" y="1180"/>
                    </a:lnTo>
                    <a:lnTo>
                      <a:pt x="934" y="1180"/>
                    </a:lnTo>
                    <a:lnTo>
                      <a:pt x="932" y="1200"/>
                    </a:lnTo>
                    <a:lnTo>
                      <a:pt x="932" y="1222"/>
                    </a:lnTo>
                    <a:lnTo>
                      <a:pt x="932" y="1266"/>
                    </a:lnTo>
                    <a:lnTo>
                      <a:pt x="932" y="1266"/>
                    </a:lnTo>
                    <a:lnTo>
                      <a:pt x="940" y="1432"/>
                    </a:lnTo>
                    <a:lnTo>
                      <a:pt x="940" y="1432"/>
                    </a:lnTo>
                    <a:lnTo>
                      <a:pt x="938" y="1456"/>
                    </a:lnTo>
                    <a:lnTo>
                      <a:pt x="936" y="1480"/>
                    </a:lnTo>
                    <a:lnTo>
                      <a:pt x="936" y="1480"/>
                    </a:lnTo>
                    <a:lnTo>
                      <a:pt x="936" y="1494"/>
                    </a:lnTo>
                    <a:lnTo>
                      <a:pt x="938" y="1508"/>
                    </a:lnTo>
                    <a:lnTo>
                      <a:pt x="942" y="1520"/>
                    </a:lnTo>
                    <a:lnTo>
                      <a:pt x="946" y="1532"/>
                    </a:lnTo>
                    <a:lnTo>
                      <a:pt x="952" y="1542"/>
                    </a:lnTo>
                    <a:lnTo>
                      <a:pt x="960" y="1550"/>
                    </a:lnTo>
                    <a:lnTo>
                      <a:pt x="966" y="1558"/>
                    </a:lnTo>
                    <a:lnTo>
                      <a:pt x="976" y="1564"/>
                    </a:lnTo>
                    <a:lnTo>
                      <a:pt x="986" y="1570"/>
                    </a:lnTo>
                    <a:lnTo>
                      <a:pt x="996" y="1572"/>
                    </a:lnTo>
                    <a:lnTo>
                      <a:pt x="1006" y="1574"/>
                    </a:lnTo>
                    <a:lnTo>
                      <a:pt x="1018" y="1574"/>
                    </a:lnTo>
                    <a:lnTo>
                      <a:pt x="1030" y="1574"/>
                    </a:lnTo>
                    <a:lnTo>
                      <a:pt x="1042" y="1570"/>
                    </a:lnTo>
                    <a:lnTo>
                      <a:pt x="1056" y="1566"/>
                    </a:lnTo>
                    <a:lnTo>
                      <a:pt x="1068" y="1560"/>
                    </a:lnTo>
                    <a:lnTo>
                      <a:pt x="1068" y="1560"/>
                    </a:lnTo>
                    <a:lnTo>
                      <a:pt x="1082" y="1552"/>
                    </a:lnTo>
                    <a:lnTo>
                      <a:pt x="1092" y="1544"/>
                    </a:lnTo>
                    <a:lnTo>
                      <a:pt x="1092" y="1544"/>
                    </a:lnTo>
                    <a:lnTo>
                      <a:pt x="1114" y="1526"/>
                    </a:lnTo>
                    <a:lnTo>
                      <a:pt x="1136" y="1510"/>
                    </a:lnTo>
                    <a:lnTo>
                      <a:pt x="1158" y="1496"/>
                    </a:lnTo>
                    <a:lnTo>
                      <a:pt x="1182" y="1482"/>
                    </a:lnTo>
                    <a:lnTo>
                      <a:pt x="1206" y="1470"/>
                    </a:lnTo>
                    <a:lnTo>
                      <a:pt x="1232" y="1458"/>
                    </a:lnTo>
                    <a:lnTo>
                      <a:pt x="1282" y="1438"/>
                    </a:lnTo>
                    <a:lnTo>
                      <a:pt x="1282" y="1438"/>
                    </a:lnTo>
                    <a:lnTo>
                      <a:pt x="1292" y="1434"/>
                    </a:lnTo>
                    <a:lnTo>
                      <a:pt x="1302" y="1428"/>
                    </a:lnTo>
                    <a:lnTo>
                      <a:pt x="1320" y="1416"/>
                    </a:lnTo>
                    <a:lnTo>
                      <a:pt x="1354" y="1386"/>
                    </a:lnTo>
                    <a:lnTo>
                      <a:pt x="1354" y="1386"/>
                    </a:lnTo>
                    <a:lnTo>
                      <a:pt x="1320" y="1360"/>
                    </a:lnTo>
                    <a:lnTo>
                      <a:pt x="1304" y="1348"/>
                    </a:lnTo>
                    <a:lnTo>
                      <a:pt x="1286" y="1336"/>
                    </a:lnTo>
                    <a:lnTo>
                      <a:pt x="1286" y="1336"/>
                    </a:lnTo>
                    <a:lnTo>
                      <a:pt x="1270" y="1326"/>
                    </a:lnTo>
                    <a:lnTo>
                      <a:pt x="1254" y="1312"/>
                    </a:lnTo>
                    <a:lnTo>
                      <a:pt x="1244" y="1296"/>
                    </a:lnTo>
                    <a:lnTo>
                      <a:pt x="1236" y="1276"/>
                    </a:lnTo>
                    <a:lnTo>
                      <a:pt x="1232" y="1256"/>
                    </a:lnTo>
                    <a:lnTo>
                      <a:pt x="1230" y="1232"/>
                    </a:lnTo>
                    <a:lnTo>
                      <a:pt x="1234" y="1208"/>
                    </a:lnTo>
                    <a:lnTo>
                      <a:pt x="1242" y="1182"/>
                    </a:lnTo>
                    <a:lnTo>
                      <a:pt x="1242" y="1182"/>
                    </a:lnTo>
                    <a:lnTo>
                      <a:pt x="1244" y="1210"/>
                    </a:lnTo>
                    <a:lnTo>
                      <a:pt x="1252" y="1236"/>
                    </a:lnTo>
                    <a:lnTo>
                      <a:pt x="1260" y="1260"/>
                    </a:lnTo>
                    <a:lnTo>
                      <a:pt x="1274" y="1280"/>
                    </a:lnTo>
                    <a:lnTo>
                      <a:pt x="1288" y="1298"/>
                    </a:lnTo>
                    <a:lnTo>
                      <a:pt x="1306" y="1316"/>
                    </a:lnTo>
                    <a:lnTo>
                      <a:pt x="1326" y="1330"/>
                    </a:lnTo>
                    <a:lnTo>
                      <a:pt x="1348" y="1344"/>
                    </a:lnTo>
                    <a:lnTo>
                      <a:pt x="1348" y="1344"/>
                    </a:lnTo>
                    <a:lnTo>
                      <a:pt x="1360" y="1352"/>
                    </a:lnTo>
                    <a:lnTo>
                      <a:pt x="1368" y="1360"/>
                    </a:lnTo>
                    <a:lnTo>
                      <a:pt x="1374" y="1370"/>
                    </a:lnTo>
                    <a:lnTo>
                      <a:pt x="1374" y="1382"/>
                    </a:lnTo>
                    <a:lnTo>
                      <a:pt x="1374" y="1392"/>
                    </a:lnTo>
                    <a:lnTo>
                      <a:pt x="1368" y="1404"/>
                    </a:lnTo>
                    <a:lnTo>
                      <a:pt x="1360" y="1414"/>
                    </a:lnTo>
                    <a:lnTo>
                      <a:pt x="1350" y="1424"/>
                    </a:lnTo>
                    <a:lnTo>
                      <a:pt x="1350" y="1424"/>
                    </a:lnTo>
                    <a:lnTo>
                      <a:pt x="1330" y="1438"/>
                    </a:lnTo>
                    <a:lnTo>
                      <a:pt x="1310" y="1450"/>
                    </a:lnTo>
                    <a:lnTo>
                      <a:pt x="1288" y="1462"/>
                    </a:lnTo>
                    <a:lnTo>
                      <a:pt x="1268" y="1474"/>
                    </a:lnTo>
                    <a:lnTo>
                      <a:pt x="1268" y="1474"/>
                    </a:lnTo>
                    <a:lnTo>
                      <a:pt x="1182" y="1528"/>
                    </a:lnTo>
                    <a:lnTo>
                      <a:pt x="1140" y="1558"/>
                    </a:lnTo>
                    <a:lnTo>
                      <a:pt x="1100" y="1588"/>
                    </a:lnTo>
                    <a:lnTo>
                      <a:pt x="1100" y="1588"/>
                    </a:lnTo>
                    <a:lnTo>
                      <a:pt x="1088" y="1596"/>
                    </a:lnTo>
                    <a:lnTo>
                      <a:pt x="1074" y="1602"/>
                    </a:lnTo>
                    <a:lnTo>
                      <a:pt x="1062" y="1608"/>
                    </a:lnTo>
                    <a:lnTo>
                      <a:pt x="1048" y="1614"/>
                    </a:lnTo>
                    <a:lnTo>
                      <a:pt x="1036" y="1616"/>
                    </a:lnTo>
                    <a:lnTo>
                      <a:pt x="1022" y="1618"/>
                    </a:lnTo>
                    <a:lnTo>
                      <a:pt x="1008" y="1620"/>
                    </a:lnTo>
                    <a:lnTo>
                      <a:pt x="996" y="1618"/>
                    </a:lnTo>
                    <a:lnTo>
                      <a:pt x="982" y="1616"/>
                    </a:lnTo>
                    <a:lnTo>
                      <a:pt x="968" y="1614"/>
                    </a:lnTo>
                    <a:lnTo>
                      <a:pt x="956" y="1610"/>
                    </a:lnTo>
                    <a:lnTo>
                      <a:pt x="944" y="1604"/>
                    </a:lnTo>
                    <a:lnTo>
                      <a:pt x="932" y="1598"/>
                    </a:lnTo>
                    <a:lnTo>
                      <a:pt x="920" y="1590"/>
                    </a:lnTo>
                    <a:lnTo>
                      <a:pt x="910" y="1580"/>
                    </a:lnTo>
                    <a:lnTo>
                      <a:pt x="900" y="1570"/>
                    </a:lnTo>
                    <a:lnTo>
                      <a:pt x="900" y="1570"/>
                    </a:lnTo>
                    <a:lnTo>
                      <a:pt x="888" y="1558"/>
                    </a:lnTo>
                    <a:lnTo>
                      <a:pt x="872" y="1548"/>
                    </a:lnTo>
                    <a:lnTo>
                      <a:pt x="854" y="1540"/>
                    </a:lnTo>
                    <a:lnTo>
                      <a:pt x="838" y="1538"/>
                    </a:lnTo>
                    <a:lnTo>
                      <a:pt x="838" y="1538"/>
                    </a:lnTo>
                    <a:lnTo>
                      <a:pt x="780" y="1536"/>
                    </a:lnTo>
                    <a:lnTo>
                      <a:pt x="724" y="1534"/>
                    </a:lnTo>
                    <a:lnTo>
                      <a:pt x="666" y="1536"/>
                    </a:lnTo>
                    <a:lnTo>
                      <a:pt x="610" y="1540"/>
                    </a:lnTo>
                    <a:lnTo>
                      <a:pt x="610" y="1540"/>
                    </a:lnTo>
                    <a:lnTo>
                      <a:pt x="578" y="1546"/>
                    </a:lnTo>
                    <a:lnTo>
                      <a:pt x="546" y="1556"/>
                    </a:lnTo>
                    <a:lnTo>
                      <a:pt x="516" y="1570"/>
                    </a:lnTo>
                    <a:lnTo>
                      <a:pt x="488" y="1584"/>
                    </a:lnTo>
                    <a:lnTo>
                      <a:pt x="488" y="1584"/>
                    </a:lnTo>
                    <a:lnTo>
                      <a:pt x="472" y="1594"/>
                    </a:lnTo>
                    <a:lnTo>
                      <a:pt x="456" y="1602"/>
                    </a:lnTo>
                    <a:lnTo>
                      <a:pt x="440" y="1608"/>
                    </a:lnTo>
                    <a:lnTo>
                      <a:pt x="424" y="1610"/>
                    </a:lnTo>
                    <a:lnTo>
                      <a:pt x="408" y="1612"/>
                    </a:lnTo>
                    <a:lnTo>
                      <a:pt x="392" y="1612"/>
                    </a:lnTo>
                    <a:lnTo>
                      <a:pt x="374" y="1610"/>
                    </a:lnTo>
                    <a:lnTo>
                      <a:pt x="356" y="1606"/>
                    </a:lnTo>
                    <a:lnTo>
                      <a:pt x="356" y="1606"/>
                    </a:lnTo>
                    <a:lnTo>
                      <a:pt x="214" y="1566"/>
                    </a:lnTo>
                    <a:lnTo>
                      <a:pt x="72" y="1530"/>
                    </a:lnTo>
                    <a:lnTo>
                      <a:pt x="72" y="1530"/>
                    </a:lnTo>
                    <a:lnTo>
                      <a:pt x="46" y="1522"/>
                    </a:lnTo>
                    <a:lnTo>
                      <a:pt x="28" y="1514"/>
                    </a:lnTo>
                    <a:lnTo>
                      <a:pt x="14" y="1506"/>
                    </a:lnTo>
                    <a:lnTo>
                      <a:pt x="8" y="1500"/>
                    </a:lnTo>
                    <a:lnTo>
                      <a:pt x="4" y="1494"/>
                    </a:lnTo>
                    <a:lnTo>
                      <a:pt x="2" y="1488"/>
                    </a:lnTo>
                    <a:lnTo>
                      <a:pt x="0" y="1480"/>
                    </a:lnTo>
                    <a:lnTo>
                      <a:pt x="0" y="1464"/>
                    </a:lnTo>
                    <a:lnTo>
                      <a:pt x="4" y="1444"/>
                    </a:lnTo>
                    <a:lnTo>
                      <a:pt x="10" y="1420"/>
                    </a:lnTo>
                    <a:lnTo>
                      <a:pt x="10" y="1420"/>
                    </a:lnTo>
                    <a:lnTo>
                      <a:pt x="16" y="1396"/>
                    </a:lnTo>
                    <a:lnTo>
                      <a:pt x="18" y="1370"/>
                    </a:lnTo>
                    <a:lnTo>
                      <a:pt x="16" y="1344"/>
                    </a:lnTo>
                    <a:lnTo>
                      <a:pt x="12" y="1318"/>
                    </a:lnTo>
                    <a:lnTo>
                      <a:pt x="12" y="1318"/>
                    </a:lnTo>
                    <a:lnTo>
                      <a:pt x="10" y="1298"/>
                    </a:lnTo>
                    <a:lnTo>
                      <a:pt x="8" y="1280"/>
                    </a:lnTo>
                    <a:lnTo>
                      <a:pt x="10" y="1266"/>
                    </a:lnTo>
                    <a:lnTo>
                      <a:pt x="14" y="1256"/>
                    </a:lnTo>
                    <a:lnTo>
                      <a:pt x="22" y="1248"/>
                    </a:lnTo>
                    <a:lnTo>
                      <a:pt x="34" y="1242"/>
                    </a:lnTo>
                    <a:lnTo>
                      <a:pt x="50" y="1240"/>
                    </a:lnTo>
                    <a:lnTo>
                      <a:pt x="72" y="1238"/>
                    </a:lnTo>
                    <a:lnTo>
                      <a:pt x="72" y="1238"/>
                    </a:lnTo>
                    <a:lnTo>
                      <a:pt x="88" y="1236"/>
                    </a:lnTo>
                    <a:lnTo>
                      <a:pt x="104" y="1232"/>
                    </a:lnTo>
                    <a:lnTo>
                      <a:pt x="118" y="1226"/>
                    </a:lnTo>
                    <a:lnTo>
                      <a:pt x="132" y="1220"/>
                    </a:lnTo>
                    <a:lnTo>
                      <a:pt x="144" y="1210"/>
                    </a:lnTo>
                    <a:lnTo>
                      <a:pt x="156" y="1200"/>
                    </a:lnTo>
                    <a:lnTo>
                      <a:pt x="166" y="1186"/>
                    </a:lnTo>
                    <a:lnTo>
                      <a:pt x="174" y="1170"/>
                    </a:lnTo>
                    <a:lnTo>
                      <a:pt x="174" y="1170"/>
                    </a:lnTo>
                    <a:close/>
                    <a:moveTo>
                      <a:pt x="504" y="546"/>
                    </a:moveTo>
                    <a:lnTo>
                      <a:pt x="504" y="546"/>
                    </a:lnTo>
                    <a:lnTo>
                      <a:pt x="488" y="588"/>
                    </a:lnTo>
                    <a:lnTo>
                      <a:pt x="470" y="626"/>
                    </a:lnTo>
                    <a:lnTo>
                      <a:pt x="470" y="626"/>
                    </a:lnTo>
                    <a:lnTo>
                      <a:pt x="456" y="656"/>
                    </a:lnTo>
                    <a:lnTo>
                      <a:pt x="450" y="670"/>
                    </a:lnTo>
                    <a:lnTo>
                      <a:pt x="444" y="686"/>
                    </a:lnTo>
                    <a:lnTo>
                      <a:pt x="440" y="700"/>
                    </a:lnTo>
                    <a:lnTo>
                      <a:pt x="438" y="716"/>
                    </a:lnTo>
                    <a:lnTo>
                      <a:pt x="438" y="734"/>
                    </a:lnTo>
                    <a:lnTo>
                      <a:pt x="442" y="750"/>
                    </a:lnTo>
                    <a:lnTo>
                      <a:pt x="442" y="750"/>
                    </a:lnTo>
                    <a:lnTo>
                      <a:pt x="442" y="756"/>
                    </a:lnTo>
                    <a:lnTo>
                      <a:pt x="442" y="760"/>
                    </a:lnTo>
                    <a:lnTo>
                      <a:pt x="434" y="772"/>
                    </a:lnTo>
                    <a:lnTo>
                      <a:pt x="434" y="772"/>
                    </a:lnTo>
                    <a:lnTo>
                      <a:pt x="414" y="802"/>
                    </a:lnTo>
                    <a:lnTo>
                      <a:pt x="396" y="834"/>
                    </a:lnTo>
                    <a:lnTo>
                      <a:pt x="380" y="866"/>
                    </a:lnTo>
                    <a:lnTo>
                      <a:pt x="368" y="900"/>
                    </a:lnTo>
                    <a:lnTo>
                      <a:pt x="358" y="934"/>
                    </a:lnTo>
                    <a:lnTo>
                      <a:pt x="350" y="970"/>
                    </a:lnTo>
                    <a:lnTo>
                      <a:pt x="346" y="1006"/>
                    </a:lnTo>
                    <a:lnTo>
                      <a:pt x="346" y="1044"/>
                    </a:lnTo>
                    <a:lnTo>
                      <a:pt x="346" y="1044"/>
                    </a:lnTo>
                    <a:lnTo>
                      <a:pt x="346" y="1056"/>
                    </a:lnTo>
                    <a:lnTo>
                      <a:pt x="344" y="1070"/>
                    </a:lnTo>
                    <a:lnTo>
                      <a:pt x="338" y="1104"/>
                    </a:lnTo>
                    <a:lnTo>
                      <a:pt x="338" y="1104"/>
                    </a:lnTo>
                    <a:lnTo>
                      <a:pt x="318" y="1088"/>
                    </a:lnTo>
                    <a:lnTo>
                      <a:pt x="304" y="1072"/>
                    </a:lnTo>
                    <a:lnTo>
                      <a:pt x="296" y="1054"/>
                    </a:lnTo>
                    <a:lnTo>
                      <a:pt x="288" y="1036"/>
                    </a:lnTo>
                    <a:lnTo>
                      <a:pt x="284" y="1018"/>
                    </a:lnTo>
                    <a:lnTo>
                      <a:pt x="282" y="998"/>
                    </a:lnTo>
                    <a:lnTo>
                      <a:pt x="278" y="962"/>
                    </a:lnTo>
                    <a:lnTo>
                      <a:pt x="278" y="962"/>
                    </a:lnTo>
                    <a:lnTo>
                      <a:pt x="274" y="986"/>
                    </a:lnTo>
                    <a:lnTo>
                      <a:pt x="274" y="1008"/>
                    </a:lnTo>
                    <a:lnTo>
                      <a:pt x="274" y="1030"/>
                    </a:lnTo>
                    <a:lnTo>
                      <a:pt x="278" y="1050"/>
                    </a:lnTo>
                    <a:lnTo>
                      <a:pt x="284" y="1070"/>
                    </a:lnTo>
                    <a:lnTo>
                      <a:pt x="294" y="1090"/>
                    </a:lnTo>
                    <a:lnTo>
                      <a:pt x="308" y="1108"/>
                    </a:lnTo>
                    <a:lnTo>
                      <a:pt x="326" y="1124"/>
                    </a:lnTo>
                    <a:lnTo>
                      <a:pt x="326" y="1124"/>
                    </a:lnTo>
                    <a:lnTo>
                      <a:pt x="406" y="1192"/>
                    </a:lnTo>
                    <a:lnTo>
                      <a:pt x="488" y="1260"/>
                    </a:lnTo>
                    <a:lnTo>
                      <a:pt x="488" y="1260"/>
                    </a:lnTo>
                    <a:lnTo>
                      <a:pt x="506" y="1278"/>
                    </a:lnTo>
                    <a:lnTo>
                      <a:pt x="520" y="1294"/>
                    </a:lnTo>
                    <a:lnTo>
                      <a:pt x="528" y="1310"/>
                    </a:lnTo>
                    <a:lnTo>
                      <a:pt x="530" y="1318"/>
                    </a:lnTo>
                    <a:lnTo>
                      <a:pt x="532" y="1324"/>
                    </a:lnTo>
                    <a:lnTo>
                      <a:pt x="530" y="1332"/>
                    </a:lnTo>
                    <a:lnTo>
                      <a:pt x="528" y="1340"/>
                    </a:lnTo>
                    <a:lnTo>
                      <a:pt x="520" y="1354"/>
                    </a:lnTo>
                    <a:lnTo>
                      <a:pt x="506" y="1368"/>
                    </a:lnTo>
                    <a:lnTo>
                      <a:pt x="486" y="1382"/>
                    </a:lnTo>
                    <a:lnTo>
                      <a:pt x="486" y="1382"/>
                    </a:lnTo>
                    <a:lnTo>
                      <a:pt x="546" y="1518"/>
                    </a:lnTo>
                    <a:lnTo>
                      <a:pt x="546" y="1518"/>
                    </a:lnTo>
                    <a:lnTo>
                      <a:pt x="552" y="1504"/>
                    </a:lnTo>
                    <a:lnTo>
                      <a:pt x="554" y="1490"/>
                    </a:lnTo>
                    <a:lnTo>
                      <a:pt x="552" y="1478"/>
                    </a:lnTo>
                    <a:lnTo>
                      <a:pt x="548" y="1464"/>
                    </a:lnTo>
                    <a:lnTo>
                      <a:pt x="534" y="1438"/>
                    </a:lnTo>
                    <a:lnTo>
                      <a:pt x="528" y="1426"/>
                    </a:lnTo>
                    <a:lnTo>
                      <a:pt x="524" y="1412"/>
                    </a:lnTo>
                    <a:lnTo>
                      <a:pt x="524" y="1412"/>
                    </a:lnTo>
                    <a:lnTo>
                      <a:pt x="570" y="1428"/>
                    </a:lnTo>
                    <a:lnTo>
                      <a:pt x="594" y="1434"/>
                    </a:lnTo>
                    <a:lnTo>
                      <a:pt x="618" y="1440"/>
                    </a:lnTo>
                    <a:lnTo>
                      <a:pt x="642" y="1444"/>
                    </a:lnTo>
                    <a:lnTo>
                      <a:pt x="666" y="1446"/>
                    </a:lnTo>
                    <a:lnTo>
                      <a:pt x="692" y="1446"/>
                    </a:lnTo>
                    <a:lnTo>
                      <a:pt x="718" y="1442"/>
                    </a:lnTo>
                    <a:lnTo>
                      <a:pt x="718" y="1442"/>
                    </a:lnTo>
                    <a:lnTo>
                      <a:pt x="744" y="1436"/>
                    </a:lnTo>
                    <a:lnTo>
                      <a:pt x="768" y="1428"/>
                    </a:lnTo>
                    <a:lnTo>
                      <a:pt x="790" y="1418"/>
                    </a:lnTo>
                    <a:lnTo>
                      <a:pt x="812" y="1404"/>
                    </a:lnTo>
                    <a:lnTo>
                      <a:pt x="832" y="1390"/>
                    </a:lnTo>
                    <a:lnTo>
                      <a:pt x="852" y="1372"/>
                    </a:lnTo>
                    <a:lnTo>
                      <a:pt x="870" y="1354"/>
                    </a:lnTo>
                    <a:lnTo>
                      <a:pt x="886" y="1330"/>
                    </a:lnTo>
                    <a:lnTo>
                      <a:pt x="886" y="1330"/>
                    </a:lnTo>
                    <a:lnTo>
                      <a:pt x="892" y="1344"/>
                    </a:lnTo>
                    <a:lnTo>
                      <a:pt x="896" y="1356"/>
                    </a:lnTo>
                    <a:lnTo>
                      <a:pt x="898" y="1368"/>
                    </a:lnTo>
                    <a:lnTo>
                      <a:pt x="898" y="1380"/>
                    </a:lnTo>
                    <a:lnTo>
                      <a:pt x="896" y="1402"/>
                    </a:lnTo>
                    <a:lnTo>
                      <a:pt x="892" y="1424"/>
                    </a:lnTo>
                    <a:lnTo>
                      <a:pt x="886" y="1446"/>
                    </a:lnTo>
                    <a:lnTo>
                      <a:pt x="882" y="1468"/>
                    </a:lnTo>
                    <a:lnTo>
                      <a:pt x="882" y="1480"/>
                    </a:lnTo>
                    <a:lnTo>
                      <a:pt x="882" y="1490"/>
                    </a:lnTo>
                    <a:lnTo>
                      <a:pt x="884" y="1502"/>
                    </a:lnTo>
                    <a:lnTo>
                      <a:pt x="886" y="1512"/>
                    </a:lnTo>
                    <a:lnTo>
                      <a:pt x="886" y="1512"/>
                    </a:lnTo>
                    <a:lnTo>
                      <a:pt x="896" y="1486"/>
                    </a:lnTo>
                    <a:lnTo>
                      <a:pt x="904" y="1458"/>
                    </a:lnTo>
                    <a:lnTo>
                      <a:pt x="910" y="1430"/>
                    </a:lnTo>
                    <a:lnTo>
                      <a:pt x="914" y="1402"/>
                    </a:lnTo>
                    <a:lnTo>
                      <a:pt x="914" y="1402"/>
                    </a:lnTo>
                    <a:lnTo>
                      <a:pt x="912" y="1356"/>
                    </a:lnTo>
                    <a:lnTo>
                      <a:pt x="910" y="1310"/>
                    </a:lnTo>
                    <a:lnTo>
                      <a:pt x="908" y="1266"/>
                    </a:lnTo>
                    <a:lnTo>
                      <a:pt x="908" y="1220"/>
                    </a:lnTo>
                    <a:lnTo>
                      <a:pt x="908" y="1220"/>
                    </a:lnTo>
                    <a:lnTo>
                      <a:pt x="910" y="1200"/>
                    </a:lnTo>
                    <a:lnTo>
                      <a:pt x="912" y="1182"/>
                    </a:lnTo>
                    <a:lnTo>
                      <a:pt x="918" y="1164"/>
                    </a:lnTo>
                    <a:lnTo>
                      <a:pt x="924" y="1156"/>
                    </a:lnTo>
                    <a:lnTo>
                      <a:pt x="928" y="1150"/>
                    </a:lnTo>
                    <a:lnTo>
                      <a:pt x="928" y="1150"/>
                    </a:lnTo>
                    <a:lnTo>
                      <a:pt x="948" y="1130"/>
                    </a:lnTo>
                    <a:lnTo>
                      <a:pt x="970" y="1112"/>
                    </a:lnTo>
                    <a:lnTo>
                      <a:pt x="1006" y="1084"/>
                    </a:lnTo>
                    <a:lnTo>
                      <a:pt x="1006" y="1084"/>
                    </a:lnTo>
                    <a:lnTo>
                      <a:pt x="998" y="1066"/>
                    </a:lnTo>
                    <a:lnTo>
                      <a:pt x="988" y="1048"/>
                    </a:lnTo>
                    <a:lnTo>
                      <a:pt x="982" y="1030"/>
                    </a:lnTo>
                    <a:lnTo>
                      <a:pt x="980" y="1022"/>
                    </a:lnTo>
                    <a:lnTo>
                      <a:pt x="980" y="1014"/>
                    </a:lnTo>
                    <a:lnTo>
                      <a:pt x="980" y="1014"/>
                    </a:lnTo>
                    <a:lnTo>
                      <a:pt x="982" y="986"/>
                    </a:lnTo>
                    <a:lnTo>
                      <a:pt x="980" y="958"/>
                    </a:lnTo>
                    <a:lnTo>
                      <a:pt x="976" y="930"/>
                    </a:lnTo>
                    <a:lnTo>
                      <a:pt x="972" y="904"/>
                    </a:lnTo>
                    <a:lnTo>
                      <a:pt x="966" y="878"/>
                    </a:lnTo>
                    <a:lnTo>
                      <a:pt x="958" y="852"/>
                    </a:lnTo>
                    <a:lnTo>
                      <a:pt x="938" y="800"/>
                    </a:lnTo>
                    <a:lnTo>
                      <a:pt x="916" y="750"/>
                    </a:lnTo>
                    <a:lnTo>
                      <a:pt x="894" y="702"/>
                    </a:lnTo>
                    <a:lnTo>
                      <a:pt x="870" y="652"/>
                    </a:lnTo>
                    <a:lnTo>
                      <a:pt x="850" y="602"/>
                    </a:lnTo>
                    <a:lnTo>
                      <a:pt x="850" y="602"/>
                    </a:lnTo>
                    <a:lnTo>
                      <a:pt x="846" y="594"/>
                    </a:lnTo>
                    <a:lnTo>
                      <a:pt x="842" y="588"/>
                    </a:lnTo>
                    <a:lnTo>
                      <a:pt x="842" y="588"/>
                    </a:lnTo>
                    <a:lnTo>
                      <a:pt x="832" y="574"/>
                    </a:lnTo>
                    <a:lnTo>
                      <a:pt x="822" y="560"/>
                    </a:lnTo>
                    <a:lnTo>
                      <a:pt x="816" y="546"/>
                    </a:lnTo>
                    <a:lnTo>
                      <a:pt x="812" y="530"/>
                    </a:lnTo>
                    <a:lnTo>
                      <a:pt x="810" y="514"/>
                    </a:lnTo>
                    <a:lnTo>
                      <a:pt x="810" y="498"/>
                    </a:lnTo>
                    <a:lnTo>
                      <a:pt x="812" y="482"/>
                    </a:lnTo>
                    <a:lnTo>
                      <a:pt x="816" y="466"/>
                    </a:lnTo>
                    <a:lnTo>
                      <a:pt x="816" y="466"/>
                    </a:lnTo>
                    <a:lnTo>
                      <a:pt x="820" y="456"/>
                    </a:lnTo>
                    <a:lnTo>
                      <a:pt x="820" y="446"/>
                    </a:lnTo>
                    <a:lnTo>
                      <a:pt x="820" y="438"/>
                    </a:lnTo>
                    <a:lnTo>
                      <a:pt x="816" y="432"/>
                    </a:lnTo>
                    <a:lnTo>
                      <a:pt x="812" y="426"/>
                    </a:lnTo>
                    <a:lnTo>
                      <a:pt x="804" y="420"/>
                    </a:lnTo>
                    <a:lnTo>
                      <a:pt x="796" y="416"/>
                    </a:lnTo>
                    <a:lnTo>
                      <a:pt x="786" y="412"/>
                    </a:lnTo>
                    <a:lnTo>
                      <a:pt x="786" y="412"/>
                    </a:lnTo>
                    <a:lnTo>
                      <a:pt x="768" y="406"/>
                    </a:lnTo>
                    <a:lnTo>
                      <a:pt x="750" y="400"/>
                    </a:lnTo>
                    <a:lnTo>
                      <a:pt x="716" y="382"/>
                    </a:lnTo>
                    <a:lnTo>
                      <a:pt x="716" y="382"/>
                    </a:lnTo>
                    <a:lnTo>
                      <a:pt x="708" y="376"/>
                    </a:lnTo>
                    <a:lnTo>
                      <a:pt x="700" y="370"/>
                    </a:lnTo>
                    <a:lnTo>
                      <a:pt x="696" y="362"/>
                    </a:lnTo>
                    <a:lnTo>
                      <a:pt x="696" y="354"/>
                    </a:lnTo>
                    <a:lnTo>
                      <a:pt x="696" y="344"/>
                    </a:lnTo>
                    <a:lnTo>
                      <a:pt x="696" y="336"/>
                    </a:lnTo>
                    <a:lnTo>
                      <a:pt x="702" y="320"/>
                    </a:lnTo>
                    <a:lnTo>
                      <a:pt x="702" y="320"/>
                    </a:lnTo>
                    <a:lnTo>
                      <a:pt x="710" y="308"/>
                    </a:lnTo>
                    <a:lnTo>
                      <a:pt x="720" y="298"/>
                    </a:lnTo>
                    <a:lnTo>
                      <a:pt x="732" y="290"/>
                    </a:lnTo>
                    <a:lnTo>
                      <a:pt x="738" y="288"/>
                    </a:lnTo>
                    <a:lnTo>
                      <a:pt x="744" y="288"/>
                    </a:lnTo>
                    <a:lnTo>
                      <a:pt x="744" y="288"/>
                    </a:lnTo>
                    <a:lnTo>
                      <a:pt x="750" y="290"/>
                    </a:lnTo>
                    <a:lnTo>
                      <a:pt x="756" y="292"/>
                    </a:lnTo>
                    <a:lnTo>
                      <a:pt x="768" y="302"/>
                    </a:lnTo>
                    <a:lnTo>
                      <a:pt x="778" y="312"/>
                    </a:lnTo>
                    <a:lnTo>
                      <a:pt x="786" y="326"/>
                    </a:lnTo>
                    <a:lnTo>
                      <a:pt x="786" y="326"/>
                    </a:lnTo>
                    <a:lnTo>
                      <a:pt x="790" y="340"/>
                    </a:lnTo>
                    <a:lnTo>
                      <a:pt x="790" y="354"/>
                    </a:lnTo>
                    <a:lnTo>
                      <a:pt x="788" y="388"/>
                    </a:lnTo>
                    <a:lnTo>
                      <a:pt x="788" y="388"/>
                    </a:lnTo>
                    <a:lnTo>
                      <a:pt x="796" y="390"/>
                    </a:lnTo>
                    <a:lnTo>
                      <a:pt x="802" y="390"/>
                    </a:lnTo>
                    <a:lnTo>
                      <a:pt x="808" y="388"/>
                    </a:lnTo>
                    <a:lnTo>
                      <a:pt x="814" y="386"/>
                    </a:lnTo>
                    <a:lnTo>
                      <a:pt x="818" y="382"/>
                    </a:lnTo>
                    <a:lnTo>
                      <a:pt x="820" y="376"/>
                    </a:lnTo>
                    <a:lnTo>
                      <a:pt x="824" y="362"/>
                    </a:lnTo>
                    <a:lnTo>
                      <a:pt x="824" y="362"/>
                    </a:lnTo>
                    <a:lnTo>
                      <a:pt x="824" y="338"/>
                    </a:lnTo>
                    <a:lnTo>
                      <a:pt x="822" y="316"/>
                    </a:lnTo>
                    <a:lnTo>
                      <a:pt x="818" y="294"/>
                    </a:lnTo>
                    <a:lnTo>
                      <a:pt x="810" y="276"/>
                    </a:lnTo>
                    <a:lnTo>
                      <a:pt x="798" y="260"/>
                    </a:lnTo>
                    <a:lnTo>
                      <a:pt x="786" y="246"/>
                    </a:lnTo>
                    <a:lnTo>
                      <a:pt x="770" y="238"/>
                    </a:lnTo>
                    <a:lnTo>
                      <a:pt x="762" y="236"/>
                    </a:lnTo>
                    <a:lnTo>
                      <a:pt x="754" y="234"/>
                    </a:lnTo>
                    <a:lnTo>
                      <a:pt x="754" y="234"/>
                    </a:lnTo>
                    <a:lnTo>
                      <a:pt x="738" y="234"/>
                    </a:lnTo>
                    <a:lnTo>
                      <a:pt x="722" y="236"/>
                    </a:lnTo>
                    <a:lnTo>
                      <a:pt x="708" y="240"/>
                    </a:lnTo>
                    <a:lnTo>
                      <a:pt x="702" y="244"/>
                    </a:lnTo>
                    <a:lnTo>
                      <a:pt x="700" y="248"/>
                    </a:lnTo>
                    <a:lnTo>
                      <a:pt x="700" y="248"/>
                    </a:lnTo>
                    <a:lnTo>
                      <a:pt x="686" y="274"/>
                    </a:lnTo>
                    <a:lnTo>
                      <a:pt x="674" y="302"/>
                    </a:lnTo>
                    <a:lnTo>
                      <a:pt x="652" y="358"/>
                    </a:lnTo>
                    <a:lnTo>
                      <a:pt x="652" y="358"/>
                    </a:lnTo>
                    <a:lnTo>
                      <a:pt x="602" y="354"/>
                    </a:lnTo>
                    <a:lnTo>
                      <a:pt x="602" y="354"/>
                    </a:lnTo>
                    <a:lnTo>
                      <a:pt x="592" y="310"/>
                    </a:lnTo>
                    <a:lnTo>
                      <a:pt x="586" y="290"/>
                    </a:lnTo>
                    <a:lnTo>
                      <a:pt x="578" y="272"/>
                    </a:lnTo>
                    <a:lnTo>
                      <a:pt x="578" y="272"/>
                    </a:lnTo>
                    <a:lnTo>
                      <a:pt x="574" y="266"/>
                    </a:lnTo>
                    <a:lnTo>
                      <a:pt x="568" y="260"/>
                    </a:lnTo>
                    <a:lnTo>
                      <a:pt x="552" y="252"/>
                    </a:lnTo>
                    <a:lnTo>
                      <a:pt x="538" y="246"/>
                    </a:lnTo>
                    <a:lnTo>
                      <a:pt x="532" y="244"/>
                    </a:lnTo>
                    <a:lnTo>
                      <a:pt x="530" y="244"/>
                    </a:lnTo>
                    <a:lnTo>
                      <a:pt x="530" y="244"/>
                    </a:lnTo>
                    <a:lnTo>
                      <a:pt x="518" y="260"/>
                    </a:lnTo>
                    <a:lnTo>
                      <a:pt x="506" y="278"/>
                    </a:lnTo>
                    <a:lnTo>
                      <a:pt x="496" y="296"/>
                    </a:lnTo>
                    <a:lnTo>
                      <a:pt x="492" y="314"/>
                    </a:lnTo>
                    <a:lnTo>
                      <a:pt x="492" y="314"/>
                    </a:lnTo>
                    <a:lnTo>
                      <a:pt x="488" y="336"/>
                    </a:lnTo>
                    <a:lnTo>
                      <a:pt x="488" y="346"/>
                    </a:lnTo>
                    <a:lnTo>
                      <a:pt x="490" y="356"/>
                    </a:lnTo>
                    <a:lnTo>
                      <a:pt x="494" y="368"/>
                    </a:lnTo>
                    <a:lnTo>
                      <a:pt x="500" y="376"/>
                    </a:lnTo>
                    <a:lnTo>
                      <a:pt x="508" y="384"/>
                    </a:lnTo>
                    <a:lnTo>
                      <a:pt x="520" y="392"/>
                    </a:lnTo>
                    <a:lnTo>
                      <a:pt x="520" y="392"/>
                    </a:lnTo>
                    <a:lnTo>
                      <a:pt x="522" y="390"/>
                    </a:lnTo>
                    <a:lnTo>
                      <a:pt x="528" y="386"/>
                    </a:lnTo>
                    <a:lnTo>
                      <a:pt x="528" y="386"/>
                    </a:lnTo>
                    <a:lnTo>
                      <a:pt x="516" y="372"/>
                    </a:lnTo>
                    <a:lnTo>
                      <a:pt x="512" y="366"/>
                    </a:lnTo>
                    <a:lnTo>
                      <a:pt x="510" y="358"/>
                    </a:lnTo>
                    <a:lnTo>
                      <a:pt x="510" y="358"/>
                    </a:lnTo>
                    <a:lnTo>
                      <a:pt x="508" y="344"/>
                    </a:lnTo>
                    <a:lnTo>
                      <a:pt x="510" y="328"/>
                    </a:lnTo>
                    <a:lnTo>
                      <a:pt x="512" y="314"/>
                    </a:lnTo>
                    <a:lnTo>
                      <a:pt x="516" y="298"/>
                    </a:lnTo>
                    <a:lnTo>
                      <a:pt x="516" y="298"/>
                    </a:lnTo>
                    <a:lnTo>
                      <a:pt x="518" y="296"/>
                    </a:lnTo>
                    <a:lnTo>
                      <a:pt x="522" y="294"/>
                    </a:lnTo>
                    <a:lnTo>
                      <a:pt x="532" y="292"/>
                    </a:lnTo>
                    <a:lnTo>
                      <a:pt x="542" y="290"/>
                    </a:lnTo>
                    <a:lnTo>
                      <a:pt x="546" y="290"/>
                    </a:lnTo>
                    <a:lnTo>
                      <a:pt x="550" y="292"/>
                    </a:lnTo>
                    <a:lnTo>
                      <a:pt x="550" y="292"/>
                    </a:lnTo>
                    <a:lnTo>
                      <a:pt x="558" y="304"/>
                    </a:lnTo>
                    <a:lnTo>
                      <a:pt x="564" y="318"/>
                    </a:lnTo>
                    <a:lnTo>
                      <a:pt x="570" y="332"/>
                    </a:lnTo>
                    <a:lnTo>
                      <a:pt x="574" y="346"/>
                    </a:lnTo>
                    <a:lnTo>
                      <a:pt x="574" y="346"/>
                    </a:lnTo>
                    <a:lnTo>
                      <a:pt x="574" y="354"/>
                    </a:lnTo>
                    <a:lnTo>
                      <a:pt x="570" y="360"/>
                    </a:lnTo>
                    <a:lnTo>
                      <a:pt x="560" y="374"/>
                    </a:lnTo>
                    <a:lnTo>
                      <a:pt x="560" y="374"/>
                    </a:lnTo>
                    <a:lnTo>
                      <a:pt x="534" y="396"/>
                    </a:lnTo>
                    <a:lnTo>
                      <a:pt x="522" y="406"/>
                    </a:lnTo>
                    <a:lnTo>
                      <a:pt x="510" y="418"/>
                    </a:lnTo>
                    <a:lnTo>
                      <a:pt x="510" y="418"/>
                    </a:lnTo>
                    <a:lnTo>
                      <a:pt x="504" y="428"/>
                    </a:lnTo>
                    <a:lnTo>
                      <a:pt x="498" y="440"/>
                    </a:lnTo>
                    <a:lnTo>
                      <a:pt x="494" y="450"/>
                    </a:lnTo>
                    <a:lnTo>
                      <a:pt x="494" y="454"/>
                    </a:lnTo>
                    <a:lnTo>
                      <a:pt x="494" y="456"/>
                    </a:lnTo>
                    <a:lnTo>
                      <a:pt x="494" y="456"/>
                    </a:lnTo>
                    <a:lnTo>
                      <a:pt x="514" y="476"/>
                    </a:lnTo>
                    <a:lnTo>
                      <a:pt x="526" y="488"/>
                    </a:lnTo>
                    <a:lnTo>
                      <a:pt x="536" y="496"/>
                    </a:lnTo>
                    <a:lnTo>
                      <a:pt x="548" y="504"/>
                    </a:lnTo>
                    <a:lnTo>
                      <a:pt x="562" y="510"/>
                    </a:lnTo>
                    <a:lnTo>
                      <a:pt x="576" y="514"/>
                    </a:lnTo>
                    <a:lnTo>
                      <a:pt x="594" y="514"/>
                    </a:lnTo>
                    <a:lnTo>
                      <a:pt x="594" y="514"/>
                    </a:lnTo>
                    <a:lnTo>
                      <a:pt x="644" y="506"/>
                    </a:lnTo>
                    <a:lnTo>
                      <a:pt x="670" y="500"/>
                    </a:lnTo>
                    <a:lnTo>
                      <a:pt x="694" y="494"/>
                    </a:lnTo>
                    <a:lnTo>
                      <a:pt x="718" y="486"/>
                    </a:lnTo>
                    <a:lnTo>
                      <a:pt x="742" y="474"/>
                    </a:lnTo>
                    <a:lnTo>
                      <a:pt x="766" y="460"/>
                    </a:lnTo>
                    <a:lnTo>
                      <a:pt x="788" y="444"/>
                    </a:lnTo>
                    <a:lnTo>
                      <a:pt x="788" y="444"/>
                    </a:lnTo>
                    <a:lnTo>
                      <a:pt x="792" y="460"/>
                    </a:lnTo>
                    <a:lnTo>
                      <a:pt x="792" y="466"/>
                    </a:lnTo>
                    <a:lnTo>
                      <a:pt x="792" y="466"/>
                    </a:lnTo>
                    <a:lnTo>
                      <a:pt x="734" y="494"/>
                    </a:lnTo>
                    <a:lnTo>
                      <a:pt x="706" y="506"/>
                    </a:lnTo>
                    <a:lnTo>
                      <a:pt x="676" y="518"/>
                    </a:lnTo>
                    <a:lnTo>
                      <a:pt x="646" y="528"/>
                    </a:lnTo>
                    <a:lnTo>
                      <a:pt x="614" y="534"/>
                    </a:lnTo>
                    <a:lnTo>
                      <a:pt x="580" y="538"/>
                    </a:lnTo>
                    <a:lnTo>
                      <a:pt x="564" y="536"/>
                    </a:lnTo>
                    <a:lnTo>
                      <a:pt x="546" y="534"/>
                    </a:lnTo>
                    <a:lnTo>
                      <a:pt x="546" y="534"/>
                    </a:lnTo>
                    <a:lnTo>
                      <a:pt x="558" y="548"/>
                    </a:lnTo>
                    <a:lnTo>
                      <a:pt x="570" y="560"/>
                    </a:lnTo>
                    <a:lnTo>
                      <a:pt x="582" y="566"/>
                    </a:lnTo>
                    <a:lnTo>
                      <a:pt x="596" y="570"/>
                    </a:lnTo>
                    <a:lnTo>
                      <a:pt x="608" y="572"/>
                    </a:lnTo>
                    <a:lnTo>
                      <a:pt x="622" y="570"/>
                    </a:lnTo>
                    <a:lnTo>
                      <a:pt x="634" y="568"/>
                    </a:lnTo>
                    <a:lnTo>
                      <a:pt x="648" y="564"/>
                    </a:lnTo>
                    <a:lnTo>
                      <a:pt x="648" y="564"/>
                    </a:lnTo>
                    <a:lnTo>
                      <a:pt x="672" y="554"/>
                    </a:lnTo>
                    <a:lnTo>
                      <a:pt x="696" y="544"/>
                    </a:lnTo>
                    <a:lnTo>
                      <a:pt x="742" y="520"/>
                    </a:lnTo>
                    <a:lnTo>
                      <a:pt x="742" y="520"/>
                    </a:lnTo>
                    <a:lnTo>
                      <a:pt x="762" y="514"/>
                    </a:lnTo>
                    <a:lnTo>
                      <a:pt x="782" y="510"/>
                    </a:lnTo>
                    <a:lnTo>
                      <a:pt x="782" y="510"/>
                    </a:lnTo>
                    <a:lnTo>
                      <a:pt x="786" y="522"/>
                    </a:lnTo>
                    <a:lnTo>
                      <a:pt x="786" y="522"/>
                    </a:lnTo>
                    <a:lnTo>
                      <a:pt x="698" y="578"/>
                    </a:lnTo>
                    <a:lnTo>
                      <a:pt x="654" y="604"/>
                    </a:lnTo>
                    <a:lnTo>
                      <a:pt x="608" y="630"/>
                    </a:lnTo>
                    <a:lnTo>
                      <a:pt x="608" y="630"/>
                    </a:lnTo>
                    <a:lnTo>
                      <a:pt x="604" y="630"/>
                    </a:lnTo>
                    <a:lnTo>
                      <a:pt x="598" y="630"/>
                    </a:lnTo>
                    <a:lnTo>
                      <a:pt x="582" y="626"/>
                    </a:lnTo>
                    <a:lnTo>
                      <a:pt x="568" y="618"/>
                    </a:lnTo>
                    <a:lnTo>
                      <a:pt x="554" y="608"/>
                    </a:lnTo>
                    <a:lnTo>
                      <a:pt x="554" y="608"/>
                    </a:lnTo>
                    <a:lnTo>
                      <a:pt x="540" y="594"/>
                    </a:lnTo>
                    <a:lnTo>
                      <a:pt x="528" y="578"/>
                    </a:lnTo>
                    <a:lnTo>
                      <a:pt x="504" y="546"/>
                    </a:lnTo>
                    <a:lnTo>
                      <a:pt x="504" y="546"/>
                    </a:lnTo>
                    <a:close/>
                    <a:moveTo>
                      <a:pt x="1078" y="1054"/>
                    </a:moveTo>
                    <a:lnTo>
                      <a:pt x="1078" y="1054"/>
                    </a:lnTo>
                    <a:lnTo>
                      <a:pt x="1084" y="1012"/>
                    </a:lnTo>
                    <a:lnTo>
                      <a:pt x="1086" y="970"/>
                    </a:lnTo>
                    <a:lnTo>
                      <a:pt x="1084" y="930"/>
                    </a:lnTo>
                    <a:lnTo>
                      <a:pt x="1078" y="892"/>
                    </a:lnTo>
                    <a:lnTo>
                      <a:pt x="1068" y="854"/>
                    </a:lnTo>
                    <a:lnTo>
                      <a:pt x="1052" y="818"/>
                    </a:lnTo>
                    <a:lnTo>
                      <a:pt x="1032" y="784"/>
                    </a:lnTo>
                    <a:lnTo>
                      <a:pt x="1008" y="750"/>
                    </a:lnTo>
                    <a:lnTo>
                      <a:pt x="1008" y="750"/>
                    </a:lnTo>
                    <a:lnTo>
                      <a:pt x="1040" y="826"/>
                    </a:lnTo>
                    <a:lnTo>
                      <a:pt x="1056" y="866"/>
                    </a:lnTo>
                    <a:lnTo>
                      <a:pt x="1066" y="904"/>
                    </a:lnTo>
                    <a:lnTo>
                      <a:pt x="1070" y="924"/>
                    </a:lnTo>
                    <a:lnTo>
                      <a:pt x="1072" y="944"/>
                    </a:lnTo>
                    <a:lnTo>
                      <a:pt x="1074" y="966"/>
                    </a:lnTo>
                    <a:lnTo>
                      <a:pt x="1072" y="986"/>
                    </a:lnTo>
                    <a:lnTo>
                      <a:pt x="1070" y="1006"/>
                    </a:lnTo>
                    <a:lnTo>
                      <a:pt x="1064" y="1028"/>
                    </a:lnTo>
                    <a:lnTo>
                      <a:pt x="1056" y="1050"/>
                    </a:lnTo>
                    <a:lnTo>
                      <a:pt x="1046" y="1070"/>
                    </a:lnTo>
                    <a:lnTo>
                      <a:pt x="1046" y="1070"/>
                    </a:lnTo>
                    <a:lnTo>
                      <a:pt x="1108" y="1080"/>
                    </a:lnTo>
                    <a:lnTo>
                      <a:pt x="1108" y="1080"/>
                    </a:lnTo>
                    <a:lnTo>
                      <a:pt x="1078" y="1054"/>
                    </a:lnTo>
                    <a:lnTo>
                      <a:pt x="1078" y="1054"/>
                    </a:lnTo>
                    <a:close/>
                    <a:moveTo>
                      <a:pt x="880" y="490"/>
                    </a:moveTo>
                    <a:lnTo>
                      <a:pt x="880" y="490"/>
                    </a:lnTo>
                    <a:lnTo>
                      <a:pt x="870" y="496"/>
                    </a:lnTo>
                    <a:lnTo>
                      <a:pt x="870" y="496"/>
                    </a:lnTo>
                    <a:lnTo>
                      <a:pt x="888" y="520"/>
                    </a:lnTo>
                    <a:lnTo>
                      <a:pt x="908" y="542"/>
                    </a:lnTo>
                    <a:lnTo>
                      <a:pt x="908" y="542"/>
                    </a:lnTo>
                    <a:lnTo>
                      <a:pt x="912" y="544"/>
                    </a:lnTo>
                    <a:lnTo>
                      <a:pt x="918" y="544"/>
                    </a:lnTo>
                    <a:lnTo>
                      <a:pt x="932" y="542"/>
                    </a:lnTo>
                    <a:lnTo>
                      <a:pt x="932" y="542"/>
                    </a:lnTo>
                    <a:lnTo>
                      <a:pt x="928" y="526"/>
                    </a:lnTo>
                    <a:lnTo>
                      <a:pt x="928" y="520"/>
                    </a:lnTo>
                    <a:lnTo>
                      <a:pt x="924" y="514"/>
                    </a:lnTo>
                    <a:lnTo>
                      <a:pt x="924" y="514"/>
                    </a:lnTo>
                    <a:lnTo>
                      <a:pt x="914" y="508"/>
                    </a:lnTo>
                    <a:lnTo>
                      <a:pt x="902" y="502"/>
                    </a:lnTo>
                    <a:lnTo>
                      <a:pt x="880" y="490"/>
                    </a:lnTo>
                    <a:lnTo>
                      <a:pt x="880" y="490"/>
                    </a:lnTo>
                    <a:close/>
                  </a:path>
                </a:pathLst>
              </a:custGeom>
              <a:solidFill>
                <a:srgbClr val="0070C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706" tIns="146165" rIns="182706" bIns="146165" numCol="1" spcCol="0" rtlCol="0" fromWordArt="0" anchor="t" anchorCtr="0" forceAA="0" compatLnSpc="1">
                <a:prstTxWarp prst="textNoShape">
                  <a:avLst/>
                </a:prstTxWarp>
                <a:noAutofit/>
              </a:bodyPr>
              <a:lstStyle/>
              <a:p>
                <a:pPr marL="0" marR="0" lvl="0" indent="0" algn="ctr" defTabSz="913111" rtl="0" eaLnBrk="1" fontAlgn="base" latinLnBrk="0" hangingPunct="1">
                  <a:lnSpc>
                    <a:spcPct val="90000"/>
                  </a:lnSpc>
                  <a:spcBef>
                    <a:spcPct val="0"/>
                  </a:spcBef>
                  <a:spcAft>
                    <a:spcPct val="0"/>
                  </a:spcAft>
                  <a:buClrTx/>
                  <a:buSzTx/>
                  <a:buFontTx/>
                  <a:buNone/>
                  <a:tabLst/>
                  <a:defRPr/>
                </a:pPr>
                <a:endParaRPr kumimoji="0" lang="en-US" sz="1998" b="0" i="0" u="none" strike="noStrike" kern="1200" cap="none" spc="-50" normalizeH="0" baseline="0" noProof="0">
                  <a:ln>
                    <a:noFill/>
                  </a:ln>
                  <a:gradFill>
                    <a:gsLst>
                      <a:gs pos="1250">
                        <a:srgbClr val="EFEFEF"/>
                      </a:gs>
                      <a:gs pos="10417">
                        <a:srgbClr val="EFEFEF"/>
                      </a:gs>
                    </a:gsLst>
                    <a:lin ang="5400000" scaled="0"/>
                  </a:gradFill>
                  <a:effectLst/>
                  <a:uLnTx/>
                  <a:uFillTx/>
                  <a:latin typeface="Segoe UI Light"/>
                  <a:ea typeface="+mn-ea"/>
                  <a:cs typeface="+mn-cs"/>
                </a:endParaRPr>
              </a:p>
            </p:txBody>
          </p:sp>
        </p:grpSp>
      </p:grpSp>
      <p:grpSp>
        <p:nvGrpSpPr>
          <p:cNvPr id="566" name="Group 565">
            <a:extLst>
              <a:ext uri="{FF2B5EF4-FFF2-40B4-BE49-F238E27FC236}">
                <a16:creationId xmlns:a16="http://schemas.microsoft.com/office/drawing/2014/main" id="{7B9BE697-26B5-41AB-8E29-5C6F7B140006}"/>
              </a:ext>
            </a:extLst>
          </p:cNvPr>
          <p:cNvGrpSpPr/>
          <p:nvPr/>
        </p:nvGrpSpPr>
        <p:grpSpPr>
          <a:xfrm>
            <a:off x="3777220" y="3547430"/>
            <a:ext cx="370338" cy="327772"/>
            <a:chOff x="4723767" y="3080378"/>
            <a:chExt cx="439858" cy="389301"/>
          </a:xfrm>
        </p:grpSpPr>
        <p:pic>
          <p:nvPicPr>
            <p:cNvPr id="571" name="Picture 570">
              <a:extLst>
                <a:ext uri="{FF2B5EF4-FFF2-40B4-BE49-F238E27FC236}">
                  <a16:creationId xmlns:a16="http://schemas.microsoft.com/office/drawing/2014/main" id="{915EC2B4-9841-4A3D-A13A-81A78491D057}"/>
                </a:ext>
              </a:extLst>
            </p:cNvPr>
            <p:cNvPicPr>
              <a:picLocks noChangeAspect="1"/>
            </p:cNvPicPr>
            <p:nvPr/>
          </p:nvPicPr>
          <p:blipFill rotWithShape="1">
            <a:blip r:embed="rId47" cstate="hqprint">
              <a:duotone>
                <a:schemeClr val="accent1">
                  <a:shade val="45000"/>
                  <a:satMod val="135000"/>
                </a:schemeClr>
                <a:prstClr val="white"/>
              </a:duotone>
              <a:extLst>
                <a:ext uri="{28A0092B-C50C-407E-A947-70E740481C1C}">
                  <a14:useLocalDpi xmlns:a14="http://schemas.microsoft.com/office/drawing/2010/main"/>
                </a:ext>
              </a:extLst>
            </a:blip>
            <a:srcRect l="-2"/>
            <a:stretch/>
          </p:blipFill>
          <p:spPr>
            <a:xfrm>
              <a:off x="4908907" y="3123428"/>
              <a:ext cx="216369" cy="164753"/>
            </a:xfrm>
            <a:prstGeom prst="rect">
              <a:avLst/>
            </a:prstGeom>
          </p:spPr>
        </p:pic>
        <p:grpSp>
          <p:nvGrpSpPr>
            <p:cNvPr id="572" name="Group 571">
              <a:extLst>
                <a:ext uri="{FF2B5EF4-FFF2-40B4-BE49-F238E27FC236}">
                  <a16:creationId xmlns:a16="http://schemas.microsoft.com/office/drawing/2014/main" id="{003C0D33-B8C2-46C1-9173-157D9CE6B07B}"/>
                </a:ext>
              </a:extLst>
            </p:cNvPr>
            <p:cNvGrpSpPr/>
            <p:nvPr/>
          </p:nvGrpSpPr>
          <p:grpSpPr>
            <a:xfrm>
              <a:off x="4723767" y="3080378"/>
              <a:ext cx="439858" cy="389301"/>
              <a:chOff x="3131835" y="4047725"/>
              <a:chExt cx="439858" cy="389301"/>
            </a:xfrm>
          </p:grpSpPr>
          <p:grpSp>
            <p:nvGrpSpPr>
              <p:cNvPr id="573" name="Group 572">
                <a:extLst>
                  <a:ext uri="{FF2B5EF4-FFF2-40B4-BE49-F238E27FC236}">
                    <a16:creationId xmlns:a16="http://schemas.microsoft.com/office/drawing/2014/main" id="{CF6F55E2-C9B2-4A1E-B06E-B6C023D03929}"/>
                  </a:ext>
                </a:extLst>
              </p:cNvPr>
              <p:cNvGrpSpPr/>
              <p:nvPr/>
            </p:nvGrpSpPr>
            <p:grpSpPr>
              <a:xfrm>
                <a:off x="3131835" y="4047725"/>
                <a:ext cx="182560" cy="348911"/>
                <a:chOff x="2136298" y="4226790"/>
                <a:chExt cx="196678" cy="375893"/>
              </a:xfrm>
            </p:grpSpPr>
            <p:sp>
              <p:nvSpPr>
                <p:cNvPr id="603" name="Rectangle 602">
                  <a:extLst>
                    <a:ext uri="{FF2B5EF4-FFF2-40B4-BE49-F238E27FC236}">
                      <a16:creationId xmlns:a16="http://schemas.microsoft.com/office/drawing/2014/main" id="{6154AC2F-DA5B-47A2-93E6-529AF8BC187F}"/>
                    </a:ext>
                  </a:extLst>
                </p:cNvPr>
                <p:cNvSpPr/>
                <p:nvPr/>
              </p:nvSpPr>
              <p:spPr bwMode="auto">
                <a:xfrm>
                  <a:off x="2138191" y="4226790"/>
                  <a:ext cx="194785" cy="375893"/>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04" name="server">
                  <a:extLst>
                    <a:ext uri="{FF2B5EF4-FFF2-40B4-BE49-F238E27FC236}">
                      <a16:creationId xmlns:a16="http://schemas.microsoft.com/office/drawing/2014/main" id="{16EC4974-35DF-4BF8-9978-9C96B28EDBDD}"/>
                    </a:ext>
                  </a:extLst>
                </p:cNvPr>
                <p:cNvSpPr>
                  <a:spLocks noChangeAspect="1" noEditPoints="1"/>
                </p:cNvSpPr>
                <p:nvPr/>
              </p:nvSpPr>
              <p:spPr bwMode="auto">
                <a:xfrm>
                  <a:off x="2136298" y="4235711"/>
                  <a:ext cx="192569" cy="365760"/>
                </a:xfrm>
                <a:custGeom>
                  <a:avLst/>
                  <a:gdLst>
                    <a:gd name="T0" fmla="*/ 318 w 318"/>
                    <a:gd name="T1" fmla="*/ 283 h 604"/>
                    <a:gd name="T2" fmla="*/ 318 w 318"/>
                    <a:gd name="T3" fmla="*/ 604 h 604"/>
                    <a:gd name="T4" fmla="*/ 0 w 318"/>
                    <a:gd name="T5" fmla="*/ 604 h 604"/>
                    <a:gd name="T6" fmla="*/ 0 w 318"/>
                    <a:gd name="T7" fmla="*/ 0 h 604"/>
                    <a:gd name="T8" fmla="*/ 318 w 318"/>
                    <a:gd name="T9" fmla="*/ 0 h 604"/>
                    <a:gd name="T10" fmla="*/ 318 w 318"/>
                    <a:gd name="T11" fmla="*/ 283 h 604"/>
                    <a:gd name="T12" fmla="*/ 67 w 318"/>
                    <a:gd name="T13" fmla="*/ 97 h 604"/>
                    <a:gd name="T14" fmla="*/ 249 w 318"/>
                    <a:gd name="T15" fmla="*/ 97 h 604"/>
                    <a:gd name="T16" fmla="*/ 67 w 318"/>
                    <a:gd name="T17" fmla="*/ 414 h 604"/>
                    <a:gd name="T18" fmla="*/ 249 w 318"/>
                    <a:gd name="T19" fmla="*/ 414 h 604"/>
                    <a:gd name="T20" fmla="*/ 67 w 318"/>
                    <a:gd name="T21" fmla="*/ 504 h 604"/>
                    <a:gd name="T22" fmla="*/ 249 w 318"/>
                    <a:gd name="T23" fmla="*/ 5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8" h="604">
                      <a:moveTo>
                        <a:pt x="318" y="283"/>
                      </a:moveTo>
                      <a:lnTo>
                        <a:pt x="318" y="604"/>
                      </a:lnTo>
                      <a:lnTo>
                        <a:pt x="0" y="604"/>
                      </a:lnTo>
                      <a:lnTo>
                        <a:pt x="0" y="0"/>
                      </a:lnTo>
                      <a:lnTo>
                        <a:pt x="318" y="0"/>
                      </a:lnTo>
                      <a:lnTo>
                        <a:pt x="318" y="283"/>
                      </a:lnTo>
                      <a:moveTo>
                        <a:pt x="67" y="97"/>
                      </a:moveTo>
                      <a:lnTo>
                        <a:pt x="249" y="97"/>
                      </a:lnTo>
                      <a:moveTo>
                        <a:pt x="67" y="414"/>
                      </a:moveTo>
                      <a:lnTo>
                        <a:pt x="249" y="414"/>
                      </a:lnTo>
                      <a:moveTo>
                        <a:pt x="67" y="504"/>
                      </a:moveTo>
                      <a:lnTo>
                        <a:pt x="249" y="504"/>
                      </a:lnTo>
                    </a:path>
                  </a:pathLst>
                </a:custGeom>
                <a:noFill/>
                <a:ln w="14224"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sp>
            <p:nvSpPr>
              <p:cNvPr id="574" name="Oval 573">
                <a:extLst>
                  <a:ext uri="{FF2B5EF4-FFF2-40B4-BE49-F238E27FC236}">
                    <a16:creationId xmlns:a16="http://schemas.microsoft.com/office/drawing/2014/main" id="{C1AEE6E6-9AFE-4FC0-A3FD-EF5BFB3F6B07}"/>
                  </a:ext>
                </a:extLst>
              </p:cNvPr>
              <p:cNvSpPr/>
              <p:nvPr/>
            </p:nvSpPr>
            <p:spPr bwMode="auto">
              <a:xfrm>
                <a:off x="3218521" y="4213899"/>
                <a:ext cx="223127" cy="223127"/>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76" name="Picture 575">
                <a:extLst>
                  <a:ext uri="{FF2B5EF4-FFF2-40B4-BE49-F238E27FC236}">
                    <a16:creationId xmlns:a16="http://schemas.microsoft.com/office/drawing/2014/main" id="{D739B82B-3215-4F0F-831B-AAA3C73A7268}"/>
                  </a:ext>
                </a:extLst>
              </p:cNvPr>
              <p:cNvPicPr>
                <a:picLocks noChangeAspect="1"/>
              </p:cNvPicPr>
              <p:nvPr/>
            </p:nvPicPr>
            <p:blipFill rotWithShape="1">
              <a:blip r:embed="rId48" cstate="email">
                <a:extLst>
                  <a:ext uri="{28A0092B-C50C-407E-A947-70E740481C1C}">
                    <a14:useLocalDpi xmlns:a14="http://schemas.microsoft.com/office/drawing/2010/main"/>
                  </a:ext>
                </a:extLst>
              </a:blip>
              <a:srcRect r="83295"/>
              <a:stretch/>
            </p:blipFill>
            <p:spPr>
              <a:xfrm>
                <a:off x="3414387" y="4255363"/>
                <a:ext cx="157306" cy="137160"/>
              </a:xfrm>
              <a:prstGeom prst="rect">
                <a:avLst/>
              </a:prstGeom>
            </p:spPr>
          </p:pic>
          <p:sp>
            <p:nvSpPr>
              <p:cNvPr id="602" name="Freeform 6">
                <a:extLst>
                  <a:ext uri="{FF2B5EF4-FFF2-40B4-BE49-F238E27FC236}">
                    <a16:creationId xmlns:a16="http://schemas.microsoft.com/office/drawing/2014/main" id="{33346D4F-7832-4AE9-97ED-1BB54263221F}"/>
                  </a:ext>
                </a:extLst>
              </p:cNvPr>
              <p:cNvSpPr>
                <a:spLocks noEditPoints="1"/>
              </p:cNvSpPr>
              <p:nvPr/>
            </p:nvSpPr>
            <p:spPr bwMode="auto">
              <a:xfrm>
                <a:off x="3256470" y="4258262"/>
                <a:ext cx="135502" cy="134064"/>
              </a:xfrm>
              <a:custGeom>
                <a:avLst/>
                <a:gdLst>
                  <a:gd name="T0" fmla="*/ 88 w 1374"/>
                  <a:gd name="T1" fmla="*/ 1258 h 1620"/>
                  <a:gd name="T2" fmla="*/ 40 w 1374"/>
                  <a:gd name="T3" fmla="*/ 1324 h 1620"/>
                  <a:gd name="T4" fmla="*/ 42 w 1374"/>
                  <a:gd name="T5" fmla="*/ 1484 h 1620"/>
                  <a:gd name="T6" fmla="*/ 386 w 1374"/>
                  <a:gd name="T7" fmla="*/ 1572 h 1620"/>
                  <a:gd name="T8" fmla="*/ 494 w 1374"/>
                  <a:gd name="T9" fmla="*/ 1488 h 1620"/>
                  <a:gd name="T10" fmla="*/ 266 w 1374"/>
                  <a:gd name="T11" fmla="*/ 1124 h 1620"/>
                  <a:gd name="T12" fmla="*/ 190 w 1374"/>
                  <a:gd name="T13" fmla="*/ 1036 h 1620"/>
                  <a:gd name="T14" fmla="*/ 364 w 1374"/>
                  <a:gd name="T15" fmla="*/ 682 h 1620"/>
                  <a:gd name="T16" fmla="*/ 452 w 1374"/>
                  <a:gd name="T17" fmla="*/ 438 h 1620"/>
                  <a:gd name="T18" fmla="*/ 478 w 1374"/>
                  <a:gd name="T19" fmla="*/ 92 h 1620"/>
                  <a:gd name="T20" fmla="*/ 656 w 1374"/>
                  <a:gd name="T21" fmla="*/ 0 h 1620"/>
                  <a:gd name="T22" fmla="*/ 922 w 1374"/>
                  <a:gd name="T23" fmla="*/ 168 h 1620"/>
                  <a:gd name="T24" fmla="*/ 978 w 1374"/>
                  <a:gd name="T25" fmla="*/ 502 h 1620"/>
                  <a:gd name="T26" fmla="*/ 1140 w 1374"/>
                  <a:gd name="T27" fmla="*/ 750 h 1620"/>
                  <a:gd name="T28" fmla="*/ 1224 w 1374"/>
                  <a:gd name="T29" fmla="*/ 1120 h 1620"/>
                  <a:gd name="T30" fmla="*/ 1078 w 1374"/>
                  <a:gd name="T31" fmla="*/ 1242 h 1620"/>
                  <a:gd name="T32" fmla="*/ 988 w 1374"/>
                  <a:gd name="T33" fmla="*/ 1172 h 1620"/>
                  <a:gd name="T34" fmla="*/ 932 w 1374"/>
                  <a:gd name="T35" fmla="*/ 1222 h 1620"/>
                  <a:gd name="T36" fmla="*/ 952 w 1374"/>
                  <a:gd name="T37" fmla="*/ 1542 h 1620"/>
                  <a:gd name="T38" fmla="*/ 1068 w 1374"/>
                  <a:gd name="T39" fmla="*/ 1560 h 1620"/>
                  <a:gd name="T40" fmla="*/ 1292 w 1374"/>
                  <a:gd name="T41" fmla="*/ 1434 h 1620"/>
                  <a:gd name="T42" fmla="*/ 1236 w 1374"/>
                  <a:gd name="T43" fmla="*/ 1276 h 1620"/>
                  <a:gd name="T44" fmla="*/ 1326 w 1374"/>
                  <a:gd name="T45" fmla="*/ 1330 h 1620"/>
                  <a:gd name="T46" fmla="*/ 1330 w 1374"/>
                  <a:gd name="T47" fmla="*/ 1438 h 1620"/>
                  <a:gd name="T48" fmla="*/ 1048 w 1374"/>
                  <a:gd name="T49" fmla="*/ 1614 h 1620"/>
                  <a:gd name="T50" fmla="*/ 900 w 1374"/>
                  <a:gd name="T51" fmla="*/ 1570 h 1620"/>
                  <a:gd name="T52" fmla="*/ 578 w 1374"/>
                  <a:gd name="T53" fmla="*/ 1546 h 1620"/>
                  <a:gd name="T54" fmla="*/ 356 w 1374"/>
                  <a:gd name="T55" fmla="*/ 1606 h 1620"/>
                  <a:gd name="T56" fmla="*/ 0 w 1374"/>
                  <a:gd name="T57" fmla="*/ 1464 h 1620"/>
                  <a:gd name="T58" fmla="*/ 14 w 1374"/>
                  <a:gd name="T59" fmla="*/ 1256 h 1620"/>
                  <a:gd name="T60" fmla="*/ 166 w 1374"/>
                  <a:gd name="T61" fmla="*/ 1186 h 1620"/>
                  <a:gd name="T62" fmla="*/ 438 w 1374"/>
                  <a:gd name="T63" fmla="*/ 716 h 1620"/>
                  <a:gd name="T64" fmla="*/ 358 w 1374"/>
                  <a:gd name="T65" fmla="*/ 934 h 1620"/>
                  <a:gd name="T66" fmla="*/ 288 w 1374"/>
                  <a:gd name="T67" fmla="*/ 1036 h 1620"/>
                  <a:gd name="T68" fmla="*/ 326 w 1374"/>
                  <a:gd name="T69" fmla="*/ 1124 h 1620"/>
                  <a:gd name="T70" fmla="*/ 520 w 1374"/>
                  <a:gd name="T71" fmla="*/ 1354 h 1620"/>
                  <a:gd name="T72" fmla="*/ 524 w 1374"/>
                  <a:gd name="T73" fmla="*/ 1412 h 1620"/>
                  <a:gd name="T74" fmla="*/ 790 w 1374"/>
                  <a:gd name="T75" fmla="*/ 1418 h 1620"/>
                  <a:gd name="T76" fmla="*/ 892 w 1374"/>
                  <a:gd name="T77" fmla="*/ 1424 h 1620"/>
                  <a:gd name="T78" fmla="*/ 914 w 1374"/>
                  <a:gd name="T79" fmla="*/ 1402 h 1620"/>
                  <a:gd name="T80" fmla="*/ 948 w 1374"/>
                  <a:gd name="T81" fmla="*/ 1130 h 1620"/>
                  <a:gd name="T82" fmla="*/ 976 w 1374"/>
                  <a:gd name="T83" fmla="*/ 930 h 1620"/>
                  <a:gd name="T84" fmla="*/ 842 w 1374"/>
                  <a:gd name="T85" fmla="*/ 588 h 1620"/>
                  <a:gd name="T86" fmla="*/ 820 w 1374"/>
                  <a:gd name="T87" fmla="*/ 438 h 1620"/>
                  <a:gd name="T88" fmla="*/ 700 w 1374"/>
                  <a:gd name="T89" fmla="*/ 370 h 1620"/>
                  <a:gd name="T90" fmla="*/ 744 w 1374"/>
                  <a:gd name="T91" fmla="*/ 288 h 1620"/>
                  <a:gd name="T92" fmla="*/ 802 w 1374"/>
                  <a:gd name="T93" fmla="*/ 390 h 1620"/>
                  <a:gd name="T94" fmla="*/ 786 w 1374"/>
                  <a:gd name="T95" fmla="*/ 246 h 1620"/>
                  <a:gd name="T96" fmla="*/ 674 w 1374"/>
                  <a:gd name="T97" fmla="*/ 302 h 1620"/>
                  <a:gd name="T98" fmla="*/ 538 w 1374"/>
                  <a:gd name="T99" fmla="*/ 246 h 1620"/>
                  <a:gd name="T100" fmla="*/ 494 w 1374"/>
                  <a:gd name="T101" fmla="*/ 368 h 1620"/>
                  <a:gd name="T102" fmla="*/ 508 w 1374"/>
                  <a:gd name="T103" fmla="*/ 344 h 1620"/>
                  <a:gd name="T104" fmla="*/ 558 w 1374"/>
                  <a:gd name="T105" fmla="*/ 304 h 1620"/>
                  <a:gd name="T106" fmla="*/ 510 w 1374"/>
                  <a:gd name="T107" fmla="*/ 418 h 1620"/>
                  <a:gd name="T108" fmla="*/ 576 w 1374"/>
                  <a:gd name="T109" fmla="*/ 514 h 1620"/>
                  <a:gd name="T110" fmla="*/ 792 w 1374"/>
                  <a:gd name="T111" fmla="*/ 466 h 1620"/>
                  <a:gd name="T112" fmla="*/ 570 w 1374"/>
                  <a:gd name="T113" fmla="*/ 560 h 1620"/>
                  <a:gd name="T114" fmla="*/ 762 w 1374"/>
                  <a:gd name="T115" fmla="*/ 514 h 1620"/>
                  <a:gd name="T116" fmla="*/ 568 w 1374"/>
                  <a:gd name="T117" fmla="*/ 618 h 1620"/>
                  <a:gd name="T118" fmla="*/ 1078 w 1374"/>
                  <a:gd name="T119" fmla="*/ 892 h 1620"/>
                  <a:gd name="T120" fmla="*/ 1072 w 1374"/>
                  <a:gd name="T121" fmla="*/ 986 h 1620"/>
                  <a:gd name="T122" fmla="*/ 870 w 1374"/>
                  <a:gd name="T123" fmla="*/ 496 h 1620"/>
                  <a:gd name="T124" fmla="*/ 924 w 1374"/>
                  <a:gd name="T125" fmla="*/ 514 h 1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74" h="1620">
                    <a:moveTo>
                      <a:pt x="174" y="1170"/>
                    </a:moveTo>
                    <a:lnTo>
                      <a:pt x="174" y="1170"/>
                    </a:lnTo>
                    <a:lnTo>
                      <a:pt x="174" y="1188"/>
                    </a:lnTo>
                    <a:lnTo>
                      <a:pt x="172" y="1204"/>
                    </a:lnTo>
                    <a:lnTo>
                      <a:pt x="168" y="1218"/>
                    </a:lnTo>
                    <a:lnTo>
                      <a:pt x="162" y="1230"/>
                    </a:lnTo>
                    <a:lnTo>
                      <a:pt x="154" y="1238"/>
                    </a:lnTo>
                    <a:lnTo>
                      <a:pt x="142" y="1246"/>
                    </a:lnTo>
                    <a:lnTo>
                      <a:pt x="130" y="1252"/>
                    </a:lnTo>
                    <a:lnTo>
                      <a:pt x="114" y="1256"/>
                    </a:lnTo>
                    <a:lnTo>
                      <a:pt x="114" y="1256"/>
                    </a:lnTo>
                    <a:lnTo>
                      <a:pt x="88" y="1258"/>
                    </a:lnTo>
                    <a:lnTo>
                      <a:pt x="64" y="1258"/>
                    </a:lnTo>
                    <a:lnTo>
                      <a:pt x="64" y="1258"/>
                    </a:lnTo>
                    <a:lnTo>
                      <a:pt x="52" y="1260"/>
                    </a:lnTo>
                    <a:lnTo>
                      <a:pt x="42" y="1262"/>
                    </a:lnTo>
                    <a:lnTo>
                      <a:pt x="34" y="1266"/>
                    </a:lnTo>
                    <a:lnTo>
                      <a:pt x="28" y="1272"/>
                    </a:lnTo>
                    <a:lnTo>
                      <a:pt x="26" y="1278"/>
                    </a:lnTo>
                    <a:lnTo>
                      <a:pt x="24" y="1286"/>
                    </a:lnTo>
                    <a:lnTo>
                      <a:pt x="26" y="1294"/>
                    </a:lnTo>
                    <a:lnTo>
                      <a:pt x="30" y="1304"/>
                    </a:lnTo>
                    <a:lnTo>
                      <a:pt x="30" y="1304"/>
                    </a:lnTo>
                    <a:lnTo>
                      <a:pt x="40" y="1324"/>
                    </a:lnTo>
                    <a:lnTo>
                      <a:pt x="46" y="1342"/>
                    </a:lnTo>
                    <a:lnTo>
                      <a:pt x="50" y="1360"/>
                    </a:lnTo>
                    <a:lnTo>
                      <a:pt x="52" y="1378"/>
                    </a:lnTo>
                    <a:lnTo>
                      <a:pt x="52" y="1396"/>
                    </a:lnTo>
                    <a:lnTo>
                      <a:pt x="48" y="1416"/>
                    </a:lnTo>
                    <a:lnTo>
                      <a:pt x="42" y="1434"/>
                    </a:lnTo>
                    <a:lnTo>
                      <a:pt x="32" y="1452"/>
                    </a:lnTo>
                    <a:lnTo>
                      <a:pt x="32" y="1452"/>
                    </a:lnTo>
                    <a:lnTo>
                      <a:pt x="32" y="1456"/>
                    </a:lnTo>
                    <a:lnTo>
                      <a:pt x="32" y="1460"/>
                    </a:lnTo>
                    <a:lnTo>
                      <a:pt x="36" y="1472"/>
                    </a:lnTo>
                    <a:lnTo>
                      <a:pt x="42" y="1484"/>
                    </a:lnTo>
                    <a:lnTo>
                      <a:pt x="50" y="1492"/>
                    </a:lnTo>
                    <a:lnTo>
                      <a:pt x="50" y="1492"/>
                    </a:lnTo>
                    <a:lnTo>
                      <a:pt x="60" y="1498"/>
                    </a:lnTo>
                    <a:lnTo>
                      <a:pt x="72" y="1500"/>
                    </a:lnTo>
                    <a:lnTo>
                      <a:pt x="98" y="1506"/>
                    </a:lnTo>
                    <a:lnTo>
                      <a:pt x="98" y="1506"/>
                    </a:lnTo>
                    <a:lnTo>
                      <a:pt x="216" y="1536"/>
                    </a:lnTo>
                    <a:lnTo>
                      <a:pt x="276" y="1550"/>
                    </a:lnTo>
                    <a:lnTo>
                      <a:pt x="336" y="1564"/>
                    </a:lnTo>
                    <a:lnTo>
                      <a:pt x="336" y="1564"/>
                    </a:lnTo>
                    <a:lnTo>
                      <a:pt x="360" y="1568"/>
                    </a:lnTo>
                    <a:lnTo>
                      <a:pt x="386" y="1572"/>
                    </a:lnTo>
                    <a:lnTo>
                      <a:pt x="412" y="1572"/>
                    </a:lnTo>
                    <a:lnTo>
                      <a:pt x="438" y="1570"/>
                    </a:lnTo>
                    <a:lnTo>
                      <a:pt x="438" y="1570"/>
                    </a:lnTo>
                    <a:lnTo>
                      <a:pt x="452" y="1566"/>
                    </a:lnTo>
                    <a:lnTo>
                      <a:pt x="464" y="1560"/>
                    </a:lnTo>
                    <a:lnTo>
                      <a:pt x="476" y="1552"/>
                    </a:lnTo>
                    <a:lnTo>
                      <a:pt x="484" y="1542"/>
                    </a:lnTo>
                    <a:lnTo>
                      <a:pt x="490" y="1532"/>
                    </a:lnTo>
                    <a:lnTo>
                      <a:pt x="494" y="1518"/>
                    </a:lnTo>
                    <a:lnTo>
                      <a:pt x="494" y="1504"/>
                    </a:lnTo>
                    <a:lnTo>
                      <a:pt x="494" y="1488"/>
                    </a:lnTo>
                    <a:lnTo>
                      <a:pt x="494" y="1488"/>
                    </a:lnTo>
                    <a:lnTo>
                      <a:pt x="490" y="1468"/>
                    </a:lnTo>
                    <a:lnTo>
                      <a:pt x="486" y="1448"/>
                    </a:lnTo>
                    <a:lnTo>
                      <a:pt x="480" y="1430"/>
                    </a:lnTo>
                    <a:lnTo>
                      <a:pt x="472" y="1412"/>
                    </a:lnTo>
                    <a:lnTo>
                      <a:pt x="472" y="1412"/>
                    </a:lnTo>
                    <a:lnTo>
                      <a:pt x="386" y="1284"/>
                    </a:lnTo>
                    <a:lnTo>
                      <a:pt x="344" y="1220"/>
                    </a:lnTo>
                    <a:lnTo>
                      <a:pt x="298" y="1158"/>
                    </a:lnTo>
                    <a:lnTo>
                      <a:pt x="298" y="1158"/>
                    </a:lnTo>
                    <a:lnTo>
                      <a:pt x="290" y="1146"/>
                    </a:lnTo>
                    <a:lnTo>
                      <a:pt x="278" y="1134"/>
                    </a:lnTo>
                    <a:lnTo>
                      <a:pt x="266" y="1124"/>
                    </a:lnTo>
                    <a:lnTo>
                      <a:pt x="254" y="1118"/>
                    </a:lnTo>
                    <a:lnTo>
                      <a:pt x="240" y="1114"/>
                    </a:lnTo>
                    <a:lnTo>
                      <a:pt x="224" y="1112"/>
                    </a:lnTo>
                    <a:lnTo>
                      <a:pt x="208" y="1116"/>
                    </a:lnTo>
                    <a:lnTo>
                      <a:pt x="190" y="1122"/>
                    </a:lnTo>
                    <a:lnTo>
                      <a:pt x="190" y="1122"/>
                    </a:lnTo>
                    <a:lnTo>
                      <a:pt x="186" y="1108"/>
                    </a:lnTo>
                    <a:lnTo>
                      <a:pt x="184" y="1092"/>
                    </a:lnTo>
                    <a:lnTo>
                      <a:pt x="184" y="1078"/>
                    </a:lnTo>
                    <a:lnTo>
                      <a:pt x="184" y="1064"/>
                    </a:lnTo>
                    <a:lnTo>
                      <a:pt x="186" y="1050"/>
                    </a:lnTo>
                    <a:lnTo>
                      <a:pt x="190" y="1036"/>
                    </a:lnTo>
                    <a:lnTo>
                      <a:pt x="200" y="1008"/>
                    </a:lnTo>
                    <a:lnTo>
                      <a:pt x="200" y="1008"/>
                    </a:lnTo>
                    <a:lnTo>
                      <a:pt x="232" y="940"/>
                    </a:lnTo>
                    <a:lnTo>
                      <a:pt x="248" y="906"/>
                    </a:lnTo>
                    <a:lnTo>
                      <a:pt x="262" y="870"/>
                    </a:lnTo>
                    <a:lnTo>
                      <a:pt x="262" y="870"/>
                    </a:lnTo>
                    <a:lnTo>
                      <a:pt x="280" y="820"/>
                    </a:lnTo>
                    <a:lnTo>
                      <a:pt x="304" y="772"/>
                    </a:lnTo>
                    <a:lnTo>
                      <a:pt x="316" y="748"/>
                    </a:lnTo>
                    <a:lnTo>
                      <a:pt x="332" y="726"/>
                    </a:lnTo>
                    <a:lnTo>
                      <a:pt x="348" y="704"/>
                    </a:lnTo>
                    <a:lnTo>
                      <a:pt x="364" y="682"/>
                    </a:lnTo>
                    <a:lnTo>
                      <a:pt x="364" y="682"/>
                    </a:lnTo>
                    <a:lnTo>
                      <a:pt x="378" y="666"/>
                    </a:lnTo>
                    <a:lnTo>
                      <a:pt x="390" y="650"/>
                    </a:lnTo>
                    <a:lnTo>
                      <a:pt x="390" y="650"/>
                    </a:lnTo>
                    <a:lnTo>
                      <a:pt x="406" y="628"/>
                    </a:lnTo>
                    <a:lnTo>
                      <a:pt x="422" y="604"/>
                    </a:lnTo>
                    <a:lnTo>
                      <a:pt x="434" y="578"/>
                    </a:lnTo>
                    <a:lnTo>
                      <a:pt x="444" y="552"/>
                    </a:lnTo>
                    <a:lnTo>
                      <a:pt x="452" y="526"/>
                    </a:lnTo>
                    <a:lnTo>
                      <a:pt x="456" y="498"/>
                    </a:lnTo>
                    <a:lnTo>
                      <a:pt x="456" y="468"/>
                    </a:lnTo>
                    <a:lnTo>
                      <a:pt x="452" y="438"/>
                    </a:lnTo>
                    <a:lnTo>
                      <a:pt x="452" y="438"/>
                    </a:lnTo>
                    <a:lnTo>
                      <a:pt x="448" y="406"/>
                    </a:lnTo>
                    <a:lnTo>
                      <a:pt x="446" y="374"/>
                    </a:lnTo>
                    <a:lnTo>
                      <a:pt x="444" y="310"/>
                    </a:lnTo>
                    <a:lnTo>
                      <a:pt x="446" y="246"/>
                    </a:lnTo>
                    <a:lnTo>
                      <a:pt x="450" y="182"/>
                    </a:lnTo>
                    <a:lnTo>
                      <a:pt x="450" y="182"/>
                    </a:lnTo>
                    <a:lnTo>
                      <a:pt x="452" y="162"/>
                    </a:lnTo>
                    <a:lnTo>
                      <a:pt x="456" y="144"/>
                    </a:lnTo>
                    <a:lnTo>
                      <a:pt x="462" y="124"/>
                    </a:lnTo>
                    <a:lnTo>
                      <a:pt x="470" y="108"/>
                    </a:lnTo>
                    <a:lnTo>
                      <a:pt x="478" y="92"/>
                    </a:lnTo>
                    <a:lnTo>
                      <a:pt x="488" y="76"/>
                    </a:lnTo>
                    <a:lnTo>
                      <a:pt x="500" y="62"/>
                    </a:lnTo>
                    <a:lnTo>
                      <a:pt x="514" y="50"/>
                    </a:lnTo>
                    <a:lnTo>
                      <a:pt x="528" y="40"/>
                    </a:lnTo>
                    <a:lnTo>
                      <a:pt x="544" y="30"/>
                    </a:lnTo>
                    <a:lnTo>
                      <a:pt x="560" y="20"/>
                    </a:lnTo>
                    <a:lnTo>
                      <a:pt x="578" y="14"/>
                    </a:lnTo>
                    <a:lnTo>
                      <a:pt x="596" y="8"/>
                    </a:lnTo>
                    <a:lnTo>
                      <a:pt x="614" y="4"/>
                    </a:lnTo>
                    <a:lnTo>
                      <a:pt x="634" y="2"/>
                    </a:lnTo>
                    <a:lnTo>
                      <a:pt x="656" y="0"/>
                    </a:lnTo>
                    <a:lnTo>
                      <a:pt x="656" y="0"/>
                    </a:lnTo>
                    <a:lnTo>
                      <a:pt x="686" y="2"/>
                    </a:lnTo>
                    <a:lnTo>
                      <a:pt x="718" y="6"/>
                    </a:lnTo>
                    <a:lnTo>
                      <a:pt x="746" y="12"/>
                    </a:lnTo>
                    <a:lnTo>
                      <a:pt x="772" y="20"/>
                    </a:lnTo>
                    <a:lnTo>
                      <a:pt x="798" y="32"/>
                    </a:lnTo>
                    <a:lnTo>
                      <a:pt x="822" y="46"/>
                    </a:lnTo>
                    <a:lnTo>
                      <a:pt x="844" y="60"/>
                    </a:lnTo>
                    <a:lnTo>
                      <a:pt x="864" y="78"/>
                    </a:lnTo>
                    <a:lnTo>
                      <a:pt x="882" y="98"/>
                    </a:lnTo>
                    <a:lnTo>
                      <a:pt x="898" y="120"/>
                    </a:lnTo>
                    <a:lnTo>
                      <a:pt x="910" y="144"/>
                    </a:lnTo>
                    <a:lnTo>
                      <a:pt x="922" y="168"/>
                    </a:lnTo>
                    <a:lnTo>
                      <a:pt x="930" y="196"/>
                    </a:lnTo>
                    <a:lnTo>
                      <a:pt x="938" y="224"/>
                    </a:lnTo>
                    <a:lnTo>
                      <a:pt x="940" y="254"/>
                    </a:lnTo>
                    <a:lnTo>
                      <a:pt x="942" y="286"/>
                    </a:lnTo>
                    <a:lnTo>
                      <a:pt x="942" y="286"/>
                    </a:lnTo>
                    <a:lnTo>
                      <a:pt x="944" y="344"/>
                    </a:lnTo>
                    <a:lnTo>
                      <a:pt x="946" y="370"/>
                    </a:lnTo>
                    <a:lnTo>
                      <a:pt x="950" y="398"/>
                    </a:lnTo>
                    <a:lnTo>
                      <a:pt x="956" y="426"/>
                    </a:lnTo>
                    <a:lnTo>
                      <a:pt x="962" y="452"/>
                    </a:lnTo>
                    <a:lnTo>
                      <a:pt x="968" y="478"/>
                    </a:lnTo>
                    <a:lnTo>
                      <a:pt x="978" y="502"/>
                    </a:lnTo>
                    <a:lnTo>
                      <a:pt x="988" y="528"/>
                    </a:lnTo>
                    <a:lnTo>
                      <a:pt x="998" y="552"/>
                    </a:lnTo>
                    <a:lnTo>
                      <a:pt x="1012" y="576"/>
                    </a:lnTo>
                    <a:lnTo>
                      <a:pt x="1024" y="600"/>
                    </a:lnTo>
                    <a:lnTo>
                      <a:pt x="1040" y="622"/>
                    </a:lnTo>
                    <a:lnTo>
                      <a:pt x="1056" y="646"/>
                    </a:lnTo>
                    <a:lnTo>
                      <a:pt x="1074" y="668"/>
                    </a:lnTo>
                    <a:lnTo>
                      <a:pt x="1094" y="690"/>
                    </a:lnTo>
                    <a:lnTo>
                      <a:pt x="1094" y="690"/>
                    </a:lnTo>
                    <a:lnTo>
                      <a:pt x="1110" y="710"/>
                    </a:lnTo>
                    <a:lnTo>
                      <a:pt x="1126" y="730"/>
                    </a:lnTo>
                    <a:lnTo>
                      <a:pt x="1140" y="750"/>
                    </a:lnTo>
                    <a:lnTo>
                      <a:pt x="1152" y="772"/>
                    </a:lnTo>
                    <a:lnTo>
                      <a:pt x="1176" y="814"/>
                    </a:lnTo>
                    <a:lnTo>
                      <a:pt x="1196" y="860"/>
                    </a:lnTo>
                    <a:lnTo>
                      <a:pt x="1212" y="908"/>
                    </a:lnTo>
                    <a:lnTo>
                      <a:pt x="1224" y="956"/>
                    </a:lnTo>
                    <a:lnTo>
                      <a:pt x="1232" y="1006"/>
                    </a:lnTo>
                    <a:lnTo>
                      <a:pt x="1236" y="1056"/>
                    </a:lnTo>
                    <a:lnTo>
                      <a:pt x="1236" y="1056"/>
                    </a:lnTo>
                    <a:lnTo>
                      <a:pt x="1236" y="1072"/>
                    </a:lnTo>
                    <a:lnTo>
                      <a:pt x="1234" y="1088"/>
                    </a:lnTo>
                    <a:lnTo>
                      <a:pt x="1230" y="1104"/>
                    </a:lnTo>
                    <a:lnTo>
                      <a:pt x="1224" y="1120"/>
                    </a:lnTo>
                    <a:lnTo>
                      <a:pt x="1218" y="1134"/>
                    </a:lnTo>
                    <a:lnTo>
                      <a:pt x="1208" y="1150"/>
                    </a:lnTo>
                    <a:lnTo>
                      <a:pt x="1198" y="1164"/>
                    </a:lnTo>
                    <a:lnTo>
                      <a:pt x="1188" y="1178"/>
                    </a:lnTo>
                    <a:lnTo>
                      <a:pt x="1176" y="1192"/>
                    </a:lnTo>
                    <a:lnTo>
                      <a:pt x="1162" y="1204"/>
                    </a:lnTo>
                    <a:lnTo>
                      <a:pt x="1148" y="1214"/>
                    </a:lnTo>
                    <a:lnTo>
                      <a:pt x="1134" y="1222"/>
                    </a:lnTo>
                    <a:lnTo>
                      <a:pt x="1120" y="1230"/>
                    </a:lnTo>
                    <a:lnTo>
                      <a:pt x="1106" y="1236"/>
                    </a:lnTo>
                    <a:lnTo>
                      <a:pt x="1092" y="1240"/>
                    </a:lnTo>
                    <a:lnTo>
                      <a:pt x="1078" y="1242"/>
                    </a:lnTo>
                    <a:lnTo>
                      <a:pt x="1078" y="1242"/>
                    </a:lnTo>
                    <a:lnTo>
                      <a:pt x="1066" y="1242"/>
                    </a:lnTo>
                    <a:lnTo>
                      <a:pt x="1054" y="1240"/>
                    </a:lnTo>
                    <a:lnTo>
                      <a:pt x="1042" y="1236"/>
                    </a:lnTo>
                    <a:lnTo>
                      <a:pt x="1032" y="1232"/>
                    </a:lnTo>
                    <a:lnTo>
                      <a:pt x="1022" y="1226"/>
                    </a:lnTo>
                    <a:lnTo>
                      <a:pt x="1014" y="1218"/>
                    </a:lnTo>
                    <a:lnTo>
                      <a:pt x="1008" y="1208"/>
                    </a:lnTo>
                    <a:lnTo>
                      <a:pt x="1000" y="1196"/>
                    </a:lnTo>
                    <a:lnTo>
                      <a:pt x="1000" y="1196"/>
                    </a:lnTo>
                    <a:lnTo>
                      <a:pt x="994" y="1184"/>
                    </a:lnTo>
                    <a:lnTo>
                      <a:pt x="988" y="1172"/>
                    </a:lnTo>
                    <a:lnTo>
                      <a:pt x="988" y="1172"/>
                    </a:lnTo>
                    <a:lnTo>
                      <a:pt x="972" y="1158"/>
                    </a:lnTo>
                    <a:lnTo>
                      <a:pt x="964" y="1152"/>
                    </a:lnTo>
                    <a:lnTo>
                      <a:pt x="958" y="1152"/>
                    </a:lnTo>
                    <a:lnTo>
                      <a:pt x="958" y="1152"/>
                    </a:lnTo>
                    <a:lnTo>
                      <a:pt x="950" y="1154"/>
                    </a:lnTo>
                    <a:lnTo>
                      <a:pt x="942" y="1162"/>
                    </a:lnTo>
                    <a:lnTo>
                      <a:pt x="936" y="1170"/>
                    </a:lnTo>
                    <a:lnTo>
                      <a:pt x="934" y="1180"/>
                    </a:lnTo>
                    <a:lnTo>
                      <a:pt x="934" y="1180"/>
                    </a:lnTo>
                    <a:lnTo>
                      <a:pt x="932" y="1200"/>
                    </a:lnTo>
                    <a:lnTo>
                      <a:pt x="932" y="1222"/>
                    </a:lnTo>
                    <a:lnTo>
                      <a:pt x="932" y="1266"/>
                    </a:lnTo>
                    <a:lnTo>
                      <a:pt x="932" y="1266"/>
                    </a:lnTo>
                    <a:lnTo>
                      <a:pt x="940" y="1432"/>
                    </a:lnTo>
                    <a:lnTo>
                      <a:pt x="940" y="1432"/>
                    </a:lnTo>
                    <a:lnTo>
                      <a:pt x="938" y="1456"/>
                    </a:lnTo>
                    <a:lnTo>
                      <a:pt x="936" y="1480"/>
                    </a:lnTo>
                    <a:lnTo>
                      <a:pt x="936" y="1480"/>
                    </a:lnTo>
                    <a:lnTo>
                      <a:pt x="936" y="1494"/>
                    </a:lnTo>
                    <a:lnTo>
                      <a:pt x="938" y="1508"/>
                    </a:lnTo>
                    <a:lnTo>
                      <a:pt x="942" y="1520"/>
                    </a:lnTo>
                    <a:lnTo>
                      <a:pt x="946" y="1532"/>
                    </a:lnTo>
                    <a:lnTo>
                      <a:pt x="952" y="1542"/>
                    </a:lnTo>
                    <a:lnTo>
                      <a:pt x="960" y="1550"/>
                    </a:lnTo>
                    <a:lnTo>
                      <a:pt x="966" y="1558"/>
                    </a:lnTo>
                    <a:lnTo>
                      <a:pt x="976" y="1564"/>
                    </a:lnTo>
                    <a:lnTo>
                      <a:pt x="986" y="1570"/>
                    </a:lnTo>
                    <a:lnTo>
                      <a:pt x="996" y="1572"/>
                    </a:lnTo>
                    <a:lnTo>
                      <a:pt x="1006" y="1574"/>
                    </a:lnTo>
                    <a:lnTo>
                      <a:pt x="1018" y="1574"/>
                    </a:lnTo>
                    <a:lnTo>
                      <a:pt x="1030" y="1574"/>
                    </a:lnTo>
                    <a:lnTo>
                      <a:pt x="1042" y="1570"/>
                    </a:lnTo>
                    <a:lnTo>
                      <a:pt x="1056" y="1566"/>
                    </a:lnTo>
                    <a:lnTo>
                      <a:pt x="1068" y="1560"/>
                    </a:lnTo>
                    <a:lnTo>
                      <a:pt x="1068" y="1560"/>
                    </a:lnTo>
                    <a:lnTo>
                      <a:pt x="1082" y="1552"/>
                    </a:lnTo>
                    <a:lnTo>
                      <a:pt x="1092" y="1544"/>
                    </a:lnTo>
                    <a:lnTo>
                      <a:pt x="1092" y="1544"/>
                    </a:lnTo>
                    <a:lnTo>
                      <a:pt x="1114" y="1526"/>
                    </a:lnTo>
                    <a:lnTo>
                      <a:pt x="1136" y="1510"/>
                    </a:lnTo>
                    <a:lnTo>
                      <a:pt x="1158" y="1496"/>
                    </a:lnTo>
                    <a:lnTo>
                      <a:pt x="1182" y="1482"/>
                    </a:lnTo>
                    <a:lnTo>
                      <a:pt x="1206" y="1470"/>
                    </a:lnTo>
                    <a:lnTo>
                      <a:pt x="1232" y="1458"/>
                    </a:lnTo>
                    <a:lnTo>
                      <a:pt x="1282" y="1438"/>
                    </a:lnTo>
                    <a:lnTo>
                      <a:pt x="1282" y="1438"/>
                    </a:lnTo>
                    <a:lnTo>
                      <a:pt x="1292" y="1434"/>
                    </a:lnTo>
                    <a:lnTo>
                      <a:pt x="1302" y="1428"/>
                    </a:lnTo>
                    <a:lnTo>
                      <a:pt x="1320" y="1416"/>
                    </a:lnTo>
                    <a:lnTo>
                      <a:pt x="1354" y="1386"/>
                    </a:lnTo>
                    <a:lnTo>
                      <a:pt x="1354" y="1386"/>
                    </a:lnTo>
                    <a:lnTo>
                      <a:pt x="1320" y="1360"/>
                    </a:lnTo>
                    <a:lnTo>
                      <a:pt x="1304" y="1348"/>
                    </a:lnTo>
                    <a:lnTo>
                      <a:pt x="1286" y="1336"/>
                    </a:lnTo>
                    <a:lnTo>
                      <a:pt x="1286" y="1336"/>
                    </a:lnTo>
                    <a:lnTo>
                      <a:pt x="1270" y="1326"/>
                    </a:lnTo>
                    <a:lnTo>
                      <a:pt x="1254" y="1312"/>
                    </a:lnTo>
                    <a:lnTo>
                      <a:pt x="1244" y="1296"/>
                    </a:lnTo>
                    <a:lnTo>
                      <a:pt x="1236" y="1276"/>
                    </a:lnTo>
                    <a:lnTo>
                      <a:pt x="1232" y="1256"/>
                    </a:lnTo>
                    <a:lnTo>
                      <a:pt x="1230" y="1232"/>
                    </a:lnTo>
                    <a:lnTo>
                      <a:pt x="1234" y="1208"/>
                    </a:lnTo>
                    <a:lnTo>
                      <a:pt x="1242" y="1182"/>
                    </a:lnTo>
                    <a:lnTo>
                      <a:pt x="1242" y="1182"/>
                    </a:lnTo>
                    <a:lnTo>
                      <a:pt x="1244" y="1210"/>
                    </a:lnTo>
                    <a:lnTo>
                      <a:pt x="1252" y="1236"/>
                    </a:lnTo>
                    <a:lnTo>
                      <a:pt x="1260" y="1260"/>
                    </a:lnTo>
                    <a:lnTo>
                      <a:pt x="1274" y="1280"/>
                    </a:lnTo>
                    <a:lnTo>
                      <a:pt x="1288" y="1298"/>
                    </a:lnTo>
                    <a:lnTo>
                      <a:pt x="1306" y="1316"/>
                    </a:lnTo>
                    <a:lnTo>
                      <a:pt x="1326" y="1330"/>
                    </a:lnTo>
                    <a:lnTo>
                      <a:pt x="1348" y="1344"/>
                    </a:lnTo>
                    <a:lnTo>
                      <a:pt x="1348" y="1344"/>
                    </a:lnTo>
                    <a:lnTo>
                      <a:pt x="1360" y="1352"/>
                    </a:lnTo>
                    <a:lnTo>
                      <a:pt x="1368" y="1360"/>
                    </a:lnTo>
                    <a:lnTo>
                      <a:pt x="1374" y="1370"/>
                    </a:lnTo>
                    <a:lnTo>
                      <a:pt x="1374" y="1382"/>
                    </a:lnTo>
                    <a:lnTo>
                      <a:pt x="1374" y="1392"/>
                    </a:lnTo>
                    <a:lnTo>
                      <a:pt x="1368" y="1404"/>
                    </a:lnTo>
                    <a:lnTo>
                      <a:pt x="1360" y="1414"/>
                    </a:lnTo>
                    <a:lnTo>
                      <a:pt x="1350" y="1424"/>
                    </a:lnTo>
                    <a:lnTo>
                      <a:pt x="1350" y="1424"/>
                    </a:lnTo>
                    <a:lnTo>
                      <a:pt x="1330" y="1438"/>
                    </a:lnTo>
                    <a:lnTo>
                      <a:pt x="1310" y="1450"/>
                    </a:lnTo>
                    <a:lnTo>
                      <a:pt x="1288" y="1462"/>
                    </a:lnTo>
                    <a:lnTo>
                      <a:pt x="1268" y="1474"/>
                    </a:lnTo>
                    <a:lnTo>
                      <a:pt x="1268" y="1474"/>
                    </a:lnTo>
                    <a:lnTo>
                      <a:pt x="1182" y="1528"/>
                    </a:lnTo>
                    <a:lnTo>
                      <a:pt x="1140" y="1558"/>
                    </a:lnTo>
                    <a:lnTo>
                      <a:pt x="1100" y="1588"/>
                    </a:lnTo>
                    <a:lnTo>
                      <a:pt x="1100" y="1588"/>
                    </a:lnTo>
                    <a:lnTo>
                      <a:pt x="1088" y="1596"/>
                    </a:lnTo>
                    <a:lnTo>
                      <a:pt x="1074" y="1602"/>
                    </a:lnTo>
                    <a:lnTo>
                      <a:pt x="1062" y="1608"/>
                    </a:lnTo>
                    <a:lnTo>
                      <a:pt x="1048" y="1614"/>
                    </a:lnTo>
                    <a:lnTo>
                      <a:pt x="1036" y="1616"/>
                    </a:lnTo>
                    <a:lnTo>
                      <a:pt x="1022" y="1618"/>
                    </a:lnTo>
                    <a:lnTo>
                      <a:pt x="1008" y="1620"/>
                    </a:lnTo>
                    <a:lnTo>
                      <a:pt x="996" y="1618"/>
                    </a:lnTo>
                    <a:lnTo>
                      <a:pt x="982" y="1616"/>
                    </a:lnTo>
                    <a:lnTo>
                      <a:pt x="968" y="1614"/>
                    </a:lnTo>
                    <a:lnTo>
                      <a:pt x="956" y="1610"/>
                    </a:lnTo>
                    <a:lnTo>
                      <a:pt x="944" y="1604"/>
                    </a:lnTo>
                    <a:lnTo>
                      <a:pt x="932" y="1598"/>
                    </a:lnTo>
                    <a:lnTo>
                      <a:pt x="920" y="1590"/>
                    </a:lnTo>
                    <a:lnTo>
                      <a:pt x="910" y="1580"/>
                    </a:lnTo>
                    <a:lnTo>
                      <a:pt x="900" y="1570"/>
                    </a:lnTo>
                    <a:lnTo>
                      <a:pt x="900" y="1570"/>
                    </a:lnTo>
                    <a:lnTo>
                      <a:pt x="888" y="1558"/>
                    </a:lnTo>
                    <a:lnTo>
                      <a:pt x="872" y="1548"/>
                    </a:lnTo>
                    <a:lnTo>
                      <a:pt x="854" y="1540"/>
                    </a:lnTo>
                    <a:lnTo>
                      <a:pt x="838" y="1538"/>
                    </a:lnTo>
                    <a:lnTo>
                      <a:pt x="838" y="1538"/>
                    </a:lnTo>
                    <a:lnTo>
                      <a:pt x="780" y="1536"/>
                    </a:lnTo>
                    <a:lnTo>
                      <a:pt x="724" y="1534"/>
                    </a:lnTo>
                    <a:lnTo>
                      <a:pt x="666" y="1536"/>
                    </a:lnTo>
                    <a:lnTo>
                      <a:pt x="610" y="1540"/>
                    </a:lnTo>
                    <a:lnTo>
                      <a:pt x="610" y="1540"/>
                    </a:lnTo>
                    <a:lnTo>
                      <a:pt x="578" y="1546"/>
                    </a:lnTo>
                    <a:lnTo>
                      <a:pt x="546" y="1556"/>
                    </a:lnTo>
                    <a:lnTo>
                      <a:pt x="516" y="1570"/>
                    </a:lnTo>
                    <a:lnTo>
                      <a:pt x="488" y="1584"/>
                    </a:lnTo>
                    <a:lnTo>
                      <a:pt x="488" y="1584"/>
                    </a:lnTo>
                    <a:lnTo>
                      <a:pt x="472" y="1594"/>
                    </a:lnTo>
                    <a:lnTo>
                      <a:pt x="456" y="1602"/>
                    </a:lnTo>
                    <a:lnTo>
                      <a:pt x="440" y="1608"/>
                    </a:lnTo>
                    <a:lnTo>
                      <a:pt x="424" y="1610"/>
                    </a:lnTo>
                    <a:lnTo>
                      <a:pt x="408" y="1612"/>
                    </a:lnTo>
                    <a:lnTo>
                      <a:pt x="392" y="1612"/>
                    </a:lnTo>
                    <a:lnTo>
                      <a:pt x="374" y="1610"/>
                    </a:lnTo>
                    <a:lnTo>
                      <a:pt x="356" y="1606"/>
                    </a:lnTo>
                    <a:lnTo>
                      <a:pt x="356" y="1606"/>
                    </a:lnTo>
                    <a:lnTo>
                      <a:pt x="214" y="1566"/>
                    </a:lnTo>
                    <a:lnTo>
                      <a:pt x="72" y="1530"/>
                    </a:lnTo>
                    <a:lnTo>
                      <a:pt x="72" y="1530"/>
                    </a:lnTo>
                    <a:lnTo>
                      <a:pt x="46" y="1522"/>
                    </a:lnTo>
                    <a:lnTo>
                      <a:pt x="28" y="1514"/>
                    </a:lnTo>
                    <a:lnTo>
                      <a:pt x="14" y="1506"/>
                    </a:lnTo>
                    <a:lnTo>
                      <a:pt x="8" y="1500"/>
                    </a:lnTo>
                    <a:lnTo>
                      <a:pt x="4" y="1494"/>
                    </a:lnTo>
                    <a:lnTo>
                      <a:pt x="2" y="1488"/>
                    </a:lnTo>
                    <a:lnTo>
                      <a:pt x="0" y="1480"/>
                    </a:lnTo>
                    <a:lnTo>
                      <a:pt x="0" y="1464"/>
                    </a:lnTo>
                    <a:lnTo>
                      <a:pt x="4" y="1444"/>
                    </a:lnTo>
                    <a:lnTo>
                      <a:pt x="10" y="1420"/>
                    </a:lnTo>
                    <a:lnTo>
                      <a:pt x="10" y="1420"/>
                    </a:lnTo>
                    <a:lnTo>
                      <a:pt x="16" y="1396"/>
                    </a:lnTo>
                    <a:lnTo>
                      <a:pt x="18" y="1370"/>
                    </a:lnTo>
                    <a:lnTo>
                      <a:pt x="16" y="1344"/>
                    </a:lnTo>
                    <a:lnTo>
                      <a:pt x="12" y="1318"/>
                    </a:lnTo>
                    <a:lnTo>
                      <a:pt x="12" y="1318"/>
                    </a:lnTo>
                    <a:lnTo>
                      <a:pt x="10" y="1298"/>
                    </a:lnTo>
                    <a:lnTo>
                      <a:pt x="8" y="1280"/>
                    </a:lnTo>
                    <a:lnTo>
                      <a:pt x="10" y="1266"/>
                    </a:lnTo>
                    <a:lnTo>
                      <a:pt x="14" y="1256"/>
                    </a:lnTo>
                    <a:lnTo>
                      <a:pt x="22" y="1248"/>
                    </a:lnTo>
                    <a:lnTo>
                      <a:pt x="34" y="1242"/>
                    </a:lnTo>
                    <a:lnTo>
                      <a:pt x="50" y="1240"/>
                    </a:lnTo>
                    <a:lnTo>
                      <a:pt x="72" y="1238"/>
                    </a:lnTo>
                    <a:lnTo>
                      <a:pt x="72" y="1238"/>
                    </a:lnTo>
                    <a:lnTo>
                      <a:pt x="88" y="1236"/>
                    </a:lnTo>
                    <a:lnTo>
                      <a:pt x="104" y="1232"/>
                    </a:lnTo>
                    <a:lnTo>
                      <a:pt x="118" y="1226"/>
                    </a:lnTo>
                    <a:lnTo>
                      <a:pt x="132" y="1220"/>
                    </a:lnTo>
                    <a:lnTo>
                      <a:pt x="144" y="1210"/>
                    </a:lnTo>
                    <a:lnTo>
                      <a:pt x="156" y="1200"/>
                    </a:lnTo>
                    <a:lnTo>
                      <a:pt x="166" y="1186"/>
                    </a:lnTo>
                    <a:lnTo>
                      <a:pt x="174" y="1170"/>
                    </a:lnTo>
                    <a:lnTo>
                      <a:pt x="174" y="1170"/>
                    </a:lnTo>
                    <a:close/>
                    <a:moveTo>
                      <a:pt x="504" y="546"/>
                    </a:moveTo>
                    <a:lnTo>
                      <a:pt x="504" y="546"/>
                    </a:lnTo>
                    <a:lnTo>
                      <a:pt x="488" y="588"/>
                    </a:lnTo>
                    <a:lnTo>
                      <a:pt x="470" y="626"/>
                    </a:lnTo>
                    <a:lnTo>
                      <a:pt x="470" y="626"/>
                    </a:lnTo>
                    <a:lnTo>
                      <a:pt x="456" y="656"/>
                    </a:lnTo>
                    <a:lnTo>
                      <a:pt x="450" y="670"/>
                    </a:lnTo>
                    <a:lnTo>
                      <a:pt x="444" y="686"/>
                    </a:lnTo>
                    <a:lnTo>
                      <a:pt x="440" y="700"/>
                    </a:lnTo>
                    <a:lnTo>
                      <a:pt x="438" y="716"/>
                    </a:lnTo>
                    <a:lnTo>
                      <a:pt x="438" y="734"/>
                    </a:lnTo>
                    <a:lnTo>
                      <a:pt x="442" y="750"/>
                    </a:lnTo>
                    <a:lnTo>
                      <a:pt x="442" y="750"/>
                    </a:lnTo>
                    <a:lnTo>
                      <a:pt x="442" y="756"/>
                    </a:lnTo>
                    <a:lnTo>
                      <a:pt x="442" y="760"/>
                    </a:lnTo>
                    <a:lnTo>
                      <a:pt x="434" y="772"/>
                    </a:lnTo>
                    <a:lnTo>
                      <a:pt x="434" y="772"/>
                    </a:lnTo>
                    <a:lnTo>
                      <a:pt x="414" y="802"/>
                    </a:lnTo>
                    <a:lnTo>
                      <a:pt x="396" y="834"/>
                    </a:lnTo>
                    <a:lnTo>
                      <a:pt x="380" y="866"/>
                    </a:lnTo>
                    <a:lnTo>
                      <a:pt x="368" y="900"/>
                    </a:lnTo>
                    <a:lnTo>
                      <a:pt x="358" y="934"/>
                    </a:lnTo>
                    <a:lnTo>
                      <a:pt x="350" y="970"/>
                    </a:lnTo>
                    <a:lnTo>
                      <a:pt x="346" y="1006"/>
                    </a:lnTo>
                    <a:lnTo>
                      <a:pt x="346" y="1044"/>
                    </a:lnTo>
                    <a:lnTo>
                      <a:pt x="346" y="1044"/>
                    </a:lnTo>
                    <a:lnTo>
                      <a:pt x="346" y="1056"/>
                    </a:lnTo>
                    <a:lnTo>
                      <a:pt x="344" y="1070"/>
                    </a:lnTo>
                    <a:lnTo>
                      <a:pt x="338" y="1104"/>
                    </a:lnTo>
                    <a:lnTo>
                      <a:pt x="338" y="1104"/>
                    </a:lnTo>
                    <a:lnTo>
                      <a:pt x="318" y="1088"/>
                    </a:lnTo>
                    <a:lnTo>
                      <a:pt x="304" y="1072"/>
                    </a:lnTo>
                    <a:lnTo>
                      <a:pt x="296" y="1054"/>
                    </a:lnTo>
                    <a:lnTo>
                      <a:pt x="288" y="1036"/>
                    </a:lnTo>
                    <a:lnTo>
                      <a:pt x="284" y="1018"/>
                    </a:lnTo>
                    <a:lnTo>
                      <a:pt x="282" y="998"/>
                    </a:lnTo>
                    <a:lnTo>
                      <a:pt x="278" y="962"/>
                    </a:lnTo>
                    <a:lnTo>
                      <a:pt x="278" y="962"/>
                    </a:lnTo>
                    <a:lnTo>
                      <a:pt x="274" y="986"/>
                    </a:lnTo>
                    <a:lnTo>
                      <a:pt x="274" y="1008"/>
                    </a:lnTo>
                    <a:lnTo>
                      <a:pt x="274" y="1030"/>
                    </a:lnTo>
                    <a:lnTo>
                      <a:pt x="278" y="1050"/>
                    </a:lnTo>
                    <a:lnTo>
                      <a:pt x="284" y="1070"/>
                    </a:lnTo>
                    <a:lnTo>
                      <a:pt x="294" y="1090"/>
                    </a:lnTo>
                    <a:lnTo>
                      <a:pt x="308" y="1108"/>
                    </a:lnTo>
                    <a:lnTo>
                      <a:pt x="326" y="1124"/>
                    </a:lnTo>
                    <a:lnTo>
                      <a:pt x="326" y="1124"/>
                    </a:lnTo>
                    <a:lnTo>
                      <a:pt x="406" y="1192"/>
                    </a:lnTo>
                    <a:lnTo>
                      <a:pt x="488" y="1260"/>
                    </a:lnTo>
                    <a:lnTo>
                      <a:pt x="488" y="1260"/>
                    </a:lnTo>
                    <a:lnTo>
                      <a:pt x="506" y="1278"/>
                    </a:lnTo>
                    <a:lnTo>
                      <a:pt x="520" y="1294"/>
                    </a:lnTo>
                    <a:lnTo>
                      <a:pt x="528" y="1310"/>
                    </a:lnTo>
                    <a:lnTo>
                      <a:pt x="530" y="1318"/>
                    </a:lnTo>
                    <a:lnTo>
                      <a:pt x="532" y="1324"/>
                    </a:lnTo>
                    <a:lnTo>
                      <a:pt x="530" y="1332"/>
                    </a:lnTo>
                    <a:lnTo>
                      <a:pt x="528" y="1340"/>
                    </a:lnTo>
                    <a:lnTo>
                      <a:pt x="520" y="1354"/>
                    </a:lnTo>
                    <a:lnTo>
                      <a:pt x="506" y="1368"/>
                    </a:lnTo>
                    <a:lnTo>
                      <a:pt x="486" y="1382"/>
                    </a:lnTo>
                    <a:lnTo>
                      <a:pt x="486" y="1382"/>
                    </a:lnTo>
                    <a:lnTo>
                      <a:pt x="546" y="1518"/>
                    </a:lnTo>
                    <a:lnTo>
                      <a:pt x="546" y="1518"/>
                    </a:lnTo>
                    <a:lnTo>
                      <a:pt x="552" y="1504"/>
                    </a:lnTo>
                    <a:lnTo>
                      <a:pt x="554" y="1490"/>
                    </a:lnTo>
                    <a:lnTo>
                      <a:pt x="552" y="1478"/>
                    </a:lnTo>
                    <a:lnTo>
                      <a:pt x="548" y="1464"/>
                    </a:lnTo>
                    <a:lnTo>
                      <a:pt x="534" y="1438"/>
                    </a:lnTo>
                    <a:lnTo>
                      <a:pt x="528" y="1426"/>
                    </a:lnTo>
                    <a:lnTo>
                      <a:pt x="524" y="1412"/>
                    </a:lnTo>
                    <a:lnTo>
                      <a:pt x="524" y="1412"/>
                    </a:lnTo>
                    <a:lnTo>
                      <a:pt x="570" y="1428"/>
                    </a:lnTo>
                    <a:lnTo>
                      <a:pt x="594" y="1434"/>
                    </a:lnTo>
                    <a:lnTo>
                      <a:pt x="618" y="1440"/>
                    </a:lnTo>
                    <a:lnTo>
                      <a:pt x="642" y="1444"/>
                    </a:lnTo>
                    <a:lnTo>
                      <a:pt x="666" y="1446"/>
                    </a:lnTo>
                    <a:lnTo>
                      <a:pt x="692" y="1446"/>
                    </a:lnTo>
                    <a:lnTo>
                      <a:pt x="718" y="1442"/>
                    </a:lnTo>
                    <a:lnTo>
                      <a:pt x="718" y="1442"/>
                    </a:lnTo>
                    <a:lnTo>
                      <a:pt x="744" y="1436"/>
                    </a:lnTo>
                    <a:lnTo>
                      <a:pt x="768" y="1428"/>
                    </a:lnTo>
                    <a:lnTo>
                      <a:pt x="790" y="1418"/>
                    </a:lnTo>
                    <a:lnTo>
                      <a:pt x="812" y="1404"/>
                    </a:lnTo>
                    <a:lnTo>
                      <a:pt x="832" y="1390"/>
                    </a:lnTo>
                    <a:lnTo>
                      <a:pt x="852" y="1372"/>
                    </a:lnTo>
                    <a:lnTo>
                      <a:pt x="870" y="1354"/>
                    </a:lnTo>
                    <a:lnTo>
                      <a:pt x="886" y="1330"/>
                    </a:lnTo>
                    <a:lnTo>
                      <a:pt x="886" y="1330"/>
                    </a:lnTo>
                    <a:lnTo>
                      <a:pt x="892" y="1344"/>
                    </a:lnTo>
                    <a:lnTo>
                      <a:pt x="896" y="1356"/>
                    </a:lnTo>
                    <a:lnTo>
                      <a:pt x="898" y="1368"/>
                    </a:lnTo>
                    <a:lnTo>
                      <a:pt x="898" y="1380"/>
                    </a:lnTo>
                    <a:lnTo>
                      <a:pt x="896" y="1402"/>
                    </a:lnTo>
                    <a:lnTo>
                      <a:pt x="892" y="1424"/>
                    </a:lnTo>
                    <a:lnTo>
                      <a:pt x="886" y="1446"/>
                    </a:lnTo>
                    <a:lnTo>
                      <a:pt x="882" y="1468"/>
                    </a:lnTo>
                    <a:lnTo>
                      <a:pt x="882" y="1480"/>
                    </a:lnTo>
                    <a:lnTo>
                      <a:pt x="882" y="1490"/>
                    </a:lnTo>
                    <a:lnTo>
                      <a:pt x="884" y="1502"/>
                    </a:lnTo>
                    <a:lnTo>
                      <a:pt x="886" y="1512"/>
                    </a:lnTo>
                    <a:lnTo>
                      <a:pt x="886" y="1512"/>
                    </a:lnTo>
                    <a:lnTo>
                      <a:pt x="896" y="1486"/>
                    </a:lnTo>
                    <a:lnTo>
                      <a:pt x="904" y="1458"/>
                    </a:lnTo>
                    <a:lnTo>
                      <a:pt x="910" y="1430"/>
                    </a:lnTo>
                    <a:lnTo>
                      <a:pt x="914" y="1402"/>
                    </a:lnTo>
                    <a:lnTo>
                      <a:pt x="914" y="1402"/>
                    </a:lnTo>
                    <a:lnTo>
                      <a:pt x="912" y="1356"/>
                    </a:lnTo>
                    <a:lnTo>
                      <a:pt x="910" y="1310"/>
                    </a:lnTo>
                    <a:lnTo>
                      <a:pt x="908" y="1266"/>
                    </a:lnTo>
                    <a:lnTo>
                      <a:pt x="908" y="1220"/>
                    </a:lnTo>
                    <a:lnTo>
                      <a:pt x="908" y="1220"/>
                    </a:lnTo>
                    <a:lnTo>
                      <a:pt x="910" y="1200"/>
                    </a:lnTo>
                    <a:lnTo>
                      <a:pt x="912" y="1182"/>
                    </a:lnTo>
                    <a:lnTo>
                      <a:pt x="918" y="1164"/>
                    </a:lnTo>
                    <a:lnTo>
                      <a:pt x="924" y="1156"/>
                    </a:lnTo>
                    <a:lnTo>
                      <a:pt x="928" y="1150"/>
                    </a:lnTo>
                    <a:lnTo>
                      <a:pt x="928" y="1150"/>
                    </a:lnTo>
                    <a:lnTo>
                      <a:pt x="948" y="1130"/>
                    </a:lnTo>
                    <a:lnTo>
                      <a:pt x="970" y="1112"/>
                    </a:lnTo>
                    <a:lnTo>
                      <a:pt x="1006" y="1084"/>
                    </a:lnTo>
                    <a:lnTo>
                      <a:pt x="1006" y="1084"/>
                    </a:lnTo>
                    <a:lnTo>
                      <a:pt x="998" y="1066"/>
                    </a:lnTo>
                    <a:lnTo>
                      <a:pt x="988" y="1048"/>
                    </a:lnTo>
                    <a:lnTo>
                      <a:pt x="982" y="1030"/>
                    </a:lnTo>
                    <a:lnTo>
                      <a:pt x="980" y="1022"/>
                    </a:lnTo>
                    <a:lnTo>
                      <a:pt x="980" y="1014"/>
                    </a:lnTo>
                    <a:lnTo>
                      <a:pt x="980" y="1014"/>
                    </a:lnTo>
                    <a:lnTo>
                      <a:pt x="982" y="986"/>
                    </a:lnTo>
                    <a:lnTo>
                      <a:pt x="980" y="958"/>
                    </a:lnTo>
                    <a:lnTo>
                      <a:pt x="976" y="930"/>
                    </a:lnTo>
                    <a:lnTo>
                      <a:pt x="972" y="904"/>
                    </a:lnTo>
                    <a:lnTo>
                      <a:pt x="966" y="878"/>
                    </a:lnTo>
                    <a:lnTo>
                      <a:pt x="958" y="852"/>
                    </a:lnTo>
                    <a:lnTo>
                      <a:pt x="938" y="800"/>
                    </a:lnTo>
                    <a:lnTo>
                      <a:pt x="916" y="750"/>
                    </a:lnTo>
                    <a:lnTo>
                      <a:pt x="894" y="702"/>
                    </a:lnTo>
                    <a:lnTo>
                      <a:pt x="870" y="652"/>
                    </a:lnTo>
                    <a:lnTo>
                      <a:pt x="850" y="602"/>
                    </a:lnTo>
                    <a:lnTo>
                      <a:pt x="850" y="602"/>
                    </a:lnTo>
                    <a:lnTo>
                      <a:pt x="846" y="594"/>
                    </a:lnTo>
                    <a:lnTo>
                      <a:pt x="842" y="588"/>
                    </a:lnTo>
                    <a:lnTo>
                      <a:pt x="842" y="588"/>
                    </a:lnTo>
                    <a:lnTo>
                      <a:pt x="832" y="574"/>
                    </a:lnTo>
                    <a:lnTo>
                      <a:pt x="822" y="560"/>
                    </a:lnTo>
                    <a:lnTo>
                      <a:pt x="816" y="546"/>
                    </a:lnTo>
                    <a:lnTo>
                      <a:pt x="812" y="530"/>
                    </a:lnTo>
                    <a:lnTo>
                      <a:pt x="810" y="514"/>
                    </a:lnTo>
                    <a:lnTo>
                      <a:pt x="810" y="498"/>
                    </a:lnTo>
                    <a:lnTo>
                      <a:pt x="812" y="482"/>
                    </a:lnTo>
                    <a:lnTo>
                      <a:pt x="816" y="466"/>
                    </a:lnTo>
                    <a:lnTo>
                      <a:pt x="816" y="466"/>
                    </a:lnTo>
                    <a:lnTo>
                      <a:pt x="820" y="456"/>
                    </a:lnTo>
                    <a:lnTo>
                      <a:pt x="820" y="446"/>
                    </a:lnTo>
                    <a:lnTo>
                      <a:pt x="820" y="438"/>
                    </a:lnTo>
                    <a:lnTo>
                      <a:pt x="816" y="432"/>
                    </a:lnTo>
                    <a:lnTo>
                      <a:pt x="812" y="426"/>
                    </a:lnTo>
                    <a:lnTo>
                      <a:pt x="804" y="420"/>
                    </a:lnTo>
                    <a:lnTo>
                      <a:pt x="796" y="416"/>
                    </a:lnTo>
                    <a:lnTo>
                      <a:pt x="786" y="412"/>
                    </a:lnTo>
                    <a:lnTo>
                      <a:pt x="786" y="412"/>
                    </a:lnTo>
                    <a:lnTo>
                      <a:pt x="768" y="406"/>
                    </a:lnTo>
                    <a:lnTo>
                      <a:pt x="750" y="400"/>
                    </a:lnTo>
                    <a:lnTo>
                      <a:pt x="716" y="382"/>
                    </a:lnTo>
                    <a:lnTo>
                      <a:pt x="716" y="382"/>
                    </a:lnTo>
                    <a:lnTo>
                      <a:pt x="708" y="376"/>
                    </a:lnTo>
                    <a:lnTo>
                      <a:pt x="700" y="370"/>
                    </a:lnTo>
                    <a:lnTo>
                      <a:pt x="696" y="362"/>
                    </a:lnTo>
                    <a:lnTo>
                      <a:pt x="696" y="354"/>
                    </a:lnTo>
                    <a:lnTo>
                      <a:pt x="696" y="344"/>
                    </a:lnTo>
                    <a:lnTo>
                      <a:pt x="696" y="336"/>
                    </a:lnTo>
                    <a:lnTo>
                      <a:pt x="702" y="320"/>
                    </a:lnTo>
                    <a:lnTo>
                      <a:pt x="702" y="320"/>
                    </a:lnTo>
                    <a:lnTo>
                      <a:pt x="710" y="308"/>
                    </a:lnTo>
                    <a:lnTo>
                      <a:pt x="720" y="298"/>
                    </a:lnTo>
                    <a:lnTo>
                      <a:pt x="732" y="290"/>
                    </a:lnTo>
                    <a:lnTo>
                      <a:pt x="738" y="288"/>
                    </a:lnTo>
                    <a:lnTo>
                      <a:pt x="744" y="288"/>
                    </a:lnTo>
                    <a:lnTo>
                      <a:pt x="744" y="288"/>
                    </a:lnTo>
                    <a:lnTo>
                      <a:pt x="750" y="290"/>
                    </a:lnTo>
                    <a:lnTo>
                      <a:pt x="756" y="292"/>
                    </a:lnTo>
                    <a:lnTo>
                      <a:pt x="768" y="302"/>
                    </a:lnTo>
                    <a:lnTo>
                      <a:pt x="778" y="312"/>
                    </a:lnTo>
                    <a:lnTo>
                      <a:pt x="786" y="326"/>
                    </a:lnTo>
                    <a:lnTo>
                      <a:pt x="786" y="326"/>
                    </a:lnTo>
                    <a:lnTo>
                      <a:pt x="790" y="340"/>
                    </a:lnTo>
                    <a:lnTo>
                      <a:pt x="790" y="354"/>
                    </a:lnTo>
                    <a:lnTo>
                      <a:pt x="788" y="388"/>
                    </a:lnTo>
                    <a:lnTo>
                      <a:pt x="788" y="388"/>
                    </a:lnTo>
                    <a:lnTo>
                      <a:pt x="796" y="390"/>
                    </a:lnTo>
                    <a:lnTo>
                      <a:pt x="802" y="390"/>
                    </a:lnTo>
                    <a:lnTo>
                      <a:pt x="808" y="388"/>
                    </a:lnTo>
                    <a:lnTo>
                      <a:pt x="814" y="386"/>
                    </a:lnTo>
                    <a:lnTo>
                      <a:pt x="818" y="382"/>
                    </a:lnTo>
                    <a:lnTo>
                      <a:pt x="820" y="376"/>
                    </a:lnTo>
                    <a:lnTo>
                      <a:pt x="824" y="362"/>
                    </a:lnTo>
                    <a:lnTo>
                      <a:pt x="824" y="362"/>
                    </a:lnTo>
                    <a:lnTo>
                      <a:pt x="824" y="338"/>
                    </a:lnTo>
                    <a:lnTo>
                      <a:pt x="822" y="316"/>
                    </a:lnTo>
                    <a:lnTo>
                      <a:pt x="818" y="294"/>
                    </a:lnTo>
                    <a:lnTo>
                      <a:pt x="810" y="276"/>
                    </a:lnTo>
                    <a:lnTo>
                      <a:pt x="798" y="260"/>
                    </a:lnTo>
                    <a:lnTo>
                      <a:pt x="786" y="246"/>
                    </a:lnTo>
                    <a:lnTo>
                      <a:pt x="770" y="238"/>
                    </a:lnTo>
                    <a:lnTo>
                      <a:pt x="762" y="236"/>
                    </a:lnTo>
                    <a:lnTo>
                      <a:pt x="754" y="234"/>
                    </a:lnTo>
                    <a:lnTo>
                      <a:pt x="754" y="234"/>
                    </a:lnTo>
                    <a:lnTo>
                      <a:pt x="738" y="234"/>
                    </a:lnTo>
                    <a:lnTo>
                      <a:pt x="722" y="236"/>
                    </a:lnTo>
                    <a:lnTo>
                      <a:pt x="708" y="240"/>
                    </a:lnTo>
                    <a:lnTo>
                      <a:pt x="702" y="244"/>
                    </a:lnTo>
                    <a:lnTo>
                      <a:pt x="700" y="248"/>
                    </a:lnTo>
                    <a:lnTo>
                      <a:pt x="700" y="248"/>
                    </a:lnTo>
                    <a:lnTo>
                      <a:pt x="686" y="274"/>
                    </a:lnTo>
                    <a:lnTo>
                      <a:pt x="674" y="302"/>
                    </a:lnTo>
                    <a:lnTo>
                      <a:pt x="652" y="358"/>
                    </a:lnTo>
                    <a:lnTo>
                      <a:pt x="652" y="358"/>
                    </a:lnTo>
                    <a:lnTo>
                      <a:pt x="602" y="354"/>
                    </a:lnTo>
                    <a:lnTo>
                      <a:pt x="602" y="354"/>
                    </a:lnTo>
                    <a:lnTo>
                      <a:pt x="592" y="310"/>
                    </a:lnTo>
                    <a:lnTo>
                      <a:pt x="586" y="290"/>
                    </a:lnTo>
                    <a:lnTo>
                      <a:pt x="578" y="272"/>
                    </a:lnTo>
                    <a:lnTo>
                      <a:pt x="578" y="272"/>
                    </a:lnTo>
                    <a:lnTo>
                      <a:pt x="574" y="266"/>
                    </a:lnTo>
                    <a:lnTo>
                      <a:pt x="568" y="260"/>
                    </a:lnTo>
                    <a:lnTo>
                      <a:pt x="552" y="252"/>
                    </a:lnTo>
                    <a:lnTo>
                      <a:pt x="538" y="246"/>
                    </a:lnTo>
                    <a:lnTo>
                      <a:pt x="532" y="244"/>
                    </a:lnTo>
                    <a:lnTo>
                      <a:pt x="530" y="244"/>
                    </a:lnTo>
                    <a:lnTo>
                      <a:pt x="530" y="244"/>
                    </a:lnTo>
                    <a:lnTo>
                      <a:pt x="518" y="260"/>
                    </a:lnTo>
                    <a:lnTo>
                      <a:pt x="506" y="278"/>
                    </a:lnTo>
                    <a:lnTo>
                      <a:pt x="496" y="296"/>
                    </a:lnTo>
                    <a:lnTo>
                      <a:pt x="492" y="314"/>
                    </a:lnTo>
                    <a:lnTo>
                      <a:pt x="492" y="314"/>
                    </a:lnTo>
                    <a:lnTo>
                      <a:pt x="488" y="336"/>
                    </a:lnTo>
                    <a:lnTo>
                      <a:pt x="488" y="346"/>
                    </a:lnTo>
                    <a:lnTo>
                      <a:pt x="490" y="356"/>
                    </a:lnTo>
                    <a:lnTo>
                      <a:pt x="494" y="368"/>
                    </a:lnTo>
                    <a:lnTo>
                      <a:pt x="500" y="376"/>
                    </a:lnTo>
                    <a:lnTo>
                      <a:pt x="508" y="384"/>
                    </a:lnTo>
                    <a:lnTo>
                      <a:pt x="520" y="392"/>
                    </a:lnTo>
                    <a:lnTo>
                      <a:pt x="520" y="392"/>
                    </a:lnTo>
                    <a:lnTo>
                      <a:pt x="522" y="390"/>
                    </a:lnTo>
                    <a:lnTo>
                      <a:pt x="528" y="386"/>
                    </a:lnTo>
                    <a:lnTo>
                      <a:pt x="528" y="386"/>
                    </a:lnTo>
                    <a:lnTo>
                      <a:pt x="516" y="372"/>
                    </a:lnTo>
                    <a:lnTo>
                      <a:pt x="512" y="366"/>
                    </a:lnTo>
                    <a:lnTo>
                      <a:pt x="510" y="358"/>
                    </a:lnTo>
                    <a:lnTo>
                      <a:pt x="510" y="358"/>
                    </a:lnTo>
                    <a:lnTo>
                      <a:pt x="508" y="344"/>
                    </a:lnTo>
                    <a:lnTo>
                      <a:pt x="510" y="328"/>
                    </a:lnTo>
                    <a:lnTo>
                      <a:pt x="512" y="314"/>
                    </a:lnTo>
                    <a:lnTo>
                      <a:pt x="516" y="298"/>
                    </a:lnTo>
                    <a:lnTo>
                      <a:pt x="516" y="298"/>
                    </a:lnTo>
                    <a:lnTo>
                      <a:pt x="518" y="296"/>
                    </a:lnTo>
                    <a:lnTo>
                      <a:pt x="522" y="294"/>
                    </a:lnTo>
                    <a:lnTo>
                      <a:pt x="532" y="292"/>
                    </a:lnTo>
                    <a:lnTo>
                      <a:pt x="542" y="290"/>
                    </a:lnTo>
                    <a:lnTo>
                      <a:pt x="546" y="290"/>
                    </a:lnTo>
                    <a:lnTo>
                      <a:pt x="550" y="292"/>
                    </a:lnTo>
                    <a:lnTo>
                      <a:pt x="550" y="292"/>
                    </a:lnTo>
                    <a:lnTo>
                      <a:pt x="558" y="304"/>
                    </a:lnTo>
                    <a:lnTo>
                      <a:pt x="564" y="318"/>
                    </a:lnTo>
                    <a:lnTo>
                      <a:pt x="570" y="332"/>
                    </a:lnTo>
                    <a:lnTo>
                      <a:pt x="574" y="346"/>
                    </a:lnTo>
                    <a:lnTo>
                      <a:pt x="574" y="346"/>
                    </a:lnTo>
                    <a:lnTo>
                      <a:pt x="574" y="354"/>
                    </a:lnTo>
                    <a:lnTo>
                      <a:pt x="570" y="360"/>
                    </a:lnTo>
                    <a:lnTo>
                      <a:pt x="560" y="374"/>
                    </a:lnTo>
                    <a:lnTo>
                      <a:pt x="560" y="374"/>
                    </a:lnTo>
                    <a:lnTo>
                      <a:pt x="534" y="396"/>
                    </a:lnTo>
                    <a:lnTo>
                      <a:pt x="522" y="406"/>
                    </a:lnTo>
                    <a:lnTo>
                      <a:pt x="510" y="418"/>
                    </a:lnTo>
                    <a:lnTo>
                      <a:pt x="510" y="418"/>
                    </a:lnTo>
                    <a:lnTo>
                      <a:pt x="504" y="428"/>
                    </a:lnTo>
                    <a:lnTo>
                      <a:pt x="498" y="440"/>
                    </a:lnTo>
                    <a:lnTo>
                      <a:pt x="494" y="450"/>
                    </a:lnTo>
                    <a:lnTo>
                      <a:pt x="494" y="454"/>
                    </a:lnTo>
                    <a:lnTo>
                      <a:pt x="494" y="456"/>
                    </a:lnTo>
                    <a:lnTo>
                      <a:pt x="494" y="456"/>
                    </a:lnTo>
                    <a:lnTo>
                      <a:pt x="514" y="476"/>
                    </a:lnTo>
                    <a:lnTo>
                      <a:pt x="526" y="488"/>
                    </a:lnTo>
                    <a:lnTo>
                      <a:pt x="536" y="496"/>
                    </a:lnTo>
                    <a:lnTo>
                      <a:pt x="548" y="504"/>
                    </a:lnTo>
                    <a:lnTo>
                      <a:pt x="562" y="510"/>
                    </a:lnTo>
                    <a:lnTo>
                      <a:pt x="576" y="514"/>
                    </a:lnTo>
                    <a:lnTo>
                      <a:pt x="594" y="514"/>
                    </a:lnTo>
                    <a:lnTo>
                      <a:pt x="594" y="514"/>
                    </a:lnTo>
                    <a:lnTo>
                      <a:pt x="644" y="506"/>
                    </a:lnTo>
                    <a:lnTo>
                      <a:pt x="670" y="500"/>
                    </a:lnTo>
                    <a:lnTo>
                      <a:pt x="694" y="494"/>
                    </a:lnTo>
                    <a:lnTo>
                      <a:pt x="718" y="486"/>
                    </a:lnTo>
                    <a:lnTo>
                      <a:pt x="742" y="474"/>
                    </a:lnTo>
                    <a:lnTo>
                      <a:pt x="766" y="460"/>
                    </a:lnTo>
                    <a:lnTo>
                      <a:pt x="788" y="444"/>
                    </a:lnTo>
                    <a:lnTo>
                      <a:pt x="788" y="444"/>
                    </a:lnTo>
                    <a:lnTo>
                      <a:pt x="792" y="460"/>
                    </a:lnTo>
                    <a:lnTo>
                      <a:pt x="792" y="466"/>
                    </a:lnTo>
                    <a:lnTo>
                      <a:pt x="792" y="466"/>
                    </a:lnTo>
                    <a:lnTo>
                      <a:pt x="734" y="494"/>
                    </a:lnTo>
                    <a:lnTo>
                      <a:pt x="706" y="506"/>
                    </a:lnTo>
                    <a:lnTo>
                      <a:pt x="676" y="518"/>
                    </a:lnTo>
                    <a:lnTo>
                      <a:pt x="646" y="528"/>
                    </a:lnTo>
                    <a:lnTo>
                      <a:pt x="614" y="534"/>
                    </a:lnTo>
                    <a:lnTo>
                      <a:pt x="580" y="538"/>
                    </a:lnTo>
                    <a:lnTo>
                      <a:pt x="564" y="536"/>
                    </a:lnTo>
                    <a:lnTo>
                      <a:pt x="546" y="534"/>
                    </a:lnTo>
                    <a:lnTo>
                      <a:pt x="546" y="534"/>
                    </a:lnTo>
                    <a:lnTo>
                      <a:pt x="558" y="548"/>
                    </a:lnTo>
                    <a:lnTo>
                      <a:pt x="570" y="560"/>
                    </a:lnTo>
                    <a:lnTo>
                      <a:pt x="582" y="566"/>
                    </a:lnTo>
                    <a:lnTo>
                      <a:pt x="596" y="570"/>
                    </a:lnTo>
                    <a:lnTo>
                      <a:pt x="608" y="572"/>
                    </a:lnTo>
                    <a:lnTo>
                      <a:pt x="622" y="570"/>
                    </a:lnTo>
                    <a:lnTo>
                      <a:pt x="634" y="568"/>
                    </a:lnTo>
                    <a:lnTo>
                      <a:pt x="648" y="564"/>
                    </a:lnTo>
                    <a:lnTo>
                      <a:pt x="648" y="564"/>
                    </a:lnTo>
                    <a:lnTo>
                      <a:pt x="672" y="554"/>
                    </a:lnTo>
                    <a:lnTo>
                      <a:pt x="696" y="544"/>
                    </a:lnTo>
                    <a:lnTo>
                      <a:pt x="742" y="520"/>
                    </a:lnTo>
                    <a:lnTo>
                      <a:pt x="742" y="520"/>
                    </a:lnTo>
                    <a:lnTo>
                      <a:pt x="762" y="514"/>
                    </a:lnTo>
                    <a:lnTo>
                      <a:pt x="782" y="510"/>
                    </a:lnTo>
                    <a:lnTo>
                      <a:pt x="782" y="510"/>
                    </a:lnTo>
                    <a:lnTo>
                      <a:pt x="786" y="522"/>
                    </a:lnTo>
                    <a:lnTo>
                      <a:pt x="786" y="522"/>
                    </a:lnTo>
                    <a:lnTo>
                      <a:pt x="698" y="578"/>
                    </a:lnTo>
                    <a:lnTo>
                      <a:pt x="654" y="604"/>
                    </a:lnTo>
                    <a:lnTo>
                      <a:pt x="608" y="630"/>
                    </a:lnTo>
                    <a:lnTo>
                      <a:pt x="608" y="630"/>
                    </a:lnTo>
                    <a:lnTo>
                      <a:pt x="604" y="630"/>
                    </a:lnTo>
                    <a:lnTo>
                      <a:pt x="598" y="630"/>
                    </a:lnTo>
                    <a:lnTo>
                      <a:pt x="582" y="626"/>
                    </a:lnTo>
                    <a:lnTo>
                      <a:pt x="568" y="618"/>
                    </a:lnTo>
                    <a:lnTo>
                      <a:pt x="554" y="608"/>
                    </a:lnTo>
                    <a:lnTo>
                      <a:pt x="554" y="608"/>
                    </a:lnTo>
                    <a:lnTo>
                      <a:pt x="540" y="594"/>
                    </a:lnTo>
                    <a:lnTo>
                      <a:pt x="528" y="578"/>
                    </a:lnTo>
                    <a:lnTo>
                      <a:pt x="504" y="546"/>
                    </a:lnTo>
                    <a:lnTo>
                      <a:pt x="504" y="546"/>
                    </a:lnTo>
                    <a:close/>
                    <a:moveTo>
                      <a:pt x="1078" y="1054"/>
                    </a:moveTo>
                    <a:lnTo>
                      <a:pt x="1078" y="1054"/>
                    </a:lnTo>
                    <a:lnTo>
                      <a:pt x="1084" y="1012"/>
                    </a:lnTo>
                    <a:lnTo>
                      <a:pt x="1086" y="970"/>
                    </a:lnTo>
                    <a:lnTo>
                      <a:pt x="1084" y="930"/>
                    </a:lnTo>
                    <a:lnTo>
                      <a:pt x="1078" y="892"/>
                    </a:lnTo>
                    <a:lnTo>
                      <a:pt x="1068" y="854"/>
                    </a:lnTo>
                    <a:lnTo>
                      <a:pt x="1052" y="818"/>
                    </a:lnTo>
                    <a:lnTo>
                      <a:pt x="1032" y="784"/>
                    </a:lnTo>
                    <a:lnTo>
                      <a:pt x="1008" y="750"/>
                    </a:lnTo>
                    <a:lnTo>
                      <a:pt x="1008" y="750"/>
                    </a:lnTo>
                    <a:lnTo>
                      <a:pt x="1040" y="826"/>
                    </a:lnTo>
                    <a:lnTo>
                      <a:pt x="1056" y="866"/>
                    </a:lnTo>
                    <a:lnTo>
                      <a:pt x="1066" y="904"/>
                    </a:lnTo>
                    <a:lnTo>
                      <a:pt x="1070" y="924"/>
                    </a:lnTo>
                    <a:lnTo>
                      <a:pt x="1072" y="944"/>
                    </a:lnTo>
                    <a:lnTo>
                      <a:pt x="1074" y="966"/>
                    </a:lnTo>
                    <a:lnTo>
                      <a:pt x="1072" y="986"/>
                    </a:lnTo>
                    <a:lnTo>
                      <a:pt x="1070" y="1006"/>
                    </a:lnTo>
                    <a:lnTo>
                      <a:pt x="1064" y="1028"/>
                    </a:lnTo>
                    <a:lnTo>
                      <a:pt x="1056" y="1050"/>
                    </a:lnTo>
                    <a:lnTo>
                      <a:pt x="1046" y="1070"/>
                    </a:lnTo>
                    <a:lnTo>
                      <a:pt x="1046" y="1070"/>
                    </a:lnTo>
                    <a:lnTo>
                      <a:pt x="1108" y="1080"/>
                    </a:lnTo>
                    <a:lnTo>
                      <a:pt x="1108" y="1080"/>
                    </a:lnTo>
                    <a:lnTo>
                      <a:pt x="1078" y="1054"/>
                    </a:lnTo>
                    <a:lnTo>
                      <a:pt x="1078" y="1054"/>
                    </a:lnTo>
                    <a:close/>
                    <a:moveTo>
                      <a:pt x="880" y="490"/>
                    </a:moveTo>
                    <a:lnTo>
                      <a:pt x="880" y="490"/>
                    </a:lnTo>
                    <a:lnTo>
                      <a:pt x="870" y="496"/>
                    </a:lnTo>
                    <a:lnTo>
                      <a:pt x="870" y="496"/>
                    </a:lnTo>
                    <a:lnTo>
                      <a:pt x="888" y="520"/>
                    </a:lnTo>
                    <a:lnTo>
                      <a:pt x="908" y="542"/>
                    </a:lnTo>
                    <a:lnTo>
                      <a:pt x="908" y="542"/>
                    </a:lnTo>
                    <a:lnTo>
                      <a:pt x="912" y="544"/>
                    </a:lnTo>
                    <a:lnTo>
                      <a:pt x="918" y="544"/>
                    </a:lnTo>
                    <a:lnTo>
                      <a:pt x="932" y="542"/>
                    </a:lnTo>
                    <a:lnTo>
                      <a:pt x="932" y="542"/>
                    </a:lnTo>
                    <a:lnTo>
                      <a:pt x="928" y="526"/>
                    </a:lnTo>
                    <a:lnTo>
                      <a:pt x="928" y="520"/>
                    </a:lnTo>
                    <a:lnTo>
                      <a:pt x="924" y="514"/>
                    </a:lnTo>
                    <a:lnTo>
                      <a:pt x="924" y="514"/>
                    </a:lnTo>
                    <a:lnTo>
                      <a:pt x="914" y="508"/>
                    </a:lnTo>
                    <a:lnTo>
                      <a:pt x="902" y="502"/>
                    </a:lnTo>
                    <a:lnTo>
                      <a:pt x="880" y="490"/>
                    </a:lnTo>
                    <a:lnTo>
                      <a:pt x="880" y="490"/>
                    </a:lnTo>
                    <a:close/>
                  </a:path>
                </a:pathLst>
              </a:custGeom>
              <a:solidFill>
                <a:srgbClr val="0070C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706" tIns="146165" rIns="182706" bIns="146165" numCol="1" spcCol="0" rtlCol="0" fromWordArt="0" anchor="t" anchorCtr="0" forceAA="0" compatLnSpc="1">
                <a:prstTxWarp prst="textNoShape">
                  <a:avLst/>
                </a:prstTxWarp>
                <a:noAutofit/>
              </a:bodyPr>
              <a:lstStyle/>
              <a:p>
                <a:pPr marL="0" marR="0" lvl="0" indent="0" algn="ctr" defTabSz="913111" rtl="0" eaLnBrk="1" fontAlgn="base" latinLnBrk="0" hangingPunct="1">
                  <a:lnSpc>
                    <a:spcPct val="90000"/>
                  </a:lnSpc>
                  <a:spcBef>
                    <a:spcPct val="0"/>
                  </a:spcBef>
                  <a:spcAft>
                    <a:spcPct val="0"/>
                  </a:spcAft>
                  <a:buClrTx/>
                  <a:buSzTx/>
                  <a:buFontTx/>
                  <a:buNone/>
                  <a:tabLst/>
                  <a:defRPr/>
                </a:pPr>
                <a:endParaRPr kumimoji="0" lang="en-US" sz="1998" b="0" i="0" u="none" strike="noStrike" kern="1200" cap="none" spc="-50" normalizeH="0" baseline="0" noProof="0">
                  <a:ln>
                    <a:noFill/>
                  </a:ln>
                  <a:gradFill>
                    <a:gsLst>
                      <a:gs pos="1250">
                        <a:srgbClr val="EFEFEF"/>
                      </a:gs>
                      <a:gs pos="10417">
                        <a:srgbClr val="EFEFEF"/>
                      </a:gs>
                    </a:gsLst>
                    <a:lin ang="5400000" scaled="0"/>
                  </a:gradFill>
                  <a:effectLst/>
                  <a:uLnTx/>
                  <a:uFillTx/>
                  <a:latin typeface="Segoe UI Light"/>
                  <a:ea typeface="+mn-ea"/>
                  <a:cs typeface="+mn-cs"/>
                </a:endParaRPr>
              </a:p>
            </p:txBody>
          </p:sp>
        </p:grpSp>
      </p:grpSp>
      <p:sp>
        <p:nvSpPr>
          <p:cNvPr id="734" name="Rectangle 733">
            <a:extLst>
              <a:ext uri="{FF2B5EF4-FFF2-40B4-BE49-F238E27FC236}">
                <a16:creationId xmlns:a16="http://schemas.microsoft.com/office/drawing/2014/main" id="{D99ED82C-3F1B-4841-B3CC-3B5DF8285ABA}"/>
              </a:ext>
            </a:extLst>
          </p:cNvPr>
          <p:cNvSpPr/>
          <p:nvPr/>
        </p:nvSpPr>
        <p:spPr>
          <a:xfrm>
            <a:off x="186803" y="2251021"/>
            <a:ext cx="1764730" cy="257763"/>
          </a:xfrm>
          <a:prstGeom prst="rect">
            <a:avLst/>
          </a:prstGeom>
          <a:solidFill>
            <a:schemeClr val="tx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75" b="1" i="0" u="none" strike="noStrike" kern="0" cap="none" spc="0" normalizeH="0" baseline="0" noProof="0">
                <a:ln>
                  <a:noFill/>
                </a:ln>
                <a:gradFill>
                  <a:gsLst>
                    <a:gs pos="0">
                      <a:srgbClr val="FFFFFF"/>
                    </a:gs>
                    <a:gs pos="100000">
                      <a:srgbClr val="FFFFFF"/>
                    </a:gs>
                  </a:gsLst>
                  <a:lin ang="5400000" scaled="1"/>
                </a:gradFill>
                <a:effectLst/>
                <a:uLnTx/>
                <a:uFillTx/>
                <a:latin typeface="Segoe"/>
                <a:ea typeface="+mn-ea"/>
                <a:cs typeface="+mn-cs"/>
              </a:rPr>
              <a:t>Endpoints &amp; Devices</a:t>
            </a:r>
          </a:p>
        </p:txBody>
      </p:sp>
      <p:sp>
        <p:nvSpPr>
          <p:cNvPr id="715" name="Rectangle 714">
            <a:extLst>
              <a:ext uri="{FF2B5EF4-FFF2-40B4-BE49-F238E27FC236}">
                <a16:creationId xmlns:a16="http://schemas.microsoft.com/office/drawing/2014/main" id="{5B2F8445-8EF1-431E-9FF4-70481E88613F}"/>
              </a:ext>
            </a:extLst>
          </p:cNvPr>
          <p:cNvSpPr/>
          <p:nvPr/>
        </p:nvSpPr>
        <p:spPr>
          <a:xfrm>
            <a:off x="2050375" y="2246630"/>
            <a:ext cx="6176844" cy="257763"/>
          </a:xfrm>
          <a:prstGeom prst="rect">
            <a:avLst/>
          </a:prstGeom>
          <a:solidFill>
            <a:schemeClr val="tx2"/>
          </a:solid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75" b="1" i="0" u="none" strike="noStrike" kern="1200" cap="none" spc="0" normalizeH="0" baseline="0" noProof="0">
                <a:ln>
                  <a:noFill/>
                </a:ln>
                <a:gradFill>
                  <a:gsLst>
                    <a:gs pos="0">
                      <a:srgbClr val="FFFFFF"/>
                    </a:gs>
                    <a:gs pos="100000">
                      <a:srgbClr val="FFFFFF"/>
                    </a:gs>
                  </a:gsLst>
                  <a:lin ang="5400000" scaled="1"/>
                </a:gradFill>
                <a:effectLst/>
                <a:uLnTx/>
                <a:uFillTx/>
                <a:latin typeface="Segoe"/>
                <a:ea typeface="+mn-ea"/>
                <a:cs typeface="+mn-cs"/>
              </a:rPr>
              <a:t>Hybrid Infrastructure – IaaS, PaaS, On-Premises</a:t>
            </a:r>
          </a:p>
        </p:txBody>
      </p:sp>
      <p:sp>
        <p:nvSpPr>
          <p:cNvPr id="98" name="Rectangle 97">
            <a:hlinkClick r:id="rId49" tooltip="Key vault mitigates risk of compromised secrets (e.g. inadvertently publishing keys to GitHub) by ensuring they are safeguarded by hardware security modules (HSMs) and readily available to applications"/>
            <a:extLst>
              <a:ext uri="{FF2B5EF4-FFF2-40B4-BE49-F238E27FC236}">
                <a16:creationId xmlns:a16="http://schemas.microsoft.com/office/drawing/2014/main" id="{A3B8550D-2DB7-40D7-B7D2-21A4CAD5C8EC}"/>
              </a:ext>
            </a:extLst>
          </p:cNvPr>
          <p:cNvSpPr/>
          <p:nvPr/>
        </p:nvSpPr>
        <p:spPr>
          <a:xfrm>
            <a:off x="6810129" y="3907001"/>
            <a:ext cx="1328356" cy="219445"/>
          </a:xfrm>
          <a:prstGeom prst="rect">
            <a:avLst/>
          </a:prstGeom>
          <a:solidFill>
            <a:srgbClr val="EAEAEA"/>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C3C3C"/>
                </a:solidFill>
                <a:effectLst/>
                <a:uLnTx/>
                <a:uFillTx/>
                <a:latin typeface="Segoe UI" panose="020B0502040204020203" pitchFamily="34" charset="0"/>
                <a:ea typeface="+mn-ea"/>
                <a:cs typeface="Segoe UI" panose="020B0502040204020203" pitchFamily="34" charset="0"/>
              </a:rPr>
              <a:t>Azure Key Vault</a:t>
            </a:r>
          </a:p>
        </p:txBody>
      </p:sp>
      <p:pic>
        <p:nvPicPr>
          <p:cNvPr id="99" name="Picture 98">
            <a:extLst>
              <a:ext uri="{FF2B5EF4-FFF2-40B4-BE49-F238E27FC236}">
                <a16:creationId xmlns:a16="http://schemas.microsoft.com/office/drawing/2014/main" id="{27564F04-F98A-49DB-A1E6-BE18E4FD944B}"/>
              </a:ext>
            </a:extLst>
          </p:cNvPr>
          <p:cNvPicPr>
            <a:picLocks noChangeAspect="1"/>
          </p:cNvPicPr>
          <p:nvPr/>
        </p:nvPicPr>
        <p:blipFill>
          <a:blip r:embed="rId50" cstate="hqprint">
            <a:extLst>
              <a:ext uri="{28A0092B-C50C-407E-A947-70E740481C1C}">
                <a14:useLocalDpi xmlns:a14="http://schemas.microsoft.com/office/drawing/2010/main"/>
              </a:ext>
            </a:extLst>
          </a:blip>
          <a:stretch>
            <a:fillRect/>
          </a:stretch>
        </p:blipFill>
        <p:spPr>
          <a:xfrm>
            <a:off x="6865346" y="3961512"/>
            <a:ext cx="126336" cy="126336"/>
          </a:xfrm>
          <a:prstGeom prst="rect">
            <a:avLst/>
          </a:prstGeom>
        </p:spPr>
      </p:pic>
      <p:sp>
        <p:nvSpPr>
          <p:cNvPr id="103" name="Rectangle 102">
            <a:hlinkClick r:id="rId51" tooltip="Feature of Application Gateway that provides centralized protection of your web applications from common exploits and vulnerabilities like SQL injection attacks, cross site scripting attacks using OWASP core rule sets 3.0 or 2.2.9. "/>
            <a:extLst>
              <a:ext uri="{FF2B5EF4-FFF2-40B4-BE49-F238E27FC236}">
                <a16:creationId xmlns:a16="http://schemas.microsoft.com/office/drawing/2014/main" id="{93288A76-0F88-4155-A0C4-1009831C3593}"/>
              </a:ext>
            </a:extLst>
          </p:cNvPr>
          <p:cNvSpPr/>
          <p:nvPr/>
        </p:nvSpPr>
        <p:spPr>
          <a:xfrm>
            <a:off x="6807663" y="3467018"/>
            <a:ext cx="1328356" cy="219445"/>
          </a:xfrm>
          <a:prstGeom prst="rect">
            <a:avLst/>
          </a:prstGeom>
          <a:solidFill>
            <a:srgbClr val="EAEAEA"/>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Azure WAF</a:t>
            </a:r>
          </a:p>
        </p:txBody>
      </p:sp>
      <p:pic>
        <p:nvPicPr>
          <p:cNvPr id="104" name="Picture 103" descr="A picture containing text&#10;&#10;Description generated with high confidence">
            <a:extLst>
              <a:ext uri="{FF2B5EF4-FFF2-40B4-BE49-F238E27FC236}">
                <a16:creationId xmlns:a16="http://schemas.microsoft.com/office/drawing/2014/main" id="{E366301C-9FDD-402D-B4F8-48DCD9D5E79A}"/>
              </a:ext>
            </a:extLst>
          </p:cNvPr>
          <p:cNvPicPr>
            <a:picLocks noChangeAspect="1"/>
          </p:cNvPicPr>
          <p:nvPr/>
        </p:nvPicPr>
        <p:blipFill rotWithShape="1">
          <a:blip r:embed="rId52"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841891" y="3506467"/>
            <a:ext cx="168314" cy="165488"/>
          </a:xfrm>
          <a:prstGeom prst="rect">
            <a:avLst/>
          </a:prstGeom>
        </p:spPr>
      </p:pic>
      <p:sp>
        <p:nvSpPr>
          <p:cNvPr id="132" name="Rectangle 131">
            <a:hlinkClick r:id="rId53" tooltip="Azure natively provides basic DDoS protection for all public IPs. You can increase protection with adaptive tuning of thresholds (with machine learning), real-time and historical telemetry, alerting, cost guarantee and more."/>
            <a:extLst>
              <a:ext uri="{FF2B5EF4-FFF2-40B4-BE49-F238E27FC236}">
                <a16:creationId xmlns:a16="http://schemas.microsoft.com/office/drawing/2014/main" id="{24AA6736-30B3-474F-A68B-5A198D7C53FD}"/>
              </a:ext>
            </a:extLst>
          </p:cNvPr>
          <p:cNvSpPr/>
          <p:nvPr/>
        </p:nvSpPr>
        <p:spPr>
          <a:xfrm>
            <a:off x="6809913" y="3685617"/>
            <a:ext cx="1328356" cy="219445"/>
          </a:xfrm>
          <a:prstGeom prst="rect">
            <a:avLst/>
          </a:prstGeom>
          <a:solidFill>
            <a:schemeClr val="bg1"/>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DDoS Protection</a:t>
            </a:r>
          </a:p>
        </p:txBody>
      </p:sp>
      <p:sp>
        <p:nvSpPr>
          <p:cNvPr id="134" name="Rectangle 133">
            <a:hlinkClick r:id="rId54" tooltip="Protection against disasters &amp; ransomware attacks with simple and reliable cloud integrated backup as a service. Site Recovery can protect Hyper-V, VMware and physical servers and you can use Azure or your secondary datacenter as your recovery site"/>
            <a:extLst>
              <a:ext uri="{FF2B5EF4-FFF2-40B4-BE49-F238E27FC236}">
                <a16:creationId xmlns:a16="http://schemas.microsoft.com/office/drawing/2014/main" id="{6C0F1C9C-66B0-4D4F-90EA-44EEDDDAD6D7}"/>
              </a:ext>
            </a:extLst>
          </p:cNvPr>
          <p:cNvSpPr/>
          <p:nvPr/>
        </p:nvSpPr>
        <p:spPr>
          <a:xfrm>
            <a:off x="6813731" y="4551828"/>
            <a:ext cx="1332140" cy="202529"/>
          </a:xfrm>
          <a:prstGeom prst="rect">
            <a:avLst/>
          </a:prstGeom>
          <a:solidFill>
            <a:schemeClr val="bg1"/>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a:ln>
                  <a:noFill/>
                </a:ln>
                <a:solidFill>
                  <a:srgbClr val="3C3C3C"/>
                </a:solidFill>
                <a:effectLst/>
                <a:uLnTx/>
                <a:uFillTx/>
                <a:latin typeface="Segoe UI" panose="020B0502040204020203" pitchFamily="34" charset="0"/>
                <a:ea typeface="+mn-ea"/>
                <a:cs typeface="Segoe UI" panose="020B0502040204020203" pitchFamily="34" charset="0"/>
              </a:rPr>
              <a:t>Azure Backup</a:t>
            </a:r>
          </a:p>
        </p:txBody>
      </p:sp>
      <p:pic>
        <p:nvPicPr>
          <p:cNvPr id="620" name="Picture 619">
            <a:extLst>
              <a:ext uri="{FF2B5EF4-FFF2-40B4-BE49-F238E27FC236}">
                <a16:creationId xmlns:a16="http://schemas.microsoft.com/office/drawing/2014/main" id="{0B6E7126-46C1-4BDE-A074-ABE7A44A2C56}"/>
              </a:ext>
            </a:extLst>
          </p:cNvPr>
          <p:cNvPicPr>
            <a:picLocks noChangeAspect="1"/>
          </p:cNvPicPr>
          <p:nvPr/>
        </p:nvPicPr>
        <p:blipFill>
          <a:blip r:embed="rId45"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864652" y="4594318"/>
            <a:ext cx="150932" cy="112545"/>
          </a:xfrm>
          <a:prstGeom prst="rect">
            <a:avLst/>
          </a:prstGeom>
        </p:spPr>
      </p:pic>
      <p:pic>
        <p:nvPicPr>
          <p:cNvPr id="625" name="Picture 624">
            <a:extLst>
              <a:ext uri="{FF2B5EF4-FFF2-40B4-BE49-F238E27FC236}">
                <a16:creationId xmlns:a16="http://schemas.microsoft.com/office/drawing/2014/main" id="{D6D48658-313A-4BD5-9A9A-25C2B4FC3878}"/>
              </a:ext>
            </a:extLst>
          </p:cNvPr>
          <p:cNvPicPr>
            <a:picLocks noChangeAspect="1"/>
          </p:cNvPicPr>
          <p:nvPr/>
        </p:nvPicPr>
        <p:blipFill>
          <a:blip r:embed="rId45"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853373" y="3742411"/>
            <a:ext cx="150932" cy="112545"/>
          </a:xfrm>
          <a:prstGeom prst="rect">
            <a:avLst/>
          </a:prstGeom>
        </p:spPr>
      </p:pic>
      <p:sp>
        <p:nvSpPr>
          <p:cNvPr id="87" name="Rectangle 86">
            <a:extLst>
              <a:ext uri="{FF2B5EF4-FFF2-40B4-BE49-F238E27FC236}">
                <a16:creationId xmlns:a16="http://schemas.microsoft.com/office/drawing/2014/main" id="{F5935FB9-47A5-4A3E-83C1-D47D32D1680B}"/>
              </a:ext>
            </a:extLst>
          </p:cNvPr>
          <p:cNvSpPr/>
          <p:nvPr/>
        </p:nvSpPr>
        <p:spPr bwMode="auto">
          <a:xfrm>
            <a:off x="8502616" y="1808988"/>
            <a:ext cx="1627632" cy="142844"/>
          </a:xfrm>
          <a:prstGeom prst="rect">
            <a:avLst/>
          </a:prstGeom>
          <a:solidFill>
            <a:srgbClr val="FFFFFF">
              <a:alpha val="74902"/>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99" name="TextBox 598">
            <a:extLst>
              <a:ext uri="{FF2B5EF4-FFF2-40B4-BE49-F238E27FC236}">
                <a16:creationId xmlns:a16="http://schemas.microsoft.com/office/drawing/2014/main" id="{40B4C77D-397F-42D5-B6B4-BF3347FC5BEF}"/>
              </a:ext>
            </a:extLst>
          </p:cNvPr>
          <p:cNvSpPr txBox="1"/>
          <p:nvPr/>
        </p:nvSpPr>
        <p:spPr>
          <a:xfrm>
            <a:off x="2376310" y="2905602"/>
            <a:ext cx="1706076" cy="215444"/>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gradFill>
                  <a:gsLst>
                    <a:gs pos="0">
                      <a:srgbClr val="505050"/>
                    </a:gs>
                    <a:gs pos="100000">
                      <a:srgbClr val="505050"/>
                    </a:gs>
                  </a:gsLst>
                  <a:lin ang="5400000" scaled="1"/>
                </a:gradFill>
                <a:effectLst/>
                <a:uLnTx/>
                <a:uFillTx/>
                <a:latin typeface="Segoe UI Semibold" panose="020B0702040204020203" pitchFamily="34" charset="0"/>
                <a:ea typeface="+mn-ea"/>
                <a:cs typeface="Segoe UI Semibold" panose="020B0702040204020203" pitchFamily="34" charset="0"/>
              </a:rPr>
              <a:t>On Premises Datacenter(s)</a:t>
            </a:r>
          </a:p>
        </p:txBody>
      </p:sp>
      <p:sp>
        <p:nvSpPr>
          <p:cNvPr id="769" name="Rectangle 768">
            <a:hlinkClick r:id="rId55" tooltip="Azure Firewall is a managed, cloud-based network security service that protects your Azure Virtual Network resources. It is a fully stateful firewall as a service with built-in high availability and unrestricted cloud scalability. "/>
            <a:extLst>
              <a:ext uri="{FF2B5EF4-FFF2-40B4-BE49-F238E27FC236}">
                <a16:creationId xmlns:a16="http://schemas.microsoft.com/office/drawing/2014/main" id="{D530773A-7363-49F0-BE5C-D8AFA6187932}"/>
              </a:ext>
            </a:extLst>
          </p:cNvPr>
          <p:cNvSpPr/>
          <p:nvPr/>
        </p:nvSpPr>
        <p:spPr>
          <a:xfrm>
            <a:off x="6806570" y="3137675"/>
            <a:ext cx="1328356" cy="329021"/>
          </a:xfrm>
          <a:prstGeom prst="rect">
            <a:avLst/>
          </a:prstGeom>
          <a:solidFill>
            <a:schemeClr val="bg1"/>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Azure Firewall</a:t>
            </a:r>
            <a:br>
              <a:rPr kumimoji="0" lang="en-US" altLang="en-US" sz="9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br>
            <a:r>
              <a:rPr kumimoji="0" lang="en-US" altLang="en-US" sz="9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&amp; Firewall Manager</a:t>
            </a:r>
          </a:p>
        </p:txBody>
      </p:sp>
      <p:grpSp>
        <p:nvGrpSpPr>
          <p:cNvPr id="708" name="Group 707">
            <a:extLst>
              <a:ext uri="{FF2B5EF4-FFF2-40B4-BE49-F238E27FC236}">
                <a16:creationId xmlns:a16="http://schemas.microsoft.com/office/drawing/2014/main" id="{A242CD45-ED2D-4659-96FD-2D3F4C834E05}"/>
              </a:ext>
            </a:extLst>
          </p:cNvPr>
          <p:cNvGrpSpPr/>
          <p:nvPr/>
        </p:nvGrpSpPr>
        <p:grpSpPr>
          <a:xfrm>
            <a:off x="6833323" y="3237319"/>
            <a:ext cx="173366" cy="127841"/>
            <a:chOff x="4787760" y="956202"/>
            <a:chExt cx="587793" cy="433438"/>
          </a:xfrm>
        </p:grpSpPr>
        <p:sp>
          <p:nvSpPr>
            <p:cNvPr id="724" name="cloud">
              <a:extLst>
                <a:ext uri="{FF2B5EF4-FFF2-40B4-BE49-F238E27FC236}">
                  <a16:creationId xmlns:a16="http://schemas.microsoft.com/office/drawing/2014/main" id="{BC3143E0-B8B1-45DE-BA86-680A06C24607}"/>
                </a:ext>
              </a:extLst>
            </p:cNvPr>
            <p:cNvSpPr>
              <a:spLocks noChangeAspect="1"/>
            </p:cNvSpPr>
            <p:nvPr/>
          </p:nvSpPr>
          <p:spPr bwMode="auto">
            <a:xfrm>
              <a:off x="5003940" y="956202"/>
              <a:ext cx="371613" cy="236754"/>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rgbClr val="FFFFFF"/>
            </a:solidFill>
            <a:ln w="9525"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pic>
          <p:nvPicPr>
            <p:cNvPr id="735" name="Graphic 734">
              <a:extLst>
                <a:ext uri="{FF2B5EF4-FFF2-40B4-BE49-F238E27FC236}">
                  <a16:creationId xmlns:a16="http://schemas.microsoft.com/office/drawing/2014/main" id="{67CF9900-E23B-48DC-BEBB-FD647B99821C}"/>
                </a:ext>
              </a:extLst>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4787760" y="1112170"/>
              <a:ext cx="371613" cy="277470"/>
            </a:xfrm>
            <a:prstGeom prst="rect">
              <a:avLst/>
            </a:prstGeom>
          </p:spPr>
        </p:pic>
      </p:grpSp>
      <p:sp>
        <p:nvSpPr>
          <p:cNvPr id="125" name="Rectangle 124">
            <a:hlinkClick r:id="rId58" tooltip="Attack Simulator in the Security &amp; Compliance Center can be used to run realistic attack scenarios in your organization to help you identify and find vulnerable users before a real attack impacts your bottom line."/>
            <a:extLst>
              <a:ext uri="{FF2B5EF4-FFF2-40B4-BE49-F238E27FC236}">
                <a16:creationId xmlns:a16="http://schemas.microsoft.com/office/drawing/2014/main" id="{8EABA08C-E5A2-4203-9730-576031EC49F1}"/>
              </a:ext>
            </a:extLst>
          </p:cNvPr>
          <p:cNvSpPr/>
          <p:nvPr/>
        </p:nvSpPr>
        <p:spPr>
          <a:xfrm>
            <a:off x="8350944" y="5802589"/>
            <a:ext cx="830673" cy="233479"/>
          </a:xfrm>
          <a:prstGeom prst="rect">
            <a:avLst/>
          </a:prstGeom>
          <a:solidFill>
            <a:schemeClr val="bg1"/>
          </a:solidFill>
          <a:ln w="14224">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45720" rIns="45720" rtlCol="0" anchor="ctr">
            <a:noAutofit/>
          </a:bodyPr>
          <a:lstStyle/>
          <a:p>
            <a:pPr marL="0" marR="0" lvl="0" indent="0" algn="ctr" defTabSz="914400" rtl="0" eaLnBrk="1" fontAlgn="auto" latinLnBrk="0" hangingPunct="1">
              <a:lnSpc>
                <a:spcPct val="97000"/>
              </a:lnSpc>
              <a:spcBef>
                <a:spcPts val="0"/>
              </a:spcBef>
              <a:spcAft>
                <a:spcPts val="0"/>
              </a:spcAft>
              <a:buClrTx/>
              <a:buSzTx/>
              <a:buFontTx/>
              <a:buNone/>
              <a:tabLst/>
              <a:defRPr/>
            </a:pPr>
            <a:r>
              <a:rPr kumimoji="0" lang="en-US" sz="72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Attack Simulator</a:t>
            </a:r>
          </a:p>
        </p:txBody>
      </p:sp>
      <p:sp>
        <p:nvSpPr>
          <p:cNvPr id="126" name="Rectangle 125">
            <a:hlinkClick r:id="rId59" tooltip="Insider risk management in Microsoft 365 helps minimize internal risks by enabling you to detect, investigate, and act on malicious and inadvertent activities in your organization."/>
            <a:extLst>
              <a:ext uri="{FF2B5EF4-FFF2-40B4-BE49-F238E27FC236}">
                <a16:creationId xmlns:a16="http://schemas.microsoft.com/office/drawing/2014/main" id="{9A0975CE-8659-4CF5-8429-718F38427FEB}"/>
              </a:ext>
            </a:extLst>
          </p:cNvPr>
          <p:cNvSpPr/>
          <p:nvPr/>
        </p:nvSpPr>
        <p:spPr>
          <a:xfrm>
            <a:off x="9260887" y="5802589"/>
            <a:ext cx="1198429" cy="233479"/>
          </a:xfrm>
          <a:prstGeom prst="rect">
            <a:avLst/>
          </a:prstGeom>
          <a:solidFill>
            <a:schemeClr val="bg1"/>
          </a:solidFill>
          <a:ln w="14224">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45720" rIns="45720" rtlCol="0" anchor="ctr">
            <a:noAutofit/>
          </a:bodyPr>
          <a:lstStyle/>
          <a:p>
            <a:pPr marL="0" marR="0" lvl="0" indent="0" algn="ctr" defTabSz="914400" rtl="0" eaLnBrk="1" fontAlgn="auto" latinLnBrk="0" hangingPunct="1">
              <a:lnSpc>
                <a:spcPct val="97000"/>
              </a:lnSpc>
              <a:spcBef>
                <a:spcPts val="0"/>
              </a:spcBef>
              <a:spcAft>
                <a:spcPts val="0"/>
              </a:spcAft>
              <a:buClrTx/>
              <a:buSzTx/>
              <a:buFontTx/>
              <a:buNone/>
              <a:tabLst/>
              <a:defRPr/>
            </a:pPr>
            <a:r>
              <a:rPr kumimoji="0" lang="en-US" sz="72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Insider Risk Management</a:t>
            </a:r>
          </a:p>
        </p:txBody>
      </p:sp>
      <p:grpSp>
        <p:nvGrpSpPr>
          <p:cNvPr id="31" name="Group 30">
            <a:extLst>
              <a:ext uri="{FF2B5EF4-FFF2-40B4-BE49-F238E27FC236}">
                <a16:creationId xmlns:a16="http://schemas.microsoft.com/office/drawing/2014/main" id="{37EB6364-F148-420D-97C3-AE6E4D78B812}"/>
              </a:ext>
            </a:extLst>
          </p:cNvPr>
          <p:cNvGrpSpPr/>
          <p:nvPr/>
        </p:nvGrpSpPr>
        <p:grpSpPr>
          <a:xfrm>
            <a:off x="2132397" y="5805674"/>
            <a:ext cx="852881" cy="512671"/>
            <a:chOff x="3154581" y="5818532"/>
            <a:chExt cx="852881" cy="512671"/>
          </a:xfrm>
        </p:grpSpPr>
        <p:sp>
          <p:nvSpPr>
            <p:cNvPr id="482" name="Rectangle 481">
              <a:hlinkClick r:id="rId60" tooltip="End to end solution to securing new IoT devices with a hardened Linux OS, certified microcontrollers (MCUs), and security service which collectively provide the &quot;Seven Properties of Highly-Secure Devices&quot;"/>
              <a:extLst>
                <a:ext uri="{FF2B5EF4-FFF2-40B4-BE49-F238E27FC236}">
                  <a16:creationId xmlns:a16="http://schemas.microsoft.com/office/drawing/2014/main" id="{5132D995-1367-4454-A21A-E03209386998}"/>
                </a:ext>
              </a:extLst>
            </p:cNvPr>
            <p:cNvSpPr/>
            <p:nvPr/>
          </p:nvSpPr>
          <p:spPr>
            <a:xfrm>
              <a:off x="3154581" y="5818532"/>
              <a:ext cx="852881" cy="512671"/>
            </a:xfrm>
            <a:prstGeom prst="rect">
              <a:avLst/>
            </a:prstGeom>
            <a:solidFill>
              <a:schemeClr val="bg1"/>
            </a:solidFill>
            <a:ln w="14224">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91440" rIns="45720" rtlCol="0" anchor="b">
              <a:noAutofit/>
            </a:bodyPr>
            <a:lstStyle/>
            <a:p>
              <a:pPr marL="0" marR="0" lvl="0" indent="0" algn="ctr" defTabSz="914400" rtl="0" eaLnBrk="1" fontAlgn="auto" latinLnBrk="0" hangingPunct="1">
                <a:lnSpc>
                  <a:spcPct val="97000"/>
                </a:lnSpc>
                <a:spcBef>
                  <a:spcPts val="0"/>
                </a:spcBef>
                <a:spcAft>
                  <a:spcPts val="0"/>
                </a:spcAft>
                <a:buClrTx/>
                <a:buSzTx/>
                <a:buFontTx/>
                <a:buNone/>
                <a:tabLst/>
                <a:defRPr/>
              </a:pPr>
              <a:r>
                <a:rPr kumimoji="0" lang="en-US" sz="80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Azure Sphere</a:t>
              </a:r>
            </a:p>
          </p:txBody>
        </p:sp>
        <p:pic>
          <p:nvPicPr>
            <p:cNvPr id="19" name="Picture 18" descr="A close up of a logo&#10;&#10;Description generated with very high confidence">
              <a:extLst>
                <a:ext uri="{FF2B5EF4-FFF2-40B4-BE49-F238E27FC236}">
                  <a16:creationId xmlns:a16="http://schemas.microsoft.com/office/drawing/2014/main" id="{5D8E06AE-CB14-40C7-AD0A-5937E765D86F}"/>
                </a:ext>
              </a:extLst>
            </p:cNvPr>
            <p:cNvPicPr>
              <a:picLocks noChangeAspect="1"/>
            </p:cNvPicPr>
            <p:nvPr/>
          </p:nvPicPr>
          <p:blipFill>
            <a:blip r:embed="rId61" cstate="hqprint">
              <a:extLst>
                <a:ext uri="{28A0092B-C50C-407E-A947-70E740481C1C}">
                  <a14:useLocalDpi xmlns:a14="http://schemas.microsoft.com/office/drawing/2010/main"/>
                </a:ext>
              </a:extLst>
            </a:blip>
            <a:stretch>
              <a:fillRect/>
            </a:stretch>
          </p:blipFill>
          <p:spPr>
            <a:xfrm>
              <a:off x="3360209" y="5867373"/>
              <a:ext cx="411994" cy="271762"/>
            </a:xfrm>
            <a:prstGeom prst="rect">
              <a:avLst/>
            </a:prstGeom>
          </p:spPr>
        </p:pic>
      </p:grpSp>
      <p:sp>
        <p:nvSpPr>
          <p:cNvPr id="165" name="Rectangle 164">
            <a:hlinkClick r:id="rId62" tooltip="The Compliance Manager dashboard helps you achieve compliance goals by evaluating cloud workloads against compliance regimes as well as data protection standards and assign/track/record compliance and assessment-related activities. "/>
            <a:extLst>
              <a:ext uri="{FF2B5EF4-FFF2-40B4-BE49-F238E27FC236}">
                <a16:creationId xmlns:a16="http://schemas.microsoft.com/office/drawing/2014/main" id="{7346CE92-B589-47C6-B4BA-3917DC801FA0}"/>
              </a:ext>
            </a:extLst>
          </p:cNvPr>
          <p:cNvSpPr/>
          <p:nvPr/>
        </p:nvSpPr>
        <p:spPr>
          <a:xfrm>
            <a:off x="8685028" y="4707201"/>
            <a:ext cx="1365662" cy="180229"/>
          </a:xfrm>
          <a:prstGeom prst="rect">
            <a:avLst/>
          </a:prstGeom>
          <a:solidFill>
            <a:schemeClr val="bg1"/>
          </a:solidFill>
          <a:ln w="14224">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91440" rIns="45720" rtlCol="0" anchor="ctr">
            <a:noAutofit/>
          </a:bodyPr>
          <a:lstStyle/>
          <a:p>
            <a:pPr marL="0" marR="0" lvl="0" indent="0" algn="ctr" defTabSz="914400" rtl="0" eaLnBrk="1" fontAlgn="auto" latinLnBrk="0" hangingPunct="1">
              <a:lnSpc>
                <a:spcPct val="97000"/>
              </a:lnSpc>
              <a:spcBef>
                <a:spcPts val="0"/>
              </a:spcBef>
              <a:spcAft>
                <a:spcPts val="0"/>
              </a:spcAft>
              <a:buClrTx/>
              <a:buSzTx/>
              <a:buFontTx/>
              <a:buNone/>
              <a:tabLst/>
              <a:defRPr/>
            </a:pPr>
            <a:r>
              <a:rPr kumimoji="0" lang="en-US" sz="80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Compliance Manager</a:t>
            </a:r>
          </a:p>
        </p:txBody>
      </p:sp>
      <p:cxnSp>
        <p:nvCxnSpPr>
          <p:cNvPr id="729" name="Connector: Elbow 728">
            <a:extLst>
              <a:ext uri="{FF2B5EF4-FFF2-40B4-BE49-F238E27FC236}">
                <a16:creationId xmlns:a16="http://schemas.microsoft.com/office/drawing/2014/main" id="{709024E8-D411-4EC3-83A4-48F66AAFAE7C}"/>
              </a:ext>
            </a:extLst>
          </p:cNvPr>
          <p:cNvCxnSpPr>
            <a:cxnSpLocks/>
          </p:cNvCxnSpPr>
          <p:nvPr/>
        </p:nvCxnSpPr>
        <p:spPr>
          <a:xfrm rot="5400000">
            <a:off x="10082319" y="1343657"/>
            <a:ext cx="1296267" cy="588042"/>
          </a:xfrm>
          <a:prstGeom prst="bentConnector3">
            <a:avLst>
              <a:gd name="adj1" fmla="val 24098"/>
            </a:avLst>
          </a:prstGeom>
          <a:ln w="28575">
            <a:solidFill>
              <a:schemeClr val="accent4"/>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93" name="Group 192">
            <a:extLst>
              <a:ext uri="{FF2B5EF4-FFF2-40B4-BE49-F238E27FC236}">
                <a16:creationId xmlns:a16="http://schemas.microsoft.com/office/drawing/2014/main" id="{50E602D8-7B24-4699-9E52-662DDF3DBACD}"/>
              </a:ext>
            </a:extLst>
          </p:cNvPr>
          <p:cNvGrpSpPr/>
          <p:nvPr/>
        </p:nvGrpSpPr>
        <p:grpSpPr>
          <a:xfrm>
            <a:off x="2780680" y="4754757"/>
            <a:ext cx="691377" cy="85751"/>
            <a:chOff x="2780680" y="4754757"/>
            <a:chExt cx="691377" cy="85751"/>
          </a:xfrm>
        </p:grpSpPr>
        <p:cxnSp>
          <p:nvCxnSpPr>
            <p:cNvPr id="499" name="Straight Connector 498">
              <a:extLst>
                <a:ext uri="{FF2B5EF4-FFF2-40B4-BE49-F238E27FC236}">
                  <a16:creationId xmlns:a16="http://schemas.microsoft.com/office/drawing/2014/main" id="{74A9F8F1-0CDE-4520-B377-D6F80339A051}"/>
                </a:ext>
              </a:extLst>
            </p:cNvPr>
            <p:cNvCxnSpPr>
              <a:cxnSpLocks/>
            </p:cNvCxnSpPr>
            <p:nvPr/>
          </p:nvCxnSpPr>
          <p:spPr>
            <a:xfrm>
              <a:off x="2789307" y="4754757"/>
              <a:ext cx="0" cy="85117"/>
            </a:xfrm>
            <a:prstGeom prst="line">
              <a:avLst/>
            </a:pr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503" name="Straight Connector 502">
              <a:extLst>
                <a:ext uri="{FF2B5EF4-FFF2-40B4-BE49-F238E27FC236}">
                  <a16:creationId xmlns:a16="http://schemas.microsoft.com/office/drawing/2014/main" id="{76FEB3FD-42FB-441F-919F-668A0A01CCCF}"/>
                </a:ext>
              </a:extLst>
            </p:cNvPr>
            <p:cNvCxnSpPr>
              <a:cxnSpLocks/>
            </p:cNvCxnSpPr>
            <p:nvPr/>
          </p:nvCxnSpPr>
          <p:spPr>
            <a:xfrm>
              <a:off x="2780680" y="4840508"/>
              <a:ext cx="691377" cy="0"/>
            </a:xfrm>
            <a:prstGeom prst="line">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2" name="Group 1">
            <a:extLst>
              <a:ext uri="{FF2B5EF4-FFF2-40B4-BE49-F238E27FC236}">
                <a16:creationId xmlns:a16="http://schemas.microsoft.com/office/drawing/2014/main" id="{A2356521-D897-487A-A414-A196BCC41096}"/>
              </a:ext>
            </a:extLst>
          </p:cNvPr>
          <p:cNvGrpSpPr/>
          <p:nvPr/>
        </p:nvGrpSpPr>
        <p:grpSpPr>
          <a:xfrm>
            <a:off x="5150838" y="4063431"/>
            <a:ext cx="1560525" cy="238020"/>
            <a:chOff x="5150838" y="4063431"/>
            <a:chExt cx="1560525" cy="238020"/>
          </a:xfrm>
        </p:grpSpPr>
        <p:sp>
          <p:nvSpPr>
            <p:cNvPr id="685" name="Rectangle 684">
              <a:hlinkClick r:id="rId63" tooltip="Azure Private Link enables you to access Azure PaaS Services (for example, Azure Storage and SQL Database) and Azure hosted customer-owned/partner services over a Private Endpoint in your virtual network."/>
              <a:extLst>
                <a:ext uri="{FF2B5EF4-FFF2-40B4-BE49-F238E27FC236}">
                  <a16:creationId xmlns:a16="http://schemas.microsoft.com/office/drawing/2014/main" id="{11EEBB05-E679-45FE-837B-DC5390BB9745}"/>
                </a:ext>
              </a:extLst>
            </p:cNvPr>
            <p:cNvSpPr/>
            <p:nvPr/>
          </p:nvSpPr>
          <p:spPr bwMode="auto">
            <a:xfrm>
              <a:off x="5506000" y="4123332"/>
              <a:ext cx="786158" cy="178119"/>
            </a:xfrm>
            <a:prstGeom prst="rect">
              <a:avLst/>
            </a:prstGeom>
            <a:solidFill>
              <a:schemeClr val="bg2"/>
            </a:solidFill>
            <a:ln w="14224" cap="flat" cmpd="sng" algn="ctr">
              <a:solidFill>
                <a:schemeClr val="tx1"/>
              </a:solidFill>
              <a:prstDash val="solid"/>
              <a:miter lim="800000"/>
              <a:headEnd type="none" w="med" len="med"/>
              <a:tailEnd type="none" w="med" len="med"/>
            </a:ln>
            <a:effectLst/>
          </p:spPr>
          <p:txBody>
            <a:bodyPr lIns="182880" tIns="9144" rIns="0" bIns="9144" anchor="ctr" anchorCtr="0"/>
            <a:lstStyle/>
            <a:p>
              <a:pPr marL="0" marR="0" lvl="0" indent="0" algn="l" defTabSz="895740" rtl="0" eaLnBrk="1" fontAlgn="auto" latinLnBrk="0" hangingPunct="1">
                <a:lnSpc>
                  <a:spcPct val="90000"/>
                </a:lnSpc>
                <a:spcBef>
                  <a:spcPts val="0"/>
                </a:spcBef>
                <a:spcAft>
                  <a:spcPts val="0"/>
                </a:spcAft>
                <a:buClrTx/>
                <a:buSzTx/>
                <a:buFontTx/>
                <a:buNone/>
                <a:tabLst/>
                <a:defRPr/>
              </a:pPr>
              <a:r>
                <a:rPr kumimoji="0" lang="en-US" sz="800" b="0" i="0" u="none" strike="noStrike" kern="1200" cap="none" spc="0" normalizeH="0" baseline="0" noProof="0">
                  <a:ln>
                    <a:noFill/>
                  </a:ln>
                  <a:gradFill>
                    <a:gsLst>
                      <a:gs pos="0">
                        <a:srgbClr val="505050"/>
                      </a:gs>
                      <a:gs pos="100000">
                        <a:srgbClr val="505050"/>
                      </a:gs>
                    </a:gsLst>
                    <a:lin ang="5400000" scaled="1"/>
                  </a:gradFill>
                  <a:effectLst/>
                  <a:uLnTx/>
                  <a:uFillTx/>
                  <a:latin typeface="Segoe UI" panose="020B0502040204020203" pitchFamily="34" charset="0"/>
                  <a:ea typeface="+mn-ea"/>
                  <a:cs typeface="Segoe UI" panose="020B0502040204020203" pitchFamily="34" charset="0"/>
                </a:rPr>
                <a:t>Private Link</a:t>
              </a:r>
            </a:p>
          </p:txBody>
        </p:sp>
        <p:grpSp>
          <p:nvGrpSpPr>
            <p:cNvPr id="557" name="Group 556">
              <a:extLst>
                <a:ext uri="{FF2B5EF4-FFF2-40B4-BE49-F238E27FC236}">
                  <a16:creationId xmlns:a16="http://schemas.microsoft.com/office/drawing/2014/main" id="{DE1C8CAC-36FA-4A50-9C48-36D8C69107D8}"/>
                </a:ext>
              </a:extLst>
            </p:cNvPr>
            <p:cNvGrpSpPr/>
            <p:nvPr/>
          </p:nvGrpSpPr>
          <p:grpSpPr>
            <a:xfrm>
              <a:off x="5150838" y="4063431"/>
              <a:ext cx="1560525" cy="198673"/>
              <a:chOff x="5150838" y="4063431"/>
              <a:chExt cx="1560525" cy="198673"/>
            </a:xfrm>
          </p:grpSpPr>
          <p:grpSp>
            <p:nvGrpSpPr>
              <p:cNvPr id="558" name="Group 557">
                <a:extLst>
                  <a:ext uri="{FF2B5EF4-FFF2-40B4-BE49-F238E27FC236}">
                    <a16:creationId xmlns:a16="http://schemas.microsoft.com/office/drawing/2014/main" id="{2E8F6C9E-4030-4679-B75C-C94EE49913A1}"/>
                  </a:ext>
                </a:extLst>
              </p:cNvPr>
              <p:cNvGrpSpPr/>
              <p:nvPr/>
            </p:nvGrpSpPr>
            <p:grpSpPr>
              <a:xfrm>
                <a:off x="5529341" y="4149559"/>
                <a:ext cx="1182022" cy="112545"/>
                <a:chOff x="5529341" y="4149559"/>
                <a:chExt cx="1182022" cy="112545"/>
              </a:xfrm>
            </p:grpSpPr>
            <p:cxnSp>
              <p:nvCxnSpPr>
                <p:cNvPr id="686" name="Straight Connector 685">
                  <a:extLst>
                    <a:ext uri="{FF2B5EF4-FFF2-40B4-BE49-F238E27FC236}">
                      <a16:creationId xmlns:a16="http://schemas.microsoft.com/office/drawing/2014/main" id="{952716D6-1C6B-4021-8AEE-DCA06C88D379}"/>
                    </a:ext>
                  </a:extLst>
                </p:cNvPr>
                <p:cNvCxnSpPr>
                  <a:cxnSpLocks/>
                </p:cNvCxnSpPr>
                <p:nvPr/>
              </p:nvCxnSpPr>
              <p:spPr>
                <a:xfrm>
                  <a:off x="6292158" y="4212392"/>
                  <a:ext cx="419205" cy="0"/>
                </a:xfrm>
                <a:prstGeom prst="line">
                  <a:avLst/>
                </a:prstGeom>
                <a:ln w="190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684" name="Picture 683">
                  <a:extLst>
                    <a:ext uri="{FF2B5EF4-FFF2-40B4-BE49-F238E27FC236}">
                      <a16:creationId xmlns:a16="http://schemas.microsoft.com/office/drawing/2014/main" id="{63B73E22-43F2-4768-8682-EB4529C49973}"/>
                    </a:ext>
                  </a:extLst>
                </p:cNvPr>
                <p:cNvPicPr>
                  <a:picLocks noChangeAspect="1"/>
                </p:cNvPicPr>
                <p:nvPr/>
              </p:nvPicPr>
              <p:blipFill>
                <a:blip r:embed="rId45"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529341" y="4149559"/>
                  <a:ext cx="150932" cy="112545"/>
                </a:xfrm>
                <a:prstGeom prst="rect">
                  <a:avLst/>
                </a:prstGeom>
              </p:spPr>
            </p:pic>
          </p:grpSp>
          <p:cxnSp>
            <p:nvCxnSpPr>
              <p:cNvPr id="559" name="Straight Connector 663">
                <a:extLst>
                  <a:ext uri="{FF2B5EF4-FFF2-40B4-BE49-F238E27FC236}">
                    <a16:creationId xmlns:a16="http://schemas.microsoft.com/office/drawing/2014/main" id="{206EAFC7-A8B1-4055-B8AC-DE94F0B2AB04}"/>
                  </a:ext>
                </a:extLst>
              </p:cNvPr>
              <p:cNvCxnSpPr>
                <a:cxnSpLocks/>
              </p:cNvCxnSpPr>
              <p:nvPr/>
            </p:nvCxnSpPr>
            <p:spPr>
              <a:xfrm>
                <a:off x="5150838" y="4063431"/>
                <a:ext cx="355162" cy="148961"/>
              </a:xfrm>
              <a:prstGeom prst="bentConnector3">
                <a:avLst>
                  <a:gd name="adj1" fmla="val 50000"/>
                </a:avLst>
              </a:prstGeom>
              <a:noFill/>
              <a:ln w="19050">
                <a:solidFill>
                  <a:schemeClr val="tx2"/>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grpSp>
      <p:grpSp>
        <p:nvGrpSpPr>
          <p:cNvPr id="195" name="Group 194">
            <a:extLst>
              <a:ext uri="{FF2B5EF4-FFF2-40B4-BE49-F238E27FC236}">
                <a16:creationId xmlns:a16="http://schemas.microsoft.com/office/drawing/2014/main" id="{6AE307D3-53B7-48BA-9041-F1BC6BB52A9C}"/>
              </a:ext>
            </a:extLst>
          </p:cNvPr>
          <p:cNvGrpSpPr/>
          <p:nvPr/>
        </p:nvGrpSpPr>
        <p:grpSpPr>
          <a:xfrm>
            <a:off x="2614674" y="3122312"/>
            <a:ext cx="3856151" cy="1745387"/>
            <a:chOff x="2614674" y="3122312"/>
            <a:chExt cx="3856151" cy="1745387"/>
          </a:xfrm>
        </p:grpSpPr>
        <p:cxnSp>
          <p:nvCxnSpPr>
            <p:cNvPr id="727" name="Straight Connector 726">
              <a:extLst>
                <a:ext uri="{FF2B5EF4-FFF2-40B4-BE49-F238E27FC236}">
                  <a16:creationId xmlns:a16="http://schemas.microsoft.com/office/drawing/2014/main" id="{64CC8E28-889A-42AE-BC46-62AB329051E9}"/>
                </a:ext>
              </a:extLst>
            </p:cNvPr>
            <p:cNvCxnSpPr/>
            <p:nvPr/>
          </p:nvCxnSpPr>
          <p:spPr>
            <a:xfrm>
              <a:off x="3857342" y="3837347"/>
              <a:ext cx="0" cy="85431"/>
            </a:xfrm>
            <a:prstGeom prst="line">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nvGrpSpPr>
            <p:cNvPr id="192" name="Group 191">
              <a:extLst>
                <a:ext uri="{FF2B5EF4-FFF2-40B4-BE49-F238E27FC236}">
                  <a16:creationId xmlns:a16="http://schemas.microsoft.com/office/drawing/2014/main" id="{D29D0BE1-356A-49A2-A739-176088326DFE}"/>
                </a:ext>
              </a:extLst>
            </p:cNvPr>
            <p:cNvGrpSpPr/>
            <p:nvPr/>
          </p:nvGrpSpPr>
          <p:grpSpPr>
            <a:xfrm>
              <a:off x="2614674" y="3122312"/>
              <a:ext cx="3856151" cy="1745387"/>
              <a:chOff x="2614674" y="3122312"/>
              <a:chExt cx="3856151" cy="1745387"/>
            </a:xfrm>
          </p:grpSpPr>
          <p:grpSp>
            <p:nvGrpSpPr>
              <p:cNvPr id="191" name="Group 190">
                <a:extLst>
                  <a:ext uri="{FF2B5EF4-FFF2-40B4-BE49-F238E27FC236}">
                    <a16:creationId xmlns:a16="http://schemas.microsoft.com/office/drawing/2014/main" id="{262009F5-E28E-4759-9D3E-7F04C9DDD906}"/>
                  </a:ext>
                </a:extLst>
              </p:cNvPr>
              <p:cNvGrpSpPr/>
              <p:nvPr/>
            </p:nvGrpSpPr>
            <p:grpSpPr>
              <a:xfrm>
                <a:off x="2614674" y="3122312"/>
                <a:ext cx="3773814" cy="1720024"/>
                <a:chOff x="2614674" y="3122312"/>
                <a:chExt cx="3773814" cy="1720024"/>
              </a:xfrm>
            </p:grpSpPr>
            <p:cxnSp>
              <p:nvCxnSpPr>
                <p:cNvPr id="202" name="Straight Connector 201">
                  <a:extLst>
                    <a:ext uri="{FF2B5EF4-FFF2-40B4-BE49-F238E27FC236}">
                      <a16:creationId xmlns:a16="http://schemas.microsoft.com/office/drawing/2014/main" id="{DEF14F5E-A9F1-49E8-B80F-3DD8F6374A7C}"/>
                    </a:ext>
                  </a:extLst>
                </p:cNvPr>
                <p:cNvCxnSpPr>
                  <a:cxnSpLocks/>
                </p:cNvCxnSpPr>
                <p:nvPr/>
              </p:nvCxnSpPr>
              <p:spPr>
                <a:xfrm>
                  <a:off x="2614674" y="3915841"/>
                  <a:ext cx="1824456" cy="0"/>
                </a:xfrm>
                <a:prstGeom prst="line">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212" name="Straight Connector 211">
                  <a:extLst>
                    <a:ext uri="{FF2B5EF4-FFF2-40B4-BE49-F238E27FC236}">
                      <a16:creationId xmlns:a16="http://schemas.microsoft.com/office/drawing/2014/main" id="{EE171817-09FA-430B-B729-CA2574A6DDF9}"/>
                    </a:ext>
                  </a:extLst>
                </p:cNvPr>
                <p:cNvCxnSpPr/>
                <p:nvPr/>
              </p:nvCxnSpPr>
              <p:spPr>
                <a:xfrm>
                  <a:off x="4434292" y="3837347"/>
                  <a:ext cx="0" cy="85431"/>
                </a:xfrm>
                <a:prstGeom prst="line">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116" name="Rectangle 115">
                  <a:extLst>
                    <a:ext uri="{FF2B5EF4-FFF2-40B4-BE49-F238E27FC236}">
                      <a16:creationId xmlns:a16="http://schemas.microsoft.com/office/drawing/2014/main" id="{22B9AE6C-27F6-4AFE-9162-A0514AAD05F0}"/>
                    </a:ext>
                  </a:extLst>
                </p:cNvPr>
                <p:cNvSpPr/>
                <p:nvPr/>
              </p:nvSpPr>
              <p:spPr bwMode="auto">
                <a:xfrm>
                  <a:off x="4909558" y="3787654"/>
                  <a:ext cx="107450" cy="124614"/>
                </a:xfrm>
                <a:custGeom>
                  <a:avLst/>
                  <a:gdLst>
                    <a:gd name="connsiteX0" fmla="*/ 0 w 168554"/>
                    <a:gd name="connsiteY0" fmla="*/ 0 h 168554"/>
                    <a:gd name="connsiteX1" fmla="*/ 168554 w 168554"/>
                    <a:gd name="connsiteY1" fmla="*/ 0 h 168554"/>
                    <a:gd name="connsiteX2" fmla="*/ 168554 w 168554"/>
                    <a:gd name="connsiteY2" fmla="*/ 168554 h 168554"/>
                    <a:gd name="connsiteX3" fmla="*/ 0 w 168554"/>
                    <a:gd name="connsiteY3" fmla="*/ 168554 h 168554"/>
                    <a:gd name="connsiteX4" fmla="*/ 0 w 168554"/>
                    <a:gd name="connsiteY4" fmla="*/ 0 h 168554"/>
                    <a:gd name="connsiteX0" fmla="*/ 0 w 168554"/>
                    <a:gd name="connsiteY0" fmla="*/ 0 h 168554"/>
                    <a:gd name="connsiteX1" fmla="*/ 168554 w 168554"/>
                    <a:gd name="connsiteY1" fmla="*/ 0 h 168554"/>
                    <a:gd name="connsiteX2" fmla="*/ 168554 w 168554"/>
                    <a:gd name="connsiteY2" fmla="*/ 168554 h 168554"/>
                    <a:gd name="connsiteX3" fmla="*/ 0 w 168554"/>
                    <a:gd name="connsiteY3" fmla="*/ 168554 h 168554"/>
                    <a:gd name="connsiteX4" fmla="*/ 91440 w 168554"/>
                    <a:gd name="connsiteY4" fmla="*/ 91440 h 168554"/>
                    <a:gd name="connsiteX0" fmla="*/ 168554 w 168554"/>
                    <a:gd name="connsiteY0" fmla="*/ 0 h 168554"/>
                    <a:gd name="connsiteX1" fmla="*/ 168554 w 168554"/>
                    <a:gd name="connsiteY1" fmla="*/ 168554 h 168554"/>
                    <a:gd name="connsiteX2" fmla="*/ 0 w 168554"/>
                    <a:gd name="connsiteY2" fmla="*/ 168554 h 168554"/>
                    <a:gd name="connsiteX3" fmla="*/ 91440 w 168554"/>
                    <a:gd name="connsiteY3" fmla="*/ 91440 h 168554"/>
                    <a:gd name="connsiteX0" fmla="*/ 168554 w 168554"/>
                    <a:gd name="connsiteY0" fmla="*/ 0 h 168554"/>
                    <a:gd name="connsiteX1" fmla="*/ 168554 w 168554"/>
                    <a:gd name="connsiteY1" fmla="*/ 168554 h 168554"/>
                    <a:gd name="connsiteX2" fmla="*/ 0 w 168554"/>
                    <a:gd name="connsiteY2" fmla="*/ 168554 h 168554"/>
                  </a:gdLst>
                  <a:ahLst/>
                  <a:cxnLst>
                    <a:cxn ang="0">
                      <a:pos x="connsiteX0" y="connsiteY0"/>
                    </a:cxn>
                    <a:cxn ang="0">
                      <a:pos x="connsiteX1" y="connsiteY1"/>
                    </a:cxn>
                    <a:cxn ang="0">
                      <a:pos x="connsiteX2" y="connsiteY2"/>
                    </a:cxn>
                  </a:cxnLst>
                  <a:rect l="l" t="t" r="r" b="b"/>
                  <a:pathLst>
                    <a:path w="168554" h="168554">
                      <a:moveTo>
                        <a:pt x="168554" y="0"/>
                      </a:moveTo>
                      <a:lnTo>
                        <a:pt x="168554" y="168554"/>
                      </a:lnTo>
                      <a:lnTo>
                        <a:pt x="0" y="168554"/>
                      </a:lnTo>
                    </a:path>
                  </a:pathLst>
                </a:custGeom>
                <a:noFill/>
                <a:ln w="19050">
                  <a:solidFill>
                    <a:srgbClr val="505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06" name="Rectangle 115">
                  <a:extLst>
                    <a:ext uri="{FF2B5EF4-FFF2-40B4-BE49-F238E27FC236}">
                      <a16:creationId xmlns:a16="http://schemas.microsoft.com/office/drawing/2014/main" id="{81DABEDA-3853-49F9-A385-DFDC4183D6CB}"/>
                    </a:ext>
                  </a:extLst>
                </p:cNvPr>
                <p:cNvSpPr/>
                <p:nvPr/>
              </p:nvSpPr>
              <p:spPr bwMode="auto">
                <a:xfrm flipH="1">
                  <a:off x="5017008" y="3787662"/>
                  <a:ext cx="1365433" cy="124614"/>
                </a:xfrm>
                <a:custGeom>
                  <a:avLst/>
                  <a:gdLst>
                    <a:gd name="connsiteX0" fmla="*/ 0 w 168554"/>
                    <a:gd name="connsiteY0" fmla="*/ 0 h 168554"/>
                    <a:gd name="connsiteX1" fmla="*/ 168554 w 168554"/>
                    <a:gd name="connsiteY1" fmla="*/ 0 h 168554"/>
                    <a:gd name="connsiteX2" fmla="*/ 168554 w 168554"/>
                    <a:gd name="connsiteY2" fmla="*/ 168554 h 168554"/>
                    <a:gd name="connsiteX3" fmla="*/ 0 w 168554"/>
                    <a:gd name="connsiteY3" fmla="*/ 168554 h 168554"/>
                    <a:gd name="connsiteX4" fmla="*/ 0 w 168554"/>
                    <a:gd name="connsiteY4" fmla="*/ 0 h 168554"/>
                    <a:gd name="connsiteX0" fmla="*/ 0 w 168554"/>
                    <a:gd name="connsiteY0" fmla="*/ 0 h 168554"/>
                    <a:gd name="connsiteX1" fmla="*/ 168554 w 168554"/>
                    <a:gd name="connsiteY1" fmla="*/ 0 h 168554"/>
                    <a:gd name="connsiteX2" fmla="*/ 168554 w 168554"/>
                    <a:gd name="connsiteY2" fmla="*/ 168554 h 168554"/>
                    <a:gd name="connsiteX3" fmla="*/ 0 w 168554"/>
                    <a:gd name="connsiteY3" fmla="*/ 168554 h 168554"/>
                    <a:gd name="connsiteX4" fmla="*/ 91440 w 168554"/>
                    <a:gd name="connsiteY4" fmla="*/ 91440 h 168554"/>
                    <a:gd name="connsiteX0" fmla="*/ 168554 w 168554"/>
                    <a:gd name="connsiteY0" fmla="*/ 0 h 168554"/>
                    <a:gd name="connsiteX1" fmla="*/ 168554 w 168554"/>
                    <a:gd name="connsiteY1" fmla="*/ 168554 h 168554"/>
                    <a:gd name="connsiteX2" fmla="*/ 0 w 168554"/>
                    <a:gd name="connsiteY2" fmla="*/ 168554 h 168554"/>
                    <a:gd name="connsiteX3" fmla="*/ 91440 w 168554"/>
                    <a:gd name="connsiteY3" fmla="*/ 91440 h 168554"/>
                    <a:gd name="connsiteX0" fmla="*/ 168554 w 168554"/>
                    <a:gd name="connsiteY0" fmla="*/ 0 h 168554"/>
                    <a:gd name="connsiteX1" fmla="*/ 168554 w 168554"/>
                    <a:gd name="connsiteY1" fmla="*/ 168554 h 168554"/>
                    <a:gd name="connsiteX2" fmla="*/ 0 w 168554"/>
                    <a:gd name="connsiteY2" fmla="*/ 168554 h 168554"/>
                  </a:gdLst>
                  <a:ahLst/>
                  <a:cxnLst>
                    <a:cxn ang="0">
                      <a:pos x="connsiteX0" y="connsiteY0"/>
                    </a:cxn>
                    <a:cxn ang="0">
                      <a:pos x="connsiteX1" y="connsiteY1"/>
                    </a:cxn>
                    <a:cxn ang="0">
                      <a:pos x="connsiteX2" y="connsiteY2"/>
                    </a:cxn>
                  </a:cxnLst>
                  <a:rect l="l" t="t" r="r" b="b"/>
                  <a:pathLst>
                    <a:path w="168554" h="168554">
                      <a:moveTo>
                        <a:pt x="168554" y="0"/>
                      </a:moveTo>
                      <a:lnTo>
                        <a:pt x="168554" y="168554"/>
                      </a:lnTo>
                      <a:lnTo>
                        <a:pt x="0" y="168554"/>
                      </a:lnTo>
                    </a:path>
                  </a:pathLst>
                </a:custGeom>
                <a:noFill/>
                <a:ln w="19050">
                  <a:solidFill>
                    <a:srgbClr val="505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190" name="Group 189">
                  <a:extLst>
                    <a:ext uri="{FF2B5EF4-FFF2-40B4-BE49-F238E27FC236}">
                      <a16:creationId xmlns:a16="http://schemas.microsoft.com/office/drawing/2014/main" id="{682AF941-9125-4CB4-8D54-9317A11FE644}"/>
                    </a:ext>
                  </a:extLst>
                </p:cNvPr>
                <p:cNvGrpSpPr/>
                <p:nvPr/>
              </p:nvGrpSpPr>
              <p:grpSpPr>
                <a:xfrm>
                  <a:off x="3485488" y="3122312"/>
                  <a:ext cx="2903000" cy="1720024"/>
                  <a:chOff x="3485488" y="3122312"/>
                  <a:chExt cx="2903000" cy="1720024"/>
                </a:xfrm>
              </p:grpSpPr>
              <p:cxnSp>
                <p:nvCxnSpPr>
                  <p:cNvPr id="709" name="Straight Connector 708">
                    <a:extLst>
                      <a:ext uri="{FF2B5EF4-FFF2-40B4-BE49-F238E27FC236}">
                        <a16:creationId xmlns:a16="http://schemas.microsoft.com/office/drawing/2014/main" id="{E9568F12-BDB6-4786-9FDF-9011B5792C49}"/>
                      </a:ext>
                    </a:extLst>
                  </p:cNvPr>
                  <p:cNvCxnSpPr>
                    <a:cxnSpLocks/>
                  </p:cNvCxnSpPr>
                  <p:nvPr/>
                </p:nvCxnSpPr>
                <p:spPr>
                  <a:xfrm>
                    <a:off x="3485488" y="3122312"/>
                    <a:ext cx="0" cy="1664459"/>
                  </a:xfrm>
                  <a:prstGeom prst="line">
                    <a:avLst/>
                  </a:prstGeom>
                  <a:noFill/>
                  <a:ln w="19050">
                    <a:gradFill>
                      <a:gsLst>
                        <a:gs pos="7000">
                          <a:srgbClr val="505050"/>
                        </a:gs>
                        <a:gs pos="0">
                          <a:schemeClr val="bg1"/>
                        </a:gs>
                      </a:gsLst>
                      <a:lin ang="5400000" scaled="1"/>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nvGrpSpPr>
                  <p:cNvPr id="41" name="Group 40">
                    <a:extLst>
                      <a:ext uri="{FF2B5EF4-FFF2-40B4-BE49-F238E27FC236}">
                        <a16:creationId xmlns:a16="http://schemas.microsoft.com/office/drawing/2014/main" id="{B6D83BDE-D1AD-4C44-8DE8-B684127D8D6D}"/>
                      </a:ext>
                    </a:extLst>
                  </p:cNvPr>
                  <p:cNvGrpSpPr/>
                  <p:nvPr/>
                </p:nvGrpSpPr>
                <p:grpSpPr>
                  <a:xfrm>
                    <a:off x="3585949" y="4741493"/>
                    <a:ext cx="1963638" cy="100843"/>
                    <a:chOff x="3585949" y="4741493"/>
                    <a:chExt cx="1963638" cy="100843"/>
                  </a:xfrm>
                </p:grpSpPr>
                <p:cxnSp>
                  <p:nvCxnSpPr>
                    <p:cNvPr id="870" name="Straight Connector 869">
                      <a:extLst>
                        <a:ext uri="{FF2B5EF4-FFF2-40B4-BE49-F238E27FC236}">
                          <a16:creationId xmlns:a16="http://schemas.microsoft.com/office/drawing/2014/main" id="{4511C4C6-AA74-4BA4-94E5-564876F0FD53}"/>
                        </a:ext>
                      </a:extLst>
                    </p:cNvPr>
                    <p:cNvCxnSpPr>
                      <a:cxnSpLocks/>
                    </p:cNvCxnSpPr>
                    <p:nvPr/>
                  </p:nvCxnSpPr>
                  <p:spPr>
                    <a:xfrm>
                      <a:off x="5102278" y="4743486"/>
                      <a:ext cx="0" cy="85117"/>
                    </a:xfrm>
                    <a:prstGeom prst="line">
                      <a:avLst/>
                    </a:pr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872" name="Straight Connector 871">
                      <a:extLst>
                        <a:ext uri="{FF2B5EF4-FFF2-40B4-BE49-F238E27FC236}">
                          <a16:creationId xmlns:a16="http://schemas.microsoft.com/office/drawing/2014/main" id="{2B005413-33E8-45D5-83B6-1763E5D5F6E4}"/>
                        </a:ext>
                      </a:extLst>
                    </p:cNvPr>
                    <p:cNvCxnSpPr>
                      <a:cxnSpLocks/>
                    </p:cNvCxnSpPr>
                    <p:nvPr/>
                  </p:nvCxnSpPr>
                  <p:spPr>
                    <a:xfrm>
                      <a:off x="3887072" y="4741493"/>
                      <a:ext cx="0" cy="85117"/>
                    </a:xfrm>
                    <a:prstGeom prst="line">
                      <a:avLst/>
                    </a:pr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869" name="Straight Connector 868">
                      <a:extLst>
                        <a:ext uri="{FF2B5EF4-FFF2-40B4-BE49-F238E27FC236}">
                          <a16:creationId xmlns:a16="http://schemas.microsoft.com/office/drawing/2014/main" id="{45549B5E-A53E-4C0F-95E7-BB4D69E7C73A}"/>
                        </a:ext>
                      </a:extLst>
                    </p:cNvPr>
                    <p:cNvCxnSpPr>
                      <a:cxnSpLocks/>
                    </p:cNvCxnSpPr>
                    <p:nvPr/>
                  </p:nvCxnSpPr>
                  <p:spPr>
                    <a:xfrm>
                      <a:off x="3585949" y="4842336"/>
                      <a:ext cx="1963638" cy="0"/>
                    </a:xfrm>
                    <a:prstGeom prst="line">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873" name="Straight Connector 872">
                      <a:extLst>
                        <a:ext uri="{FF2B5EF4-FFF2-40B4-BE49-F238E27FC236}">
                          <a16:creationId xmlns:a16="http://schemas.microsoft.com/office/drawing/2014/main" id="{338C5F6D-4B5C-4EE0-9417-68ACE2228D11}"/>
                        </a:ext>
                      </a:extLst>
                    </p:cNvPr>
                    <p:cNvCxnSpPr>
                      <a:cxnSpLocks/>
                    </p:cNvCxnSpPr>
                    <p:nvPr/>
                  </p:nvCxnSpPr>
                  <p:spPr>
                    <a:xfrm>
                      <a:off x="4514918" y="4747289"/>
                      <a:ext cx="0" cy="85117"/>
                    </a:xfrm>
                    <a:prstGeom prst="line">
                      <a:avLst/>
                    </a:pr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189" name="Group 188">
                    <a:extLst>
                      <a:ext uri="{FF2B5EF4-FFF2-40B4-BE49-F238E27FC236}">
                        <a16:creationId xmlns:a16="http://schemas.microsoft.com/office/drawing/2014/main" id="{63CCEA69-7118-494F-A396-46CC56476495}"/>
                      </a:ext>
                    </a:extLst>
                  </p:cNvPr>
                  <p:cNvGrpSpPr/>
                  <p:nvPr/>
                </p:nvGrpSpPr>
                <p:grpSpPr>
                  <a:xfrm>
                    <a:off x="4918735" y="3122635"/>
                    <a:ext cx="1469753" cy="1719462"/>
                    <a:chOff x="4918735" y="3122635"/>
                    <a:chExt cx="1469753" cy="1719462"/>
                  </a:xfrm>
                </p:grpSpPr>
                <p:sp>
                  <p:nvSpPr>
                    <p:cNvPr id="11" name="Rectangle 10">
                      <a:extLst>
                        <a:ext uri="{FF2B5EF4-FFF2-40B4-BE49-F238E27FC236}">
                          <a16:creationId xmlns:a16="http://schemas.microsoft.com/office/drawing/2014/main" id="{6D5A3232-7F2D-46ED-8C82-BF7A9D46C38B}"/>
                        </a:ext>
                      </a:extLst>
                    </p:cNvPr>
                    <p:cNvSpPr/>
                    <p:nvPr/>
                  </p:nvSpPr>
                  <p:spPr bwMode="auto">
                    <a:xfrm>
                      <a:off x="5525937" y="3122635"/>
                      <a:ext cx="862551" cy="1719462"/>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91440 w 914400"/>
                        <a:gd name="connsiteY4" fmla="*/ 91440 h 914400"/>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0" fmla="*/ 840623 w 914400"/>
                        <a:gd name="connsiteY0" fmla="*/ 9859 h 914400"/>
                        <a:gd name="connsiteX1" fmla="*/ 914400 w 914400"/>
                        <a:gd name="connsiteY1" fmla="*/ 0 h 914400"/>
                        <a:gd name="connsiteX2" fmla="*/ 914400 w 914400"/>
                        <a:gd name="connsiteY2" fmla="*/ 914400 h 914400"/>
                        <a:gd name="connsiteX3" fmla="*/ 0 w 914400"/>
                        <a:gd name="connsiteY3" fmla="*/ 914400 h 914400"/>
                        <a:gd name="connsiteX0" fmla="*/ 914400 w 914400"/>
                        <a:gd name="connsiteY0" fmla="*/ 0 h 914400"/>
                        <a:gd name="connsiteX1" fmla="*/ 914400 w 914400"/>
                        <a:gd name="connsiteY1" fmla="*/ 914400 h 914400"/>
                        <a:gd name="connsiteX2" fmla="*/ 0 w 914400"/>
                        <a:gd name="connsiteY2" fmla="*/ 914400 h 914400"/>
                      </a:gdLst>
                      <a:ahLst/>
                      <a:cxnLst>
                        <a:cxn ang="0">
                          <a:pos x="connsiteX0" y="connsiteY0"/>
                        </a:cxn>
                        <a:cxn ang="0">
                          <a:pos x="connsiteX1" y="connsiteY1"/>
                        </a:cxn>
                        <a:cxn ang="0">
                          <a:pos x="connsiteX2" y="connsiteY2"/>
                        </a:cxn>
                      </a:cxnLst>
                      <a:rect l="l" t="t" r="r" b="b"/>
                      <a:pathLst>
                        <a:path w="914400" h="914400">
                          <a:moveTo>
                            <a:pt x="914400" y="0"/>
                          </a:moveTo>
                          <a:lnTo>
                            <a:pt x="914400" y="914400"/>
                          </a:lnTo>
                          <a:lnTo>
                            <a:pt x="0" y="914400"/>
                          </a:lnTo>
                        </a:path>
                      </a:pathLst>
                    </a:custGeom>
                    <a:noFill/>
                    <a:ln w="19050">
                      <a:gradFill>
                        <a:gsLst>
                          <a:gs pos="10000">
                            <a:srgbClr val="505050"/>
                          </a:gs>
                          <a:gs pos="0">
                            <a:schemeClr val="bg1"/>
                          </a:gs>
                        </a:gsLst>
                        <a:lin ang="5400000" scaled="1"/>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C6C"/>
                        </a:solidFill>
                        <a:effectLst/>
                        <a:uLnTx/>
                        <a:uFillTx/>
                        <a:latin typeface="Segoe UI"/>
                        <a:ea typeface="Segoe UI" pitchFamily="34" charset="0"/>
                        <a:cs typeface="Segoe UI" pitchFamily="34" charset="0"/>
                      </a:endParaRPr>
                    </a:p>
                  </p:txBody>
                </p:sp>
                <p:cxnSp>
                  <p:nvCxnSpPr>
                    <p:cNvPr id="480" name="Straight Connector 479">
                      <a:extLst>
                        <a:ext uri="{FF2B5EF4-FFF2-40B4-BE49-F238E27FC236}">
                          <a16:creationId xmlns:a16="http://schemas.microsoft.com/office/drawing/2014/main" id="{E5C0F550-75D5-4369-8D21-BAD77D83DC92}"/>
                        </a:ext>
                      </a:extLst>
                    </p:cNvPr>
                    <p:cNvCxnSpPr>
                      <a:cxnSpLocks/>
                    </p:cNvCxnSpPr>
                    <p:nvPr/>
                  </p:nvCxnSpPr>
                  <p:spPr>
                    <a:xfrm>
                      <a:off x="4918735" y="3915135"/>
                      <a:ext cx="1617" cy="921821"/>
                    </a:xfrm>
                    <a:prstGeom prst="line">
                      <a:avLst/>
                    </a:pr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grpSp>
          <p:pic>
            <p:nvPicPr>
              <p:cNvPr id="728" name="Graphic 727">
                <a:extLst>
                  <a:ext uri="{FF2B5EF4-FFF2-40B4-BE49-F238E27FC236}">
                    <a16:creationId xmlns:a16="http://schemas.microsoft.com/office/drawing/2014/main" id="{BD13DC4B-891F-412F-953A-99D8BD0F91D0}"/>
                  </a:ext>
                </a:extLst>
              </p:cNvPr>
              <p:cNvPicPr>
                <a:picLocks noChangeAspect="1"/>
              </p:cNvPicPr>
              <p:nvPr/>
            </p:nvPicPr>
            <p:blipFill>
              <a:blip r:embed="rId64">
                <a:extLst>
                  <a:ext uri="{96DAC541-7B7A-43D3-8B79-37D633B846F1}">
                    <asvg:svgBlip xmlns:asvg="http://schemas.microsoft.com/office/drawing/2016/SVG/main" r:embed="rId65"/>
                  </a:ext>
                </a:extLst>
              </a:blip>
              <a:stretch>
                <a:fillRect/>
              </a:stretch>
            </p:blipFill>
            <p:spPr>
              <a:xfrm>
                <a:off x="3390454" y="3455968"/>
                <a:ext cx="179094" cy="97688"/>
              </a:xfrm>
              <a:prstGeom prst="rect">
                <a:avLst/>
              </a:prstGeom>
            </p:spPr>
          </p:pic>
          <p:pic>
            <p:nvPicPr>
              <p:cNvPr id="154" name="Graphic 153">
                <a:extLst>
                  <a:ext uri="{FF2B5EF4-FFF2-40B4-BE49-F238E27FC236}">
                    <a16:creationId xmlns:a16="http://schemas.microsoft.com/office/drawing/2014/main" id="{65A36AA8-A9F1-41B2-A4AB-7465E03C2320}"/>
                  </a:ext>
                </a:extLst>
              </p:cNvPr>
              <p:cNvPicPr>
                <a:picLocks noChangeAspect="1"/>
              </p:cNvPicPr>
              <p:nvPr/>
            </p:nvPicPr>
            <p:blipFill>
              <a:blip r:embed="rId64">
                <a:extLst>
                  <a:ext uri="{96DAC541-7B7A-43D3-8B79-37D633B846F1}">
                    <asvg:svgBlip xmlns:asvg="http://schemas.microsoft.com/office/drawing/2016/SVG/main" r:embed="rId65"/>
                  </a:ext>
                </a:extLst>
              </a:blip>
              <a:stretch>
                <a:fillRect/>
              </a:stretch>
            </p:blipFill>
            <p:spPr>
              <a:xfrm>
                <a:off x="3394372" y="3853121"/>
                <a:ext cx="179094" cy="97688"/>
              </a:xfrm>
              <a:prstGeom prst="rect">
                <a:avLst/>
              </a:prstGeom>
            </p:spPr>
          </p:pic>
          <p:pic>
            <p:nvPicPr>
              <p:cNvPr id="710" name="Graphic 709">
                <a:extLst>
                  <a:ext uri="{FF2B5EF4-FFF2-40B4-BE49-F238E27FC236}">
                    <a16:creationId xmlns:a16="http://schemas.microsoft.com/office/drawing/2014/main" id="{CB1D2C0D-E006-4B23-8877-788EA47094A9}"/>
                  </a:ext>
                </a:extLst>
              </p:cNvPr>
              <p:cNvPicPr>
                <a:picLocks noChangeAspect="1"/>
              </p:cNvPicPr>
              <p:nvPr/>
            </p:nvPicPr>
            <p:blipFill>
              <a:blip r:embed="rId66">
                <a:extLst>
                  <a:ext uri="{96DAC541-7B7A-43D3-8B79-37D633B846F1}">
                    <asvg:svgBlip xmlns:asvg="http://schemas.microsoft.com/office/drawing/2016/SVG/main" r:embed="rId67"/>
                  </a:ext>
                </a:extLst>
              </a:blip>
              <a:stretch>
                <a:fillRect/>
              </a:stretch>
            </p:blipFill>
            <p:spPr>
              <a:xfrm>
                <a:off x="3412268" y="3989053"/>
                <a:ext cx="155363" cy="144264"/>
              </a:xfrm>
              <a:prstGeom prst="rect">
                <a:avLst/>
              </a:prstGeom>
            </p:spPr>
          </p:pic>
          <p:sp>
            <p:nvSpPr>
              <p:cNvPr id="198" name="Graphic 873">
                <a:extLst>
                  <a:ext uri="{FF2B5EF4-FFF2-40B4-BE49-F238E27FC236}">
                    <a16:creationId xmlns:a16="http://schemas.microsoft.com/office/drawing/2014/main" id="{0FEFE1BE-24F7-4991-A404-36C77790CEE3}"/>
                  </a:ext>
                </a:extLst>
              </p:cNvPr>
              <p:cNvSpPr/>
              <p:nvPr/>
            </p:nvSpPr>
            <p:spPr>
              <a:xfrm>
                <a:off x="3401667" y="4786108"/>
                <a:ext cx="260069" cy="81591"/>
              </a:xfrm>
              <a:custGeom>
                <a:avLst/>
                <a:gdLst>
                  <a:gd name="connsiteX0" fmla="*/ 178479 w 353558"/>
                  <a:gd name="connsiteY0" fmla="*/ 81591 h 81591"/>
                  <a:gd name="connsiteX1" fmla="*/ 93489 w 353558"/>
                  <a:gd name="connsiteY1" fmla="*/ 81591 h 81591"/>
                  <a:gd name="connsiteX2" fmla="*/ 93489 w 353558"/>
                  <a:gd name="connsiteY2" fmla="*/ 28897 h 81591"/>
                  <a:gd name="connsiteX3" fmla="*/ 151282 w 353558"/>
                  <a:gd name="connsiteY3" fmla="*/ 28897 h 81591"/>
                  <a:gd name="connsiteX4" fmla="*/ 151282 w 353558"/>
                  <a:gd name="connsiteY4" fmla="*/ 0 h 81591"/>
                  <a:gd name="connsiteX5" fmla="*/ 205676 w 353558"/>
                  <a:gd name="connsiteY5" fmla="*/ 0 h 81591"/>
                  <a:gd name="connsiteX6" fmla="*/ 205676 w 353558"/>
                  <a:gd name="connsiteY6" fmla="*/ 28897 h 81591"/>
                  <a:gd name="connsiteX7" fmla="*/ 260069 w 353558"/>
                  <a:gd name="connsiteY7" fmla="*/ 28897 h 81591"/>
                  <a:gd name="connsiteX8" fmla="*/ 260069 w 353558"/>
                  <a:gd name="connsiteY8" fmla="*/ 81591 h 81591"/>
                  <a:gd name="connsiteX9" fmla="*/ 178479 w 353558"/>
                  <a:gd name="connsiteY9" fmla="*/ 81591 h 81591"/>
                  <a:gd name="connsiteX10" fmla="*/ 178479 w 353558"/>
                  <a:gd name="connsiteY10" fmla="*/ 81591 h 81591"/>
                  <a:gd name="connsiteX11" fmla="*/ 178479 w 353558"/>
                  <a:gd name="connsiteY11" fmla="*/ 81591 h 81591"/>
                  <a:gd name="connsiteX12" fmla="*/ 93489 w 353558"/>
                  <a:gd name="connsiteY12" fmla="*/ 56094 h 81591"/>
                  <a:gd name="connsiteX13" fmla="*/ 0 w 353558"/>
                  <a:gd name="connsiteY13" fmla="*/ 56094 h 81591"/>
                  <a:gd name="connsiteX14" fmla="*/ 260069 w 353558"/>
                  <a:gd name="connsiteY14" fmla="*/ 56094 h 81591"/>
                  <a:gd name="connsiteX15" fmla="*/ 353558 w 353558"/>
                  <a:gd name="connsiteY15" fmla="*/ 56094 h 81591"/>
                  <a:gd name="connsiteX0" fmla="*/ 84990 w 260069"/>
                  <a:gd name="connsiteY0" fmla="*/ 81591 h 81591"/>
                  <a:gd name="connsiteX1" fmla="*/ 0 w 260069"/>
                  <a:gd name="connsiteY1" fmla="*/ 81591 h 81591"/>
                  <a:gd name="connsiteX2" fmla="*/ 0 w 260069"/>
                  <a:gd name="connsiteY2" fmla="*/ 28897 h 81591"/>
                  <a:gd name="connsiteX3" fmla="*/ 57793 w 260069"/>
                  <a:gd name="connsiteY3" fmla="*/ 28897 h 81591"/>
                  <a:gd name="connsiteX4" fmla="*/ 57793 w 260069"/>
                  <a:gd name="connsiteY4" fmla="*/ 0 h 81591"/>
                  <a:gd name="connsiteX5" fmla="*/ 112187 w 260069"/>
                  <a:gd name="connsiteY5" fmla="*/ 0 h 81591"/>
                  <a:gd name="connsiteX6" fmla="*/ 112187 w 260069"/>
                  <a:gd name="connsiteY6" fmla="*/ 28897 h 81591"/>
                  <a:gd name="connsiteX7" fmla="*/ 166580 w 260069"/>
                  <a:gd name="connsiteY7" fmla="*/ 28897 h 81591"/>
                  <a:gd name="connsiteX8" fmla="*/ 166580 w 260069"/>
                  <a:gd name="connsiteY8" fmla="*/ 81591 h 81591"/>
                  <a:gd name="connsiteX9" fmla="*/ 84990 w 260069"/>
                  <a:gd name="connsiteY9" fmla="*/ 81591 h 81591"/>
                  <a:gd name="connsiteX10" fmla="*/ 84990 w 260069"/>
                  <a:gd name="connsiteY10" fmla="*/ 81591 h 81591"/>
                  <a:gd name="connsiteX11" fmla="*/ 84990 w 260069"/>
                  <a:gd name="connsiteY11" fmla="*/ 81591 h 81591"/>
                  <a:gd name="connsiteX12" fmla="*/ 166580 w 260069"/>
                  <a:gd name="connsiteY12" fmla="*/ 56094 h 81591"/>
                  <a:gd name="connsiteX13" fmla="*/ 260069 w 260069"/>
                  <a:gd name="connsiteY13" fmla="*/ 56094 h 8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0069" h="81591">
                    <a:moveTo>
                      <a:pt x="84990" y="81591"/>
                    </a:moveTo>
                    <a:lnTo>
                      <a:pt x="0" y="81591"/>
                    </a:lnTo>
                    <a:lnTo>
                      <a:pt x="0" y="28897"/>
                    </a:lnTo>
                    <a:lnTo>
                      <a:pt x="57793" y="28897"/>
                    </a:lnTo>
                    <a:lnTo>
                      <a:pt x="57793" y="0"/>
                    </a:lnTo>
                    <a:lnTo>
                      <a:pt x="112187" y="0"/>
                    </a:lnTo>
                    <a:lnTo>
                      <a:pt x="112187" y="28897"/>
                    </a:lnTo>
                    <a:lnTo>
                      <a:pt x="166580" y="28897"/>
                    </a:lnTo>
                    <a:lnTo>
                      <a:pt x="166580" y="81591"/>
                    </a:lnTo>
                    <a:lnTo>
                      <a:pt x="84990" y="81591"/>
                    </a:lnTo>
                    <a:lnTo>
                      <a:pt x="84990" y="81591"/>
                    </a:lnTo>
                    <a:lnTo>
                      <a:pt x="84990" y="81591"/>
                    </a:lnTo>
                    <a:close/>
                    <a:moveTo>
                      <a:pt x="166580" y="56094"/>
                    </a:moveTo>
                    <a:lnTo>
                      <a:pt x="260069" y="56094"/>
                    </a:lnTo>
                  </a:path>
                </a:pathLst>
              </a:custGeom>
              <a:solidFill>
                <a:schemeClr val="bg1"/>
              </a:solidFill>
              <a:ln w="18969" cap="flat">
                <a:solidFill>
                  <a:srgbClr val="5151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pic>
            <p:nvPicPr>
              <p:cNvPr id="137" name="Graphic 136">
                <a:extLst>
                  <a:ext uri="{FF2B5EF4-FFF2-40B4-BE49-F238E27FC236}">
                    <a16:creationId xmlns:a16="http://schemas.microsoft.com/office/drawing/2014/main" id="{929BA507-8B5F-4AA7-A450-057145620696}"/>
                  </a:ext>
                </a:extLst>
              </p:cNvPr>
              <p:cNvPicPr>
                <a:picLocks noChangeAspect="1"/>
              </p:cNvPicPr>
              <p:nvPr/>
            </p:nvPicPr>
            <p:blipFill>
              <a:blip r:embed="rId66">
                <a:extLst>
                  <a:ext uri="{96DAC541-7B7A-43D3-8B79-37D633B846F1}">
                    <asvg:svgBlip xmlns:asvg="http://schemas.microsoft.com/office/drawing/2016/SVG/main" r:embed="rId67"/>
                  </a:ext>
                </a:extLst>
              </a:blip>
              <a:stretch>
                <a:fillRect/>
              </a:stretch>
            </p:blipFill>
            <p:spPr>
              <a:xfrm>
                <a:off x="6315462" y="3489369"/>
                <a:ext cx="155363" cy="144264"/>
              </a:xfrm>
              <a:prstGeom prst="rect">
                <a:avLst/>
              </a:prstGeom>
            </p:spPr>
          </p:pic>
          <p:pic>
            <p:nvPicPr>
              <p:cNvPr id="607" name="Graphic 606">
                <a:extLst>
                  <a:ext uri="{FF2B5EF4-FFF2-40B4-BE49-F238E27FC236}">
                    <a16:creationId xmlns:a16="http://schemas.microsoft.com/office/drawing/2014/main" id="{B357B54B-824E-4012-A8CD-4F858D8A0189}"/>
                  </a:ext>
                </a:extLst>
              </p:cNvPr>
              <p:cNvPicPr>
                <a:picLocks noChangeAspect="1"/>
              </p:cNvPicPr>
              <p:nvPr/>
            </p:nvPicPr>
            <p:blipFill>
              <a:blip r:embed="rId68">
                <a:extLst>
                  <a:ext uri="{96DAC541-7B7A-43D3-8B79-37D633B846F1}">
                    <asvg:svgBlip xmlns:asvg="http://schemas.microsoft.com/office/drawing/2016/SVG/main" r:embed="rId69"/>
                  </a:ext>
                </a:extLst>
              </a:blip>
              <a:stretch>
                <a:fillRect/>
              </a:stretch>
            </p:blipFill>
            <p:spPr>
              <a:xfrm rot="16200000">
                <a:off x="6186094" y="3864658"/>
                <a:ext cx="373956" cy="101989"/>
              </a:xfrm>
              <a:prstGeom prst="rect">
                <a:avLst/>
              </a:prstGeom>
            </p:spPr>
          </p:pic>
        </p:grpSp>
      </p:grpSp>
      <p:grpSp>
        <p:nvGrpSpPr>
          <p:cNvPr id="717" name="Group 716">
            <a:extLst>
              <a:ext uri="{FF2B5EF4-FFF2-40B4-BE49-F238E27FC236}">
                <a16:creationId xmlns:a16="http://schemas.microsoft.com/office/drawing/2014/main" id="{30D2ACFA-C2F4-4D0E-8607-4F84B9903B4F}"/>
              </a:ext>
            </a:extLst>
          </p:cNvPr>
          <p:cNvGrpSpPr/>
          <p:nvPr/>
        </p:nvGrpSpPr>
        <p:grpSpPr>
          <a:xfrm>
            <a:off x="3824005" y="4469544"/>
            <a:ext cx="370338" cy="327772"/>
            <a:chOff x="4723767" y="3080378"/>
            <a:chExt cx="439858" cy="389301"/>
          </a:xfrm>
        </p:grpSpPr>
        <p:pic>
          <p:nvPicPr>
            <p:cNvPr id="718" name="Picture 717">
              <a:extLst>
                <a:ext uri="{FF2B5EF4-FFF2-40B4-BE49-F238E27FC236}">
                  <a16:creationId xmlns:a16="http://schemas.microsoft.com/office/drawing/2014/main" id="{EDABC81B-5CDF-4995-B033-597AF5E58AC7}"/>
                </a:ext>
              </a:extLst>
            </p:cNvPr>
            <p:cNvPicPr>
              <a:picLocks noChangeAspect="1"/>
            </p:cNvPicPr>
            <p:nvPr/>
          </p:nvPicPr>
          <p:blipFill rotWithShape="1">
            <a:blip r:embed="rId47" cstate="hqprint">
              <a:duotone>
                <a:schemeClr val="accent1">
                  <a:shade val="45000"/>
                  <a:satMod val="135000"/>
                </a:schemeClr>
                <a:prstClr val="white"/>
              </a:duotone>
              <a:extLst>
                <a:ext uri="{28A0092B-C50C-407E-A947-70E740481C1C}">
                  <a14:useLocalDpi xmlns:a14="http://schemas.microsoft.com/office/drawing/2010/main"/>
                </a:ext>
              </a:extLst>
            </a:blip>
            <a:srcRect l="-2"/>
            <a:stretch/>
          </p:blipFill>
          <p:spPr>
            <a:xfrm>
              <a:off x="4908907" y="3123428"/>
              <a:ext cx="216369" cy="164753"/>
            </a:xfrm>
            <a:prstGeom prst="rect">
              <a:avLst/>
            </a:prstGeom>
          </p:spPr>
        </p:pic>
        <p:grpSp>
          <p:nvGrpSpPr>
            <p:cNvPr id="721" name="Group 720">
              <a:extLst>
                <a:ext uri="{FF2B5EF4-FFF2-40B4-BE49-F238E27FC236}">
                  <a16:creationId xmlns:a16="http://schemas.microsoft.com/office/drawing/2014/main" id="{6904D6A0-6E77-4CC9-ABCE-BADF8F55760B}"/>
                </a:ext>
              </a:extLst>
            </p:cNvPr>
            <p:cNvGrpSpPr/>
            <p:nvPr/>
          </p:nvGrpSpPr>
          <p:grpSpPr>
            <a:xfrm>
              <a:off x="4723767" y="3080378"/>
              <a:ext cx="439858" cy="389301"/>
              <a:chOff x="3131835" y="4047725"/>
              <a:chExt cx="439858" cy="389301"/>
            </a:xfrm>
          </p:grpSpPr>
          <p:grpSp>
            <p:nvGrpSpPr>
              <p:cNvPr id="722" name="Group 721">
                <a:extLst>
                  <a:ext uri="{FF2B5EF4-FFF2-40B4-BE49-F238E27FC236}">
                    <a16:creationId xmlns:a16="http://schemas.microsoft.com/office/drawing/2014/main" id="{587FF1AF-FABE-4AAC-8E4F-B6460E9285AE}"/>
                  </a:ext>
                </a:extLst>
              </p:cNvPr>
              <p:cNvGrpSpPr/>
              <p:nvPr/>
            </p:nvGrpSpPr>
            <p:grpSpPr>
              <a:xfrm>
                <a:off x="3131835" y="4047725"/>
                <a:ext cx="182560" cy="348911"/>
                <a:chOff x="2136298" y="4226790"/>
                <a:chExt cx="196678" cy="375893"/>
              </a:xfrm>
            </p:grpSpPr>
            <p:sp>
              <p:nvSpPr>
                <p:cNvPr id="731" name="Rectangle 730">
                  <a:extLst>
                    <a:ext uri="{FF2B5EF4-FFF2-40B4-BE49-F238E27FC236}">
                      <a16:creationId xmlns:a16="http://schemas.microsoft.com/office/drawing/2014/main" id="{3E5B16F2-3D5A-4671-BBB0-B4C502FB1120}"/>
                    </a:ext>
                  </a:extLst>
                </p:cNvPr>
                <p:cNvSpPr/>
                <p:nvPr/>
              </p:nvSpPr>
              <p:spPr bwMode="auto">
                <a:xfrm>
                  <a:off x="2138191" y="4226790"/>
                  <a:ext cx="194785" cy="375893"/>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32" name="server">
                  <a:extLst>
                    <a:ext uri="{FF2B5EF4-FFF2-40B4-BE49-F238E27FC236}">
                      <a16:creationId xmlns:a16="http://schemas.microsoft.com/office/drawing/2014/main" id="{C5532183-AB50-4003-B709-1FB11B2B6351}"/>
                    </a:ext>
                  </a:extLst>
                </p:cNvPr>
                <p:cNvSpPr>
                  <a:spLocks noChangeAspect="1" noEditPoints="1"/>
                </p:cNvSpPr>
                <p:nvPr/>
              </p:nvSpPr>
              <p:spPr bwMode="auto">
                <a:xfrm>
                  <a:off x="2136298" y="4235711"/>
                  <a:ext cx="192569" cy="365760"/>
                </a:xfrm>
                <a:custGeom>
                  <a:avLst/>
                  <a:gdLst>
                    <a:gd name="T0" fmla="*/ 318 w 318"/>
                    <a:gd name="T1" fmla="*/ 283 h 604"/>
                    <a:gd name="T2" fmla="*/ 318 w 318"/>
                    <a:gd name="T3" fmla="*/ 604 h 604"/>
                    <a:gd name="T4" fmla="*/ 0 w 318"/>
                    <a:gd name="T5" fmla="*/ 604 h 604"/>
                    <a:gd name="T6" fmla="*/ 0 w 318"/>
                    <a:gd name="T7" fmla="*/ 0 h 604"/>
                    <a:gd name="T8" fmla="*/ 318 w 318"/>
                    <a:gd name="T9" fmla="*/ 0 h 604"/>
                    <a:gd name="T10" fmla="*/ 318 w 318"/>
                    <a:gd name="T11" fmla="*/ 283 h 604"/>
                    <a:gd name="T12" fmla="*/ 67 w 318"/>
                    <a:gd name="T13" fmla="*/ 97 h 604"/>
                    <a:gd name="T14" fmla="*/ 249 w 318"/>
                    <a:gd name="T15" fmla="*/ 97 h 604"/>
                    <a:gd name="T16" fmla="*/ 67 w 318"/>
                    <a:gd name="T17" fmla="*/ 414 h 604"/>
                    <a:gd name="T18" fmla="*/ 249 w 318"/>
                    <a:gd name="T19" fmla="*/ 414 h 604"/>
                    <a:gd name="T20" fmla="*/ 67 w 318"/>
                    <a:gd name="T21" fmla="*/ 504 h 604"/>
                    <a:gd name="T22" fmla="*/ 249 w 318"/>
                    <a:gd name="T23" fmla="*/ 5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8" h="604">
                      <a:moveTo>
                        <a:pt x="318" y="283"/>
                      </a:moveTo>
                      <a:lnTo>
                        <a:pt x="318" y="604"/>
                      </a:lnTo>
                      <a:lnTo>
                        <a:pt x="0" y="604"/>
                      </a:lnTo>
                      <a:lnTo>
                        <a:pt x="0" y="0"/>
                      </a:lnTo>
                      <a:lnTo>
                        <a:pt x="318" y="0"/>
                      </a:lnTo>
                      <a:lnTo>
                        <a:pt x="318" y="283"/>
                      </a:lnTo>
                      <a:moveTo>
                        <a:pt x="67" y="97"/>
                      </a:moveTo>
                      <a:lnTo>
                        <a:pt x="249" y="97"/>
                      </a:lnTo>
                      <a:moveTo>
                        <a:pt x="67" y="414"/>
                      </a:moveTo>
                      <a:lnTo>
                        <a:pt x="249" y="414"/>
                      </a:lnTo>
                      <a:moveTo>
                        <a:pt x="67" y="504"/>
                      </a:moveTo>
                      <a:lnTo>
                        <a:pt x="249" y="504"/>
                      </a:lnTo>
                    </a:path>
                  </a:pathLst>
                </a:custGeom>
                <a:noFill/>
                <a:ln w="14224"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sp>
            <p:nvSpPr>
              <p:cNvPr id="723" name="Oval 722">
                <a:extLst>
                  <a:ext uri="{FF2B5EF4-FFF2-40B4-BE49-F238E27FC236}">
                    <a16:creationId xmlns:a16="http://schemas.microsoft.com/office/drawing/2014/main" id="{48D35492-3E2F-4D9F-8DCD-A76C59961ED4}"/>
                  </a:ext>
                </a:extLst>
              </p:cNvPr>
              <p:cNvSpPr/>
              <p:nvPr/>
            </p:nvSpPr>
            <p:spPr bwMode="auto">
              <a:xfrm>
                <a:off x="3218521" y="4213899"/>
                <a:ext cx="223127" cy="223127"/>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725" name="Picture 724">
                <a:extLst>
                  <a:ext uri="{FF2B5EF4-FFF2-40B4-BE49-F238E27FC236}">
                    <a16:creationId xmlns:a16="http://schemas.microsoft.com/office/drawing/2014/main" id="{FDE070DE-E1C4-42BD-9159-1445C180E371}"/>
                  </a:ext>
                </a:extLst>
              </p:cNvPr>
              <p:cNvPicPr>
                <a:picLocks noChangeAspect="1"/>
              </p:cNvPicPr>
              <p:nvPr/>
            </p:nvPicPr>
            <p:blipFill rotWithShape="1">
              <a:blip r:embed="rId48" cstate="email">
                <a:extLst>
                  <a:ext uri="{28A0092B-C50C-407E-A947-70E740481C1C}">
                    <a14:useLocalDpi xmlns:a14="http://schemas.microsoft.com/office/drawing/2010/main"/>
                  </a:ext>
                </a:extLst>
              </a:blip>
              <a:srcRect r="83295"/>
              <a:stretch/>
            </p:blipFill>
            <p:spPr>
              <a:xfrm>
                <a:off x="3414387" y="4255363"/>
                <a:ext cx="157306" cy="137160"/>
              </a:xfrm>
              <a:prstGeom prst="rect">
                <a:avLst/>
              </a:prstGeom>
            </p:spPr>
          </p:pic>
          <p:sp>
            <p:nvSpPr>
              <p:cNvPr id="730" name="Freeform 6">
                <a:extLst>
                  <a:ext uri="{FF2B5EF4-FFF2-40B4-BE49-F238E27FC236}">
                    <a16:creationId xmlns:a16="http://schemas.microsoft.com/office/drawing/2014/main" id="{8750EAEB-9821-4801-8F64-B93C161CEC85}"/>
                  </a:ext>
                </a:extLst>
              </p:cNvPr>
              <p:cNvSpPr>
                <a:spLocks noEditPoints="1"/>
              </p:cNvSpPr>
              <p:nvPr/>
            </p:nvSpPr>
            <p:spPr bwMode="auto">
              <a:xfrm>
                <a:off x="3256470" y="4258262"/>
                <a:ext cx="135502" cy="134064"/>
              </a:xfrm>
              <a:custGeom>
                <a:avLst/>
                <a:gdLst>
                  <a:gd name="T0" fmla="*/ 88 w 1374"/>
                  <a:gd name="T1" fmla="*/ 1258 h 1620"/>
                  <a:gd name="T2" fmla="*/ 40 w 1374"/>
                  <a:gd name="T3" fmla="*/ 1324 h 1620"/>
                  <a:gd name="T4" fmla="*/ 42 w 1374"/>
                  <a:gd name="T5" fmla="*/ 1484 h 1620"/>
                  <a:gd name="T6" fmla="*/ 386 w 1374"/>
                  <a:gd name="T7" fmla="*/ 1572 h 1620"/>
                  <a:gd name="T8" fmla="*/ 494 w 1374"/>
                  <a:gd name="T9" fmla="*/ 1488 h 1620"/>
                  <a:gd name="T10" fmla="*/ 266 w 1374"/>
                  <a:gd name="T11" fmla="*/ 1124 h 1620"/>
                  <a:gd name="T12" fmla="*/ 190 w 1374"/>
                  <a:gd name="T13" fmla="*/ 1036 h 1620"/>
                  <a:gd name="T14" fmla="*/ 364 w 1374"/>
                  <a:gd name="T15" fmla="*/ 682 h 1620"/>
                  <a:gd name="T16" fmla="*/ 452 w 1374"/>
                  <a:gd name="T17" fmla="*/ 438 h 1620"/>
                  <a:gd name="T18" fmla="*/ 478 w 1374"/>
                  <a:gd name="T19" fmla="*/ 92 h 1620"/>
                  <a:gd name="T20" fmla="*/ 656 w 1374"/>
                  <a:gd name="T21" fmla="*/ 0 h 1620"/>
                  <a:gd name="T22" fmla="*/ 922 w 1374"/>
                  <a:gd name="T23" fmla="*/ 168 h 1620"/>
                  <a:gd name="T24" fmla="*/ 978 w 1374"/>
                  <a:gd name="T25" fmla="*/ 502 h 1620"/>
                  <a:gd name="T26" fmla="*/ 1140 w 1374"/>
                  <a:gd name="T27" fmla="*/ 750 h 1620"/>
                  <a:gd name="T28" fmla="*/ 1224 w 1374"/>
                  <a:gd name="T29" fmla="*/ 1120 h 1620"/>
                  <a:gd name="T30" fmla="*/ 1078 w 1374"/>
                  <a:gd name="T31" fmla="*/ 1242 h 1620"/>
                  <a:gd name="T32" fmla="*/ 988 w 1374"/>
                  <a:gd name="T33" fmla="*/ 1172 h 1620"/>
                  <a:gd name="T34" fmla="*/ 932 w 1374"/>
                  <a:gd name="T35" fmla="*/ 1222 h 1620"/>
                  <a:gd name="T36" fmla="*/ 952 w 1374"/>
                  <a:gd name="T37" fmla="*/ 1542 h 1620"/>
                  <a:gd name="T38" fmla="*/ 1068 w 1374"/>
                  <a:gd name="T39" fmla="*/ 1560 h 1620"/>
                  <a:gd name="T40" fmla="*/ 1292 w 1374"/>
                  <a:gd name="T41" fmla="*/ 1434 h 1620"/>
                  <a:gd name="T42" fmla="*/ 1236 w 1374"/>
                  <a:gd name="T43" fmla="*/ 1276 h 1620"/>
                  <a:gd name="T44" fmla="*/ 1326 w 1374"/>
                  <a:gd name="T45" fmla="*/ 1330 h 1620"/>
                  <a:gd name="T46" fmla="*/ 1330 w 1374"/>
                  <a:gd name="T47" fmla="*/ 1438 h 1620"/>
                  <a:gd name="T48" fmla="*/ 1048 w 1374"/>
                  <a:gd name="T49" fmla="*/ 1614 h 1620"/>
                  <a:gd name="T50" fmla="*/ 900 w 1374"/>
                  <a:gd name="T51" fmla="*/ 1570 h 1620"/>
                  <a:gd name="T52" fmla="*/ 578 w 1374"/>
                  <a:gd name="T53" fmla="*/ 1546 h 1620"/>
                  <a:gd name="T54" fmla="*/ 356 w 1374"/>
                  <a:gd name="T55" fmla="*/ 1606 h 1620"/>
                  <a:gd name="T56" fmla="*/ 0 w 1374"/>
                  <a:gd name="T57" fmla="*/ 1464 h 1620"/>
                  <a:gd name="T58" fmla="*/ 14 w 1374"/>
                  <a:gd name="T59" fmla="*/ 1256 h 1620"/>
                  <a:gd name="T60" fmla="*/ 166 w 1374"/>
                  <a:gd name="T61" fmla="*/ 1186 h 1620"/>
                  <a:gd name="T62" fmla="*/ 438 w 1374"/>
                  <a:gd name="T63" fmla="*/ 716 h 1620"/>
                  <a:gd name="T64" fmla="*/ 358 w 1374"/>
                  <a:gd name="T65" fmla="*/ 934 h 1620"/>
                  <a:gd name="T66" fmla="*/ 288 w 1374"/>
                  <a:gd name="T67" fmla="*/ 1036 h 1620"/>
                  <a:gd name="T68" fmla="*/ 326 w 1374"/>
                  <a:gd name="T69" fmla="*/ 1124 h 1620"/>
                  <a:gd name="T70" fmla="*/ 520 w 1374"/>
                  <a:gd name="T71" fmla="*/ 1354 h 1620"/>
                  <a:gd name="T72" fmla="*/ 524 w 1374"/>
                  <a:gd name="T73" fmla="*/ 1412 h 1620"/>
                  <a:gd name="T74" fmla="*/ 790 w 1374"/>
                  <a:gd name="T75" fmla="*/ 1418 h 1620"/>
                  <a:gd name="T76" fmla="*/ 892 w 1374"/>
                  <a:gd name="T77" fmla="*/ 1424 h 1620"/>
                  <a:gd name="T78" fmla="*/ 914 w 1374"/>
                  <a:gd name="T79" fmla="*/ 1402 h 1620"/>
                  <a:gd name="T80" fmla="*/ 948 w 1374"/>
                  <a:gd name="T81" fmla="*/ 1130 h 1620"/>
                  <a:gd name="T82" fmla="*/ 976 w 1374"/>
                  <a:gd name="T83" fmla="*/ 930 h 1620"/>
                  <a:gd name="T84" fmla="*/ 842 w 1374"/>
                  <a:gd name="T85" fmla="*/ 588 h 1620"/>
                  <a:gd name="T86" fmla="*/ 820 w 1374"/>
                  <a:gd name="T87" fmla="*/ 438 h 1620"/>
                  <a:gd name="T88" fmla="*/ 700 w 1374"/>
                  <a:gd name="T89" fmla="*/ 370 h 1620"/>
                  <a:gd name="T90" fmla="*/ 744 w 1374"/>
                  <a:gd name="T91" fmla="*/ 288 h 1620"/>
                  <a:gd name="T92" fmla="*/ 802 w 1374"/>
                  <a:gd name="T93" fmla="*/ 390 h 1620"/>
                  <a:gd name="T94" fmla="*/ 786 w 1374"/>
                  <a:gd name="T95" fmla="*/ 246 h 1620"/>
                  <a:gd name="T96" fmla="*/ 674 w 1374"/>
                  <a:gd name="T97" fmla="*/ 302 h 1620"/>
                  <a:gd name="T98" fmla="*/ 538 w 1374"/>
                  <a:gd name="T99" fmla="*/ 246 h 1620"/>
                  <a:gd name="T100" fmla="*/ 494 w 1374"/>
                  <a:gd name="T101" fmla="*/ 368 h 1620"/>
                  <a:gd name="T102" fmla="*/ 508 w 1374"/>
                  <a:gd name="T103" fmla="*/ 344 h 1620"/>
                  <a:gd name="T104" fmla="*/ 558 w 1374"/>
                  <a:gd name="T105" fmla="*/ 304 h 1620"/>
                  <a:gd name="T106" fmla="*/ 510 w 1374"/>
                  <a:gd name="T107" fmla="*/ 418 h 1620"/>
                  <a:gd name="T108" fmla="*/ 576 w 1374"/>
                  <a:gd name="T109" fmla="*/ 514 h 1620"/>
                  <a:gd name="T110" fmla="*/ 792 w 1374"/>
                  <a:gd name="T111" fmla="*/ 466 h 1620"/>
                  <a:gd name="T112" fmla="*/ 570 w 1374"/>
                  <a:gd name="T113" fmla="*/ 560 h 1620"/>
                  <a:gd name="T114" fmla="*/ 762 w 1374"/>
                  <a:gd name="T115" fmla="*/ 514 h 1620"/>
                  <a:gd name="T116" fmla="*/ 568 w 1374"/>
                  <a:gd name="T117" fmla="*/ 618 h 1620"/>
                  <a:gd name="T118" fmla="*/ 1078 w 1374"/>
                  <a:gd name="T119" fmla="*/ 892 h 1620"/>
                  <a:gd name="T120" fmla="*/ 1072 w 1374"/>
                  <a:gd name="T121" fmla="*/ 986 h 1620"/>
                  <a:gd name="T122" fmla="*/ 870 w 1374"/>
                  <a:gd name="T123" fmla="*/ 496 h 1620"/>
                  <a:gd name="T124" fmla="*/ 924 w 1374"/>
                  <a:gd name="T125" fmla="*/ 514 h 1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74" h="1620">
                    <a:moveTo>
                      <a:pt x="174" y="1170"/>
                    </a:moveTo>
                    <a:lnTo>
                      <a:pt x="174" y="1170"/>
                    </a:lnTo>
                    <a:lnTo>
                      <a:pt x="174" y="1188"/>
                    </a:lnTo>
                    <a:lnTo>
                      <a:pt x="172" y="1204"/>
                    </a:lnTo>
                    <a:lnTo>
                      <a:pt x="168" y="1218"/>
                    </a:lnTo>
                    <a:lnTo>
                      <a:pt x="162" y="1230"/>
                    </a:lnTo>
                    <a:lnTo>
                      <a:pt x="154" y="1238"/>
                    </a:lnTo>
                    <a:lnTo>
                      <a:pt x="142" y="1246"/>
                    </a:lnTo>
                    <a:lnTo>
                      <a:pt x="130" y="1252"/>
                    </a:lnTo>
                    <a:lnTo>
                      <a:pt x="114" y="1256"/>
                    </a:lnTo>
                    <a:lnTo>
                      <a:pt x="114" y="1256"/>
                    </a:lnTo>
                    <a:lnTo>
                      <a:pt x="88" y="1258"/>
                    </a:lnTo>
                    <a:lnTo>
                      <a:pt x="64" y="1258"/>
                    </a:lnTo>
                    <a:lnTo>
                      <a:pt x="64" y="1258"/>
                    </a:lnTo>
                    <a:lnTo>
                      <a:pt x="52" y="1260"/>
                    </a:lnTo>
                    <a:lnTo>
                      <a:pt x="42" y="1262"/>
                    </a:lnTo>
                    <a:lnTo>
                      <a:pt x="34" y="1266"/>
                    </a:lnTo>
                    <a:lnTo>
                      <a:pt x="28" y="1272"/>
                    </a:lnTo>
                    <a:lnTo>
                      <a:pt x="26" y="1278"/>
                    </a:lnTo>
                    <a:lnTo>
                      <a:pt x="24" y="1286"/>
                    </a:lnTo>
                    <a:lnTo>
                      <a:pt x="26" y="1294"/>
                    </a:lnTo>
                    <a:lnTo>
                      <a:pt x="30" y="1304"/>
                    </a:lnTo>
                    <a:lnTo>
                      <a:pt x="30" y="1304"/>
                    </a:lnTo>
                    <a:lnTo>
                      <a:pt x="40" y="1324"/>
                    </a:lnTo>
                    <a:lnTo>
                      <a:pt x="46" y="1342"/>
                    </a:lnTo>
                    <a:lnTo>
                      <a:pt x="50" y="1360"/>
                    </a:lnTo>
                    <a:lnTo>
                      <a:pt x="52" y="1378"/>
                    </a:lnTo>
                    <a:lnTo>
                      <a:pt x="52" y="1396"/>
                    </a:lnTo>
                    <a:lnTo>
                      <a:pt x="48" y="1416"/>
                    </a:lnTo>
                    <a:lnTo>
                      <a:pt x="42" y="1434"/>
                    </a:lnTo>
                    <a:lnTo>
                      <a:pt x="32" y="1452"/>
                    </a:lnTo>
                    <a:lnTo>
                      <a:pt x="32" y="1452"/>
                    </a:lnTo>
                    <a:lnTo>
                      <a:pt x="32" y="1456"/>
                    </a:lnTo>
                    <a:lnTo>
                      <a:pt x="32" y="1460"/>
                    </a:lnTo>
                    <a:lnTo>
                      <a:pt x="36" y="1472"/>
                    </a:lnTo>
                    <a:lnTo>
                      <a:pt x="42" y="1484"/>
                    </a:lnTo>
                    <a:lnTo>
                      <a:pt x="50" y="1492"/>
                    </a:lnTo>
                    <a:lnTo>
                      <a:pt x="50" y="1492"/>
                    </a:lnTo>
                    <a:lnTo>
                      <a:pt x="60" y="1498"/>
                    </a:lnTo>
                    <a:lnTo>
                      <a:pt x="72" y="1500"/>
                    </a:lnTo>
                    <a:lnTo>
                      <a:pt x="98" y="1506"/>
                    </a:lnTo>
                    <a:lnTo>
                      <a:pt x="98" y="1506"/>
                    </a:lnTo>
                    <a:lnTo>
                      <a:pt x="216" y="1536"/>
                    </a:lnTo>
                    <a:lnTo>
                      <a:pt x="276" y="1550"/>
                    </a:lnTo>
                    <a:lnTo>
                      <a:pt x="336" y="1564"/>
                    </a:lnTo>
                    <a:lnTo>
                      <a:pt x="336" y="1564"/>
                    </a:lnTo>
                    <a:lnTo>
                      <a:pt x="360" y="1568"/>
                    </a:lnTo>
                    <a:lnTo>
                      <a:pt x="386" y="1572"/>
                    </a:lnTo>
                    <a:lnTo>
                      <a:pt x="412" y="1572"/>
                    </a:lnTo>
                    <a:lnTo>
                      <a:pt x="438" y="1570"/>
                    </a:lnTo>
                    <a:lnTo>
                      <a:pt x="438" y="1570"/>
                    </a:lnTo>
                    <a:lnTo>
                      <a:pt x="452" y="1566"/>
                    </a:lnTo>
                    <a:lnTo>
                      <a:pt x="464" y="1560"/>
                    </a:lnTo>
                    <a:lnTo>
                      <a:pt x="476" y="1552"/>
                    </a:lnTo>
                    <a:lnTo>
                      <a:pt x="484" y="1542"/>
                    </a:lnTo>
                    <a:lnTo>
                      <a:pt x="490" y="1532"/>
                    </a:lnTo>
                    <a:lnTo>
                      <a:pt x="494" y="1518"/>
                    </a:lnTo>
                    <a:lnTo>
                      <a:pt x="494" y="1504"/>
                    </a:lnTo>
                    <a:lnTo>
                      <a:pt x="494" y="1488"/>
                    </a:lnTo>
                    <a:lnTo>
                      <a:pt x="494" y="1488"/>
                    </a:lnTo>
                    <a:lnTo>
                      <a:pt x="490" y="1468"/>
                    </a:lnTo>
                    <a:lnTo>
                      <a:pt x="486" y="1448"/>
                    </a:lnTo>
                    <a:lnTo>
                      <a:pt x="480" y="1430"/>
                    </a:lnTo>
                    <a:lnTo>
                      <a:pt x="472" y="1412"/>
                    </a:lnTo>
                    <a:lnTo>
                      <a:pt x="472" y="1412"/>
                    </a:lnTo>
                    <a:lnTo>
                      <a:pt x="386" y="1284"/>
                    </a:lnTo>
                    <a:lnTo>
                      <a:pt x="344" y="1220"/>
                    </a:lnTo>
                    <a:lnTo>
                      <a:pt x="298" y="1158"/>
                    </a:lnTo>
                    <a:lnTo>
                      <a:pt x="298" y="1158"/>
                    </a:lnTo>
                    <a:lnTo>
                      <a:pt x="290" y="1146"/>
                    </a:lnTo>
                    <a:lnTo>
                      <a:pt x="278" y="1134"/>
                    </a:lnTo>
                    <a:lnTo>
                      <a:pt x="266" y="1124"/>
                    </a:lnTo>
                    <a:lnTo>
                      <a:pt x="254" y="1118"/>
                    </a:lnTo>
                    <a:lnTo>
                      <a:pt x="240" y="1114"/>
                    </a:lnTo>
                    <a:lnTo>
                      <a:pt x="224" y="1112"/>
                    </a:lnTo>
                    <a:lnTo>
                      <a:pt x="208" y="1116"/>
                    </a:lnTo>
                    <a:lnTo>
                      <a:pt x="190" y="1122"/>
                    </a:lnTo>
                    <a:lnTo>
                      <a:pt x="190" y="1122"/>
                    </a:lnTo>
                    <a:lnTo>
                      <a:pt x="186" y="1108"/>
                    </a:lnTo>
                    <a:lnTo>
                      <a:pt x="184" y="1092"/>
                    </a:lnTo>
                    <a:lnTo>
                      <a:pt x="184" y="1078"/>
                    </a:lnTo>
                    <a:lnTo>
                      <a:pt x="184" y="1064"/>
                    </a:lnTo>
                    <a:lnTo>
                      <a:pt x="186" y="1050"/>
                    </a:lnTo>
                    <a:lnTo>
                      <a:pt x="190" y="1036"/>
                    </a:lnTo>
                    <a:lnTo>
                      <a:pt x="200" y="1008"/>
                    </a:lnTo>
                    <a:lnTo>
                      <a:pt x="200" y="1008"/>
                    </a:lnTo>
                    <a:lnTo>
                      <a:pt x="232" y="940"/>
                    </a:lnTo>
                    <a:lnTo>
                      <a:pt x="248" y="906"/>
                    </a:lnTo>
                    <a:lnTo>
                      <a:pt x="262" y="870"/>
                    </a:lnTo>
                    <a:lnTo>
                      <a:pt x="262" y="870"/>
                    </a:lnTo>
                    <a:lnTo>
                      <a:pt x="280" y="820"/>
                    </a:lnTo>
                    <a:lnTo>
                      <a:pt x="304" y="772"/>
                    </a:lnTo>
                    <a:lnTo>
                      <a:pt x="316" y="748"/>
                    </a:lnTo>
                    <a:lnTo>
                      <a:pt x="332" y="726"/>
                    </a:lnTo>
                    <a:lnTo>
                      <a:pt x="348" y="704"/>
                    </a:lnTo>
                    <a:lnTo>
                      <a:pt x="364" y="682"/>
                    </a:lnTo>
                    <a:lnTo>
                      <a:pt x="364" y="682"/>
                    </a:lnTo>
                    <a:lnTo>
                      <a:pt x="378" y="666"/>
                    </a:lnTo>
                    <a:lnTo>
                      <a:pt x="390" y="650"/>
                    </a:lnTo>
                    <a:lnTo>
                      <a:pt x="390" y="650"/>
                    </a:lnTo>
                    <a:lnTo>
                      <a:pt x="406" y="628"/>
                    </a:lnTo>
                    <a:lnTo>
                      <a:pt x="422" y="604"/>
                    </a:lnTo>
                    <a:lnTo>
                      <a:pt x="434" y="578"/>
                    </a:lnTo>
                    <a:lnTo>
                      <a:pt x="444" y="552"/>
                    </a:lnTo>
                    <a:lnTo>
                      <a:pt x="452" y="526"/>
                    </a:lnTo>
                    <a:lnTo>
                      <a:pt x="456" y="498"/>
                    </a:lnTo>
                    <a:lnTo>
                      <a:pt x="456" y="468"/>
                    </a:lnTo>
                    <a:lnTo>
                      <a:pt x="452" y="438"/>
                    </a:lnTo>
                    <a:lnTo>
                      <a:pt x="452" y="438"/>
                    </a:lnTo>
                    <a:lnTo>
                      <a:pt x="448" y="406"/>
                    </a:lnTo>
                    <a:lnTo>
                      <a:pt x="446" y="374"/>
                    </a:lnTo>
                    <a:lnTo>
                      <a:pt x="444" y="310"/>
                    </a:lnTo>
                    <a:lnTo>
                      <a:pt x="446" y="246"/>
                    </a:lnTo>
                    <a:lnTo>
                      <a:pt x="450" y="182"/>
                    </a:lnTo>
                    <a:lnTo>
                      <a:pt x="450" y="182"/>
                    </a:lnTo>
                    <a:lnTo>
                      <a:pt x="452" y="162"/>
                    </a:lnTo>
                    <a:lnTo>
                      <a:pt x="456" y="144"/>
                    </a:lnTo>
                    <a:lnTo>
                      <a:pt x="462" y="124"/>
                    </a:lnTo>
                    <a:lnTo>
                      <a:pt x="470" y="108"/>
                    </a:lnTo>
                    <a:lnTo>
                      <a:pt x="478" y="92"/>
                    </a:lnTo>
                    <a:lnTo>
                      <a:pt x="488" y="76"/>
                    </a:lnTo>
                    <a:lnTo>
                      <a:pt x="500" y="62"/>
                    </a:lnTo>
                    <a:lnTo>
                      <a:pt x="514" y="50"/>
                    </a:lnTo>
                    <a:lnTo>
                      <a:pt x="528" y="40"/>
                    </a:lnTo>
                    <a:lnTo>
                      <a:pt x="544" y="30"/>
                    </a:lnTo>
                    <a:lnTo>
                      <a:pt x="560" y="20"/>
                    </a:lnTo>
                    <a:lnTo>
                      <a:pt x="578" y="14"/>
                    </a:lnTo>
                    <a:lnTo>
                      <a:pt x="596" y="8"/>
                    </a:lnTo>
                    <a:lnTo>
                      <a:pt x="614" y="4"/>
                    </a:lnTo>
                    <a:lnTo>
                      <a:pt x="634" y="2"/>
                    </a:lnTo>
                    <a:lnTo>
                      <a:pt x="656" y="0"/>
                    </a:lnTo>
                    <a:lnTo>
                      <a:pt x="656" y="0"/>
                    </a:lnTo>
                    <a:lnTo>
                      <a:pt x="686" y="2"/>
                    </a:lnTo>
                    <a:lnTo>
                      <a:pt x="718" y="6"/>
                    </a:lnTo>
                    <a:lnTo>
                      <a:pt x="746" y="12"/>
                    </a:lnTo>
                    <a:lnTo>
                      <a:pt x="772" y="20"/>
                    </a:lnTo>
                    <a:lnTo>
                      <a:pt x="798" y="32"/>
                    </a:lnTo>
                    <a:lnTo>
                      <a:pt x="822" y="46"/>
                    </a:lnTo>
                    <a:lnTo>
                      <a:pt x="844" y="60"/>
                    </a:lnTo>
                    <a:lnTo>
                      <a:pt x="864" y="78"/>
                    </a:lnTo>
                    <a:lnTo>
                      <a:pt x="882" y="98"/>
                    </a:lnTo>
                    <a:lnTo>
                      <a:pt x="898" y="120"/>
                    </a:lnTo>
                    <a:lnTo>
                      <a:pt x="910" y="144"/>
                    </a:lnTo>
                    <a:lnTo>
                      <a:pt x="922" y="168"/>
                    </a:lnTo>
                    <a:lnTo>
                      <a:pt x="930" y="196"/>
                    </a:lnTo>
                    <a:lnTo>
                      <a:pt x="938" y="224"/>
                    </a:lnTo>
                    <a:lnTo>
                      <a:pt x="940" y="254"/>
                    </a:lnTo>
                    <a:lnTo>
                      <a:pt x="942" y="286"/>
                    </a:lnTo>
                    <a:lnTo>
                      <a:pt x="942" y="286"/>
                    </a:lnTo>
                    <a:lnTo>
                      <a:pt x="944" y="344"/>
                    </a:lnTo>
                    <a:lnTo>
                      <a:pt x="946" y="370"/>
                    </a:lnTo>
                    <a:lnTo>
                      <a:pt x="950" y="398"/>
                    </a:lnTo>
                    <a:lnTo>
                      <a:pt x="956" y="426"/>
                    </a:lnTo>
                    <a:lnTo>
                      <a:pt x="962" y="452"/>
                    </a:lnTo>
                    <a:lnTo>
                      <a:pt x="968" y="478"/>
                    </a:lnTo>
                    <a:lnTo>
                      <a:pt x="978" y="502"/>
                    </a:lnTo>
                    <a:lnTo>
                      <a:pt x="988" y="528"/>
                    </a:lnTo>
                    <a:lnTo>
                      <a:pt x="998" y="552"/>
                    </a:lnTo>
                    <a:lnTo>
                      <a:pt x="1012" y="576"/>
                    </a:lnTo>
                    <a:lnTo>
                      <a:pt x="1024" y="600"/>
                    </a:lnTo>
                    <a:lnTo>
                      <a:pt x="1040" y="622"/>
                    </a:lnTo>
                    <a:lnTo>
                      <a:pt x="1056" y="646"/>
                    </a:lnTo>
                    <a:lnTo>
                      <a:pt x="1074" y="668"/>
                    </a:lnTo>
                    <a:lnTo>
                      <a:pt x="1094" y="690"/>
                    </a:lnTo>
                    <a:lnTo>
                      <a:pt x="1094" y="690"/>
                    </a:lnTo>
                    <a:lnTo>
                      <a:pt x="1110" y="710"/>
                    </a:lnTo>
                    <a:lnTo>
                      <a:pt x="1126" y="730"/>
                    </a:lnTo>
                    <a:lnTo>
                      <a:pt x="1140" y="750"/>
                    </a:lnTo>
                    <a:lnTo>
                      <a:pt x="1152" y="772"/>
                    </a:lnTo>
                    <a:lnTo>
                      <a:pt x="1176" y="814"/>
                    </a:lnTo>
                    <a:lnTo>
                      <a:pt x="1196" y="860"/>
                    </a:lnTo>
                    <a:lnTo>
                      <a:pt x="1212" y="908"/>
                    </a:lnTo>
                    <a:lnTo>
                      <a:pt x="1224" y="956"/>
                    </a:lnTo>
                    <a:lnTo>
                      <a:pt x="1232" y="1006"/>
                    </a:lnTo>
                    <a:lnTo>
                      <a:pt x="1236" y="1056"/>
                    </a:lnTo>
                    <a:lnTo>
                      <a:pt x="1236" y="1056"/>
                    </a:lnTo>
                    <a:lnTo>
                      <a:pt x="1236" y="1072"/>
                    </a:lnTo>
                    <a:lnTo>
                      <a:pt x="1234" y="1088"/>
                    </a:lnTo>
                    <a:lnTo>
                      <a:pt x="1230" y="1104"/>
                    </a:lnTo>
                    <a:lnTo>
                      <a:pt x="1224" y="1120"/>
                    </a:lnTo>
                    <a:lnTo>
                      <a:pt x="1218" y="1134"/>
                    </a:lnTo>
                    <a:lnTo>
                      <a:pt x="1208" y="1150"/>
                    </a:lnTo>
                    <a:lnTo>
                      <a:pt x="1198" y="1164"/>
                    </a:lnTo>
                    <a:lnTo>
                      <a:pt x="1188" y="1178"/>
                    </a:lnTo>
                    <a:lnTo>
                      <a:pt x="1176" y="1192"/>
                    </a:lnTo>
                    <a:lnTo>
                      <a:pt x="1162" y="1204"/>
                    </a:lnTo>
                    <a:lnTo>
                      <a:pt x="1148" y="1214"/>
                    </a:lnTo>
                    <a:lnTo>
                      <a:pt x="1134" y="1222"/>
                    </a:lnTo>
                    <a:lnTo>
                      <a:pt x="1120" y="1230"/>
                    </a:lnTo>
                    <a:lnTo>
                      <a:pt x="1106" y="1236"/>
                    </a:lnTo>
                    <a:lnTo>
                      <a:pt x="1092" y="1240"/>
                    </a:lnTo>
                    <a:lnTo>
                      <a:pt x="1078" y="1242"/>
                    </a:lnTo>
                    <a:lnTo>
                      <a:pt x="1078" y="1242"/>
                    </a:lnTo>
                    <a:lnTo>
                      <a:pt x="1066" y="1242"/>
                    </a:lnTo>
                    <a:lnTo>
                      <a:pt x="1054" y="1240"/>
                    </a:lnTo>
                    <a:lnTo>
                      <a:pt x="1042" y="1236"/>
                    </a:lnTo>
                    <a:lnTo>
                      <a:pt x="1032" y="1232"/>
                    </a:lnTo>
                    <a:lnTo>
                      <a:pt x="1022" y="1226"/>
                    </a:lnTo>
                    <a:lnTo>
                      <a:pt x="1014" y="1218"/>
                    </a:lnTo>
                    <a:lnTo>
                      <a:pt x="1008" y="1208"/>
                    </a:lnTo>
                    <a:lnTo>
                      <a:pt x="1000" y="1196"/>
                    </a:lnTo>
                    <a:lnTo>
                      <a:pt x="1000" y="1196"/>
                    </a:lnTo>
                    <a:lnTo>
                      <a:pt x="994" y="1184"/>
                    </a:lnTo>
                    <a:lnTo>
                      <a:pt x="988" y="1172"/>
                    </a:lnTo>
                    <a:lnTo>
                      <a:pt x="988" y="1172"/>
                    </a:lnTo>
                    <a:lnTo>
                      <a:pt x="972" y="1158"/>
                    </a:lnTo>
                    <a:lnTo>
                      <a:pt x="964" y="1152"/>
                    </a:lnTo>
                    <a:lnTo>
                      <a:pt x="958" y="1152"/>
                    </a:lnTo>
                    <a:lnTo>
                      <a:pt x="958" y="1152"/>
                    </a:lnTo>
                    <a:lnTo>
                      <a:pt x="950" y="1154"/>
                    </a:lnTo>
                    <a:lnTo>
                      <a:pt x="942" y="1162"/>
                    </a:lnTo>
                    <a:lnTo>
                      <a:pt x="936" y="1170"/>
                    </a:lnTo>
                    <a:lnTo>
                      <a:pt x="934" y="1180"/>
                    </a:lnTo>
                    <a:lnTo>
                      <a:pt x="934" y="1180"/>
                    </a:lnTo>
                    <a:lnTo>
                      <a:pt x="932" y="1200"/>
                    </a:lnTo>
                    <a:lnTo>
                      <a:pt x="932" y="1222"/>
                    </a:lnTo>
                    <a:lnTo>
                      <a:pt x="932" y="1266"/>
                    </a:lnTo>
                    <a:lnTo>
                      <a:pt x="932" y="1266"/>
                    </a:lnTo>
                    <a:lnTo>
                      <a:pt x="940" y="1432"/>
                    </a:lnTo>
                    <a:lnTo>
                      <a:pt x="940" y="1432"/>
                    </a:lnTo>
                    <a:lnTo>
                      <a:pt x="938" y="1456"/>
                    </a:lnTo>
                    <a:lnTo>
                      <a:pt x="936" y="1480"/>
                    </a:lnTo>
                    <a:lnTo>
                      <a:pt x="936" y="1480"/>
                    </a:lnTo>
                    <a:lnTo>
                      <a:pt x="936" y="1494"/>
                    </a:lnTo>
                    <a:lnTo>
                      <a:pt x="938" y="1508"/>
                    </a:lnTo>
                    <a:lnTo>
                      <a:pt x="942" y="1520"/>
                    </a:lnTo>
                    <a:lnTo>
                      <a:pt x="946" y="1532"/>
                    </a:lnTo>
                    <a:lnTo>
                      <a:pt x="952" y="1542"/>
                    </a:lnTo>
                    <a:lnTo>
                      <a:pt x="960" y="1550"/>
                    </a:lnTo>
                    <a:lnTo>
                      <a:pt x="966" y="1558"/>
                    </a:lnTo>
                    <a:lnTo>
                      <a:pt x="976" y="1564"/>
                    </a:lnTo>
                    <a:lnTo>
                      <a:pt x="986" y="1570"/>
                    </a:lnTo>
                    <a:lnTo>
                      <a:pt x="996" y="1572"/>
                    </a:lnTo>
                    <a:lnTo>
                      <a:pt x="1006" y="1574"/>
                    </a:lnTo>
                    <a:lnTo>
                      <a:pt x="1018" y="1574"/>
                    </a:lnTo>
                    <a:lnTo>
                      <a:pt x="1030" y="1574"/>
                    </a:lnTo>
                    <a:lnTo>
                      <a:pt x="1042" y="1570"/>
                    </a:lnTo>
                    <a:lnTo>
                      <a:pt x="1056" y="1566"/>
                    </a:lnTo>
                    <a:lnTo>
                      <a:pt x="1068" y="1560"/>
                    </a:lnTo>
                    <a:lnTo>
                      <a:pt x="1068" y="1560"/>
                    </a:lnTo>
                    <a:lnTo>
                      <a:pt x="1082" y="1552"/>
                    </a:lnTo>
                    <a:lnTo>
                      <a:pt x="1092" y="1544"/>
                    </a:lnTo>
                    <a:lnTo>
                      <a:pt x="1092" y="1544"/>
                    </a:lnTo>
                    <a:lnTo>
                      <a:pt x="1114" y="1526"/>
                    </a:lnTo>
                    <a:lnTo>
                      <a:pt x="1136" y="1510"/>
                    </a:lnTo>
                    <a:lnTo>
                      <a:pt x="1158" y="1496"/>
                    </a:lnTo>
                    <a:lnTo>
                      <a:pt x="1182" y="1482"/>
                    </a:lnTo>
                    <a:lnTo>
                      <a:pt x="1206" y="1470"/>
                    </a:lnTo>
                    <a:lnTo>
                      <a:pt x="1232" y="1458"/>
                    </a:lnTo>
                    <a:lnTo>
                      <a:pt x="1282" y="1438"/>
                    </a:lnTo>
                    <a:lnTo>
                      <a:pt x="1282" y="1438"/>
                    </a:lnTo>
                    <a:lnTo>
                      <a:pt x="1292" y="1434"/>
                    </a:lnTo>
                    <a:lnTo>
                      <a:pt x="1302" y="1428"/>
                    </a:lnTo>
                    <a:lnTo>
                      <a:pt x="1320" y="1416"/>
                    </a:lnTo>
                    <a:lnTo>
                      <a:pt x="1354" y="1386"/>
                    </a:lnTo>
                    <a:lnTo>
                      <a:pt x="1354" y="1386"/>
                    </a:lnTo>
                    <a:lnTo>
                      <a:pt x="1320" y="1360"/>
                    </a:lnTo>
                    <a:lnTo>
                      <a:pt x="1304" y="1348"/>
                    </a:lnTo>
                    <a:lnTo>
                      <a:pt x="1286" y="1336"/>
                    </a:lnTo>
                    <a:lnTo>
                      <a:pt x="1286" y="1336"/>
                    </a:lnTo>
                    <a:lnTo>
                      <a:pt x="1270" y="1326"/>
                    </a:lnTo>
                    <a:lnTo>
                      <a:pt x="1254" y="1312"/>
                    </a:lnTo>
                    <a:lnTo>
                      <a:pt x="1244" y="1296"/>
                    </a:lnTo>
                    <a:lnTo>
                      <a:pt x="1236" y="1276"/>
                    </a:lnTo>
                    <a:lnTo>
                      <a:pt x="1232" y="1256"/>
                    </a:lnTo>
                    <a:lnTo>
                      <a:pt x="1230" y="1232"/>
                    </a:lnTo>
                    <a:lnTo>
                      <a:pt x="1234" y="1208"/>
                    </a:lnTo>
                    <a:lnTo>
                      <a:pt x="1242" y="1182"/>
                    </a:lnTo>
                    <a:lnTo>
                      <a:pt x="1242" y="1182"/>
                    </a:lnTo>
                    <a:lnTo>
                      <a:pt x="1244" y="1210"/>
                    </a:lnTo>
                    <a:lnTo>
                      <a:pt x="1252" y="1236"/>
                    </a:lnTo>
                    <a:lnTo>
                      <a:pt x="1260" y="1260"/>
                    </a:lnTo>
                    <a:lnTo>
                      <a:pt x="1274" y="1280"/>
                    </a:lnTo>
                    <a:lnTo>
                      <a:pt x="1288" y="1298"/>
                    </a:lnTo>
                    <a:lnTo>
                      <a:pt x="1306" y="1316"/>
                    </a:lnTo>
                    <a:lnTo>
                      <a:pt x="1326" y="1330"/>
                    </a:lnTo>
                    <a:lnTo>
                      <a:pt x="1348" y="1344"/>
                    </a:lnTo>
                    <a:lnTo>
                      <a:pt x="1348" y="1344"/>
                    </a:lnTo>
                    <a:lnTo>
                      <a:pt x="1360" y="1352"/>
                    </a:lnTo>
                    <a:lnTo>
                      <a:pt x="1368" y="1360"/>
                    </a:lnTo>
                    <a:lnTo>
                      <a:pt x="1374" y="1370"/>
                    </a:lnTo>
                    <a:lnTo>
                      <a:pt x="1374" y="1382"/>
                    </a:lnTo>
                    <a:lnTo>
                      <a:pt x="1374" y="1392"/>
                    </a:lnTo>
                    <a:lnTo>
                      <a:pt x="1368" y="1404"/>
                    </a:lnTo>
                    <a:lnTo>
                      <a:pt x="1360" y="1414"/>
                    </a:lnTo>
                    <a:lnTo>
                      <a:pt x="1350" y="1424"/>
                    </a:lnTo>
                    <a:lnTo>
                      <a:pt x="1350" y="1424"/>
                    </a:lnTo>
                    <a:lnTo>
                      <a:pt x="1330" y="1438"/>
                    </a:lnTo>
                    <a:lnTo>
                      <a:pt x="1310" y="1450"/>
                    </a:lnTo>
                    <a:lnTo>
                      <a:pt x="1288" y="1462"/>
                    </a:lnTo>
                    <a:lnTo>
                      <a:pt x="1268" y="1474"/>
                    </a:lnTo>
                    <a:lnTo>
                      <a:pt x="1268" y="1474"/>
                    </a:lnTo>
                    <a:lnTo>
                      <a:pt x="1182" y="1528"/>
                    </a:lnTo>
                    <a:lnTo>
                      <a:pt x="1140" y="1558"/>
                    </a:lnTo>
                    <a:lnTo>
                      <a:pt x="1100" y="1588"/>
                    </a:lnTo>
                    <a:lnTo>
                      <a:pt x="1100" y="1588"/>
                    </a:lnTo>
                    <a:lnTo>
                      <a:pt x="1088" y="1596"/>
                    </a:lnTo>
                    <a:lnTo>
                      <a:pt x="1074" y="1602"/>
                    </a:lnTo>
                    <a:lnTo>
                      <a:pt x="1062" y="1608"/>
                    </a:lnTo>
                    <a:lnTo>
                      <a:pt x="1048" y="1614"/>
                    </a:lnTo>
                    <a:lnTo>
                      <a:pt x="1036" y="1616"/>
                    </a:lnTo>
                    <a:lnTo>
                      <a:pt x="1022" y="1618"/>
                    </a:lnTo>
                    <a:lnTo>
                      <a:pt x="1008" y="1620"/>
                    </a:lnTo>
                    <a:lnTo>
                      <a:pt x="996" y="1618"/>
                    </a:lnTo>
                    <a:lnTo>
                      <a:pt x="982" y="1616"/>
                    </a:lnTo>
                    <a:lnTo>
                      <a:pt x="968" y="1614"/>
                    </a:lnTo>
                    <a:lnTo>
                      <a:pt x="956" y="1610"/>
                    </a:lnTo>
                    <a:lnTo>
                      <a:pt x="944" y="1604"/>
                    </a:lnTo>
                    <a:lnTo>
                      <a:pt x="932" y="1598"/>
                    </a:lnTo>
                    <a:lnTo>
                      <a:pt x="920" y="1590"/>
                    </a:lnTo>
                    <a:lnTo>
                      <a:pt x="910" y="1580"/>
                    </a:lnTo>
                    <a:lnTo>
                      <a:pt x="900" y="1570"/>
                    </a:lnTo>
                    <a:lnTo>
                      <a:pt x="900" y="1570"/>
                    </a:lnTo>
                    <a:lnTo>
                      <a:pt x="888" y="1558"/>
                    </a:lnTo>
                    <a:lnTo>
                      <a:pt x="872" y="1548"/>
                    </a:lnTo>
                    <a:lnTo>
                      <a:pt x="854" y="1540"/>
                    </a:lnTo>
                    <a:lnTo>
                      <a:pt x="838" y="1538"/>
                    </a:lnTo>
                    <a:lnTo>
                      <a:pt x="838" y="1538"/>
                    </a:lnTo>
                    <a:lnTo>
                      <a:pt x="780" y="1536"/>
                    </a:lnTo>
                    <a:lnTo>
                      <a:pt x="724" y="1534"/>
                    </a:lnTo>
                    <a:lnTo>
                      <a:pt x="666" y="1536"/>
                    </a:lnTo>
                    <a:lnTo>
                      <a:pt x="610" y="1540"/>
                    </a:lnTo>
                    <a:lnTo>
                      <a:pt x="610" y="1540"/>
                    </a:lnTo>
                    <a:lnTo>
                      <a:pt x="578" y="1546"/>
                    </a:lnTo>
                    <a:lnTo>
                      <a:pt x="546" y="1556"/>
                    </a:lnTo>
                    <a:lnTo>
                      <a:pt x="516" y="1570"/>
                    </a:lnTo>
                    <a:lnTo>
                      <a:pt x="488" y="1584"/>
                    </a:lnTo>
                    <a:lnTo>
                      <a:pt x="488" y="1584"/>
                    </a:lnTo>
                    <a:lnTo>
                      <a:pt x="472" y="1594"/>
                    </a:lnTo>
                    <a:lnTo>
                      <a:pt x="456" y="1602"/>
                    </a:lnTo>
                    <a:lnTo>
                      <a:pt x="440" y="1608"/>
                    </a:lnTo>
                    <a:lnTo>
                      <a:pt x="424" y="1610"/>
                    </a:lnTo>
                    <a:lnTo>
                      <a:pt x="408" y="1612"/>
                    </a:lnTo>
                    <a:lnTo>
                      <a:pt x="392" y="1612"/>
                    </a:lnTo>
                    <a:lnTo>
                      <a:pt x="374" y="1610"/>
                    </a:lnTo>
                    <a:lnTo>
                      <a:pt x="356" y="1606"/>
                    </a:lnTo>
                    <a:lnTo>
                      <a:pt x="356" y="1606"/>
                    </a:lnTo>
                    <a:lnTo>
                      <a:pt x="214" y="1566"/>
                    </a:lnTo>
                    <a:lnTo>
                      <a:pt x="72" y="1530"/>
                    </a:lnTo>
                    <a:lnTo>
                      <a:pt x="72" y="1530"/>
                    </a:lnTo>
                    <a:lnTo>
                      <a:pt x="46" y="1522"/>
                    </a:lnTo>
                    <a:lnTo>
                      <a:pt x="28" y="1514"/>
                    </a:lnTo>
                    <a:lnTo>
                      <a:pt x="14" y="1506"/>
                    </a:lnTo>
                    <a:lnTo>
                      <a:pt x="8" y="1500"/>
                    </a:lnTo>
                    <a:lnTo>
                      <a:pt x="4" y="1494"/>
                    </a:lnTo>
                    <a:lnTo>
                      <a:pt x="2" y="1488"/>
                    </a:lnTo>
                    <a:lnTo>
                      <a:pt x="0" y="1480"/>
                    </a:lnTo>
                    <a:lnTo>
                      <a:pt x="0" y="1464"/>
                    </a:lnTo>
                    <a:lnTo>
                      <a:pt x="4" y="1444"/>
                    </a:lnTo>
                    <a:lnTo>
                      <a:pt x="10" y="1420"/>
                    </a:lnTo>
                    <a:lnTo>
                      <a:pt x="10" y="1420"/>
                    </a:lnTo>
                    <a:lnTo>
                      <a:pt x="16" y="1396"/>
                    </a:lnTo>
                    <a:lnTo>
                      <a:pt x="18" y="1370"/>
                    </a:lnTo>
                    <a:lnTo>
                      <a:pt x="16" y="1344"/>
                    </a:lnTo>
                    <a:lnTo>
                      <a:pt x="12" y="1318"/>
                    </a:lnTo>
                    <a:lnTo>
                      <a:pt x="12" y="1318"/>
                    </a:lnTo>
                    <a:lnTo>
                      <a:pt x="10" y="1298"/>
                    </a:lnTo>
                    <a:lnTo>
                      <a:pt x="8" y="1280"/>
                    </a:lnTo>
                    <a:lnTo>
                      <a:pt x="10" y="1266"/>
                    </a:lnTo>
                    <a:lnTo>
                      <a:pt x="14" y="1256"/>
                    </a:lnTo>
                    <a:lnTo>
                      <a:pt x="22" y="1248"/>
                    </a:lnTo>
                    <a:lnTo>
                      <a:pt x="34" y="1242"/>
                    </a:lnTo>
                    <a:lnTo>
                      <a:pt x="50" y="1240"/>
                    </a:lnTo>
                    <a:lnTo>
                      <a:pt x="72" y="1238"/>
                    </a:lnTo>
                    <a:lnTo>
                      <a:pt x="72" y="1238"/>
                    </a:lnTo>
                    <a:lnTo>
                      <a:pt x="88" y="1236"/>
                    </a:lnTo>
                    <a:lnTo>
                      <a:pt x="104" y="1232"/>
                    </a:lnTo>
                    <a:lnTo>
                      <a:pt x="118" y="1226"/>
                    </a:lnTo>
                    <a:lnTo>
                      <a:pt x="132" y="1220"/>
                    </a:lnTo>
                    <a:lnTo>
                      <a:pt x="144" y="1210"/>
                    </a:lnTo>
                    <a:lnTo>
                      <a:pt x="156" y="1200"/>
                    </a:lnTo>
                    <a:lnTo>
                      <a:pt x="166" y="1186"/>
                    </a:lnTo>
                    <a:lnTo>
                      <a:pt x="174" y="1170"/>
                    </a:lnTo>
                    <a:lnTo>
                      <a:pt x="174" y="1170"/>
                    </a:lnTo>
                    <a:close/>
                    <a:moveTo>
                      <a:pt x="504" y="546"/>
                    </a:moveTo>
                    <a:lnTo>
                      <a:pt x="504" y="546"/>
                    </a:lnTo>
                    <a:lnTo>
                      <a:pt x="488" y="588"/>
                    </a:lnTo>
                    <a:lnTo>
                      <a:pt x="470" y="626"/>
                    </a:lnTo>
                    <a:lnTo>
                      <a:pt x="470" y="626"/>
                    </a:lnTo>
                    <a:lnTo>
                      <a:pt x="456" y="656"/>
                    </a:lnTo>
                    <a:lnTo>
                      <a:pt x="450" y="670"/>
                    </a:lnTo>
                    <a:lnTo>
                      <a:pt x="444" y="686"/>
                    </a:lnTo>
                    <a:lnTo>
                      <a:pt x="440" y="700"/>
                    </a:lnTo>
                    <a:lnTo>
                      <a:pt x="438" y="716"/>
                    </a:lnTo>
                    <a:lnTo>
                      <a:pt x="438" y="734"/>
                    </a:lnTo>
                    <a:lnTo>
                      <a:pt x="442" y="750"/>
                    </a:lnTo>
                    <a:lnTo>
                      <a:pt x="442" y="750"/>
                    </a:lnTo>
                    <a:lnTo>
                      <a:pt x="442" y="756"/>
                    </a:lnTo>
                    <a:lnTo>
                      <a:pt x="442" y="760"/>
                    </a:lnTo>
                    <a:lnTo>
                      <a:pt x="434" y="772"/>
                    </a:lnTo>
                    <a:lnTo>
                      <a:pt x="434" y="772"/>
                    </a:lnTo>
                    <a:lnTo>
                      <a:pt x="414" y="802"/>
                    </a:lnTo>
                    <a:lnTo>
                      <a:pt x="396" y="834"/>
                    </a:lnTo>
                    <a:lnTo>
                      <a:pt x="380" y="866"/>
                    </a:lnTo>
                    <a:lnTo>
                      <a:pt x="368" y="900"/>
                    </a:lnTo>
                    <a:lnTo>
                      <a:pt x="358" y="934"/>
                    </a:lnTo>
                    <a:lnTo>
                      <a:pt x="350" y="970"/>
                    </a:lnTo>
                    <a:lnTo>
                      <a:pt x="346" y="1006"/>
                    </a:lnTo>
                    <a:lnTo>
                      <a:pt x="346" y="1044"/>
                    </a:lnTo>
                    <a:lnTo>
                      <a:pt x="346" y="1044"/>
                    </a:lnTo>
                    <a:lnTo>
                      <a:pt x="346" y="1056"/>
                    </a:lnTo>
                    <a:lnTo>
                      <a:pt x="344" y="1070"/>
                    </a:lnTo>
                    <a:lnTo>
                      <a:pt x="338" y="1104"/>
                    </a:lnTo>
                    <a:lnTo>
                      <a:pt x="338" y="1104"/>
                    </a:lnTo>
                    <a:lnTo>
                      <a:pt x="318" y="1088"/>
                    </a:lnTo>
                    <a:lnTo>
                      <a:pt x="304" y="1072"/>
                    </a:lnTo>
                    <a:lnTo>
                      <a:pt x="296" y="1054"/>
                    </a:lnTo>
                    <a:lnTo>
                      <a:pt x="288" y="1036"/>
                    </a:lnTo>
                    <a:lnTo>
                      <a:pt x="284" y="1018"/>
                    </a:lnTo>
                    <a:lnTo>
                      <a:pt x="282" y="998"/>
                    </a:lnTo>
                    <a:lnTo>
                      <a:pt x="278" y="962"/>
                    </a:lnTo>
                    <a:lnTo>
                      <a:pt x="278" y="962"/>
                    </a:lnTo>
                    <a:lnTo>
                      <a:pt x="274" y="986"/>
                    </a:lnTo>
                    <a:lnTo>
                      <a:pt x="274" y="1008"/>
                    </a:lnTo>
                    <a:lnTo>
                      <a:pt x="274" y="1030"/>
                    </a:lnTo>
                    <a:lnTo>
                      <a:pt x="278" y="1050"/>
                    </a:lnTo>
                    <a:lnTo>
                      <a:pt x="284" y="1070"/>
                    </a:lnTo>
                    <a:lnTo>
                      <a:pt x="294" y="1090"/>
                    </a:lnTo>
                    <a:lnTo>
                      <a:pt x="308" y="1108"/>
                    </a:lnTo>
                    <a:lnTo>
                      <a:pt x="326" y="1124"/>
                    </a:lnTo>
                    <a:lnTo>
                      <a:pt x="326" y="1124"/>
                    </a:lnTo>
                    <a:lnTo>
                      <a:pt x="406" y="1192"/>
                    </a:lnTo>
                    <a:lnTo>
                      <a:pt x="488" y="1260"/>
                    </a:lnTo>
                    <a:lnTo>
                      <a:pt x="488" y="1260"/>
                    </a:lnTo>
                    <a:lnTo>
                      <a:pt x="506" y="1278"/>
                    </a:lnTo>
                    <a:lnTo>
                      <a:pt x="520" y="1294"/>
                    </a:lnTo>
                    <a:lnTo>
                      <a:pt x="528" y="1310"/>
                    </a:lnTo>
                    <a:lnTo>
                      <a:pt x="530" y="1318"/>
                    </a:lnTo>
                    <a:lnTo>
                      <a:pt x="532" y="1324"/>
                    </a:lnTo>
                    <a:lnTo>
                      <a:pt x="530" y="1332"/>
                    </a:lnTo>
                    <a:lnTo>
                      <a:pt x="528" y="1340"/>
                    </a:lnTo>
                    <a:lnTo>
                      <a:pt x="520" y="1354"/>
                    </a:lnTo>
                    <a:lnTo>
                      <a:pt x="506" y="1368"/>
                    </a:lnTo>
                    <a:lnTo>
                      <a:pt x="486" y="1382"/>
                    </a:lnTo>
                    <a:lnTo>
                      <a:pt x="486" y="1382"/>
                    </a:lnTo>
                    <a:lnTo>
                      <a:pt x="546" y="1518"/>
                    </a:lnTo>
                    <a:lnTo>
                      <a:pt x="546" y="1518"/>
                    </a:lnTo>
                    <a:lnTo>
                      <a:pt x="552" y="1504"/>
                    </a:lnTo>
                    <a:lnTo>
                      <a:pt x="554" y="1490"/>
                    </a:lnTo>
                    <a:lnTo>
                      <a:pt x="552" y="1478"/>
                    </a:lnTo>
                    <a:lnTo>
                      <a:pt x="548" y="1464"/>
                    </a:lnTo>
                    <a:lnTo>
                      <a:pt x="534" y="1438"/>
                    </a:lnTo>
                    <a:lnTo>
                      <a:pt x="528" y="1426"/>
                    </a:lnTo>
                    <a:lnTo>
                      <a:pt x="524" y="1412"/>
                    </a:lnTo>
                    <a:lnTo>
                      <a:pt x="524" y="1412"/>
                    </a:lnTo>
                    <a:lnTo>
                      <a:pt x="570" y="1428"/>
                    </a:lnTo>
                    <a:lnTo>
                      <a:pt x="594" y="1434"/>
                    </a:lnTo>
                    <a:lnTo>
                      <a:pt x="618" y="1440"/>
                    </a:lnTo>
                    <a:lnTo>
                      <a:pt x="642" y="1444"/>
                    </a:lnTo>
                    <a:lnTo>
                      <a:pt x="666" y="1446"/>
                    </a:lnTo>
                    <a:lnTo>
                      <a:pt x="692" y="1446"/>
                    </a:lnTo>
                    <a:lnTo>
                      <a:pt x="718" y="1442"/>
                    </a:lnTo>
                    <a:lnTo>
                      <a:pt x="718" y="1442"/>
                    </a:lnTo>
                    <a:lnTo>
                      <a:pt x="744" y="1436"/>
                    </a:lnTo>
                    <a:lnTo>
                      <a:pt x="768" y="1428"/>
                    </a:lnTo>
                    <a:lnTo>
                      <a:pt x="790" y="1418"/>
                    </a:lnTo>
                    <a:lnTo>
                      <a:pt x="812" y="1404"/>
                    </a:lnTo>
                    <a:lnTo>
                      <a:pt x="832" y="1390"/>
                    </a:lnTo>
                    <a:lnTo>
                      <a:pt x="852" y="1372"/>
                    </a:lnTo>
                    <a:lnTo>
                      <a:pt x="870" y="1354"/>
                    </a:lnTo>
                    <a:lnTo>
                      <a:pt x="886" y="1330"/>
                    </a:lnTo>
                    <a:lnTo>
                      <a:pt x="886" y="1330"/>
                    </a:lnTo>
                    <a:lnTo>
                      <a:pt x="892" y="1344"/>
                    </a:lnTo>
                    <a:lnTo>
                      <a:pt x="896" y="1356"/>
                    </a:lnTo>
                    <a:lnTo>
                      <a:pt x="898" y="1368"/>
                    </a:lnTo>
                    <a:lnTo>
                      <a:pt x="898" y="1380"/>
                    </a:lnTo>
                    <a:lnTo>
                      <a:pt x="896" y="1402"/>
                    </a:lnTo>
                    <a:lnTo>
                      <a:pt x="892" y="1424"/>
                    </a:lnTo>
                    <a:lnTo>
                      <a:pt x="886" y="1446"/>
                    </a:lnTo>
                    <a:lnTo>
                      <a:pt x="882" y="1468"/>
                    </a:lnTo>
                    <a:lnTo>
                      <a:pt x="882" y="1480"/>
                    </a:lnTo>
                    <a:lnTo>
                      <a:pt x="882" y="1490"/>
                    </a:lnTo>
                    <a:lnTo>
                      <a:pt x="884" y="1502"/>
                    </a:lnTo>
                    <a:lnTo>
                      <a:pt x="886" y="1512"/>
                    </a:lnTo>
                    <a:lnTo>
                      <a:pt x="886" y="1512"/>
                    </a:lnTo>
                    <a:lnTo>
                      <a:pt x="896" y="1486"/>
                    </a:lnTo>
                    <a:lnTo>
                      <a:pt x="904" y="1458"/>
                    </a:lnTo>
                    <a:lnTo>
                      <a:pt x="910" y="1430"/>
                    </a:lnTo>
                    <a:lnTo>
                      <a:pt x="914" y="1402"/>
                    </a:lnTo>
                    <a:lnTo>
                      <a:pt x="914" y="1402"/>
                    </a:lnTo>
                    <a:lnTo>
                      <a:pt x="912" y="1356"/>
                    </a:lnTo>
                    <a:lnTo>
                      <a:pt x="910" y="1310"/>
                    </a:lnTo>
                    <a:lnTo>
                      <a:pt x="908" y="1266"/>
                    </a:lnTo>
                    <a:lnTo>
                      <a:pt x="908" y="1220"/>
                    </a:lnTo>
                    <a:lnTo>
                      <a:pt x="908" y="1220"/>
                    </a:lnTo>
                    <a:lnTo>
                      <a:pt x="910" y="1200"/>
                    </a:lnTo>
                    <a:lnTo>
                      <a:pt x="912" y="1182"/>
                    </a:lnTo>
                    <a:lnTo>
                      <a:pt x="918" y="1164"/>
                    </a:lnTo>
                    <a:lnTo>
                      <a:pt x="924" y="1156"/>
                    </a:lnTo>
                    <a:lnTo>
                      <a:pt x="928" y="1150"/>
                    </a:lnTo>
                    <a:lnTo>
                      <a:pt x="928" y="1150"/>
                    </a:lnTo>
                    <a:lnTo>
                      <a:pt x="948" y="1130"/>
                    </a:lnTo>
                    <a:lnTo>
                      <a:pt x="970" y="1112"/>
                    </a:lnTo>
                    <a:lnTo>
                      <a:pt x="1006" y="1084"/>
                    </a:lnTo>
                    <a:lnTo>
                      <a:pt x="1006" y="1084"/>
                    </a:lnTo>
                    <a:lnTo>
                      <a:pt x="998" y="1066"/>
                    </a:lnTo>
                    <a:lnTo>
                      <a:pt x="988" y="1048"/>
                    </a:lnTo>
                    <a:lnTo>
                      <a:pt x="982" y="1030"/>
                    </a:lnTo>
                    <a:lnTo>
                      <a:pt x="980" y="1022"/>
                    </a:lnTo>
                    <a:lnTo>
                      <a:pt x="980" y="1014"/>
                    </a:lnTo>
                    <a:lnTo>
                      <a:pt x="980" y="1014"/>
                    </a:lnTo>
                    <a:lnTo>
                      <a:pt x="982" y="986"/>
                    </a:lnTo>
                    <a:lnTo>
                      <a:pt x="980" y="958"/>
                    </a:lnTo>
                    <a:lnTo>
                      <a:pt x="976" y="930"/>
                    </a:lnTo>
                    <a:lnTo>
                      <a:pt x="972" y="904"/>
                    </a:lnTo>
                    <a:lnTo>
                      <a:pt x="966" y="878"/>
                    </a:lnTo>
                    <a:lnTo>
                      <a:pt x="958" y="852"/>
                    </a:lnTo>
                    <a:lnTo>
                      <a:pt x="938" y="800"/>
                    </a:lnTo>
                    <a:lnTo>
                      <a:pt x="916" y="750"/>
                    </a:lnTo>
                    <a:lnTo>
                      <a:pt x="894" y="702"/>
                    </a:lnTo>
                    <a:lnTo>
                      <a:pt x="870" y="652"/>
                    </a:lnTo>
                    <a:lnTo>
                      <a:pt x="850" y="602"/>
                    </a:lnTo>
                    <a:lnTo>
                      <a:pt x="850" y="602"/>
                    </a:lnTo>
                    <a:lnTo>
                      <a:pt x="846" y="594"/>
                    </a:lnTo>
                    <a:lnTo>
                      <a:pt x="842" y="588"/>
                    </a:lnTo>
                    <a:lnTo>
                      <a:pt x="842" y="588"/>
                    </a:lnTo>
                    <a:lnTo>
                      <a:pt x="832" y="574"/>
                    </a:lnTo>
                    <a:lnTo>
                      <a:pt x="822" y="560"/>
                    </a:lnTo>
                    <a:lnTo>
                      <a:pt x="816" y="546"/>
                    </a:lnTo>
                    <a:lnTo>
                      <a:pt x="812" y="530"/>
                    </a:lnTo>
                    <a:lnTo>
                      <a:pt x="810" y="514"/>
                    </a:lnTo>
                    <a:lnTo>
                      <a:pt x="810" y="498"/>
                    </a:lnTo>
                    <a:lnTo>
                      <a:pt x="812" y="482"/>
                    </a:lnTo>
                    <a:lnTo>
                      <a:pt x="816" y="466"/>
                    </a:lnTo>
                    <a:lnTo>
                      <a:pt x="816" y="466"/>
                    </a:lnTo>
                    <a:lnTo>
                      <a:pt x="820" y="456"/>
                    </a:lnTo>
                    <a:lnTo>
                      <a:pt x="820" y="446"/>
                    </a:lnTo>
                    <a:lnTo>
                      <a:pt x="820" y="438"/>
                    </a:lnTo>
                    <a:lnTo>
                      <a:pt x="816" y="432"/>
                    </a:lnTo>
                    <a:lnTo>
                      <a:pt x="812" y="426"/>
                    </a:lnTo>
                    <a:lnTo>
                      <a:pt x="804" y="420"/>
                    </a:lnTo>
                    <a:lnTo>
                      <a:pt x="796" y="416"/>
                    </a:lnTo>
                    <a:lnTo>
                      <a:pt x="786" y="412"/>
                    </a:lnTo>
                    <a:lnTo>
                      <a:pt x="786" y="412"/>
                    </a:lnTo>
                    <a:lnTo>
                      <a:pt x="768" y="406"/>
                    </a:lnTo>
                    <a:lnTo>
                      <a:pt x="750" y="400"/>
                    </a:lnTo>
                    <a:lnTo>
                      <a:pt x="716" y="382"/>
                    </a:lnTo>
                    <a:lnTo>
                      <a:pt x="716" y="382"/>
                    </a:lnTo>
                    <a:lnTo>
                      <a:pt x="708" y="376"/>
                    </a:lnTo>
                    <a:lnTo>
                      <a:pt x="700" y="370"/>
                    </a:lnTo>
                    <a:lnTo>
                      <a:pt x="696" y="362"/>
                    </a:lnTo>
                    <a:lnTo>
                      <a:pt x="696" y="354"/>
                    </a:lnTo>
                    <a:lnTo>
                      <a:pt x="696" y="344"/>
                    </a:lnTo>
                    <a:lnTo>
                      <a:pt x="696" y="336"/>
                    </a:lnTo>
                    <a:lnTo>
                      <a:pt x="702" y="320"/>
                    </a:lnTo>
                    <a:lnTo>
                      <a:pt x="702" y="320"/>
                    </a:lnTo>
                    <a:lnTo>
                      <a:pt x="710" y="308"/>
                    </a:lnTo>
                    <a:lnTo>
                      <a:pt x="720" y="298"/>
                    </a:lnTo>
                    <a:lnTo>
                      <a:pt x="732" y="290"/>
                    </a:lnTo>
                    <a:lnTo>
                      <a:pt x="738" y="288"/>
                    </a:lnTo>
                    <a:lnTo>
                      <a:pt x="744" y="288"/>
                    </a:lnTo>
                    <a:lnTo>
                      <a:pt x="744" y="288"/>
                    </a:lnTo>
                    <a:lnTo>
                      <a:pt x="750" y="290"/>
                    </a:lnTo>
                    <a:lnTo>
                      <a:pt x="756" y="292"/>
                    </a:lnTo>
                    <a:lnTo>
                      <a:pt x="768" y="302"/>
                    </a:lnTo>
                    <a:lnTo>
                      <a:pt x="778" y="312"/>
                    </a:lnTo>
                    <a:lnTo>
                      <a:pt x="786" y="326"/>
                    </a:lnTo>
                    <a:lnTo>
                      <a:pt x="786" y="326"/>
                    </a:lnTo>
                    <a:lnTo>
                      <a:pt x="790" y="340"/>
                    </a:lnTo>
                    <a:lnTo>
                      <a:pt x="790" y="354"/>
                    </a:lnTo>
                    <a:lnTo>
                      <a:pt x="788" y="388"/>
                    </a:lnTo>
                    <a:lnTo>
                      <a:pt x="788" y="388"/>
                    </a:lnTo>
                    <a:lnTo>
                      <a:pt x="796" y="390"/>
                    </a:lnTo>
                    <a:lnTo>
                      <a:pt x="802" y="390"/>
                    </a:lnTo>
                    <a:lnTo>
                      <a:pt x="808" y="388"/>
                    </a:lnTo>
                    <a:lnTo>
                      <a:pt x="814" y="386"/>
                    </a:lnTo>
                    <a:lnTo>
                      <a:pt x="818" y="382"/>
                    </a:lnTo>
                    <a:lnTo>
                      <a:pt x="820" y="376"/>
                    </a:lnTo>
                    <a:lnTo>
                      <a:pt x="824" y="362"/>
                    </a:lnTo>
                    <a:lnTo>
                      <a:pt x="824" y="362"/>
                    </a:lnTo>
                    <a:lnTo>
                      <a:pt x="824" y="338"/>
                    </a:lnTo>
                    <a:lnTo>
                      <a:pt x="822" y="316"/>
                    </a:lnTo>
                    <a:lnTo>
                      <a:pt x="818" y="294"/>
                    </a:lnTo>
                    <a:lnTo>
                      <a:pt x="810" y="276"/>
                    </a:lnTo>
                    <a:lnTo>
                      <a:pt x="798" y="260"/>
                    </a:lnTo>
                    <a:lnTo>
                      <a:pt x="786" y="246"/>
                    </a:lnTo>
                    <a:lnTo>
                      <a:pt x="770" y="238"/>
                    </a:lnTo>
                    <a:lnTo>
                      <a:pt x="762" y="236"/>
                    </a:lnTo>
                    <a:lnTo>
                      <a:pt x="754" y="234"/>
                    </a:lnTo>
                    <a:lnTo>
                      <a:pt x="754" y="234"/>
                    </a:lnTo>
                    <a:lnTo>
                      <a:pt x="738" y="234"/>
                    </a:lnTo>
                    <a:lnTo>
                      <a:pt x="722" y="236"/>
                    </a:lnTo>
                    <a:lnTo>
                      <a:pt x="708" y="240"/>
                    </a:lnTo>
                    <a:lnTo>
                      <a:pt x="702" y="244"/>
                    </a:lnTo>
                    <a:lnTo>
                      <a:pt x="700" y="248"/>
                    </a:lnTo>
                    <a:lnTo>
                      <a:pt x="700" y="248"/>
                    </a:lnTo>
                    <a:lnTo>
                      <a:pt x="686" y="274"/>
                    </a:lnTo>
                    <a:lnTo>
                      <a:pt x="674" y="302"/>
                    </a:lnTo>
                    <a:lnTo>
                      <a:pt x="652" y="358"/>
                    </a:lnTo>
                    <a:lnTo>
                      <a:pt x="652" y="358"/>
                    </a:lnTo>
                    <a:lnTo>
                      <a:pt x="602" y="354"/>
                    </a:lnTo>
                    <a:lnTo>
                      <a:pt x="602" y="354"/>
                    </a:lnTo>
                    <a:lnTo>
                      <a:pt x="592" y="310"/>
                    </a:lnTo>
                    <a:lnTo>
                      <a:pt x="586" y="290"/>
                    </a:lnTo>
                    <a:lnTo>
                      <a:pt x="578" y="272"/>
                    </a:lnTo>
                    <a:lnTo>
                      <a:pt x="578" y="272"/>
                    </a:lnTo>
                    <a:lnTo>
                      <a:pt x="574" y="266"/>
                    </a:lnTo>
                    <a:lnTo>
                      <a:pt x="568" y="260"/>
                    </a:lnTo>
                    <a:lnTo>
                      <a:pt x="552" y="252"/>
                    </a:lnTo>
                    <a:lnTo>
                      <a:pt x="538" y="246"/>
                    </a:lnTo>
                    <a:lnTo>
                      <a:pt x="532" y="244"/>
                    </a:lnTo>
                    <a:lnTo>
                      <a:pt x="530" y="244"/>
                    </a:lnTo>
                    <a:lnTo>
                      <a:pt x="530" y="244"/>
                    </a:lnTo>
                    <a:lnTo>
                      <a:pt x="518" y="260"/>
                    </a:lnTo>
                    <a:lnTo>
                      <a:pt x="506" y="278"/>
                    </a:lnTo>
                    <a:lnTo>
                      <a:pt x="496" y="296"/>
                    </a:lnTo>
                    <a:lnTo>
                      <a:pt x="492" y="314"/>
                    </a:lnTo>
                    <a:lnTo>
                      <a:pt x="492" y="314"/>
                    </a:lnTo>
                    <a:lnTo>
                      <a:pt x="488" y="336"/>
                    </a:lnTo>
                    <a:lnTo>
                      <a:pt x="488" y="346"/>
                    </a:lnTo>
                    <a:lnTo>
                      <a:pt x="490" y="356"/>
                    </a:lnTo>
                    <a:lnTo>
                      <a:pt x="494" y="368"/>
                    </a:lnTo>
                    <a:lnTo>
                      <a:pt x="500" y="376"/>
                    </a:lnTo>
                    <a:lnTo>
                      <a:pt x="508" y="384"/>
                    </a:lnTo>
                    <a:lnTo>
                      <a:pt x="520" y="392"/>
                    </a:lnTo>
                    <a:lnTo>
                      <a:pt x="520" y="392"/>
                    </a:lnTo>
                    <a:lnTo>
                      <a:pt x="522" y="390"/>
                    </a:lnTo>
                    <a:lnTo>
                      <a:pt x="528" y="386"/>
                    </a:lnTo>
                    <a:lnTo>
                      <a:pt x="528" y="386"/>
                    </a:lnTo>
                    <a:lnTo>
                      <a:pt x="516" y="372"/>
                    </a:lnTo>
                    <a:lnTo>
                      <a:pt x="512" y="366"/>
                    </a:lnTo>
                    <a:lnTo>
                      <a:pt x="510" y="358"/>
                    </a:lnTo>
                    <a:lnTo>
                      <a:pt x="510" y="358"/>
                    </a:lnTo>
                    <a:lnTo>
                      <a:pt x="508" y="344"/>
                    </a:lnTo>
                    <a:lnTo>
                      <a:pt x="510" y="328"/>
                    </a:lnTo>
                    <a:lnTo>
                      <a:pt x="512" y="314"/>
                    </a:lnTo>
                    <a:lnTo>
                      <a:pt x="516" y="298"/>
                    </a:lnTo>
                    <a:lnTo>
                      <a:pt x="516" y="298"/>
                    </a:lnTo>
                    <a:lnTo>
                      <a:pt x="518" y="296"/>
                    </a:lnTo>
                    <a:lnTo>
                      <a:pt x="522" y="294"/>
                    </a:lnTo>
                    <a:lnTo>
                      <a:pt x="532" y="292"/>
                    </a:lnTo>
                    <a:lnTo>
                      <a:pt x="542" y="290"/>
                    </a:lnTo>
                    <a:lnTo>
                      <a:pt x="546" y="290"/>
                    </a:lnTo>
                    <a:lnTo>
                      <a:pt x="550" y="292"/>
                    </a:lnTo>
                    <a:lnTo>
                      <a:pt x="550" y="292"/>
                    </a:lnTo>
                    <a:lnTo>
                      <a:pt x="558" y="304"/>
                    </a:lnTo>
                    <a:lnTo>
                      <a:pt x="564" y="318"/>
                    </a:lnTo>
                    <a:lnTo>
                      <a:pt x="570" y="332"/>
                    </a:lnTo>
                    <a:lnTo>
                      <a:pt x="574" y="346"/>
                    </a:lnTo>
                    <a:lnTo>
                      <a:pt x="574" y="346"/>
                    </a:lnTo>
                    <a:lnTo>
                      <a:pt x="574" y="354"/>
                    </a:lnTo>
                    <a:lnTo>
                      <a:pt x="570" y="360"/>
                    </a:lnTo>
                    <a:lnTo>
                      <a:pt x="560" y="374"/>
                    </a:lnTo>
                    <a:lnTo>
                      <a:pt x="560" y="374"/>
                    </a:lnTo>
                    <a:lnTo>
                      <a:pt x="534" y="396"/>
                    </a:lnTo>
                    <a:lnTo>
                      <a:pt x="522" y="406"/>
                    </a:lnTo>
                    <a:lnTo>
                      <a:pt x="510" y="418"/>
                    </a:lnTo>
                    <a:lnTo>
                      <a:pt x="510" y="418"/>
                    </a:lnTo>
                    <a:lnTo>
                      <a:pt x="504" y="428"/>
                    </a:lnTo>
                    <a:lnTo>
                      <a:pt x="498" y="440"/>
                    </a:lnTo>
                    <a:lnTo>
                      <a:pt x="494" y="450"/>
                    </a:lnTo>
                    <a:lnTo>
                      <a:pt x="494" y="454"/>
                    </a:lnTo>
                    <a:lnTo>
                      <a:pt x="494" y="456"/>
                    </a:lnTo>
                    <a:lnTo>
                      <a:pt x="494" y="456"/>
                    </a:lnTo>
                    <a:lnTo>
                      <a:pt x="514" y="476"/>
                    </a:lnTo>
                    <a:lnTo>
                      <a:pt x="526" y="488"/>
                    </a:lnTo>
                    <a:lnTo>
                      <a:pt x="536" y="496"/>
                    </a:lnTo>
                    <a:lnTo>
                      <a:pt x="548" y="504"/>
                    </a:lnTo>
                    <a:lnTo>
                      <a:pt x="562" y="510"/>
                    </a:lnTo>
                    <a:lnTo>
                      <a:pt x="576" y="514"/>
                    </a:lnTo>
                    <a:lnTo>
                      <a:pt x="594" y="514"/>
                    </a:lnTo>
                    <a:lnTo>
                      <a:pt x="594" y="514"/>
                    </a:lnTo>
                    <a:lnTo>
                      <a:pt x="644" y="506"/>
                    </a:lnTo>
                    <a:lnTo>
                      <a:pt x="670" y="500"/>
                    </a:lnTo>
                    <a:lnTo>
                      <a:pt x="694" y="494"/>
                    </a:lnTo>
                    <a:lnTo>
                      <a:pt x="718" y="486"/>
                    </a:lnTo>
                    <a:lnTo>
                      <a:pt x="742" y="474"/>
                    </a:lnTo>
                    <a:lnTo>
                      <a:pt x="766" y="460"/>
                    </a:lnTo>
                    <a:lnTo>
                      <a:pt x="788" y="444"/>
                    </a:lnTo>
                    <a:lnTo>
                      <a:pt x="788" y="444"/>
                    </a:lnTo>
                    <a:lnTo>
                      <a:pt x="792" y="460"/>
                    </a:lnTo>
                    <a:lnTo>
                      <a:pt x="792" y="466"/>
                    </a:lnTo>
                    <a:lnTo>
                      <a:pt x="792" y="466"/>
                    </a:lnTo>
                    <a:lnTo>
                      <a:pt x="734" y="494"/>
                    </a:lnTo>
                    <a:lnTo>
                      <a:pt x="706" y="506"/>
                    </a:lnTo>
                    <a:lnTo>
                      <a:pt x="676" y="518"/>
                    </a:lnTo>
                    <a:lnTo>
                      <a:pt x="646" y="528"/>
                    </a:lnTo>
                    <a:lnTo>
                      <a:pt x="614" y="534"/>
                    </a:lnTo>
                    <a:lnTo>
                      <a:pt x="580" y="538"/>
                    </a:lnTo>
                    <a:lnTo>
                      <a:pt x="564" y="536"/>
                    </a:lnTo>
                    <a:lnTo>
                      <a:pt x="546" y="534"/>
                    </a:lnTo>
                    <a:lnTo>
                      <a:pt x="546" y="534"/>
                    </a:lnTo>
                    <a:lnTo>
                      <a:pt x="558" y="548"/>
                    </a:lnTo>
                    <a:lnTo>
                      <a:pt x="570" y="560"/>
                    </a:lnTo>
                    <a:lnTo>
                      <a:pt x="582" y="566"/>
                    </a:lnTo>
                    <a:lnTo>
                      <a:pt x="596" y="570"/>
                    </a:lnTo>
                    <a:lnTo>
                      <a:pt x="608" y="572"/>
                    </a:lnTo>
                    <a:lnTo>
                      <a:pt x="622" y="570"/>
                    </a:lnTo>
                    <a:lnTo>
                      <a:pt x="634" y="568"/>
                    </a:lnTo>
                    <a:lnTo>
                      <a:pt x="648" y="564"/>
                    </a:lnTo>
                    <a:lnTo>
                      <a:pt x="648" y="564"/>
                    </a:lnTo>
                    <a:lnTo>
                      <a:pt x="672" y="554"/>
                    </a:lnTo>
                    <a:lnTo>
                      <a:pt x="696" y="544"/>
                    </a:lnTo>
                    <a:lnTo>
                      <a:pt x="742" y="520"/>
                    </a:lnTo>
                    <a:lnTo>
                      <a:pt x="742" y="520"/>
                    </a:lnTo>
                    <a:lnTo>
                      <a:pt x="762" y="514"/>
                    </a:lnTo>
                    <a:lnTo>
                      <a:pt x="782" y="510"/>
                    </a:lnTo>
                    <a:lnTo>
                      <a:pt x="782" y="510"/>
                    </a:lnTo>
                    <a:lnTo>
                      <a:pt x="786" y="522"/>
                    </a:lnTo>
                    <a:lnTo>
                      <a:pt x="786" y="522"/>
                    </a:lnTo>
                    <a:lnTo>
                      <a:pt x="698" y="578"/>
                    </a:lnTo>
                    <a:lnTo>
                      <a:pt x="654" y="604"/>
                    </a:lnTo>
                    <a:lnTo>
                      <a:pt x="608" y="630"/>
                    </a:lnTo>
                    <a:lnTo>
                      <a:pt x="608" y="630"/>
                    </a:lnTo>
                    <a:lnTo>
                      <a:pt x="604" y="630"/>
                    </a:lnTo>
                    <a:lnTo>
                      <a:pt x="598" y="630"/>
                    </a:lnTo>
                    <a:lnTo>
                      <a:pt x="582" y="626"/>
                    </a:lnTo>
                    <a:lnTo>
                      <a:pt x="568" y="618"/>
                    </a:lnTo>
                    <a:lnTo>
                      <a:pt x="554" y="608"/>
                    </a:lnTo>
                    <a:lnTo>
                      <a:pt x="554" y="608"/>
                    </a:lnTo>
                    <a:lnTo>
                      <a:pt x="540" y="594"/>
                    </a:lnTo>
                    <a:lnTo>
                      <a:pt x="528" y="578"/>
                    </a:lnTo>
                    <a:lnTo>
                      <a:pt x="504" y="546"/>
                    </a:lnTo>
                    <a:lnTo>
                      <a:pt x="504" y="546"/>
                    </a:lnTo>
                    <a:close/>
                    <a:moveTo>
                      <a:pt x="1078" y="1054"/>
                    </a:moveTo>
                    <a:lnTo>
                      <a:pt x="1078" y="1054"/>
                    </a:lnTo>
                    <a:lnTo>
                      <a:pt x="1084" y="1012"/>
                    </a:lnTo>
                    <a:lnTo>
                      <a:pt x="1086" y="970"/>
                    </a:lnTo>
                    <a:lnTo>
                      <a:pt x="1084" y="930"/>
                    </a:lnTo>
                    <a:lnTo>
                      <a:pt x="1078" y="892"/>
                    </a:lnTo>
                    <a:lnTo>
                      <a:pt x="1068" y="854"/>
                    </a:lnTo>
                    <a:lnTo>
                      <a:pt x="1052" y="818"/>
                    </a:lnTo>
                    <a:lnTo>
                      <a:pt x="1032" y="784"/>
                    </a:lnTo>
                    <a:lnTo>
                      <a:pt x="1008" y="750"/>
                    </a:lnTo>
                    <a:lnTo>
                      <a:pt x="1008" y="750"/>
                    </a:lnTo>
                    <a:lnTo>
                      <a:pt x="1040" y="826"/>
                    </a:lnTo>
                    <a:lnTo>
                      <a:pt x="1056" y="866"/>
                    </a:lnTo>
                    <a:lnTo>
                      <a:pt x="1066" y="904"/>
                    </a:lnTo>
                    <a:lnTo>
                      <a:pt x="1070" y="924"/>
                    </a:lnTo>
                    <a:lnTo>
                      <a:pt x="1072" y="944"/>
                    </a:lnTo>
                    <a:lnTo>
                      <a:pt x="1074" y="966"/>
                    </a:lnTo>
                    <a:lnTo>
                      <a:pt x="1072" y="986"/>
                    </a:lnTo>
                    <a:lnTo>
                      <a:pt x="1070" y="1006"/>
                    </a:lnTo>
                    <a:lnTo>
                      <a:pt x="1064" y="1028"/>
                    </a:lnTo>
                    <a:lnTo>
                      <a:pt x="1056" y="1050"/>
                    </a:lnTo>
                    <a:lnTo>
                      <a:pt x="1046" y="1070"/>
                    </a:lnTo>
                    <a:lnTo>
                      <a:pt x="1046" y="1070"/>
                    </a:lnTo>
                    <a:lnTo>
                      <a:pt x="1108" y="1080"/>
                    </a:lnTo>
                    <a:lnTo>
                      <a:pt x="1108" y="1080"/>
                    </a:lnTo>
                    <a:lnTo>
                      <a:pt x="1078" y="1054"/>
                    </a:lnTo>
                    <a:lnTo>
                      <a:pt x="1078" y="1054"/>
                    </a:lnTo>
                    <a:close/>
                    <a:moveTo>
                      <a:pt x="880" y="490"/>
                    </a:moveTo>
                    <a:lnTo>
                      <a:pt x="880" y="490"/>
                    </a:lnTo>
                    <a:lnTo>
                      <a:pt x="870" y="496"/>
                    </a:lnTo>
                    <a:lnTo>
                      <a:pt x="870" y="496"/>
                    </a:lnTo>
                    <a:lnTo>
                      <a:pt x="888" y="520"/>
                    </a:lnTo>
                    <a:lnTo>
                      <a:pt x="908" y="542"/>
                    </a:lnTo>
                    <a:lnTo>
                      <a:pt x="908" y="542"/>
                    </a:lnTo>
                    <a:lnTo>
                      <a:pt x="912" y="544"/>
                    </a:lnTo>
                    <a:lnTo>
                      <a:pt x="918" y="544"/>
                    </a:lnTo>
                    <a:lnTo>
                      <a:pt x="932" y="542"/>
                    </a:lnTo>
                    <a:lnTo>
                      <a:pt x="932" y="542"/>
                    </a:lnTo>
                    <a:lnTo>
                      <a:pt x="928" y="526"/>
                    </a:lnTo>
                    <a:lnTo>
                      <a:pt x="928" y="520"/>
                    </a:lnTo>
                    <a:lnTo>
                      <a:pt x="924" y="514"/>
                    </a:lnTo>
                    <a:lnTo>
                      <a:pt x="924" y="514"/>
                    </a:lnTo>
                    <a:lnTo>
                      <a:pt x="914" y="508"/>
                    </a:lnTo>
                    <a:lnTo>
                      <a:pt x="902" y="502"/>
                    </a:lnTo>
                    <a:lnTo>
                      <a:pt x="880" y="490"/>
                    </a:lnTo>
                    <a:lnTo>
                      <a:pt x="880" y="490"/>
                    </a:lnTo>
                    <a:close/>
                  </a:path>
                </a:pathLst>
              </a:custGeom>
              <a:solidFill>
                <a:srgbClr val="0070C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706" tIns="146165" rIns="182706" bIns="146165" numCol="1" spcCol="0" rtlCol="0" fromWordArt="0" anchor="t" anchorCtr="0" forceAA="0" compatLnSpc="1">
                <a:prstTxWarp prst="textNoShape">
                  <a:avLst/>
                </a:prstTxWarp>
                <a:noAutofit/>
              </a:bodyPr>
              <a:lstStyle/>
              <a:p>
                <a:pPr marL="0" marR="0" lvl="0" indent="0" algn="ctr" defTabSz="913111" rtl="0" eaLnBrk="1" fontAlgn="base" latinLnBrk="0" hangingPunct="1">
                  <a:lnSpc>
                    <a:spcPct val="90000"/>
                  </a:lnSpc>
                  <a:spcBef>
                    <a:spcPct val="0"/>
                  </a:spcBef>
                  <a:spcAft>
                    <a:spcPct val="0"/>
                  </a:spcAft>
                  <a:buClrTx/>
                  <a:buSzTx/>
                  <a:buFontTx/>
                  <a:buNone/>
                  <a:tabLst/>
                  <a:defRPr/>
                </a:pPr>
                <a:endParaRPr kumimoji="0" lang="en-US" sz="1998" b="0" i="0" u="none" strike="noStrike" kern="1200" cap="none" spc="-50" normalizeH="0" baseline="0" noProof="0">
                  <a:ln>
                    <a:noFill/>
                  </a:ln>
                  <a:gradFill>
                    <a:gsLst>
                      <a:gs pos="1250">
                        <a:srgbClr val="EFEFEF"/>
                      </a:gs>
                      <a:gs pos="10417">
                        <a:srgbClr val="EFEFEF"/>
                      </a:gs>
                    </a:gsLst>
                    <a:lin ang="5400000" scaled="0"/>
                  </a:gradFill>
                  <a:effectLst/>
                  <a:uLnTx/>
                  <a:uFillTx/>
                  <a:latin typeface="Segoe UI Light"/>
                  <a:ea typeface="+mn-ea"/>
                  <a:cs typeface="+mn-cs"/>
                </a:endParaRPr>
              </a:p>
            </p:txBody>
          </p:sp>
        </p:grpSp>
      </p:grpSp>
      <p:grpSp>
        <p:nvGrpSpPr>
          <p:cNvPr id="650" name="Group 649">
            <a:extLst>
              <a:ext uri="{FF2B5EF4-FFF2-40B4-BE49-F238E27FC236}">
                <a16:creationId xmlns:a16="http://schemas.microsoft.com/office/drawing/2014/main" id="{2D817036-31AF-4512-A3D7-9D591DD3FA6C}"/>
              </a:ext>
            </a:extLst>
          </p:cNvPr>
          <p:cNvGrpSpPr/>
          <p:nvPr/>
        </p:nvGrpSpPr>
        <p:grpSpPr>
          <a:xfrm>
            <a:off x="5032495" y="4473938"/>
            <a:ext cx="370338" cy="327772"/>
            <a:chOff x="4723767" y="3080378"/>
            <a:chExt cx="439858" cy="389301"/>
          </a:xfrm>
        </p:grpSpPr>
        <p:pic>
          <p:nvPicPr>
            <p:cNvPr id="651" name="Picture 650">
              <a:extLst>
                <a:ext uri="{FF2B5EF4-FFF2-40B4-BE49-F238E27FC236}">
                  <a16:creationId xmlns:a16="http://schemas.microsoft.com/office/drawing/2014/main" id="{4DC7C6E3-9DC8-45BE-BF82-2138F5832614}"/>
                </a:ext>
              </a:extLst>
            </p:cNvPr>
            <p:cNvPicPr>
              <a:picLocks noChangeAspect="1"/>
            </p:cNvPicPr>
            <p:nvPr/>
          </p:nvPicPr>
          <p:blipFill rotWithShape="1">
            <a:blip r:embed="rId47" cstate="hqprint">
              <a:duotone>
                <a:schemeClr val="accent1">
                  <a:shade val="45000"/>
                  <a:satMod val="135000"/>
                </a:schemeClr>
                <a:prstClr val="white"/>
              </a:duotone>
              <a:extLst>
                <a:ext uri="{28A0092B-C50C-407E-A947-70E740481C1C}">
                  <a14:useLocalDpi xmlns:a14="http://schemas.microsoft.com/office/drawing/2010/main"/>
                </a:ext>
              </a:extLst>
            </a:blip>
            <a:srcRect l="-2"/>
            <a:stretch/>
          </p:blipFill>
          <p:spPr>
            <a:xfrm>
              <a:off x="4908907" y="3123428"/>
              <a:ext cx="216369" cy="164753"/>
            </a:xfrm>
            <a:prstGeom prst="rect">
              <a:avLst/>
            </a:prstGeom>
          </p:spPr>
        </p:pic>
        <p:grpSp>
          <p:nvGrpSpPr>
            <p:cNvPr id="652" name="Group 651">
              <a:extLst>
                <a:ext uri="{FF2B5EF4-FFF2-40B4-BE49-F238E27FC236}">
                  <a16:creationId xmlns:a16="http://schemas.microsoft.com/office/drawing/2014/main" id="{DD2DD0EA-342E-4E97-8FF7-5936FA62B3A5}"/>
                </a:ext>
              </a:extLst>
            </p:cNvPr>
            <p:cNvGrpSpPr/>
            <p:nvPr/>
          </p:nvGrpSpPr>
          <p:grpSpPr>
            <a:xfrm>
              <a:off x="4723767" y="3080378"/>
              <a:ext cx="439858" cy="389301"/>
              <a:chOff x="3131835" y="4047725"/>
              <a:chExt cx="439858" cy="389301"/>
            </a:xfrm>
          </p:grpSpPr>
          <p:grpSp>
            <p:nvGrpSpPr>
              <p:cNvPr id="653" name="Group 652">
                <a:extLst>
                  <a:ext uri="{FF2B5EF4-FFF2-40B4-BE49-F238E27FC236}">
                    <a16:creationId xmlns:a16="http://schemas.microsoft.com/office/drawing/2014/main" id="{3C720BB6-1FF2-4CB9-9F3D-22FC32117C56}"/>
                  </a:ext>
                </a:extLst>
              </p:cNvPr>
              <p:cNvGrpSpPr/>
              <p:nvPr/>
            </p:nvGrpSpPr>
            <p:grpSpPr>
              <a:xfrm>
                <a:off x="3131835" y="4047725"/>
                <a:ext cx="182560" cy="348911"/>
                <a:chOff x="2136298" y="4226790"/>
                <a:chExt cx="196678" cy="375893"/>
              </a:xfrm>
            </p:grpSpPr>
            <p:sp>
              <p:nvSpPr>
                <p:cNvPr id="666" name="Rectangle 665">
                  <a:extLst>
                    <a:ext uri="{FF2B5EF4-FFF2-40B4-BE49-F238E27FC236}">
                      <a16:creationId xmlns:a16="http://schemas.microsoft.com/office/drawing/2014/main" id="{719B7FA9-7CC0-41D3-BAF4-B3433A4BC5FF}"/>
                    </a:ext>
                  </a:extLst>
                </p:cNvPr>
                <p:cNvSpPr/>
                <p:nvPr/>
              </p:nvSpPr>
              <p:spPr bwMode="auto">
                <a:xfrm>
                  <a:off x="2138191" y="4226790"/>
                  <a:ext cx="194785" cy="375893"/>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67" name="server">
                  <a:extLst>
                    <a:ext uri="{FF2B5EF4-FFF2-40B4-BE49-F238E27FC236}">
                      <a16:creationId xmlns:a16="http://schemas.microsoft.com/office/drawing/2014/main" id="{A05B6DA1-2B69-4E13-A636-FA37F8AA5DD6}"/>
                    </a:ext>
                  </a:extLst>
                </p:cNvPr>
                <p:cNvSpPr>
                  <a:spLocks noChangeAspect="1" noEditPoints="1"/>
                </p:cNvSpPr>
                <p:nvPr/>
              </p:nvSpPr>
              <p:spPr bwMode="auto">
                <a:xfrm>
                  <a:off x="2136298" y="4235711"/>
                  <a:ext cx="192569" cy="365760"/>
                </a:xfrm>
                <a:custGeom>
                  <a:avLst/>
                  <a:gdLst>
                    <a:gd name="T0" fmla="*/ 318 w 318"/>
                    <a:gd name="T1" fmla="*/ 283 h 604"/>
                    <a:gd name="T2" fmla="*/ 318 w 318"/>
                    <a:gd name="T3" fmla="*/ 604 h 604"/>
                    <a:gd name="T4" fmla="*/ 0 w 318"/>
                    <a:gd name="T5" fmla="*/ 604 h 604"/>
                    <a:gd name="T6" fmla="*/ 0 w 318"/>
                    <a:gd name="T7" fmla="*/ 0 h 604"/>
                    <a:gd name="T8" fmla="*/ 318 w 318"/>
                    <a:gd name="T9" fmla="*/ 0 h 604"/>
                    <a:gd name="T10" fmla="*/ 318 w 318"/>
                    <a:gd name="T11" fmla="*/ 283 h 604"/>
                    <a:gd name="T12" fmla="*/ 67 w 318"/>
                    <a:gd name="T13" fmla="*/ 97 h 604"/>
                    <a:gd name="T14" fmla="*/ 249 w 318"/>
                    <a:gd name="T15" fmla="*/ 97 h 604"/>
                    <a:gd name="T16" fmla="*/ 67 w 318"/>
                    <a:gd name="T17" fmla="*/ 414 h 604"/>
                    <a:gd name="T18" fmla="*/ 249 w 318"/>
                    <a:gd name="T19" fmla="*/ 414 h 604"/>
                    <a:gd name="T20" fmla="*/ 67 w 318"/>
                    <a:gd name="T21" fmla="*/ 504 h 604"/>
                    <a:gd name="T22" fmla="*/ 249 w 318"/>
                    <a:gd name="T23" fmla="*/ 5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8" h="604">
                      <a:moveTo>
                        <a:pt x="318" y="283"/>
                      </a:moveTo>
                      <a:lnTo>
                        <a:pt x="318" y="604"/>
                      </a:lnTo>
                      <a:lnTo>
                        <a:pt x="0" y="604"/>
                      </a:lnTo>
                      <a:lnTo>
                        <a:pt x="0" y="0"/>
                      </a:lnTo>
                      <a:lnTo>
                        <a:pt x="318" y="0"/>
                      </a:lnTo>
                      <a:lnTo>
                        <a:pt x="318" y="283"/>
                      </a:lnTo>
                      <a:moveTo>
                        <a:pt x="67" y="97"/>
                      </a:moveTo>
                      <a:lnTo>
                        <a:pt x="249" y="97"/>
                      </a:lnTo>
                      <a:moveTo>
                        <a:pt x="67" y="414"/>
                      </a:moveTo>
                      <a:lnTo>
                        <a:pt x="249" y="414"/>
                      </a:lnTo>
                      <a:moveTo>
                        <a:pt x="67" y="504"/>
                      </a:moveTo>
                      <a:lnTo>
                        <a:pt x="249" y="504"/>
                      </a:lnTo>
                    </a:path>
                  </a:pathLst>
                </a:custGeom>
                <a:noFill/>
                <a:ln w="14224"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sp>
            <p:nvSpPr>
              <p:cNvPr id="661" name="Oval 660">
                <a:extLst>
                  <a:ext uri="{FF2B5EF4-FFF2-40B4-BE49-F238E27FC236}">
                    <a16:creationId xmlns:a16="http://schemas.microsoft.com/office/drawing/2014/main" id="{32951057-9049-41F1-9CEC-8FB37939C4CC}"/>
                  </a:ext>
                </a:extLst>
              </p:cNvPr>
              <p:cNvSpPr/>
              <p:nvPr/>
            </p:nvSpPr>
            <p:spPr bwMode="auto">
              <a:xfrm>
                <a:off x="3218521" y="4213899"/>
                <a:ext cx="223127" cy="223127"/>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62" name="Picture 661">
                <a:extLst>
                  <a:ext uri="{FF2B5EF4-FFF2-40B4-BE49-F238E27FC236}">
                    <a16:creationId xmlns:a16="http://schemas.microsoft.com/office/drawing/2014/main" id="{949717CA-63E1-4658-AC78-817C25CC47E5}"/>
                  </a:ext>
                </a:extLst>
              </p:cNvPr>
              <p:cNvPicPr>
                <a:picLocks noChangeAspect="1"/>
              </p:cNvPicPr>
              <p:nvPr/>
            </p:nvPicPr>
            <p:blipFill rotWithShape="1">
              <a:blip r:embed="rId48" cstate="email">
                <a:extLst>
                  <a:ext uri="{28A0092B-C50C-407E-A947-70E740481C1C}">
                    <a14:useLocalDpi xmlns:a14="http://schemas.microsoft.com/office/drawing/2010/main"/>
                  </a:ext>
                </a:extLst>
              </a:blip>
              <a:srcRect r="83295"/>
              <a:stretch/>
            </p:blipFill>
            <p:spPr>
              <a:xfrm>
                <a:off x="3414387" y="4255363"/>
                <a:ext cx="157306" cy="137160"/>
              </a:xfrm>
              <a:prstGeom prst="rect">
                <a:avLst/>
              </a:prstGeom>
            </p:spPr>
          </p:pic>
          <p:sp>
            <p:nvSpPr>
              <p:cNvPr id="663" name="Freeform 6">
                <a:extLst>
                  <a:ext uri="{FF2B5EF4-FFF2-40B4-BE49-F238E27FC236}">
                    <a16:creationId xmlns:a16="http://schemas.microsoft.com/office/drawing/2014/main" id="{9B31D166-51ED-4330-B9E9-44FDFD738DC3}"/>
                  </a:ext>
                </a:extLst>
              </p:cNvPr>
              <p:cNvSpPr>
                <a:spLocks noEditPoints="1"/>
              </p:cNvSpPr>
              <p:nvPr/>
            </p:nvSpPr>
            <p:spPr bwMode="auto">
              <a:xfrm>
                <a:off x="3256470" y="4258262"/>
                <a:ext cx="135502" cy="134064"/>
              </a:xfrm>
              <a:custGeom>
                <a:avLst/>
                <a:gdLst>
                  <a:gd name="T0" fmla="*/ 88 w 1374"/>
                  <a:gd name="T1" fmla="*/ 1258 h 1620"/>
                  <a:gd name="T2" fmla="*/ 40 w 1374"/>
                  <a:gd name="T3" fmla="*/ 1324 h 1620"/>
                  <a:gd name="T4" fmla="*/ 42 w 1374"/>
                  <a:gd name="T5" fmla="*/ 1484 h 1620"/>
                  <a:gd name="T6" fmla="*/ 386 w 1374"/>
                  <a:gd name="T7" fmla="*/ 1572 h 1620"/>
                  <a:gd name="T8" fmla="*/ 494 w 1374"/>
                  <a:gd name="T9" fmla="*/ 1488 h 1620"/>
                  <a:gd name="T10" fmla="*/ 266 w 1374"/>
                  <a:gd name="T11" fmla="*/ 1124 h 1620"/>
                  <a:gd name="T12" fmla="*/ 190 w 1374"/>
                  <a:gd name="T13" fmla="*/ 1036 h 1620"/>
                  <a:gd name="T14" fmla="*/ 364 w 1374"/>
                  <a:gd name="T15" fmla="*/ 682 h 1620"/>
                  <a:gd name="T16" fmla="*/ 452 w 1374"/>
                  <a:gd name="T17" fmla="*/ 438 h 1620"/>
                  <a:gd name="T18" fmla="*/ 478 w 1374"/>
                  <a:gd name="T19" fmla="*/ 92 h 1620"/>
                  <a:gd name="T20" fmla="*/ 656 w 1374"/>
                  <a:gd name="T21" fmla="*/ 0 h 1620"/>
                  <a:gd name="T22" fmla="*/ 922 w 1374"/>
                  <a:gd name="T23" fmla="*/ 168 h 1620"/>
                  <a:gd name="T24" fmla="*/ 978 w 1374"/>
                  <a:gd name="T25" fmla="*/ 502 h 1620"/>
                  <a:gd name="T26" fmla="*/ 1140 w 1374"/>
                  <a:gd name="T27" fmla="*/ 750 h 1620"/>
                  <a:gd name="T28" fmla="*/ 1224 w 1374"/>
                  <a:gd name="T29" fmla="*/ 1120 h 1620"/>
                  <a:gd name="T30" fmla="*/ 1078 w 1374"/>
                  <a:gd name="T31" fmla="*/ 1242 h 1620"/>
                  <a:gd name="T32" fmla="*/ 988 w 1374"/>
                  <a:gd name="T33" fmla="*/ 1172 h 1620"/>
                  <a:gd name="T34" fmla="*/ 932 w 1374"/>
                  <a:gd name="T35" fmla="*/ 1222 h 1620"/>
                  <a:gd name="T36" fmla="*/ 952 w 1374"/>
                  <a:gd name="T37" fmla="*/ 1542 h 1620"/>
                  <a:gd name="T38" fmla="*/ 1068 w 1374"/>
                  <a:gd name="T39" fmla="*/ 1560 h 1620"/>
                  <a:gd name="T40" fmla="*/ 1292 w 1374"/>
                  <a:gd name="T41" fmla="*/ 1434 h 1620"/>
                  <a:gd name="T42" fmla="*/ 1236 w 1374"/>
                  <a:gd name="T43" fmla="*/ 1276 h 1620"/>
                  <a:gd name="T44" fmla="*/ 1326 w 1374"/>
                  <a:gd name="T45" fmla="*/ 1330 h 1620"/>
                  <a:gd name="T46" fmla="*/ 1330 w 1374"/>
                  <a:gd name="T47" fmla="*/ 1438 h 1620"/>
                  <a:gd name="T48" fmla="*/ 1048 w 1374"/>
                  <a:gd name="T49" fmla="*/ 1614 h 1620"/>
                  <a:gd name="T50" fmla="*/ 900 w 1374"/>
                  <a:gd name="T51" fmla="*/ 1570 h 1620"/>
                  <a:gd name="T52" fmla="*/ 578 w 1374"/>
                  <a:gd name="T53" fmla="*/ 1546 h 1620"/>
                  <a:gd name="T54" fmla="*/ 356 w 1374"/>
                  <a:gd name="T55" fmla="*/ 1606 h 1620"/>
                  <a:gd name="T56" fmla="*/ 0 w 1374"/>
                  <a:gd name="T57" fmla="*/ 1464 h 1620"/>
                  <a:gd name="T58" fmla="*/ 14 w 1374"/>
                  <a:gd name="T59" fmla="*/ 1256 h 1620"/>
                  <a:gd name="T60" fmla="*/ 166 w 1374"/>
                  <a:gd name="T61" fmla="*/ 1186 h 1620"/>
                  <a:gd name="T62" fmla="*/ 438 w 1374"/>
                  <a:gd name="T63" fmla="*/ 716 h 1620"/>
                  <a:gd name="T64" fmla="*/ 358 w 1374"/>
                  <a:gd name="T65" fmla="*/ 934 h 1620"/>
                  <a:gd name="T66" fmla="*/ 288 w 1374"/>
                  <a:gd name="T67" fmla="*/ 1036 h 1620"/>
                  <a:gd name="T68" fmla="*/ 326 w 1374"/>
                  <a:gd name="T69" fmla="*/ 1124 h 1620"/>
                  <a:gd name="T70" fmla="*/ 520 w 1374"/>
                  <a:gd name="T71" fmla="*/ 1354 h 1620"/>
                  <a:gd name="T72" fmla="*/ 524 w 1374"/>
                  <a:gd name="T73" fmla="*/ 1412 h 1620"/>
                  <a:gd name="T74" fmla="*/ 790 w 1374"/>
                  <a:gd name="T75" fmla="*/ 1418 h 1620"/>
                  <a:gd name="T76" fmla="*/ 892 w 1374"/>
                  <a:gd name="T77" fmla="*/ 1424 h 1620"/>
                  <a:gd name="T78" fmla="*/ 914 w 1374"/>
                  <a:gd name="T79" fmla="*/ 1402 h 1620"/>
                  <a:gd name="T80" fmla="*/ 948 w 1374"/>
                  <a:gd name="T81" fmla="*/ 1130 h 1620"/>
                  <a:gd name="T82" fmla="*/ 976 w 1374"/>
                  <a:gd name="T83" fmla="*/ 930 h 1620"/>
                  <a:gd name="T84" fmla="*/ 842 w 1374"/>
                  <a:gd name="T85" fmla="*/ 588 h 1620"/>
                  <a:gd name="T86" fmla="*/ 820 w 1374"/>
                  <a:gd name="T87" fmla="*/ 438 h 1620"/>
                  <a:gd name="T88" fmla="*/ 700 w 1374"/>
                  <a:gd name="T89" fmla="*/ 370 h 1620"/>
                  <a:gd name="T90" fmla="*/ 744 w 1374"/>
                  <a:gd name="T91" fmla="*/ 288 h 1620"/>
                  <a:gd name="T92" fmla="*/ 802 w 1374"/>
                  <a:gd name="T93" fmla="*/ 390 h 1620"/>
                  <a:gd name="T94" fmla="*/ 786 w 1374"/>
                  <a:gd name="T95" fmla="*/ 246 h 1620"/>
                  <a:gd name="T96" fmla="*/ 674 w 1374"/>
                  <a:gd name="T97" fmla="*/ 302 h 1620"/>
                  <a:gd name="T98" fmla="*/ 538 w 1374"/>
                  <a:gd name="T99" fmla="*/ 246 h 1620"/>
                  <a:gd name="T100" fmla="*/ 494 w 1374"/>
                  <a:gd name="T101" fmla="*/ 368 h 1620"/>
                  <a:gd name="T102" fmla="*/ 508 w 1374"/>
                  <a:gd name="T103" fmla="*/ 344 h 1620"/>
                  <a:gd name="T104" fmla="*/ 558 w 1374"/>
                  <a:gd name="T105" fmla="*/ 304 h 1620"/>
                  <a:gd name="T106" fmla="*/ 510 w 1374"/>
                  <a:gd name="T107" fmla="*/ 418 h 1620"/>
                  <a:gd name="T108" fmla="*/ 576 w 1374"/>
                  <a:gd name="T109" fmla="*/ 514 h 1620"/>
                  <a:gd name="T110" fmla="*/ 792 w 1374"/>
                  <a:gd name="T111" fmla="*/ 466 h 1620"/>
                  <a:gd name="T112" fmla="*/ 570 w 1374"/>
                  <a:gd name="T113" fmla="*/ 560 h 1620"/>
                  <a:gd name="T114" fmla="*/ 762 w 1374"/>
                  <a:gd name="T115" fmla="*/ 514 h 1620"/>
                  <a:gd name="T116" fmla="*/ 568 w 1374"/>
                  <a:gd name="T117" fmla="*/ 618 h 1620"/>
                  <a:gd name="T118" fmla="*/ 1078 w 1374"/>
                  <a:gd name="T119" fmla="*/ 892 h 1620"/>
                  <a:gd name="T120" fmla="*/ 1072 w 1374"/>
                  <a:gd name="T121" fmla="*/ 986 h 1620"/>
                  <a:gd name="T122" fmla="*/ 870 w 1374"/>
                  <a:gd name="T123" fmla="*/ 496 h 1620"/>
                  <a:gd name="T124" fmla="*/ 924 w 1374"/>
                  <a:gd name="T125" fmla="*/ 514 h 1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74" h="1620">
                    <a:moveTo>
                      <a:pt x="174" y="1170"/>
                    </a:moveTo>
                    <a:lnTo>
                      <a:pt x="174" y="1170"/>
                    </a:lnTo>
                    <a:lnTo>
                      <a:pt x="174" y="1188"/>
                    </a:lnTo>
                    <a:lnTo>
                      <a:pt x="172" y="1204"/>
                    </a:lnTo>
                    <a:lnTo>
                      <a:pt x="168" y="1218"/>
                    </a:lnTo>
                    <a:lnTo>
                      <a:pt x="162" y="1230"/>
                    </a:lnTo>
                    <a:lnTo>
                      <a:pt x="154" y="1238"/>
                    </a:lnTo>
                    <a:lnTo>
                      <a:pt x="142" y="1246"/>
                    </a:lnTo>
                    <a:lnTo>
                      <a:pt x="130" y="1252"/>
                    </a:lnTo>
                    <a:lnTo>
                      <a:pt x="114" y="1256"/>
                    </a:lnTo>
                    <a:lnTo>
                      <a:pt x="114" y="1256"/>
                    </a:lnTo>
                    <a:lnTo>
                      <a:pt x="88" y="1258"/>
                    </a:lnTo>
                    <a:lnTo>
                      <a:pt x="64" y="1258"/>
                    </a:lnTo>
                    <a:lnTo>
                      <a:pt x="64" y="1258"/>
                    </a:lnTo>
                    <a:lnTo>
                      <a:pt x="52" y="1260"/>
                    </a:lnTo>
                    <a:lnTo>
                      <a:pt x="42" y="1262"/>
                    </a:lnTo>
                    <a:lnTo>
                      <a:pt x="34" y="1266"/>
                    </a:lnTo>
                    <a:lnTo>
                      <a:pt x="28" y="1272"/>
                    </a:lnTo>
                    <a:lnTo>
                      <a:pt x="26" y="1278"/>
                    </a:lnTo>
                    <a:lnTo>
                      <a:pt x="24" y="1286"/>
                    </a:lnTo>
                    <a:lnTo>
                      <a:pt x="26" y="1294"/>
                    </a:lnTo>
                    <a:lnTo>
                      <a:pt x="30" y="1304"/>
                    </a:lnTo>
                    <a:lnTo>
                      <a:pt x="30" y="1304"/>
                    </a:lnTo>
                    <a:lnTo>
                      <a:pt x="40" y="1324"/>
                    </a:lnTo>
                    <a:lnTo>
                      <a:pt x="46" y="1342"/>
                    </a:lnTo>
                    <a:lnTo>
                      <a:pt x="50" y="1360"/>
                    </a:lnTo>
                    <a:lnTo>
                      <a:pt x="52" y="1378"/>
                    </a:lnTo>
                    <a:lnTo>
                      <a:pt x="52" y="1396"/>
                    </a:lnTo>
                    <a:lnTo>
                      <a:pt x="48" y="1416"/>
                    </a:lnTo>
                    <a:lnTo>
                      <a:pt x="42" y="1434"/>
                    </a:lnTo>
                    <a:lnTo>
                      <a:pt x="32" y="1452"/>
                    </a:lnTo>
                    <a:lnTo>
                      <a:pt x="32" y="1452"/>
                    </a:lnTo>
                    <a:lnTo>
                      <a:pt x="32" y="1456"/>
                    </a:lnTo>
                    <a:lnTo>
                      <a:pt x="32" y="1460"/>
                    </a:lnTo>
                    <a:lnTo>
                      <a:pt x="36" y="1472"/>
                    </a:lnTo>
                    <a:lnTo>
                      <a:pt x="42" y="1484"/>
                    </a:lnTo>
                    <a:lnTo>
                      <a:pt x="50" y="1492"/>
                    </a:lnTo>
                    <a:lnTo>
                      <a:pt x="50" y="1492"/>
                    </a:lnTo>
                    <a:lnTo>
                      <a:pt x="60" y="1498"/>
                    </a:lnTo>
                    <a:lnTo>
                      <a:pt x="72" y="1500"/>
                    </a:lnTo>
                    <a:lnTo>
                      <a:pt x="98" y="1506"/>
                    </a:lnTo>
                    <a:lnTo>
                      <a:pt x="98" y="1506"/>
                    </a:lnTo>
                    <a:lnTo>
                      <a:pt x="216" y="1536"/>
                    </a:lnTo>
                    <a:lnTo>
                      <a:pt x="276" y="1550"/>
                    </a:lnTo>
                    <a:lnTo>
                      <a:pt x="336" y="1564"/>
                    </a:lnTo>
                    <a:lnTo>
                      <a:pt x="336" y="1564"/>
                    </a:lnTo>
                    <a:lnTo>
                      <a:pt x="360" y="1568"/>
                    </a:lnTo>
                    <a:lnTo>
                      <a:pt x="386" y="1572"/>
                    </a:lnTo>
                    <a:lnTo>
                      <a:pt x="412" y="1572"/>
                    </a:lnTo>
                    <a:lnTo>
                      <a:pt x="438" y="1570"/>
                    </a:lnTo>
                    <a:lnTo>
                      <a:pt x="438" y="1570"/>
                    </a:lnTo>
                    <a:lnTo>
                      <a:pt x="452" y="1566"/>
                    </a:lnTo>
                    <a:lnTo>
                      <a:pt x="464" y="1560"/>
                    </a:lnTo>
                    <a:lnTo>
                      <a:pt x="476" y="1552"/>
                    </a:lnTo>
                    <a:lnTo>
                      <a:pt x="484" y="1542"/>
                    </a:lnTo>
                    <a:lnTo>
                      <a:pt x="490" y="1532"/>
                    </a:lnTo>
                    <a:lnTo>
                      <a:pt x="494" y="1518"/>
                    </a:lnTo>
                    <a:lnTo>
                      <a:pt x="494" y="1504"/>
                    </a:lnTo>
                    <a:lnTo>
                      <a:pt x="494" y="1488"/>
                    </a:lnTo>
                    <a:lnTo>
                      <a:pt x="494" y="1488"/>
                    </a:lnTo>
                    <a:lnTo>
                      <a:pt x="490" y="1468"/>
                    </a:lnTo>
                    <a:lnTo>
                      <a:pt x="486" y="1448"/>
                    </a:lnTo>
                    <a:lnTo>
                      <a:pt x="480" y="1430"/>
                    </a:lnTo>
                    <a:lnTo>
                      <a:pt x="472" y="1412"/>
                    </a:lnTo>
                    <a:lnTo>
                      <a:pt x="472" y="1412"/>
                    </a:lnTo>
                    <a:lnTo>
                      <a:pt x="386" y="1284"/>
                    </a:lnTo>
                    <a:lnTo>
                      <a:pt x="344" y="1220"/>
                    </a:lnTo>
                    <a:lnTo>
                      <a:pt x="298" y="1158"/>
                    </a:lnTo>
                    <a:lnTo>
                      <a:pt x="298" y="1158"/>
                    </a:lnTo>
                    <a:lnTo>
                      <a:pt x="290" y="1146"/>
                    </a:lnTo>
                    <a:lnTo>
                      <a:pt x="278" y="1134"/>
                    </a:lnTo>
                    <a:lnTo>
                      <a:pt x="266" y="1124"/>
                    </a:lnTo>
                    <a:lnTo>
                      <a:pt x="254" y="1118"/>
                    </a:lnTo>
                    <a:lnTo>
                      <a:pt x="240" y="1114"/>
                    </a:lnTo>
                    <a:lnTo>
                      <a:pt x="224" y="1112"/>
                    </a:lnTo>
                    <a:lnTo>
                      <a:pt x="208" y="1116"/>
                    </a:lnTo>
                    <a:lnTo>
                      <a:pt x="190" y="1122"/>
                    </a:lnTo>
                    <a:lnTo>
                      <a:pt x="190" y="1122"/>
                    </a:lnTo>
                    <a:lnTo>
                      <a:pt x="186" y="1108"/>
                    </a:lnTo>
                    <a:lnTo>
                      <a:pt x="184" y="1092"/>
                    </a:lnTo>
                    <a:lnTo>
                      <a:pt x="184" y="1078"/>
                    </a:lnTo>
                    <a:lnTo>
                      <a:pt x="184" y="1064"/>
                    </a:lnTo>
                    <a:lnTo>
                      <a:pt x="186" y="1050"/>
                    </a:lnTo>
                    <a:lnTo>
                      <a:pt x="190" y="1036"/>
                    </a:lnTo>
                    <a:lnTo>
                      <a:pt x="200" y="1008"/>
                    </a:lnTo>
                    <a:lnTo>
                      <a:pt x="200" y="1008"/>
                    </a:lnTo>
                    <a:lnTo>
                      <a:pt x="232" y="940"/>
                    </a:lnTo>
                    <a:lnTo>
                      <a:pt x="248" y="906"/>
                    </a:lnTo>
                    <a:lnTo>
                      <a:pt x="262" y="870"/>
                    </a:lnTo>
                    <a:lnTo>
                      <a:pt x="262" y="870"/>
                    </a:lnTo>
                    <a:lnTo>
                      <a:pt x="280" y="820"/>
                    </a:lnTo>
                    <a:lnTo>
                      <a:pt x="304" y="772"/>
                    </a:lnTo>
                    <a:lnTo>
                      <a:pt x="316" y="748"/>
                    </a:lnTo>
                    <a:lnTo>
                      <a:pt x="332" y="726"/>
                    </a:lnTo>
                    <a:lnTo>
                      <a:pt x="348" y="704"/>
                    </a:lnTo>
                    <a:lnTo>
                      <a:pt x="364" y="682"/>
                    </a:lnTo>
                    <a:lnTo>
                      <a:pt x="364" y="682"/>
                    </a:lnTo>
                    <a:lnTo>
                      <a:pt x="378" y="666"/>
                    </a:lnTo>
                    <a:lnTo>
                      <a:pt x="390" y="650"/>
                    </a:lnTo>
                    <a:lnTo>
                      <a:pt x="390" y="650"/>
                    </a:lnTo>
                    <a:lnTo>
                      <a:pt x="406" y="628"/>
                    </a:lnTo>
                    <a:lnTo>
                      <a:pt x="422" y="604"/>
                    </a:lnTo>
                    <a:lnTo>
                      <a:pt x="434" y="578"/>
                    </a:lnTo>
                    <a:lnTo>
                      <a:pt x="444" y="552"/>
                    </a:lnTo>
                    <a:lnTo>
                      <a:pt x="452" y="526"/>
                    </a:lnTo>
                    <a:lnTo>
                      <a:pt x="456" y="498"/>
                    </a:lnTo>
                    <a:lnTo>
                      <a:pt x="456" y="468"/>
                    </a:lnTo>
                    <a:lnTo>
                      <a:pt x="452" y="438"/>
                    </a:lnTo>
                    <a:lnTo>
                      <a:pt x="452" y="438"/>
                    </a:lnTo>
                    <a:lnTo>
                      <a:pt x="448" y="406"/>
                    </a:lnTo>
                    <a:lnTo>
                      <a:pt x="446" y="374"/>
                    </a:lnTo>
                    <a:lnTo>
                      <a:pt x="444" y="310"/>
                    </a:lnTo>
                    <a:lnTo>
                      <a:pt x="446" y="246"/>
                    </a:lnTo>
                    <a:lnTo>
                      <a:pt x="450" y="182"/>
                    </a:lnTo>
                    <a:lnTo>
                      <a:pt x="450" y="182"/>
                    </a:lnTo>
                    <a:lnTo>
                      <a:pt x="452" y="162"/>
                    </a:lnTo>
                    <a:lnTo>
                      <a:pt x="456" y="144"/>
                    </a:lnTo>
                    <a:lnTo>
                      <a:pt x="462" y="124"/>
                    </a:lnTo>
                    <a:lnTo>
                      <a:pt x="470" y="108"/>
                    </a:lnTo>
                    <a:lnTo>
                      <a:pt x="478" y="92"/>
                    </a:lnTo>
                    <a:lnTo>
                      <a:pt x="488" y="76"/>
                    </a:lnTo>
                    <a:lnTo>
                      <a:pt x="500" y="62"/>
                    </a:lnTo>
                    <a:lnTo>
                      <a:pt x="514" y="50"/>
                    </a:lnTo>
                    <a:lnTo>
                      <a:pt x="528" y="40"/>
                    </a:lnTo>
                    <a:lnTo>
                      <a:pt x="544" y="30"/>
                    </a:lnTo>
                    <a:lnTo>
                      <a:pt x="560" y="20"/>
                    </a:lnTo>
                    <a:lnTo>
                      <a:pt x="578" y="14"/>
                    </a:lnTo>
                    <a:lnTo>
                      <a:pt x="596" y="8"/>
                    </a:lnTo>
                    <a:lnTo>
                      <a:pt x="614" y="4"/>
                    </a:lnTo>
                    <a:lnTo>
                      <a:pt x="634" y="2"/>
                    </a:lnTo>
                    <a:lnTo>
                      <a:pt x="656" y="0"/>
                    </a:lnTo>
                    <a:lnTo>
                      <a:pt x="656" y="0"/>
                    </a:lnTo>
                    <a:lnTo>
                      <a:pt x="686" y="2"/>
                    </a:lnTo>
                    <a:lnTo>
                      <a:pt x="718" y="6"/>
                    </a:lnTo>
                    <a:lnTo>
                      <a:pt x="746" y="12"/>
                    </a:lnTo>
                    <a:lnTo>
                      <a:pt x="772" y="20"/>
                    </a:lnTo>
                    <a:lnTo>
                      <a:pt x="798" y="32"/>
                    </a:lnTo>
                    <a:lnTo>
                      <a:pt x="822" y="46"/>
                    </a:lnTo>
                    <a:lnTo>
                      <a:pt x="844" y="60"/>
                    </a:lnTo>
                    <a:lnTo>
                      <a:pt x="864" y="78"/>
                    </a:lnTo>
                    <a:lnTo>
                      <a:pt x="882" y="98"/>
                    </a:lnTo>
                    <a:lnTo>
                      <a:pt x="898" y="120"/>
                    </a:lnTo>
                    <a:lnTo>
                      <a:pt x="910" y="144"/>
                    </a:lnTo>
                    <a:lnTo>
                      <a:pt x="922" y="168"/>
                    </a:lnTo>
                    <a:lnTo>
                      <a:pt x="930" y="196"/>
                    </a:lnTo>
                    <a:lnTo>
                      <a:pt x="938" y="224"/>
                    </a:lnTo>
                    <a:lnTo>
                      <a:pt x="940" y="254"/>
                    </a:lnTo>
                    <a:lnTo>
                      <a:pt x="942" y="286"/>
                    </a:lnTo>
                    <a:lnTo>
                      <a:pt x="942" y="286"/>
                    </a:lnTo>
                    <a:lnTo>
                      <a:pt x="944" y="344"/>
                    </a:lnTo>
                    <a:lnTo>
                      <a:pt x="946" y="370"/>
                    </a:lnTo>
                    <a:lnTo>
                      <a:pt x="950" y="398"/>
                    </a:lnTo>
                    <a:lnTo>
                      <a:pt x="956" y="426"/>
                    </a:lnTo>
                    <a:lnTo>
                      <a:pt x="962" y="452"/>
                    </a:lnTo>
                    <a:lnTo>
                      <a:pt x="968" y="478"/>
                    </a:lnTo>
                    <a:lnTo>
                      <a:pt x="978" y="502"/>
                    </a:lnTo>
                    <a:lnTo>
                      <a:pt x="988" y="528"/>
                    </a:lnTo>
                    <a:lnTo>
                      <a:pt x="998" y="552"/>
                    </a:lnTo>
                    <a:lnTo>
                      <a:pt x="1012" y="576"/>
                    </a:lnTo>
                    <a:lnTo>
                      <a:pt x="1024" y="600"/>
                    </a:lnTo>
                    <a:lnTo>
                      <a:pt x="1040" y="622"/>
                    </a:lnTo>
                    <a:lnTo>
                      <a:pt x="1056" y="646"/>
                    </a:lnTo>
                    <a:lnTo>
                      <a:pt x="1074" y="668"/>
                    </a:lnTo>
                    <a:lnTo>
                      <a:pt x="1094" y="690"/>
                    </a:lnTo>
                    <a:lnTo>
                      <a:pt x="1094" y="690"/>
                    </a:lnTo>
                    <a:lnTo>
                      <a:pt x="1110" y="710"/>
                    </a:lnTo>
                    <a:lnTo>
                      <a:pt x="1126" y="730"/>
                    </a:lnTo>
                    <a:lnTo>
                      <a:pt x="1140" y="750"/>
                    </a:lnTo>
                    <a:lnTo>
                      <a:pt x="1152" y="772"/>
                    </a:lnTo>
                    <a:lnTo>
                      <a:pt x="1176" y="814"/>
                    </a:lnTo>
                    <a:lnTo>
                      <a:pt x="1196" y="860"/>
                    </a:lnTo>
                    <a:lnTo>
                      <a:pt x="1212" y="908"/>
                    </a:lnTo>
                    <a:lnTo>
                      <a:pt x="1224" y="956"/>
                    </a:lnTo>
                    <a:lnTo>
                      <a:pt x="1232" y="1006"/>
                    </a:lnTo>
                    <a:lnTo>
                      <a:pt x="1236" y="1056"/>
                    </a:lnTo>
                    <a:lnTo>
                      <a:pt x="1236" y="1056"/>
                    </a:lnTo>
                    <a:lnTo>
                      <a:pt x="1236" y="1072"/>
                    </a:lnTo>
                    <a:lnTo>
                      <a:pt x="1234" y="1088"/>
                    </a:lnTo>
                    <a:lnTo>
                      <a:pt x="1230" y="1104"/>
                    </a:lnTo>
                    <a:lnTo>
                      <a:pt x="1224" y="1120"/>
                    </a:lnTo>
                    <a:lnTo>
                      <a:pt x="1218" y="1134"/>
                    </a:lnTo>
                    <a:lnTo>
                      <a:pt x="1208" y="1150"/>
                    </a:lnTo>
                    <a:lnTo>
                      <a:pt x="1198" y="1164"/>
                    </a:lnTo>
                    <a:lnTo>
                      <a:pt x="1188" y="1178"/>
                    </a:lnTo>
                    <a:lnTo>
                      <a:pt x="1176" y="1192"/>
                    </a:lnTo>
                    <a:lnTo>
                      <a:pt x="1162" y="1204"/>
                    </a:lnTo>
                    <a:lnTo>
                      <a:pt x="1148" y="1214"/>
                    </a:lnTo>
                    <a:lnTo>
                      <a:pt x="1134" y="1222"/>
                    </a:lnTo>
                    <a:lnTo>
                      <a:pt x="1120" y="1230"/>
                    </a:lnTo>
                    <a:lnTo>
                      <a:pt x="1106" y="1236"/>
                    </a:lnTo>
                    <a:lnTo>
                      <a:pt x="1092" y="1240"/>
                    </a:lnTo>
                    <a:lnTo>
                      <a:pt x="1078" y="1242"/>
                    </a:lnTo>
                    <a:lnTo>
                      <a:pt x="1078" y="1242"/>
                    </a:lnTo>
                    <a:lnTo>
                      <a:pt x="1066" y="1242"/>
                    </a:lnTo>
                    <a:lnTo>
                      <a:pt x="1054" y="1240"/>
                    </a:lnTo>
                    <a:lnTo>
                      <a:pt x="1042" y="1236"/>
                    </a:lnTo>
                    <a:lnTo>
                      <a:pt x="1032" y="1232"/>
                    </a:lnTo>
                    <a:lnTo>
                      <a:pt x="1022" y="1226"/>
                    </a:lnTo>
                    <a:lnTo>
                      <a:pt x="1014" y="1218"/>
                    </a:lnTo>
                    <a:lnTo>
                      <a:pt x="1008" y="1208"/>
                    </a:lnTo>
                    <a:lnTo>
                      <a:pt x="1000" y="1196"/>
                    </a:lnTo>
                    <a:lnTo>
                      <a:pt x="1000" y="1196"/>
                    </a:lnTo>
                    <a:lnTo>
                      <a:pt x="994" y="1184"/>
                    </a:lnTo>
                    <a:lnTo>
                      <a:pt x="988" y="1172"/>
                    </a:lnTo>
                    <a:lnTo>
                      <a:pt x="988" y="1172"/>
                    </a:lnTo>
                    <a:lnTo>
                      <a:pt x="972" y="1158"/>
                    </a:lnTo>
                    <a:lnTo>
                      <a:pt x="964" y="1152"/>
                    </a:lnTo>
                    <a:lnTo>
                      <a:pt x="958" y="1152"/>
                    </a:lnTo>
                    <a:lnTo>
                      <a:pt x="958" y="1152"/>
                    </a:lnTo>
                    <a:lnTo>
                      <a:pt x="950" y="1154"/>
                    </a:lnTo>
                    <a:lnTo>
                      <a:pt x="942" y="1162"/>
                    </a:lnTo>
                    <a:lnTo>
                      <a:pt x="936" y="1170"/>
                    </a:lnTo>
                    <a:lnTo>
                      <a:pt x="934" y="1180"/>
                    </a:lnTo>
                    <a:lnTo>
                      <a:pt x="934" y="1180"/>
                    </a:lnTo>
                    <a:lnTo>
                      <a:pt x="932" y="1200"/>
                    </a:lnTo>
                    <a:lnTo>
                      <a:pt x="932" y="1222"/>
                    </a:lnTo>
                    <a:lnTo>
                      <a:pt x="932" y="1266"/>
                    </a:lnTo>
                    <a:lnTo>
                      <a:pt x="932" y="1266"/>
                    </a:lnTo>
                    <a:lnTo>
                      <a:pt x="940" y="1432"/>
                    </a:lnTo>
                    <a:lnTo>
                      <a:pt x="940" y="1432"/>
                    </a:lnTo>
                    <a:lnTo>
                      <a:pt x="938" y="1456"/>
                    </a:lnTo>
                    <a:lnTo>
                      <a:pt x="936" y="1480"/>
                    </a:lnTo>
                    <a:lnTo>
                      <a:pt x="936" y="1480"/>
                    </a:lnTo>
                    <a:lnTo>
                      <a:pt x="936" y="1494"/>
                    </a:lnTo>
                    <a:lnTo>
                      <a:pt x="938" y="1508"/>
                    </a:lnTo>
                    <a:lnTo>
                      <a:pt x="942" y="1520"/>
                    </a:lnTo>
                    <a:lnTo>
                      <a:pt x="946" y="1532"/>
                    </a:lnTo>
                    <a:lnTo>
                      <a:pt x="952" y="1542"/>
                    </a:lnTo>
                    <a:lnTo>
                      <a:pt x="960" y="1550"/>
                    </a:lnTo>
                    <a:lnTo>
                      <a:pt x="966" y="1558"/>
                    </a:lnTo>
                    <a:lnTo>
                      <a:pt x="976" y="1564"/>
                    </a:lnTo>
                    <a:lnTo>
                      <a:pt x="986" y="1570"/>
                    </a:lnTo>
                    <a:lnTo>
                      <a:pt x="996" y="1572"/>
                    </a:lnTo>
                    <a:lnTo>
                      <a:pt x="1006" y="1574"/>
                    </a:lnTo>
                    <a:lnTo>
                      <a:pt x="1018" y="1574"/>
                    </a:lnTo>
                    <a:lnTo>
                      <a:pt x="1030" y="1574"/>
                    </a:lnTo>
                    <a:lnTo>
                      <a:pt x="1042" y="1570"/>
                    </a:lnTo>
                    <a:lnTo>
                      <a:pt x="1056" y="1566"/>
                    </a:lnTo>
                    <a:lnTo>
                      <a:pt x="1068" y="1560"/>
                    </a:lnTo>
                    <a:lnTo>
                      <a:pt x="1068" y="1560"/>
                    </a:lnTo>
                    <a:lnTo>
                      <a:pt x="1082" y="1552"/>
                    </a:lnTo>
                    <a:lnTo>
                      <a:pt x="1092" y="1544"/>
                    </a:lnTo>
                    <a:lnTo>
                      <a:pt x="1092" y="1544"/>
                    </a:lnTo>
                    <a:lnTo>
                      <a:pt x="1114" y="1526"/>
                    </a:lnTo>
                    <a:lnTo>
                      <a:pt x="1136" y="1510"/>
                    </a:lnTo>
                    <a:lnTo>
                      <a:pt x="1158" y="1496"/>
                    </a:lnTo>
                    <a:lnTo>
                      <a:pt x="1182" y="1482"/>
                    </a:lnTo>
                    <a:lnTo>
                      <a:pt x="1206" y="1470"/>
                    </a:lnTo>
                    <a:lnTo>
                      <a:pt x="1232" y="1458"/>
                    </a:lnTo>
                    <a:lnTo>
                      <a:pt x="1282" y="1438"/>
                    </a:lnTo>
                    <a:lnTo>
                      <a:pt x="1282" y="1438"/>
                    </a:lnTo>
                    <a:lnTo>
                      <a:pt x="1292" y="1434"/>
                    </a:lnTo>
                    <a:lnTo>
                      <a:pt x="1302" y="1428"/>
                    </a:lnTo>
                    <a:lnTo>
                      <a:pt x="1320" y="1416"/>
                    </a:lnTo>
                    <a:lnTo>
                      <a:pt x="1354" y="1386"/>
                    </a:lnTo>
                    <a:lnTo>
                      <a:pt x="1354" y="1386"/>
                    </a:lnTo>
                    <a:lnTo>
                      <a:pt x="1320" y="1360"/>
                    </a:lnTo>
                    <a:lnTo>
                      <a:pt x="1304" y="1348"/>
                    </a:lnTo>
                    <a:lnTo>
                      <a:pt x="1286" y="1336"/>
                    </a:lnTo>
                    <a:lnTo>
                      <a:pt x="1286" y="1336"/>
                    </a:lnTo>
                    <a:lnTo>
                      <a:pt x="1270" y="1326"/>
                    </a:lnTo>
                    <a:lnTo>
                      <a:pt x="1254" y="1312"/>
                    </a:lnTo>
                    <a:lnTo>
                      <a:pt x="1244" y="1296"/>
                    </a:lnTo>
                    <a:lnTo>
                      <a:pt x="1236" y="1276"/>
                    </a:lnTo>
                    <a:lnTo>
                      <a:pt x="1232" y="1256"/>
                    </a:lnTo>
                    <a:lnTo>
                      <a:pt x="1230" y="1232"/>
                    </a:lnTo>
                    <a:lnTo>
                      <a:pt x="1234" y="1208"/>
                    </a:lnTo>
                    <a:lnTo>
                      <a:pt x="1242" y="1182"/>
                    </a:lnTo>
                    <a:lnTo>
                      <a:pt x="1242" y="1182"/>
                    </a:lnTo>
                    <a:lnTo>
                      <a:pt x="1244" y="1210"/>
                    </a:lnTo>
                    <a:lnTo>
                      <a:pt x="1252" y="1236"/>
                    </a:lnTo>
                    <a:lnTo>
                      <a:pt x="1260" y="1260"/>
                    </a:lnTo>
                    <a:lnTo>
                      <a:pt x="1274" y="1280"/>
                    </a:lnTo>
                    <a:lnTo>
                      <a:pt x="1288" y="1298"/>
                    </a:lnTo>
                    <a:lnTo>
                      <a:pt x="1306" y="1316"/>
                    </a:lnTo>
                    <a:lnTo>
                      <a:pt x="1326" y="1330"/>
                    </a:lnTo>
                    <a:lnTo>
                      <a:pt x="1348" y="1344"/>
                    </a:lnTo>
                    <a:lnTo>
                      <a:pt x="1348" y="1344"/>
                    </a:lnTo>
                    <a:lnTo>
                      <a:pt x="1360" y="1352"/>
                    </a:lnTo>
                    <a:lnTo>
                      <a:pt x="1368" y="1360"/>
                    </a:lnTo>
                    <a:lnTo>
                      <a:pt x="1374" y="1370"/>
                    </a:lnTo>
                    <a:lnTo>
                      <a:pt x="1374" y="1382"/>
                    </a:lnTo>
                    <a:lnTo>
                      <a:pt x="1374" y="1392"/>
                    </a:lnTo>
                    <a:lnTo>
                      <a:pt x="1368" y="1404"/>
                    </a:lnTo>
                    <a:lnTo>
                      <a:pt x="1360" y="1414"/>
                    </a:lnTo>
                    <a:lnTo>
                      <a:pt x="1350" y="1424"/>
                    </a:lnTo>
                    <a:lnTo>
                      <a:pt x="1350" y="1424"/>
                    </a:lnTo>
                    <a:lnTo>
                      <a:pt x="1330" y="1438"/>
                    </a:lnTo>
                    <a:lnTo>
                      <a:pt x="1310" y="1450"/>
                    </a:lnTo>
                    <a:lnTo>
                      <a:pt x="1288" y="1462"/>
                    </a:lnTo>
                    <a:lnTo>
                      <a:pt x="1268" y="1474"/>
                    </a:lnTo>
                    <a:lnTo>
                      <a:pt x="1268" y="1474"/>
                    </a:lnTo>
                    <a:lnTo>
                      <a:pt x="1182" y="1528"/>
                    </a:lnTo>
                    <a:lnTo>
                      <a:pt x="1140" y="1558"/>
                    </a:lnTo>
                    <a:lnTo>
                      <a:pt x="1100" y="1588"/>
                    </a:lnTo>
                    <a:lnTo>
                      <a:pt x="1100" y="1588"/>
                    </a:lnTo>
                    <a:lnTo>
                      <a:pt x="1088" y="1596"/>
                    </a:lnTo>
                    <a:lnTo>
                      <a:pt x="1074" y="1602"/>
                    </a:lnTo>
                    <a:lnTo>
                      <a:pt x="1062" y="1608"/>
                    </a:lnTo>
                    <a:lnTo>
                      <a:pt x="1048" y="1614"/>
                    </a:lnTo>
                    <a:lnTo>
                      <a:pt x="1036" y="1616"/>
                    </a:lnTo>
                    <a:lnTo>
                      <a:pt x="1022" y="1618"/>
                    </a:lnTo>
                    <a:lnTo>
                      <a:pt x="1008" y="1620"/>
                    </a:lnTo>
                    <a:lnTo>
                      <a:pt x="996" y="1618"/>
                    </a:lnTo>
                    <a:lnTo>
                      <a:pt x="982" y="1616"/>
                    </a:lnTo>
                    <a:lnTo>
                      <a:pt x="968" y="1614"/>
                    </a:lnTo>
                    <a:lnTo>
                      <a:pt x="956" y="1610"/>
                    </a:lnTo>
                    <a:lnTo>
                      <a:pt x="944" y="1604"/>
                    </a:lnTo>
                    <a:lnTo>
                      <a:pt x="932" y="1598"/>
                    </a:lnTo>
                    <a:lnTo>
                      <a:pt x="920" y="1590"/>
                    </a:lnTo>
                    <a:lnTo>
                      <a:pt x="910" y="1580"/>
                    </a:lnTo>
                    <a:lnTo>
                      <a:pt x="900" y="1570"/>
                    </a:lnTo>
                    <a:lnTo>
                      <a:pt x="900" y="1570"/>
                    </a:lnTo>
                    <a:lnTo>
                      <a:pt x="888" y="1558"/>
                    </a:lnTo>
                    <a:lnTo>
                      <a:pt x="872" y="1548"/>
                    </a:lnTo>
                    <a:lnTo>
                      <a:pt x="854" y="1540"/>
                    </a:lnTo>
                    <a:lnTo>
                      <a:pt x="838" y="1538"/>
                    </a:lnTo>
                    <a:lnTo>
                      <a:pt x="838" y="1538"/>
                    </a:lnTo>
                    <a:lnTo>
                      <a:pt x="780" y="1536"/>
                    </a:lnTo>
                    <a:lnTo>
                      <a:pt x="724" y="1534"/>
                    </a:lnTo>
                    <a:lnTo>
                      <a:pt x="666" y="1536"/>
                    </a:lnTo>
                    <a:lnTo>
                      <a:pt x="610" y="1540"/>
                    </a:lnTo>
                    <a:lnTo>
                      <a:pt x="610" y="1540"/>
                    </a:lnTo>
                    <a:lnTo>
                      <a:pt x="578" y="1546"/>
                    </a:lnTo>
                    <a:lnTo>
                      <a:pt x="546" y="1556"/>
                    </a:lnTo>
                    <a:lnTo>
                      <a:pt x="516" y="1570"/>
                    </a:lnTo>
                    <a:lnTo>
                      <a:pt x="488" y="1584"/>
                    </a:lnTo>
                    <a:lnTo>
                      <a:pt x="488" y="1584"/>
                    </a:lnTo>
                    <a:lnTo>
                      <a:pt x="472" y="1594"/>
                    </a:lnTo>
                    <a:lnTo>
                      <a:pt x="456" y="1602"/>
                    </a:lnTo>
                    <a:lnTo>
                      <a:pt x="440" y="1608"/>
                    </a:lnTo>
                    <a:lnTo>
                      <a:pt x="424" y="1610"/>
                    </a:lnTo>
                    <a:lnTo>
                      <a:pt x="408" y="1612"/>
                    </a:lnTo>
                    <a:lnTo>
                      <a:pt x="392" y="1612"/>
                    </a:lnTo>
                    <a:lnTo>
                      <a:pt x="374" y="1610"/>
                    </a:lnTo>
                    <a:lnTo>
                      <a:pt x="356" y="1606"/>
                    </a:lnTo>
                    <a:lnTo>
                      <a:pt x="356" y="1606"/>
                    </a:lnTo>
                    <a:lnTo>
                      <a:pt x="214" y="1566"/>
                    </a:lnTo>
                    <a:lnTo>
                      <a:pt x="72" y="1530"/>
                    </a:lnTo>
                    <a:lnTo>
                      <a:pt x="72" y="1530"/>
                    </a:lnTo>
                    <a:lnTo>
                      <a:pt x="46" y="1522"/>
                    </a:lnTo>
                    <a:lnTo>
                      <a:pt x="28" y="1514"/>
                    </a:lnTo>
                    <a:lnTo>
                      <a:pt x="14" y="1506"/>
                    </a:lnTo>
                    <a:lnTo>
                      <a:pt x="8" y="1500"/>
                    </a:lnTo>
                    <a:lnTo>
                      <a:pt x="4" y="1494"/>
                    </a:lnTo>
                    <a:lnTo>
                      <a:pt x="2" y="1488"/>
                    </a:lnTo>
                    <a:lnTo>
                      <a:pt x="0" y="1480"/>
                    </a:lnTo>
                    <a:lnTo>
                      <a:pt x="0" y="1464"/>
                    </a:lnTo>
                    <a:lnTo>
                      <a:pt x="4" y="1444"/>
                    </a:lnTo>
                    <a:lnTo>
                      <a:pt x="10" y="1420"/>
                    </a:lnTo>
                    <a:lnTo>
                      <a:pt x="10" y="1420"/>
                    </a:lnTo>
                    <a:lnTo>
                      <a:pt x="16" y="1396"/>
                    </a:lnTo>
                    <a:lnTo>
                      <a:pt x="18" y="1370"/>
                    </a:lnTo>
                    <a:lnTo>
                      <a:pt x="16" y="1344"/>
                    </a:lnTo>
                    <a:lnTo>
                      <a:pt x="12" y="1318"/>
                    </a:lnTo>
                    <a:lnTo>
                      <a:pt x="12" y="1318"/>
                    </a:lnTo>
                    <a:lnTo>
                      <a:pt x="10" y="1298"/>
                    </a:lnTo>
                    <a:lnTo>
                      <a:pt x="8" y="1280"/>
                    </a:lnTo>
                    <a:lnTo>
                      <a:pt x="10" y="1266"/>
                    </a:lnTo>
                    <a:lnTo>
                      <a:pt x="14" y="1256"/>
                    </a:lnTo>
                    <a:lnTo>
                      <a:pt x="22" y="1248"/>
                    </a:lnTo>
                    <a:lnTo>
                      <a:pt x="34" y="1242"/>
                    </a:lnTo>
                    <a:lnTo>
                      <a:pt x="50" y="1240"/>
                    </a:lnTo>
                    <a:lnTo>
                      <a:pt x="72" y="1238"/>
                    </a:lnTo>
                    <a:lnTo>
                      <a:pt x="72" y="1238"/>
                    </a:lnTo>
                    <a:lnTo>
                      <a:pt x="88" y="1236"/>
                    </a:lnTo>
                    <a:lnTo>
                      <a:pt x="104" y="1232"/>
                    </a:lnTo>
                    <a:lnTo>
                      <a:pt x="118" y="1226"/>
                    </a:lnTo>
                    <a:lnTo>
                      <a:pt x="132" y="1220"/>
                    </a:lnTo>
                    <a:lnTo>
                      <a:pt x="144" y="1210"/>
                    </a:lnTo>
                    <a:lnTo>
                      <a:pt x="156" y="1200"/>
                    </a:lnTo>
                    <a:lnTo>
                      <a:pt x="166" y="1186"/>
                    </a:lnTo>
                    <a:lnTo>
                      <a:pt x="174" y="1170"/>
                    </a:lnTo>
                    <a:lnTo>
                      <a:pt x="174" y="1170"/>
                    </a:lnTo>
                    <a:close/>
                    <a:moveTo>
                      <a:pt x="504" y="546"/>
                    </a:moveTo>
                    <a:lnTo>
                      <a:pt x="504" y="546"/>
                    </a:lnTo>
                    <a:lnTo>
                      <a:pt x="488" y="588"/>
                    </a:lnTo>
                    <a:lnTo>
                      <a:pt x="470" y="626"/>
                    </a:lnTo>
                    <a:lnTo>
                      <a:pt x="470" y="626"/>
                    </a:lnTo>
                    <a:lnTo>
                      <a:pt x="456" y="656"/>
                    </a:lnTo>
                    <a:lnTo>
                      <a:pt x="450" y="670"/>
                    </a:lnTo>
                    <a:lnTo>
                      <a:pt x="444" y="686"/>
                    </a:lnTo>
                    <a:lnTo>
                      <a:pt x="440" y="700"/>
                    </a:lnTo>
                    <a:lnTo>
                      <a:pt x="438" y="716"/>
                    </a:lnTo>
                    <a:lnTo>
                      <a:pt x="438" y="734"/>
                    </a:lnTo>
                    <a:lnTo>
                      <a:pt x="442" y="750"/>
                    </a:lnTo>
                    <a:lnTo>
                      <a:pt x="442" y="750"/>
                    </a:lnTo>
                    <a:lnTo>
                      <a:pt x="442" y="756"/>
                    </a:lnTo>
                    <a:lnTo>
                      <a:pt x="442" y="760"/>
                    </a:lnTo>
                    <a:lnTo>
                      <a:pt x="434" y="772"/>
                    </a:lnTo>
                    <a:lnTo>
                      <a:pt x="434" y="772"/>
                    </a:lnTo>
                    <a:lnTo>
                      <a:pt x="414" y="802"/>
                    </a:lnTo>
                    <a:lnTo>
                      <a:pt x="396" y="834"/>
                    </a:lnTo>
                    <a:lnTo>
                      <a:pt x="380" y="866"/>
                    </a:lnTo>
                    <a:lnTo>
                      <a:pt x="368" y="900"/>
                    </a:lnTo>
                    <a:lnTo>
                      <a:pt x="358" y="934"/>
                    </a:lnTo>
                    <a:lnTo>
                      <a:pt x="350" y="970"/>
                    </a:lnTo>
                    <a:lnTo>
                      <a:pt x="346" y="1006"/>
                    </a:lnTo>
                    <a:lnTo>
                      <a:pt x="346" y="1044"/>
                    </a:lnTo>
                    <a:lnTo>
                      <a:pt x="346" y="1044"/>
                    </a:lnTo>
                    <a:lnTo>
                      <a:pt x="346" y="1056"/>
                    </a:lnTo>
                    <a:lnTo>
                      <a:pt x="344" y="1070"/>
                    </a:lnTo>
                    <a:lnTo>
                      <a:pt x="338" y="1104"/>
                    </a:lnTo>
                    <a:lnTo>
                      <a:pt x="338" y="1104"/>
                    </a:lnTo>
                    <a:lnTo>
                      <a:pt x="318" y="1088"/>
                    </a:lnTo>
                    <a:lnTo>
                      <a:pt x="304" y="1072"/>
                    </a:lnTo>
                    <a:lnTo>
                      <a:pt x="296" y="1054"/>
                    </a:lnTo>
                    <a:lnTo>
                      <a:pt x="288" y="1036"/>
                    </a:lnTo>
                    <a:lnTo>
                      <a:pt x="284" y="1018"/>
                    </a:lnTo>
                    <a:lnTo>
                      <a:pt x="282" y="998"/>
                    </a:lnTo>
                    <a:lnTo>
                      <a:pt x="278" y="962"/>
                    </a:lnTo>
                    <a:lnTo>
                      <a:pt x="278" y="962"/>
                    </a:lnTo>
                    <a:lnTo>
                      <a:pt x="274" y="986"/>
                    </a:lnTo>
                    <a:lnTo>
                      <a:pt x="274" y="1008"/>
                    </a:lnTo>
                    <a:lnTo>
                      <a:pt x="274" y="1030"/>
                    </a:lnTo>
                    <a:lnTo>
                      <a:pt x="278" y="1050"/>
                    </a:lnTo>
                    <a:lnTo>
                      <a:pt x="284" y="1070"/>
                    </a:lnTo>
                    <a:lnTo>
                      <a:pt x="294" y="1090"/>
                    </a:lnTo>
                    <a:lnTo>
                      <a:pt x="308" y="1108"/>
                    </a:lnTo>
                    <a:lnTo>
                      <a:pt x="326" y="1124"/>
                    </a:lnTo>
                    <a:lnTo>
                      <a:pt x="326" y="1124"/>
                    </a:lnTo>
                    <a:lnTo>
                      <a:pt x="406" y="1192"/>
                    </a:lnTo>
                    <a:lnTo>
                      <a:pt x="488" y="1260"/>
                    </a:lnTo>
                    <a:lnTo>
                      <a:pt x="488" y="1260"/>
                    </a:lnTo>
                    <a:lnTo>
                      <a:pt x="506" y="1278"/>
                    </a:lnTo>
                    <a:lnTo>
                      <a:pt x="520" y="1294"/>
                    </a:lnTo>
                    <a:lnTo>
                      <a:pt x="528" y="1310"/>
                    </a:lnTo>
                    <a:lnTo>
                      <a:pt x="530" y="1318"/>
                    </a:lnTo>
                    <a:lnTo>
                      <a:pt x="532" y="1324"/>
                    </a:lnTo>
                    <a:lnTo>
                      <a:pt x="530" y="1332"/>
                    </a:lnTo>
                    <a:lnTo>
                      <a:pt x="528" y="1340"/>
                    </a:lnTo>
                    <a:lnTo>
                      <a:pt x="520" y="1354"/>
                    </a:lnTo>
                    <a:lnTo>
                      <a:pt x="506" y="1368"/>
                    </a:lnTo>
                    <a:lnTo>
                      <a:pt x="486" y="1382"/>
                    </a:lnTo>
                    <a:lnTo>
                      <a:pt x="486" y="1382"/>
                    </a:lnTo>
                    <a:lnTo>
                      <a:pt x="546" y="1518"/>
                    </a:lnTo>
                    <a:lnTo>
                      <a:pt x="546" y="1518"/>
                    </a:lnTo>
                    <a:lnTo>
                      <a:pt x="552" y="1504"/>
                    </a:lnTo>
                    <a:lnTo>
                      <a:pt x="554" y="1490"/>
                    </a:lnTo>
                    <a:lnTo>
                      <a:pt x="552" y="1478"/>
                    </a:lnTo>
                    <a:lnTo>
                      <a:pt x="548" y="1464"/>
                    </a:lnTo>
                    <a:lnTo>
                      <a:pt x="534" y="1438"/>
                    </a:lnTo>
                    <a:lnTo>
                      <a:pt x="528" y="1426"/>
                    </a:lnTo>
                    <a:lnTo>
                      <a:pt x="524" y="1412"/>
                    </a:lnTo>
                    <a:lnTo>
                      <a:pt x="524" y="1412"/>
                    </a:lnTo>
                    <a:lnTo>
                      <a:pt x="570" y="1428"/>
                    </a:lnTo>
                    <a:lnTo>
                      <a:pt x="594" y="1434"/>
                    </a:lnTo>
                    <a:lnTo>
                      <a:pt x="618" y="1440"/>
                    </a:lnTo>
                    <a:lnTo>
                      <a:pt x="642" y="1444"/>
                    </a:lnTo>
                    <a:lnTo>
                      <a:pt x="666" y="1446"/>
                    </a:lnTo>
                    <a:lnTo>
                      <a:pt x="692" y="1446"/>
                    </a:lnTo>
                    <a:lnTo>
                      <a:pt x="718" y="1442"/>
                    </a:lnTo>
                    <a:lnTo>
                      <a:pt x="718" y="1442"/>
                    </a:lnTo>
                    <a:lnTo>
                      <a:pt x="744" y="1436"/>
                    </a:lnTo>
                    <a:lnTo>
                      <a:pt x="768" y="1428"/>
                    </a:lnTo>
                    <a:lnTo>
                      <a:pt x="790" y="1418"/>
                    </a:lnTo>
                    <a:lnTo>
                      <a:pt x="812" y="1404"/>
                    </a:lnTo>
                    <a:lnTo>
                      <a:pt x="832" y="1390"/>
                    </a:lnTo>
                    <a:lnTo>
                      <a:pt x="852" y="1372"/>
                    </a:lnTo>
                    <a:lnTo>
                      <a:pt x="870" y="1354"/>
                    </a:lnTo>
                    <a:lnTo>
                      <a:pt x="886" y="1330"/>
                    </a:lnTo>
                    <a:lnTo>
                      <a:pt x="886" y="1330"/>
                    </a:lnTo>
                    <a:lnTo>
                      <a:pt x="892" y="1344"/>
                    </a:lnTo>
                    <a:lnTo>
                      <a:pt x="896" y="1356"/>
                    </a:lnTo>
                    <a:lnTo>
                      <a:pt x="898" y="1368"/>
                    </a:lnTo>
                    <a:lnTo>
                      <a:pt x="898" y="1380"/>
                    </a:lnTo>
                    <a:lnTo>
                      <a:pt x="896" y="1402"/>
                    </a:lnTo>
                    <a:lnTo>
                      <a:pt x="892" y="1424"/>
                    </a:lnTo>
                    <a:lnTo>
                      <a:pt x="886" y="1446"/>
                    </a:lnTo>
                    <a:lnTo>
                      <a:pt x="882" y="1468"/>
                    </a:lnTo>
                    <a:lnTo>
                      <a:pt x="882" y="1480"/>
                    </a:lnTo>
                    <a:lnTo>
                      <a:pt x="882" y="1490"/>
                    </a:lnTo>
                    <a:lnTo>
                      <a:pt x="884" y="1502"/>
                    </a:lnTo>
                    <a:lnTo>
                      <a:pt x="886" y="1512"/>
                    </a:lnTo>
                    <a:lnTo>
                      <a:pt x="886" y="1512"/>
                    </a:lnTo>
                    <a:lnTo>
                      <a:pt x="896" y="1486"/>
                    </a:lnTo>
                    <a:lnTo>
                      <a:pt x="904" y="1458"/>
                    </a:lnTo>
                    <a:lnTo>
                      <a:pt x="910" y="1430"/>
                    </a:lnTo>
                    <a:lnTo>
                      <a:pt x="914" y="1402"/>
                    </a:lnTo>
                    <a:lnTo>
                      <a:pt x="914" y="1402"/>
                    </a:lnTo>
                    <a:lnTo>
                      <a:pt x="912" y="1356"/>
                    </a:lnTo>
                    <a:lnTo>
                      <a:pt x="910" y="1310"/>
                    </a:lnTo>
                    <a:lnTo>
                      <a:pt x="908" y="1266"/>
                    </a:lnTo>
                    <a:lnTo>
                      <a:pt x="908" y="1220"/>
                    </a:lnTo>
                    <a:lnTo>
                      <a:pt x="908" y="1220"/>
                    </a:lnTo>
                    <a:lnTo>
                      <a:pt x="910" y="1200"/>
                    </a:lnTo>
                    <a:lnTo>
                      <a:pt x="912" y="1182"/>
                    </a:lnTo>
                    <a:lnTo>
                      <a:pt x="918" y="1164"/>
                    </a:lnTo>
                    <a:lnTo>
                      <a:pt x="924" y="1156"/>
                    </a:lnTo>
                    <a:lnTo>
                      <a:pt x="928" y="1150"/>
                    </a:lnTo>
                    <a:lnTo>
                      <a:pt x="928" y="1150"/>
                    </a:lnTo>
                    <a:lnTo>
                      <a:pt x="948" y="1130"/>
                    </a:lnTo>
                    <a:lnTo>
                      <a:pt x="970" y="1112"/>
                    </a:lnTo>
                    <a:lnTo>
                      <a:pt x="1006" y="1084"/>
                    </a:lnTo>
                    <a:lnTo>
                      <a:pt x="1006" y="1084"/>
                    </a:lnTo>
                    <a:lnTo>
                      <a:pt x="998" y="1066"/>
                    </a:lnTo>
                    <a:lnTo>
                      <a:pt x="988" y="1048"/>
                    </a:lnTo>
                    <a:lnTo>
                      <a:pt x="982" y="1030"/>
                    </a:lnTo>
                    <a:lnTo>
                      <a:pt x="980" y="1022"/>
                    </a:lnTo>
                    <a:lnTo>
                      <a:pt x="980" y="1014"/>
                    </a:lnTo>
                    <a:lnTo>
                      <a:pt x="980" y="1014"/>
                    </a:lnTo>
                    <a:lnTo>
                      <a:pt x="982" y="986"/>
                    </a:lnTo>
                    <a:lnTo>
                      <a:pt x="980" y="958"/>
                    </a:lnTo>
                    <a:lnTo>
                      <a:pt x="976" y="930"/>
                    </a:lnTo>
                    <a:lnTo>
                      <a:pt x="972" y="904"/>
                    </a:lnTo>
                    <a:lnTo>
                      <a:pt x="966" y="878"/>
                    </a:lnTo>
                    <a:lnTo>
                      <a:pt x="958" y="852"/>
                    </a:lnTo>
                    <a:lnTo>
                      <a:pt x="938" y="800"/>
                    </a:lnTo>
                    <a:lnTo>
                      <a:pt x="916" y="750"/>
                    </a:lnTo>
                    <a:lnTo>
                      <a:pt x="894" y="702"/>
                    </a:lnTo>
                    <a:lnTo>
                      <a:pt x="870" y="652"/>
                    </a:lnTo>
                    <a:lnTo>
                      <a:pt x="850" y="602"/>
                    </a:lnTo>
                    <a:lnTo>
                      <a:pt x="850" y="602"/>
                    </a:lnTo>
                    <a:lnTo>
                      <a:pt x="846" y="594"/>
                    </a:lnTo>
                    <a:lnTo>
                      <a:pt x="842" y="588"/>
                    </a:lnTo>
                    <a:lnTo>
                      <a:pt x="842" y="588"/>
                    </a:lnTo>
                    <a:lnTo>
                      <a:pt x="832" y="574"/>
                    </a:lnTo>
                    <a:lnTo>
                      <a:pt x="822" y="560"/>
                    </a:lnTo>
                    <a:lnTo>
                      <a:pt x="816" y="546"/>
                    </a:lnTo>
                    <a:lnTo>
                      <a:pt x="812" y="530"/>
                    </a:lnTo>
                    <a:lnTo>
                      <a:pt x="810" y="514"/>
                    </a:lnTo>
                    <a:lnTo>
                      <a:pt x="810" y="498"/>
                    </a:lnTo>
                    <a:lnTo>
                      <a:pt x="812" y="482"/>
                    </a:lnTo>
                    <a:lnTo>
                      <a:pt x="816" y="466"/>
                    </a:lnTo>
                    <a:lnTo>
                      <a:pt x="816" y="466"/>
                    </a:lnTo>
                    <a:lnTo>
                      <a:pt x="820" y="456"/>
                    </a:lnTo>
                    <a:lnTo>
                      <a:pt x="820" y="446"/>
                    </a:lnTo>
                    <a:lnTo>
                      <a:pt x="820" y="438"/>
                    </a:lnTo>
                    <a:lnTo>
                      <a:pt x="816" y="432"/>
                    </a:lnTo>
                    <a:lnTo>
                      <a:pt x="812" y="426"/>
                    </a:lnTo>
                    <a:lnTo>
                      <a:pt x="804" y="420"/>
                    </a:lnTo>
                    <a:lnTo>
                      <a:pt x="796" y="416"/>
                    </a:lnTo>
                    <a:lnTo>
                      <a:pt x="786" y="412"/>
                    </a:lnTo>
                    <a:lnTo>
                      <a:pt x="786" y="412"/>
                    </a:lnTo>
                    <a:lnTo>
                      <a:pt x="768" y="406"/>
                    </a:lnTo>
                    <a:lnTo>
                      <a:pt x="750" y="400"/>
                    </a:lnTo>
                    <a:lnTo>
                      <a:pt x="716" y="382"/>
                    </a:lnTo>
                    <a:lnTo>
                      <a:pt x="716" y="382"/>
                    </a:lnTo>
                    <a:lnTo>
                      <a:pt x="708" y="376"/>
                    </a:lnTo>
                    <a:lnTo>
                      <a:pt x="700" y="370"/>
                    </a:lnTo>
                    <a:lnTo>
                      <a:pt x="696" y="362"/>
                    </a:lnTo>
                    <a:lnTo>
                      <a:pt x="696" y="354"/>
                    </a:lnTo>
                    <a:lnTo>
                      <a:pt x="696" y="344"/>
                    </a:lnTo>
                    <a:lnTo>
                      <a:pt x="696" y="336"/>
                    </a:lnTo>
                    <a:lnTo>
                      <a:pt x="702" y="320"/>
                    </a:lnTo>
                    <a:lnTo>
                      <a:pt x="702" y="320"/>
                    </a:lnTo>
                    <a:lnTo>
                      <a:pt x="710" y="308"/>
                    </a:lnTo>
                    <a:lnTo>
                      <a:pt x="720" y="298"/>
                    </a:lnTo>
                    <a:lnTo>
                      <a:pt x="732" y="290"/>
                    </a:lnTo>
                    <a:lnTo>
                      <a:pt x="738" y="288"/>
                    </a:lnTo>
                    <a:lnTo>
                      <a:pt x="744" y="288"/>
                    </a:lnTo>
                    <a:lnTo>
                      <a:pt x="744" y="288"/>
                    </a:lnTo>
                    <a:lnTo>
                      <a:pt x="750" y="290"/>
                    </a:lnTo>
                    <a:lnTo>
                      <a:pt x="756" y="292"/>
                    </a:lnTo>
                    <a:lnTo>
                      <a:pt x="768" y="302"/>
                    </a:lnTo>
                    <a:lnTo>
                      <a:pt x="778" y="312"/>
                    </a:lnTo>
                    <a:lnTo>
                      <a:pt x="786" y="326"/>
                    </a:lnTo>
                    <a:lnTo>
                      <a:pt x="786" y="326"/>
                    </a:lnTo>
                    <a:lnTo>
                      <a:pt x="790" y="340"/>
                    </a:lnTo>
                    <a:lnTo>
                      <a:pt x="790" y="354"/>
                    </a:lnTo>
                    <a:lnTo>
                      <a:pt x="788" y="388"/>
                    </a:lnTo>
                    <a:lnTo>
                      <a:pt x="788" y="388"/>
                    </a:lnTo>
                    <a:lnTo>
                      <a:pt x="796" y="390"/>
                    </a:lnTo>
                    <a:lnTo>
                      <a:pt x="802" y="390"/>
                    </a:lnTo>
                    <a:lnTo>
                      <a:pt x="808" y="388"/>
                    </a:lnTo>
                    <a:lnTo>
                      <a:pt x="814" y="386"/>
                    </a:lnTo>
                    <a:lnTo>
                      <a:pt x="818" y="382"/>
                    </a:lnTo>
                    <a:lnTo>
                      <a:pt x="820" y="376"/>
                    </a:lnTo>
                    <a:lnTo>
                      <a:pt x="824" y="362"/>
                    </a:lnTo>
                    <a:lnTo>
                      <a:pt x="824" y="362"/>
                    </a:lnTo>
                    <a:lnTo>
                      <a:pt x="824" y="338"/>
                    </a:lnTo>
                    <a:lnTo>
                      <a:pt x="822" y="316"/>
                    </a:lnTo>
                    <a:lnTo>
                      <a:pt x="818" y="294"/>
                    </a:lnTo>
                    <a:lnTo>
                      <a:pt x="810" y="276"/>
                    </a:lnTo>
                    <a:lnTo>
                      <a:pt x="798" y="260"/>
                    </a:lnTo>
                    <a:lnTo>
                      <a:pt x="786" y="246"/>
                    </a:lnTo>
                    <a:lnTo>
                      <a:pt x="770" y="238"/>
                    </a:lnTo>
                    <a:lnTo>
                      <a:pt x="762" y="236"/>
                    </a:lnTo>
                    <a:lnTo>
                      <a:pt x="754" y="234"/>
                    </a:lnTo>
                    <a:lnTo>
                      <a:pt x="754" y="234"/>
                    </a:lnTo>
                    <a:lnTo>
                      <a:pt x="738" y="234"/>
                    </a:lnTo>
                    <a:lnTo>
                      <a:pt x="722" y="236"/>
                    </a:lnTo>
                    <a:lnTo>
                      <a:pt x="708" y="240"/>
                    </a:lnTo>
                    <a:lnTo>
                      <a:pt x="702" y="244"/>
                    </a:lnTo>
                    <a:lnTo>
                      <a:pt x="700" y="248"/>
                    </a:lnTo>
                    <a:lnTo>
                      <a:pt x="700" y="248"/>
                    </a:lnTo>
                    <a:lnTo>
                      <a:pt x="686" y="274"/>
                    </a:lnTo>
                    <a:lnTo>
                      <a:pt x="674" y="302"/>
                    </a:lnTo>
                    <a:lnTo>
                      <a:pt x="652" y="358"/>
                    </a:lnTo>
                    <a:lnTo>
                      <a:pt x="652" y="358"/>
                    </a:lnTo>
                    <a:lnTo>
                      <a:pt x="602" y="354"/>
                    </a:lnTo>
                    <a:lnTo>
                      <a:pt x="602" y="354"/>
                    </a:lnTo>
                    <a:lnTo>
                      <a:pt x="592" y="310"/>
                    </a:lnTo>
                    <a:lnTo>
                      <a:pt x="586" y="290"/>
                    </a:lnTo>
                    <a:lnTo>
                      <a:pt x="578" y="272"/>
                    </a:lnTo>
                    <a:lnTo>
                      <a:pt x="578" y="272"/>
                    </a:lnTo>
                    <a:lnTo>
                      <a:pt x="574" y="266"/>
                    </a:lnTo>
                    <a:lnTo>
                      <a:pt x="568" y="260"/>
                    </a:lnTo>
                    <a:lnTo>
                      <a:pt x="552" y="252"/>
                    </a:lnTo>
                    <a:lnTo>
                      <a:pt x="538" y="246"/>
                    </a:lnTo>
                    <a:lnTo>
                      <a:pt x="532" y="244"/>
                    </a:lnTo>
                    <a:lnTo>
                      <a:pt x="530" y="244"/>
                    </a:lnTo>
                    <a:lnTo>
                      <a:pt x="530" y="244"/>
                    </a:lnTo>
                    <a:lnTo>
                      <a:pt x="518" y="260"/>
                    </a:lnTo>
                    <a:lnTo>
                      <a:pt x="506" y="278"/>
                    </a:lnTo>
                    <a:lnTo>
                      <a:pt x="496" y="296"/>
                    </a:lnTo>
                    <a:lnTo>
                      <a:pt x="492" y="314"/>
                    </a:lnTo>
                    <a:lnTo>
                      <a:pt x="492" y="314"/>
                    </a:lnTo>
                    <a:lnTo>
                      <a:pt x="488" y="336"/>
                    </a:lnTo>
                    <a:lnTo>
                      <a:pt x="488" y="346"/>
                    </a:lnTo>
                    <a:lnTo>
                      <a:pt x="490" y="356"/>
                    </a:lnTo>
                    <a:lnTo>
                      <a:pt x="494" y="368"/>
                    </a:lnTo>
                    <a:lnTo>
                      <a:pt x="500" y="376"/>
                    </a:lnTo>
                    <a:lnTo>
                      <a:pt x="508" y="384"/>
                    </a:lnTo>
                    <a:lnTo>
                      <a:pt x="520" y="392"/>
                    </a:lnTo>
                    <a:lnTo>
                      <a:pt x="520" y="392"/>
                    </a:lnTo>
                    <a:lnTo>
                      <a:pt x="522" y="390"/>
                    </a:lnTo>
                    <a:lnTo>
                      <a:pt x="528" y="386"/>
                    </a:lnTo>
                    <a:lnTo>
                      <a:pt x="528" y="386"/>
                    </a:lnTo>
                    <a:lnTo>
                      <a:pt x="516" y="372"/>
                    </a:lnTo>
                    <a:lnTo>
                      <a:pt x="512" y="366"/>
                    </a:lnTo>
                    <a:lnTo>
                      <a:pt x="510" y="358"/>
                    </a:lnTo>
                    <a:lnTo>
                      <a:pt x="510" y="358"/>
                    </a:lnTo>
                    <a:lnTo>
                      <a:pt x="508" y="344"/>
                    </a:lnTo>
                    <a:lnTo>
                      <a:pt x="510" y="328"/>
                    </a:lnTo>
                    <a:lnTo>
                      <a:pt x="512" y="314"/>
                    </a:lnTo>
                    <a:lnTo>
                      <a:pt x="516" y="298"/>
                    </a:lnTo>
                    <a:lnTo>
                      <a:pt x="516" y="298"/>
                    </a:lnTo>
                    <a:lnTo>
                      <a:pt x="518" y="296"/>
                    </a:lnTo>
                    <a:lnTo>
                      <a:pt x="522" y="294"/>
                    </a:lnTo>
                    <a:lnTo>
                      <a:pt x="532" y="292"/>
                    </a:lnTo>
                    <a:lnTo>
                      <a:pt x="542" y="290"/>
                    </a:lnTo>
                    <a:lnTo>
                      <a:pt x="546" y="290"/>
                    </a:lnTo>
                    <a:lnTo>
                      <a:pt x="550" y="292"/>
                    </a:lnTo>
                    <a:lnTo>
                      <a:pt x="550" y="292"/>
                    </a:lnTo>
                    <a:lnTo>
                      <a:pt x="558" y="304"/>
                    </a:lnTo>
                    <a:lnTo>
                      <a:pt x="564" y="318"/>
                    </a:lnTo>
                    <a:lnTo>
                      <a:pt x="570" y="332"/>
                    </a:lnTo>
                    <a:lnTo>
                      <a:pt x="574" y="346"/>
                    </a:lnTo>
                    <a:lnTo>
                      <a:pt x="574" y="346"/>
                    </a:lnTo>
                    <a:lnTo>
                      <a:pt x="574" y="354"/>
                    </a:lnTo>
                    <a:lnTo>
                      <a:pt x="570" y="360"/>
                    </a:lnTo>
                    <a:lnTo>
                      <a:pt x="560" y="374"/>
                    </a:lnTo>
                    <a:lnTo>
                      <a:pt x="560" y="374"/>
                    </a:lnTo>
                    <a:lnTo>
                      <a:pt x="534" y="396"/>
                    </a:lnTo>
                    <a:lnTo>
                      <a:pt x="522" y="406"/>
                    </a:lnTo>
                    <a:lnTo>
                      <a:pt x="510" y="418"/>
                    </a:lnTo>
                    <a:lnTo>
                      <a:pt x="510" y="418"/>
                    </a:lnTo>
                    <a:lnTo>
                      <a:pt x="504" y="428"/>
                    </a:lnTo>
                    <a:lnTo>
                      <a:pt x="498" y="440"/>
                    </a:lnTo>
                    <a:lnTo>
                      <a:pt x="494" y="450"/>
                    </a:lnTo>
                    <a:lnTo>
                      <a:pt x="494" y="454"/>
                    </a:lnTo>
                    <a:lnTo>
                      <a:pt x="494" y="456"/>
                    </a:lnTo>
                    <a:lnTo>
                      <a:pt x="494" y="456"/>
                    </a:lnTo>
                    <a:lnTo>
                      <a:pt x="514" y="476"/>
                    </a:lnTo>
                    <a:lnTo>
                      <a:pt x="526" y="488"/>
                    </a:lnTo>
                    <a:lnTo>
                      <a:pt x="536" y="496"/>
                    </a:lnTo>
                    <a:lnTo>
                      <a:pt x="548" y="504"/>
                    </a:lnTo>
                    <a:lnTo>
                      <a:pt x="562" y="510"/>
                    </a:lnTo>
                    <a:lnTo>
                      <a:pt x="576" y="514"/>
                    </a:lnTo>
                    <a:lnTo>
                      <a:pt x="594" y="514"/>
                    </a:lnTo>
                    <a:lnTo>
                      <a:pt x="594" y="514"/>
                    </a:lnTo>
                    <a:lnTo>
                      <a:pt x="644" y="506"/>
                    </a:lnTo>
                    <a:lnTo>
                      <a:pt x="670" y="500"/>
                    </a:lnTo>
                    <a:lnTo>
                      <a:pt x="694" y="494"/>
                    </a:lnTo>
                    <a:lnTo>
                      <a:pt x="718" y="486"/>
                    </a:lnTo>
                    <a:lnTo>
                      <a:pt x="742" y="474"/>
                    </a:lnTo>
                    <a:lnTo>
                      <a:pt x="766" y="460"/>
                    </a:lnTo>
                    <a:lnTo>
                      <a:pt x="788" y="444"/>
                    </a:lnTo>
                    <a:lnTo>
                      <a:pt x="788" y="444"/>
                    </a:lnTo>
                    <a:lnTo>
                      <a:pt x="792" y="460"/>
                    </a:lnTo>
                    <a:lnTo>
                      <a:pt x="792" y="466"/>
                    </a:lnTo>
                    <a:lnTo>
                      <a:pt x="792" y="466"/>
                    </a:lnTo>
                    <a:lnTo>
                      <a:pt x="734" y="494"/>
                    </a:lnTo>
                    <a:lnTo>
                      <a:pt x="706" y="506"/>
                    </a:lnTo>
                    <a:lnTo>
                      <a:pt x="676" y="518"/>
                    </a:lnTo>
                    <a:lnTo>
                      <a:pt x="646" y="528"/>
                    </a:lnTo>
                    <a:lnTo>
                      <a:pt x="614" y="534"/>
                    </a:lnTo>
                    <a:lnTo>
                      <a:pt x="580" y="538"/>
                    </a:lnTo>
                    <a:lnTo>
                      <a:pt x="564" y="536"/>
                    </a:lnTo>
                    <a:lnTo>
                      <a:pt x="546" y="534"/>
                    </a:lnTo>
                    <a:lnTo>
                      <a:pt x="546" y="534"/>
                    </a:lnTo>
                    <a:lnTo>
                      <a:pt x="558" y="548"/>
                    </a:lnTo>
                    <a:lnTo>
                      <a:pt x="570" y="560"/>
                    </a:lnTo>
                    <a:lnTo>
                      <a:pt x="582" y="566"/>
                    </a:lnTo>
                    <a:lnTo>
                      <a:pt x="596" y="570"/>
                    </a:lnTo>
                    <a:lnTo>
                      <a:pt x="608" y="572"/>
                    </a:lnTo>
                    <a:lnTo>
                      <a:pt x="622" y="570"/>
                    </a:lnTo>
                    <a:lnTo>
                      <a:pt x="634" y="568"/>
                    </a:lnTo>
                    <a:lnTo>
                      <a:pt x="648" y="564"/>
                    </a:lnTo>
                    <a:lnTo>
                      <a:pt x="648" y="564"/>
                    </a:lnTo>
                    <a:lnTo>
                      <a:pt x="672" y="554"/>
                    </a:lnTo>
                    <a:lnTo>
                      <a:pt x="696" y="544"/>
                    </a:lnTo>
                    <a:lnTo>
                      <a:pt x="742" y="520"/>
                    </a:lnTo>
                    <a:lnTo>
                      <a:pt x="742" y="520"/>
                    </a:lnTo>
                    <a:lnTo>
                      <a:pt x="762" y="514"/>
                    </a:lnTo>
                    <a:lnTo>
                      <a:pt x="782" y="510"/>
                    </a:lnTo>
                    <a:lnTo>
                      <a:pt x="782" y="510"/>
                    </a:lnTo>
                    <a:lnTo>
                      <a:pt x="786" y="522"/>
                    </a:lnTo>
                    <a:lnTo>
                      <a:pt x="786" y="522"/>
                    </a:lnTo>
                    <a:lnTo>
                      <a:pt x="698" y="578"/>
                    </a:lnTo>
                    <a:lnTo>
                      <a:pt x="654" y="604"/>
                    </a:lnTo>
                    <a:lnTo>
                      <a:pt x="608" y="630"/>
                    </a:lnTo>
                    <a:lnTo>
                      <a:pt x="608" y="630"/>
                    </a:lnTo>
                    <a:lnTo>
                      <a:pt x="604" y="630"/>
                    </a:lnTo>
                    <a:lnTo>
                      <a:pt x="598" y="630"/>
                    </a:lnTo>
                    <a:lnTo>
                      <a:pt x="582" y="626"/>
                    </a:lnTo>
                    <a:lnTo>
                      <a:pt x="568" y="618"/>
                    </a:lnTo>
                    <a:lnTo>
                      <a:pt x="554" y="608"/>
                    </a:lnTo>
                    <a:lnTo>
                      <a:pt x="554" y="608"/>
                    </a:lnTo>
                    <a:lnTo>
                      <a:pt x="540" y="594"/>
                    </a:lnTo>
                    <a:lnTo>
                      <a:pt x="528" y="578"/>
                    </a:lnTo>
                    <a:lnTo>
                      <a:pt x="504" y="546"/>
                    </a:lnTo>
                    <a:lnTo>
                      <a:pt x="504" y="546"/>
                    </a:lnTo>
                    <a:close/>
                    <a:moveTo>
                      <a:pt x="1078" y="1054"/>
                    </a:moveTo>
                    <a:lnTo>
                      <a:pt x="1078" y="1054"/>
                    </a:lnTo>
                    <a:lnTo>
                      <a:pt x="1084" y="1012"/>
                    </a:lnTo>
                    <a:lnTo>
                      <a:pt x="1086" y="970"/>
                    </a:lnTo>
                    <a:lnTo>
                      <a:pt x="1084" y="930"/>
                    </a:lnTo>
                    <a:lnTo>
                      <a:pt x="1078" y="892"/>
                    </a:lnTo>
                    <a:lnTo>
                      <a:pt x="1068" y="854"/>
                    </a:lnTo>
                    <a:lnTo>
                      <a:pt x="1052" y="818"/>
                    </a:lnTo>
                    <a:lnTo>
                      <a:pt x="1032" y="784"/>
                    </a:lnTo>
                    <a:lnTo>
                      <a:pt x="1008" y="750"/>
                    </a:lnTo>
                    <a:lnTo>
                      <a:pt x="1008" y="750"/>
                    </a:lnTo>
                    <a:lnTo>
                      <a:pt x="1040" y="826"/>
                    </a:lnTo>
                    <a:lnTo>
                      <a:pt x="1056" y="866"/>
                    </a:lnTo>
                    <a:lnTo>
                      <a:pt x="1066" y="904"/>
                    </a:lnTo>
                    <a:lnTo>
                      <a:pt x="1070" y="924"/>
                    </a:lnTo>
                    <a:lnTo>
                      <a:pt x="1072" y="944"/>
                    </a:lnTo>
                    <a:lnTo>
                      <a:pt x="1074" y="966"/>
                    </a:lnTo>
                    <a:lnTo>
                      <a:pt x="1072" y="986"/>
                    </a:lnTo>
                    <a:lnTo>
                      <a:pt x="1070" y="1006"/>
                    </a:lnTo>
                    <a:lnTo>
                      <a:pt x="1064" y="1028"/>
                    </a:lnTo>
                    <a:lnTo>
                      <a:pt x="1056" y="1050"/>
                    </a:lnTo>
                    <a:lnTo>
                      <a:pt x="1046" y="1070"/>
                    </a:lnTo>
                    <a:lnTo>
                      <a:pt x="1046" y="1070"/>
                    </a:lnTo>
                    <a:lnTo>
                      <a:pt x="1108" y="1080"/>
                    </a:lnTo>
                    <a:lnTo>
                      <a:pt x="1108" y="1080"/>
                    </a:lnTo>
                    <a:lnTo>
                      <a:pt x="1078" y="1054"/>
                    </a:lnTo>
                    <a:lnTo>
                      <a:pt x="1078" y="1054"/>
                    </a:lnTo>
                    <a:close/>
                    <a:moveTo>
                      <a:pt x="880" y="490"/>
                    </a:moveTo>
                    <a:lnTo>
                      <a:pt x="880" y="490"/>
                    </a:lnTo>
                    <a:lnTo>
                      <a:pt x="870" y="496"/>
                    </a:lnTo>
                    <a:lnTo>
                      <a:pt x="870" y="496"/>
                    </a:lnTo>
                    <a:lnTo>
                      <a:pt x="888" y="520"/>
                    </a:lnTo>
                    <a:lnTo>
                      <a:pt x="908" y="542"/>
                    </a:lnTo>
                    <a:lnTo>
                      <a:pt x="908" y="542"/>
                    </a:lnTo>
                    <a:lnTo>
                      <a:pt x="912" y="544"/>
                    </a:lnTo>
                    <a:lnTo>
                      <a:pt x="918" y="544"/>
                    </a:lnTo>
                    <a:lnTo>
                      <a:pt x="932" y="542"/>
                    </a:lnTo>
                    <a:lnTo>
                      <a:pt x="932" y="542"/>
                    </a:lnTo>
                    <a:lnTo>
                      <a:pt x="928" y="526"/>
                    </a:lnTo>
                    <a:lnTo>
                      <a:pt x="928" y="520"/>
                    </a:lnTo>
                    <a:lnTo>
                      <a:pt x="924" y="514"/>
                    </a:lnTo>
                    <a:lnTo>
                      <a:pt x="924" y="514"/>
                    </a:lnTo>
                    <a:lnTo>
                      <a:pt x="914" y="508"/>
                    </a:lnTo>
                    <a:lnTo>
                      <a:pt x="902" y="502"/>
                    </a:lnTo>
                    <a:lnTo>
                      <a:pt x="880" y="490"/>
                    </a:lnTo>
                    <a:lnTo>
                      <a:pt x="880" y="490"/>
                    </a:lnTo>
                    <a:close/>
                  </a:path>
                </a:pathLst>
              </a:custGeom>
              <a:solidFill>
                <a:srgbClr val="0070C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706" tIns="146165" rIns="182706" bIns="146165" numCol="1" spcCol="0" rtlCol="0" fromWordArt="0" anchor="t" anchorCtr="0" forceAA="0" compatLnSpc="1">
                <a:prstTxWarp prst="textNoShape">
                  <a:avLst/>
                </a:prstTxWarp>
                <a:noAutofit/>
              </a:bodyPr>
              <a:lstStyle/>
              <a:p>
                <a:pPr marL="0" marR="0" lvl="0" indent="0" algn="ctr" defTabSz="913111" rtl="0" eaLnBrk="1" fontAlgn="base" latinLnBrk="0" hangingPunct="1">
                  <a:lnSpc>
                    <a:spcPct val="90000"/>
                  </a:lnSpc>
                  <a:spcBef>
                    <a:spcPct val="0"/>
                  </a:spcBef>
                  <a:spcAft>
                    <a:spcPct val="0"/>
                  </a:spcAft>
                  <a:buClrTx/>
                  <a:buSzTx/>
                  <a:buFontTx/>
                  <a:buNone/>
                  <a:tabLst/>
                  <a:defRPr/>
                </a:pPr>
                <a:endParaRPr kumimoji="0" lang="en-US" sz="1998" b="0" i="0" u="none" strike="noStrike" kern="1200" cap="none" spc="-50" normalizeH="0" baseline="0" noProof="0">
                  <a:ln>
                    <a:noFill/>
                  </a:ln>
                  <a:gradFill>
                    <a:gsLst>
                      <a:gs pos="1250">
                        <a:srgbClr val="EFEFEF"/>
                      </a:gs>
                      <a:gs pos="10417">
                        <a:srgbClr val="EFEFEF"/>
                      </a:gs>
                    </a:gsLst>
                    <a:lin ang="5400000" scaled="0"/>
                  </a:gradFill>
                  <a:effectLst/>
                  <a:uLnTx/>
                  <a:uFillTx/>
                  <a:latin typeface="Segoe UI Light"/>
                  <a:ea typeface="+mn-ea"/>
                  <a:cs typeface="+mn-cs"/>
                </a:endParaRPr>
              </a:p>
            </p:txBody>
          </p:sp>
        </p:grpSp>
      </p:grpSp>
      <p:grpSp>
        <p:nvGrpSpPr>
          <p:cNvPr id="25" name="Group 24">
            <a:extLst>
              <a:ext uri="{FF2B5EF4-FFF2-40B4-BE49-F238E27FC236}">
                <a16:creationId xmlns:a16="http://schemas.microsoft.com/office/drawing/2014/main" id="{1F2B699B-F23A-42AC-B7F4-9FF3F933CC3F}"/>
              </a:ext>
            </a:extLst>
          </p:cNvPr>
          <p:cNvGrpSpPr/>
          <p:nvPr/>
        </p:nvGrpSpPr>
        <p:grpSpPr>
          <a:xfrm>
            <a:off x="182834" y="1705019"/>
            <a:ext cx="11727323" cy="483549"/>
            <a:chOff x="182834" y="1705019"/>
            <a:chExt cx="11727323" cy="483549"/>
          </a:xfrm>
        </p:grpSpPr>
        <p:sp>
          <p:nvSpPr>
            <p:cNvPr id="30" name="L-Shape 29">
              <a:extLst>
                <a:ext uri="{FF2B5EF4-FFF2-40B4-BE49-F238E27FC236}">
                  <a16:creationId xmlns:a16="http://schemas.microsoft.com/office/drawing/2014/main" id="{F3504ABD-8A71-4723-9CE7-A38355730D50}"/>
                </a:ext>
              </a:extLst>
            </p:cNvPr>
            <p:cNvSpPr/>
            <p:nvPr/>
          </p:nvSpPr>
          <p:spPr bwMode="auto">
            <a:xfrm flipH="1">
              <a:off x="182834" y="1706127"/>
              <a:ext cx="11727315" cy="482441"/>
            </a:xfrm>
            <a:prstGeom prst="corner">
              <a:avLst>
                <a:gd name="adj1" fmla="val 20789"/>
                <a:gd name="adj2" fmla="val 802015"/>
              </a:avLst>
            </a:prstGeom>
            <a:solidFill>
              <a:srgbClr val="F5F0FA"/>
            </a:solidFill>
            <a:ln w="19050">
              <a:solidFill>
                <a:srgbClr val="5C2D91"/>
              </a:solid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endParaRPr>
            </a:p>
          </p:txBody>
        </p:sp>
        <p:sp>
          <p:nvSpPr>
            <p:cNvPr id="470" name="Rectangle 469">
              <a:hlinkClick r:id="rId70" tooltip="Conditional Access provides centralized policy control for data and applications by enforcing conditions on account authentication, network location, device health/compliance, and other risk factors. "/>
              <a:extLst>
                <a:ext uri="{FF2B5EF4-FFF2-40B4-BE49-F238E27FC236}">
                  <a16:creationId xmlns:a16="http://schemas.microsoft.com/office/drawing/2014/main" id="{C0A35AAB-245E-44BA-B88E-D9B13D1F5A89}"/>
                </a:ext>
              </a:extLst>
            </p:cNvPr>
            <p:cNvSpPr/>
            <p:nvPr/>
          </p:nvSpPr>
          <p:spPr>
            <a:xfrm>
              <a:off x="8729710" y="1705019"/>
              <a:ext cx="3180447" cy="43102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Conditional Access </a:t>
              </a:r>
              <a:r>
                <a:rPr kumimoji="0" lang="en-US" sz="85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 Zero Trust Access Control decisions based on explicit validation of user trust and endpoint integrity</a:t>
              </a:r>
              <a:endParaRPr kumimoji="0" lang="en-US" sz="85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highlight>
                  <a:srgbClr val="FFFF00"/>
                </a:highlight>
                <a:uLnTx/>
                <a:uFillTx/>
                <a:latin typeface="Segoe UI" panose="020B0502040204020203" pitchFamily="34" charset="0"/>
                <a:ea typeface="+mn-ea"/>
                <a:cs typeface="Segoe UI" panose="020B0502040204020203" pitchFamily="34" charset="0"/>
              </a:endParaRPr>
            </a:p>
          </p:txBody>
        </p:sp>
        <p:grpSp>
          <p:nvGrpSpPr>
            <p:cNvPr id="133" name="Group 132">
              <a:extLst>
                <a:ext uri="{FF2B5EF4-FFF2-40B4-BE49-F238E27FC236}">
                  <a16:creationId xmlns:a16="http://schemas.microsoft.com/office/drawing/2014/main" id="{C79F5DA1-2DA6-42AE-85A0-375A52152E8E}"/>
                </a:ext>
              </a:extLst>
            </p:cNvPr>
            <p:cNvGrpSpPr/>
            <p:nvPr/>
          </p:nvGrpSpPr>
          <p:grpSpPr>
            <a:xfrm>
              <a:off x="8119433" y="1769730"/>
              <a:ext cx="649901" cy="308564"/>
              <a:chOff x="8602097" y="2090236"/>
              <a:chExt cx="441333" cy="212672"/>
            </a:xfrm>
          </p:grpSpPr>
          <p:cxnSp>
            <p:nvCxnSpPr>
              <p:cNvPr id="130" name="Straight Arrow Connector 129">
                <a:extLst>
                  <a:ext uri="{FF2B5EF4-FFF2-40B4-BE49-F238E27FC236}">
                    <a16:creationId xmlns:a16="http://schemas.microsoft.com/office/drawing/2014/main" id="{52FC44EB-2425-4898-87AC-70A8B458A1E3}"/>
                  </a:ext>
                </a:extLst>
              </p:cNvPr>
              <p:cNvCxnSpPr>
                <a:cxnSpLocks/>
              </p:cNvCxnSpPr>
              <p:nvPr/>
            </p:nvCxnSpPr>
            <p:spPr>
              <a:xfrm>
                <a:off x="8779173" y="2196572"/>
                <a:ext cx="264257" cy="0"/>
              </a:xfrm>
              <a:prstGeom prst="straightConnector1">
                <a:avLst/>
              </a:prstGeom>
              <a:ln w="19050">
                <a:solidFill>
                  <a:srgbClr val="000000"/>
                </a:solidFill>
                <a:headEnd type="none"/>
                <a:tailEnd type="triangle" w="sm" len="med"/>
              </a:ln>
            </p:spPr>
            <p:style>
              <a:lnRef idx="1">
                <a:schemeClr val="accent1"/>
              </a:lnRef>
              <a:fillRef idx="0">
                <a:schemeClr val="accent1"/>
              </a:fillRef>
              <a:effectRef idx="0">
                <a:schemeClr val="accent1"/>
              </a:effectRef>
              <a:fontRef idx="minor">
                <a:schemeClr val="tx1"/>
              </a:fontRef>
            </p:style>
          </p:cxnSp>
          <p:grpSp>
            <p:nvGrpSpPr>
              <p:cNvPr id="670" name="Group 669">
                <a:extLst>
                  <a:ext uri="{FF2B5EF4-FFF2-40B4-BE49-F238E27FC236}">
                    <a16:creationId xmlns:a16="http://schemas.microsoft.com/office/drawing/2014/main" id="{0D74050D-04A1-4AA1-99DF-9312159D54BB}"/>
                  </a:ext>
                </a:extLst>
              </p:cNvPr>
              <p:cNvGrpSpPr/>
              <p:nvPr/>
            </p:nvGrpSpPr>
            <p:grpSpPr>
              <a:xfrm>
                <a:off x="8602097" y="2090236"/>
                <a:ext cx="317134" cy="212672"/>
                <a:chOff x="4603038" y="2460876"/>
                <a:chExt cx="874087" cy="586170"/>
              </a:xfrm>
            </p:grpSpPr>
            <p:sp>
              <p:nvSpPr>
                <p:cNvPr id="671" name="Flowchart: Decision 670">
                  <a:extLst>
                    <a:ext uri="{FF2B5EF4-FFF2-40B4-BE49-F238E27FC236}">
                      <a16:creationId xmlns:a16="http://schemas.microsoft.com/office/drawing/2014/main" id="{C068924F-5C72-4E72-9D84-FE4784705D1A}"/>
                    </a:ext>
                  </a:extLst>
                </p:cNvPr>
                <p:cNvSpPr/>
                <p:nvPr/>
              </p:nvSpPr>
              <p:spPr bwMode="auto">
                <a:xfrm>
                  <a:off x="4603038" y="2460876"/>
                  <a:ext cx="874087" cy="586170"/>
                </a:xfrm>
                <a:prstGeom prst="flowChartDecision">
                  <a:avLst/>
                </a:prstGeom>
                <a:solidFill>
                  <a:srgbClr val="000000"/>
                </a:solidFill>
                <a:ln w="2857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72" name="Rectangle 671">
                  <a:extLst>
                    <a:ext uri="{FF2B5EF4-FFF2-40B4-BE49-F238E27FC236}">
                      <a16:creationId xmlns:a16="http://schemas.microsoft.com/office/drawing/2014/main" id="{97C93E14-6BD3-4A4E-8122-BEA0EE40DBBE}"/>
                    </a:ext>
                  </a:extLst>
                </p:cNvPr>
                <p:cNvSpPr/>
                <p:nvPr/>
              </p:nvSpPr>
              <p:spPr bwMode="auto">
                <a:xfrm>
                  <a:off x="4945912" y="2732988"/>
                  <a:ext cx="290368" cy="45719"/>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680" name="Group 679">
                  <a:extLst>
                    <a:ext uri="{FF2B5EF4-FFF2-40B4-BE49-F238E27FC236}">
                      <a16:creationId xmlns:a16="http://schemas.microsoft.com/office/drawing/2014/main" id="{B7BBB008-3150-4157-AD39-1FADCF8A4980}"/>
                    </a:ext>
                  </a:extLst>
                </p:cNvPr>
                <p:cNvGrpSpPr/>
                <p:nvPr/>
              </p:nvGrpSpPr>
              <p:grpSpPr>
                <a:xfrm>
                  <a:off x="4945912" y="2654084"/>
                  <a:ext cx="246315" cy="202204"/>
                  <a:chOff x="4919039" y="2627071"/>
                  <a:chExt cx="318420" cy="202204"/>
                </a:xfrm>
              </p:grpSpPr>
              <p:sp>
                <p:nvSpPr>
                  <p:cNvPr id="707" name="Rectangle 706">
                    <a:extLst>
                      <a:ext uri="{FF2B5EF4-FFF2-40B4-BE49-F238E27FC236}">
                        <a16:creationId xmlns:a16="http://schemas.microsoft.com/office/drawing/2014/main" id="{C312DED8-BFAC-466C-BA0E-D960855E6B60}"/>
                      </a:ext>
                    </a:extLst>
                  </p:cNvPr>
                  <p:cNvSpPr/>
                  <p:nvPr/>
                </p:nvSpPr>
                <p:spPr bwMode="auto">
                  <a:xfrm>
                    <a:off x="4919044" y="2627071"/>
                    <a:ext cx="290365" cy="45718"/>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46" name="Rectangle 745">
                    <a:extLst>
                      <a:ext uri="{FF2B5EF4-FFF2-40B4-BE49-F238E27FC236}">
                        <a16:creationId xmlns:a16="http://schemas.microsoft.com/office/drawing/2014/main" id="{9E765780-060D-4319-999A-82653241196F}"/>
                      </a:ext>
                    </a:extLst>
                  </p:cNvPr>
                  <p:cNvSpPr/>
                  <p:nvPr/>
                </p:nvSpPr>
                <p:spPr bwMode="auto">
                  <a:xfrm>
                    <a:off x="4919039" y="2783557"/>
                    <a:ext cx="318420" cy="45718"/>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699" name="Oval 698">
                  <a:extLst>
                    <a:ext uri="{FF2B5EF4-FFF2-40B4-BE49-F238E27FC236}">
                      <a16:creationId xmlns:a16="http://schemas.microsoft.com/office/drawing/2014/main" id="{D8ED1663-79F1-48F6-BD8C-0602114EBCEC}"/>
                    </a:ext>
                  </a:extLst>
                </p:cNvPr>
                <p:cNvSpPr/>
                <p:nvPr/>
              </p:nvSpPr>
              <p:spPr bwMode="auto">
                <a:xfrm>
                  <a:off x="4867499" y="2654596"/>
                  <a:ext cx="49292" cy="45719"/>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01" name="Oval 700">
                  <a:extLst>
                    <a:ext uri="{FF2B5EF4-FFF2-40B4-BE49-F238E27FC236}">
                      <a16:creationId xmlns:a16="http://schemas.microsoft.com/office/drawing/2014/main" id="{A2CC4B58-D7D0-44A1-A756-008486040B40}"/>
                    </a:ext>
                  </a:extLst>
                </p:cNvPr>
                <p:cNvSpPr/>
                <p:nvPr/>
              </p:nvSpPr>
              <p:spPr bwMode="auto">
                <a:xfrm>
                  <a:off x="4869577" y="2815015"/>
                  <a:ext cx="49292" cy="45719"/>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06" name="Oval 705">
                  <a:extLst>
                    <a:ext uri="{FF2B5EF4-FFF2-40B4-BE49-F238E27FC236}">
                      <a16:creationId xmlns:a16="http://schemas.microsoft.com/office/drawing/2014/main" id="{8AE71B22-BDDC-46ED-AFCA-881F5985BCFA}"/>
                    </a:ext>
                  </a:extLst>
                </p:cNvPr>
                <p:cNvSpPr/>
                <p:nvPr/>
              </p:nvSpPr>
              <p:spPr bwMode="auto">
                <a:xfrm>
                  <a:off x="4869577" y="2731876"/>
                  <a:ext cx="49292" cy="45719"/>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cxnSp>
        <p:nvCxnSpPr>
          <p:cNvPr id="95" name="Straight Connector 94">
            <a:extLst>
              <a:ext uri="{FF2B5EF4-FFF2-40B4-BE49-F238E27FC236}">
                <a16:creationId xmlns:a16="http://schemas.microsoft.com/office/drawing/2014/main" id="{1310528B-7D54-4B17-8910-DFEE87C91BDB}"/>
              </a:ext>
            </a:extLst>
          </p:cNvPr>
          <p:cNvCxnSpPr>
            <a:cxnSpLocks/>
          </p:cNvCxnSpPr>
          <p:nvPr/>
        </p:nvCxnSpPr>
        <p:spPr>
          <a:xfrm>
            <a:off x="10017471" y="989744"/>
            <a:ext cx="1837523" cy="11916"/>
          </a:xfrm>
          <a:prstGeom prst="line">
            <a:avLst/>
          </a:prstGeom>
          <a:ln w="28575">
            <a:gradFill flip="none" rotWithShape="1">
              <a:gsLst>
                <a:gs pos="20000">
                  <a:srgbClr val="5C2D91"/>
                </a:gs>
                <a:gs pos="80000">
                  <a:srgbClr val="5C2D91"/>
                </a:gs>
                <a:gs pos="100000">
                  <a:schemeClr val="bg1"/>
                </a:gs>
              </a:gsLst>
              <a:lin ang="0" scaled="1"/>
              <a:tileRect/>
            </a:gra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359C4404-1F78-4C51-AE4D-2E2998A4D775}"/>
              </a:ext>
            </a:extLst>
          </p:cNvPr>
          <p:cNvGrpSpPr/>
          <p:nvPr/>
        </p:nvGrpSpPr>
        <p:grpSpPr>
          <a:xfrm>
            <a:off x="201931" y="6160516"/>
            <a:ext cx="11720761" cy="306656"/>
            <a:chOff x="201931" y="6160516"/>
            <a:chExt cx="11720761" cy="306656"/>
          </a:xfrm>
        </p:grpSpPr>
        <p:sp>
          <p:nvSpPr>
            <p:cNvPr id="115" name="L-Shape 114">
              <a:extLst>
                <a:ext uri="{FF2B5EF4-FFF2-40B4-BE49-F238E27FC236}">
                  <a16:creationId xmlns:a16="http://schemas.microsoft.com/office/drawing/2014/main" id="{51796C53-83DD-473F-BCE9-B907C01BF44A}"/>
                </a:ext>
              </a:extLst>
            </p:cNvPr>
            <p:cNvSpPr/>
            <p:nvPr/>
          </p:nvSpPr>
          <p:spPr bwMode="auto">
            <a:xfrm flipH="1">
              <a:off x="201931" y="6161795"/>
              <a:ext cx="11720761" cy="303571"/>
            </a:xfrm>
            <a:prstGeom prst="corner">
              <a:avLst>
                <a:gd name="adj1" fmla="val 24931"/>
                <a:gd name="adj2" fmla="val 1172250"/>
              </a:avLst>
            </a:prstGeom>
            <a:solidFill>
              <a:schemeClr val="bg1">
                <a:lumMod val="95000"/>
              </a:schemeClr>
            </a:solidFill>
            <a:ln w="190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endParaRPr>
            </a:p>
          </p:txBody>
        </p:sp>
        <p:sp>
          <p:nvSpPr>
            <p:cNvPr id="83" name="Rectangle 82">
              <a:hlinkClick r:id="rId71" tooltip="DevSecOps and Application development security that integrates natively in the developer workflow including code scanning, secret scanning, alerting, security policies, and more. "/>
              <a:extLst>
                <a:ext uri="{FF2B5EF4-FFF2-40B4-BE49-F238E27FC236}">
                  <a16:creationId xmlns:a16="http://schemas.microsoft.com/office/drawing/2014/main" id="{D7C219A4-1495-47CB-BC7B-EDD3E4B41E55}"/>
                </a:ext>
              </a:extLst>
            </p:cNvPr>
            <p:cNvSpPr/>
            <p:nvPr/>
          </p:nvSpPr>
          <p:spPr bwMode="auto">
            <a:xfrm>
              <a:off x="8341997" y="6160516"/>
              <a:ext cx="3561746" cy="306656"/>
            </a:xfrm>
            <a:prstGeom prst="rect">
              <a:avLst/>
            </a:prstGeom>
            <a:noFill/>
            <a:ln w="14224">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91440" tIns="0" rIns="274320" bIns="0" rtlCol="0" anchor="ctr">
              <a:noAutofit/>
            </a:bodyPr>
            <a:lstStyle/>
            <a:p>
              <a:pPr marL="171450" marR="0" lvl="0" indent="0" algn="ctr" defTabSz="932472" rtl="0" eaLnBrk="1" fontAlgn="base" latinLnBrk="0" hangingPunct="1">
                <a:lnSpc>
                  <a:spcPct val="90000"/>
                </a:lnSpc>
                <a:spcBef>
                  <a:spcPct val="0"/>
                </a:spcBef>
                <a:spcAft>
                  <a:spcPts val="100"/>
                </a:spcAft>
                <a:buClrTx/>
                <a:buSzTx/>
                <a:buFontTx/>
                <a:buNone/>
                <a:tabLst/>
                <a:defRPr/>
              </a:pPr>
              <a:r>
                <a:rPr kumimoji="0" lang="en-US" sz="850" b="1" i="0" u="none" strike="noStrike" kern="1200" cap="none" spc="0" normalizeH="0" baseline="0" noProof="0">
                  <a:ln>
                    <a:noFill/>
                  </a:ln>
                  <a:solidFill>
                    <a:sysClr val="windowText" lastClr="000000"/>
                  </a:solidFill>
                  <a:effectLst/>
                  <a:uLnTx/>
                  <a:uFillTx/>
                  <a:latin typeface="Segoe UI"/>
                  <a:ea typeface="Segoe UI" pitchFamily="34" charset="0"/>
                  <a:cs typeface="Segoe UI" pitchFamily="34" charset="0"/>
                </a:rPr>
                <a:t>GitHub Advanced Security &amp; Azure DevOps Security</a:t>
              </a:r>
            </a:p>
            <a:p>
              <a:pPr marL="171450" marR="0" lvl="0" indent="0" algn="ctr" defTabSz="932472"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ysClr val="windowText" lastClr="000000"/>
                  </a:solidFill>
                  <a:effectLst/>
                  <a:uLnTx/>
                  <a:uFillTx/>
                  <a:latin typeface="Segoe UI"/>
                  <a:ea typeface="Segoe UI" pitchFamily="34" charset="0"/>
                  <a:cs typeface="Segoe UI" pitchFamily="34" charset="0"/>
                </a:rPr>
                <a:t>Secure development and software supply chain</a:t>
              </a:r>
            </a:p>
          </p:txBody>
        </p:sp>
        <p:pic>
          <p:nvPicPr>
            <p:cNvPr id="1026" name="Picture 2" descr="See the source image">
              <a:extLst>
                <a:ext uri="{FF2B5EF4-FFF2-40B4-BE49-F238E27FC236}">
                  <a16:creationId xmlns:a16="http://schemas.microsoft.com/office/drawing/2014/main" id="{A8A5C70E-4246-4A1F-838C-F3ACE9035E3B}"/>
                </a:ext>
              </a:extLst>
            </p:cNvPr>
            <p:cNvPicPr>
              <a:picLocks noChangeAspect="1" noChangeArrowheads="1"/>
            </p:cNvPicPr>
            <p:nvPr/>
          </p:nvPicPr>
          <p:blipFill>
            <a:blip r:embed="rId72"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368771" y="6201181"/>
              <a:ext cx="300884" cy="1709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97" name="Group 1096">
            <a:extLst>
              <a:ext uri="{FF2B5EF4-FFF2-40B4-BE49-F238E27FC236}">
                <a16:creationId xmlns:a16="http://schemas.microsoft.com/office/drawing/2014/main" id="{49366495-36D3-44B8-A5A6-19B20309AF5E}"/>
              </a:ext>
            </a:extLst>
          </p:cNvPr>
          <p:cNvGrpSpPr/>
          <p:nvPr/>
        </p:nvGrpSpPr>
        <p:grpSpPr>
          <a:xfrm>
            <a:off x="5433191" y="4467156"/>
            <a:ext cx="533026" cy="253182"/>
            <a:chOff x="10037345" y="4277217"/>
            <a:chExt cx="887532" cy="421571"/>
          </a:xfrm>
        </p:grpSpPr>
        <p:pic>
          <p:nvPicPr>
            <p:cNvPr id="1098" name="Picture 1097">
              <a:extLst>
                <a:ext uri="{FF2B5EF4-FFF2-40B4-BE49-F238E27FC236}">
                  <a16:creationId xmlns:a16="http://schemas.microsoft.com/office/drawing/2014/main" id="{3DFB37C2-0F93-4BBD-A558-6DAA58BE4231}"/>
                </a:ext>
              </a:extLst>
            </p:cNvPr>
            <p:cNvPicPr>
              <a:picLocks noChangeAspect="1"/>
            </p:cNvPicPr>
            <p:nvPr/>
          </p:nvPicPr>
          <p:blipFill>
            <a:blip r:embed="rId73" cstate="hqprint">
              <a:extLst>
                <a:ext uri="{28A0092B-C50C-407E-A947-70E740481C1C}">
                  <a14:useLocalDpi xmlns:a14="http://schemas.microsoft.com/office/drawing/2010/main"/>
                </a:ext>
              </a:extLst>
            </a:blip>
            <a:stretch>
              <a:fillRect/>
            </a:stretch>
          </p:blipFill>
          <p:spPr>
            <a:xfrm>
              <a:off x="10037345" y="4277217"/>
              <a:ext cx="140386" cy="257327"/>
            </a:xfrm>
            <a:prstGeom prst="rect">
              <a:avLst/>
            </a:prstGeom>
          </p:spPr>
        </p:pic>
        <p:pic>
          <p:nvPicPr>
            <p:cNvPr id="1099" name="Picture 1098">
              <a:extLst>
                <a:ext uri="{FF2B5EF4-FFF2-40B4-BE49-F238E27FC236}">
                  <a16:creationId xmlns:a16="http://schemas.microsoft.com/office/drawing/2014/main" id="{689CDAF5-C757-479E-94BF-6697C9BA4C0F}"/>
                </a:ext>
              </a:extLst>
            </p:cNvPr>
            <p:cNvPicPr>
              <a:picLocks noChangeAspect="1"/>
            </p:cNvPicPr>
            <p:nvPr/>
          </p:nvPicPr>
          <p:blipFill>
            <a:blip r:embed="rId74" cstate="hqprint">
              <a:extLst>
                <a:ext uri="{28A0092B-C50C-407E-A947-70E740481C1C}">
                  <a14:useLocalDpi xmlns:a14="http://schemas.microsoft.com/office/drawing/2010/main"/>
                </a:ext>
              </a:extLst>
            </a:blip>
            <a:stretch>
              <a:fillRect/>
            </a:stretch>
          </p:blipFill>
          <p:spPr>
            <a:xfrm>
              <a:off x="10158802" y="4553797"/>
              <a:ext cx="269515" cy="144991"/>
            </a:xfrm>
            <a:prstGeom prst="rect">
              <a:avLst/>
            </a:prstGeom>
          </p:spPr>
        </p:pic>
        <p:pic>
          <p:nvPicPr>
            <p:cNvPr id="1100" name="Picture 1099">
              <a:extLst>
                <a:ext uri="{FF2B5EF4-FFF2-40B4-BE49-F238E27FC236}">
                  <a16:creationId xmlns:a16="http://schemas.microsoft.com/office/drawing/2014/main" id="{28F88C71-BD01-4297-8742-697D6C551224}"/>
                </a:ext>
              </a:extLst>
            </p:cNvPr>
            <p:cNvPicPr>
              <a:picLocks noChangeAspect="1"/>
            </p:cNvPicPr>
            <p:nvPr/>
          </p:nvPicPr>
          <p:blipFill>
            <a:blip r:embed="rId75" cstate="hqprint">
              <a:extLst>
                <a:ext uri="{28A0092B-C50C-407E-A947-70E740481C1C}">
                  <a14:useLocalDpi xmlns:a14="http://schemas.microsoft.com/office/drawing/2010/main"/>
                </a:ext>
              </a:extLst>
            </a:blip>
            <a:stretch>
              <a:fillRect/>
            </a:stretch>
          </p:blipFill>
          <p:spPr>
            <a:xfrm>
              <a:off x="10648679" y="4326594"/>
              <a:ext cx="276198" cy="172623"/>
            </a:xfrm>
            <a:prstGeom prst="rect">
              <a:avLst/>
            </a:prstGeom>
          </p:spPr>
        </p:pic>
        <p:grpSp>
          <p:nvGrpSpPr>
            <p:cNvPr id="1101" name="Group 1100">
              <a:extLst>
                <a:ext uri="{FF2B5EF4-FFF2-40B4-BE49-F238E27FC236}">
                  <a16:creationId xmlns:a16="http://schemas.microsoft.com/office/drawing/2014/main" id="{2E2B234F-5BFF-4F0C-A7E1-F17A527D541B}"/>
                </a:ext>
              </a:extLst>
            </p:cNvPr>
            <p:cNvGrpSpPr/>
            <p:nvPr/>
          </p:nvGrpSpPr>
          <p:grpSpPr>
            <a:xfrm>
              <a:off x="10529411" y="4598758"/>
              <a:ext cx="203852" cy="49419"/>
              <a:chOff x="11279844" y="3739404"/>
              <a:chExt cx="343140" cy="83186"/>
            </a:xfrm>
          </p:grpSpPr>
          <p:sp>
            <p:nvSpPr>
              <p:cNvPr id="1103" name="Oval 1102">
                <a:extLst>
                  <a:ext uri="{FF2B5EF4-FFF2-40B4-BE49-F238E27FC236}">
                    <a16:creationId xmlns:a16="http://schemas.microsoft.com/office/drawing/2014/main" id="{A70C9EB8-0A4A-41C8-BCF5-AB49E14C6AC0}"/>
                  </a:ext>
                </a:extLst>
              </p:cNvPr>
              <p:cNvSpPr/>
              <p:nvPr/>
            </p:nvSpPr>
            <p:spPr bwMode="auto">
              <a:xfrm>
                <a:off x="11279844" y="3739404"/>
                <a:ext cx="83149" cy="83148"/>
              </a:xfrm>
              <a:prstGeom prst="ellipse">
                <a:avLst/>
              </a:prstGeom>
              <a:solidFill>
                <a:sysClr val="windowText" lastClr="000000">
                  <a:lumMod val="65000"/>
                  <a:lumOff val="35000"/>
                </a:sysClr>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endParaRPr kumimoji="0" lang="en-US" sz="3600" b="0" i="0" u="none" strike="noStrike" kern="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1104" name="Oval 1103">
                <a:extLst>
                  <a:ext uri="{FF2B5EF4-FFF2-40B4-BE49-F238E27FC236}">
                    <a16:creationId xmlns:a16="http://schemas.microsoft.com/office/drawing/2014/main" id="{87037EC8-3314-4170-8CEB-F690B102252C}"/>
                  </a:ext>
                </a:extLst>
              </p:cNvPr>
              <p:cNvSpPr/>
              <p:nvPr/>
            </p:nvSpPr>
            <p:spPr bwMode="auto">
              <a:xfrm>
                <a:off x="11409843" y="3739422"/>
                <a:ext cx="83150" cy="83148"/>
              </a:xfrm>
              <a:prstGeom prst="ellipse">
                <a:avLst/>
              </a:prstGeom>
              <a:solidFill>
                <a:sysClr val="windowText" lastClr="000000">
                  <a:lumMod val="65000"/>
                  <a:lumOff val="35000"/>
                </a:sysClr>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endParaRPr kumimoji="0" lang="en-US" sz="3600" b="0" i="0" u="none" strike="noStrike" kern="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1105" name="Oval 1104">
                <a:extLst>
                  <a:ext uri="{FF2B5EF4-FFF2-40B4-BE49-F238E27FC236}">
                    <a16:creationId xmlns:a16="http://schemas.microsoft.com/office/drawing/2014/main" id="{B88E2FF4-A452-4EDE-AC83-826787B9FC40}"/>
                  </a:ext>
                </a:extLst>
              </p:cNvPr>
              <p:cNvSpPr/>
              <p:nvPr/>
            </p:nvSpPr>
            <p:spPr bwMode="auto">
              <a:xfrm>
                <a:off x="11539834" y="3739442"/>
                <a:ext cx="83150" cy="83148"/>
              </a:xfrm>
              <a:prstGeom prst="ellipse">
                <a:avLst/>
              </a:prstGeom>
              <a:solidFill>
                <a:sysClr val="windowText" lastClr="000000">
                  <a:lumMod val="65000"/>
                  <a:lumOff val="35000"/>
                </a:sysClr>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endParaRPr kumimoji="0" lang="en-US" sz="3600" b="0" i="0" u="none" strike="noStrike" kern="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grpSp>
        <p:pic>
          <p:nvPicPr>
            <p:cNvPr id="1102" name="Picture 1101">
              <a:extLst>
                <a:ext uri="{FF2B5EF4-FFF2-40B4-BE49-F238E27FC236}">
                  <a16:creationId xmlns:a16="http://schemas.microsoft.com/office/drawing/2014/main" id="{E5AFFB4A-AA0D-48B1-9250-DDDBDA14F7C9}"/>
                </a:ext>
              </a:extLst>
            </p:cNvPr>
            <p:cNvPicPr>
              <a:picLocks noChangeAspect="1"/>
            </p:cNvPicPr>
            <p:nvPr/>
          </p:nvPicPr>
          <p:blipFill rotWithShape="1">
            <a:blip r:embed="rId76" cstate="hqprint">
              <a:extLst>
                <a:ext uri="{28A0092B-C50C-407E-A947-70E740481C1C}">
                  <a14:useLocalDpi xmlns:a14="http://schemas.microsoft.com/office/drawing/2010/main"/>
                </a:ext>
              </a:extLst>
            </a:blip>
            <a:srcRect l="13212" t="27676" r="12301" b="27919"/>
            <a:stretch/>
          </p:blipFill>
          <p:spPr>
            <a:xfrm>
              <a:off x="10279119" y="4296277"/>
              <a:ext cx="367709" cy="219207"/>
            </a:xfrm>
            <a:prstGeom prst="rect">
              <a:avLst/>
            </a:prstGeom>
          </p:spPr>
        </p:pic>
      </p:grpSp>
      <p:grpSp>
        <p:nvGrpSpPr>
          <p:cNvPr id="631" name="Group 630">
            <a:extLst>
              <a:ext uri="{FF2B5EF4-FFF2-40B4-BE49-F238E27FC236}">
                <a16:creationId xmlns:a16="http://schemas.microsoft.com/office/drawing/2014/main" id="{C39DC576-9AAC-43F9-9B25-FC0D1EF9B677}"/>
              </a:ext>
            </a:extLst>
          </p:cNvPr>
          <p:cNvGrpSpPr/>
          <p:nvPr/>
        </p:nvGrpSpPr>
        <p:grpSpPr>
          <a:xfrm>
            <a:off x="4368917" y="4469544"/>
            <a:ext cx="370338" cy="327772"/>
            <a:chOff x="4723767" y="3080378"/>
            <a:chExt cx="439858" cy="389301"/>
          </a:xfrm>
        </p:grpSpPr>
        <p:pic>
          <p:nvPicPr>
            <p:cNvPr id="632" name="Picture 631">
              <a:extLst>
                <a:ext uri="{FF2B5EF4-FFF2-40B4-BE49-F238E27FC236}">
                  <a16:creationId xmlns:a16="http://schemas.microsoft.com/office/drawing/2014/main" id="{BEDCB63A-A4BE-4551-BEB1-C07D35CF435D}"/>
                </a:ext>
              </a:extLst>
            </p:cNvPr>
            <p:cNvPicPr>
              <a:picLocks noChangeAspect="1"/>
            </p:cNvPicPr>
            <p:nvPr/>
          </p:nvPicPr>
          <p:blipFill rotWithShape="1">
            <a:blip r:embed="rId47" cstate="hqprint">
              <a:duotone>
                <a:schemeClr val="accent1">
                  <a:shade val="45000"/>
                  <a:satMod val="135000"/>
                </a:schemeClr>
                <a:prstClr val="white"/>
              </a:duotone>
              <a:extLst>
                <a:ext uri="{28A0092B-C50C-407E-A947-70E740481C1C}">
                  <a14:useLocalDpi xmlns:a14="http://schemas.microsoft.com/office/drawing/2010/main"/>
                </a:ext>
              </a:extLst>
            </a:blip>
            <a:srcRect l="-2"/>
            <a:stretch/>
          </p:blipFill>
          <p:spPr>
            <a:xfrm>
              <a:off x="4908907" y="3123428"/>
              <a:ext cx="216369" cy="164753"/>
            </a:xfrm>
            <a:prstGeom prst="rect">
              <a:avLst/>
            </a:prstGeom>
          </p:spPr>
        </p:pic>
        <p:grpSp>
          <p:nvGrpSpPr>
            <p:cNvPr id="633" name="Group 632">
              <a:extLst>
                <a:ext uri="{FF2B5EF4-FFF2-40B4-BE49-F238E27FC236}">
                  <a16:creationId xmlns:a16="http://schemas.microsoft.com/office/drawing/2014/main" id="{BBE0AFD2-DCCD-4B3E-90C3-5763893476FC}"/>
                </a:ext>
              </a:extLst>
            </p:cNvPr>
            <p:cNvGrpSpPr/>
            <p:nvPr/>
          </p:nvGrpSpPr>
          <p:grpSpPr>
            <a:xfrm>
              <a:off x="4723767" y="3080378"/>
              <a:ext cx="439858" cy="389301"/>
              <a:chOff x="3131835" y="4047725"/>
              <a:chExt cx="439858" cy="389301"/>
            </a:xfrm>
          </p:grpSpPr>
          <p:grpSp>
            <p:nvGrpSpPr>
              <p:cNvPr id="635" name="Group 634">
                <a:extLst>
                  <a:ext uri="{FF2B5EF4-FFF2-40B4-BE49-F238E27FC236}">
                    <a16:creationId xmlns:a16="http://schemas.microsoft.com/office/drawing/2014/main" id="{99C86171-C454-4F91-B278-7ECA34197906}"/>
                  </a:ext>
                </a:extLst>
              </p:cNvPr>
              <p:cNvGrpSpPr/>
              <p:nvPr/>
            </p:nvGrpSpPr>
            <p:grpSpPr>
              <a:xfrm>
                <a:off x="3131835" y="4047725"/>
                <a:ext cx="182560" cy="348911"/>
                <a:chOff x="2136298" y="4226790"/>
                <a:chExt cx="196678" cy="375893"/>
              </a:xfrm>
            </p:grpSpPr>
            <p:sp>
              <p:nvSpPr>
                <p:cNvPr id="648" name="Rectangle 647">
                  <a:extLst>
                    <a:ext uri="{FF2B5EF4-FFF2-40B4-BE49-F238E27FC236}">
                      <a16:creationId xmlns:a16="http://schemas.microsoft.com/office/drawing/2014/main" id="{57044A60-969C-4B2D-BC56-EE3C5A019B35}"/>
                    </a:ext>
                  </a:extLst>
                </p:cNvPr>
                <p:cNvSpPr/>
                <p:nvPr/>
              </p:nvSpPr>
              <p:spPr bwMode="auto">
                <a:xfrm>
                  <a:off x="2138191" y="4226790"/>
                  <a:ext cx="194785" cy="375893"/>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49" name="server">
                  <a:extLst>
                    <a:ext uri="{FF2B5EF4-FFF2-40B4-BE49-F238E27FC236}">
                      <a16:creationId xmlns:a16="http://schemas.microsoft.com/office/drawing/2014/main" id="{EDD3E45D-59C3-4AAC-942E-E51F10BD7AEA}"/>
                    </a:ext>
                  </a:extLst>
                </p:cNvPr>
                <p:cNvSpPr>
                  <a:spLocks noChangeAspect="1" noEditPoints="1"/>
                </p:cNvSpPr>
                <p:nvPr/>
              </p:nvSpPr>
              <p:spPr bwMode="auto">
                <a:xfrm>
                  <a:off x="2136298" y="4235711"/>
                  <a:ext cx="192569" cy="365760"/>
                </a:xfrm>
                <a:custGeom>
                  <a:avLst/>
                  <a:gdLst>
                    <a:gd name="T0" fmla="*/ 318 w 318"/>
                    <a:gd name="T1" fmla="*/ 283 h 604"/>
                    <a:gd name="T2" fmla="*/ 318 w 318"/>
                    <a:gd name="T3" fmla="*/ 604 h 604"/>
                    <a:gd name="T4" fmla="*/ 0 w 318"/>
                    <a:gd name="T5" fmla="*/ 604 h 604"/>
                    <a:gd name="T6" fmla="*/ 0 w 318"/>
                    <a:gd name="T7" fmla="*/ 0 h 604"/>
                    <a:gd name="T8" fmla="*/ 318 w 318"/>
                    <a:gd name="T9" fmla="*/ 0 h 604"/>
                    <a:gd name="T10" fmla="*/ 318 w 318"/>
                    <a:gd name="T11" fmla="*/ 283 h 604"/>
                    <a:gd name="T12" fmla="*/ 67 w 318"/>
                    <a:gd name="T13" fmla="*/ 97 h 604"/>
                    <a:gd name="T14" fmla="*/ 249 w 318"/>
                    <a:gd name="T15" fmla="*/ 97 h 604"/>
                    <a:gd name="T16" fmla="*/ 67 w 318"/>
                    <a:gd name="T17" fmla="*/ 414 h 604"/>
                    <a:gd name="T18" fmla="*/ 249 w 318"/>
                    <a:gd name="T19" fmla="*/ 414 h 604"/>
                    <a:gd name="T20" fmla="*/ 67 w 318"/>
                    <a:gd name="T21" fmla="*/ 504 h 604"/>
                    <a:gd name="T22" fmla="*/ 249 w 318"/>
                    <a:gd name="T23" fmla="*/ 5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8" h="604">
                      <a:moveTo>
                        <a:pt x="318" y="283"/>
                      </a:moveTo>
                      <a:lnTo>
                        <a:pt x="318" y="604"/>
                      </a:lnTo>
                      <a:lnTo>
                        <a:pt x="0" y="604"/>
                      </a:lnTo>
                      <a:lnTo>
                        <a:pt x="0" y="0"/>
                      </a:lnTo>
                      <a:lnTo>
                        <a:pt x="318" y="0"/>
                      </a:lnTo>
                      <a:lnTo>
                        <a:pt x="318" y="283"/>
                      </a:lnTo>
                      <a:moveTo>
                        <a:pt x="67" y="97"/>
                      </a:moveTo>
                      <a:lnTo>
                        <a:pt x="249" y="97"/>
                      </a:lnTo>
                      <a:moveTo>
                        <a:pt x="67" y="414"/>
                      </a:moveTo>
                      <a:lnTo>
                        <a:pt x="249" y="414"/>
                      </a:lnTo>
                      <a:moveTo>
                        <a:pt x="67" y="504"/>
                      </a:moveTo>
                      <a:lnTo>
                        <a:pt x="249" y="504"/>
                      </a:lnTo>
                    </a:path>
                  </a:pathLst>
                </a:custGeom>
                <a:noFill/>
                <a:ln w="14224"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sp>
            <p:nvSpPr>
              <p:cNvPr id="636" name="Oval 635">
                <a:extLst>
                  <a:ext uri="{FF2B5EF4-FFF2-40B4-BE49-F238E27FC236}">
                    <a16:creationId xmlns:a16="http://schemas.microsoft.com/office/drawing/2014/main" id="{1AC50614-D910-4F74-9FCB-AAF49AC244BB}"/>
                  </a:ext>
                </a:extLst>
              </p:cNvPr>
              <p:cNvSpPr/>
              <p:nvPr/>
            </p:nvSpPr>
            <p:spPr bwMode="auto">
              <a:xfrm>
                <a:off x="3218521" y="4213899"/>
                <a:ext cx="223127" cy="223127"/>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46" name="Picture 645">
                <a:extLst>
                  <a:ext uri="{FF2B5EF4-FFF2-40B4-BE49-F238E27FC236}">
                    <a16:creationId xmlns:a16="http://schemas.microsoft.com/office/drawing/2014/main" id="{A6B2F45D-B39D-4559-9199-2B4016ED0E18}"/>
                  </a:ext>
                </a:extLst>
              </p:cNvPr>
              <p:cNvPicPr>
                <a:picLocks noChangeAspect="1"/>
              </p:cNvPicPr>
              <p:nvPr/>
            </p:nvPicPr>
            <p:blipFill rotWithShape="1">
              <a:blip r:embed="rId48" cstate="email">
                <a:extLst>
                  <a:ext uri="{28A0092B-C50C-407E-A947-70E740481C1C}">
                    <a14:useLocalDpi xmlns:a14="http://schemas.microsoft.com/office/drawing/2010/main"/>
                  </a:ext>
                </a:extLst>
              </a:blip>
              <a:srcRect r="83295"/>
              <a:stretch/>
            </p:blipFill>
            <p:spPr>
              <a:xfrm>
                <a:off x="3414387" y="4255363"/>
                <a:ext cx="157306" cy="137160"/>
              </a:xfrm>
              <a:prstGeom prst="rect">
                <a:avLst/>
              </a:prstGeom>
            </p:spPr>
          </p:pic>
          <p:sp>
            <p:nvSpPr>
              <p:cNvPr id="647" name="Freeform 6">
                <a:extLst>
                  <a:ext uri="{FF2B5EF4-FFF2-40B4-BE49-F238E27FC236}">
                    <a16:creationId xmlns:a16="http://schemas.microsoft.com/office/drawing/2014/main" id="{282E1AE3-CD2C-4152-B75D-02480AB1A38D}"/>
                  </a:ext>
                </a:extLst>
              </p:cNvPr>
              <p:cNvSpPr>
                <a:spLocks noEditPoints="1"/>
              </p:cNvSpPr>
              <p:nvPr/>
            </p:nvSpPr>
            <p:spPr bwMode="auto">
              <a:xfrm>
                <a:off x="3256470" y="4258262"/>
                <a:ext cx="135502" cy="134064"/>
              </a:xfrm>
              <a:custGeom>
                <a:avLst/>
                <a:gdLst>
                  <a:gd name="T0" fmla="*/ 88 w 1374"/>
                  <a:gd name="T1" fmla="*/ 1258 h 1620"/>
                  <a:gd name="T2" fmla="*/ 40 w 1374"/>
                  <a:gd name="T3" fmla="*/ 1324 h 1620"/>
                  <a:gd name="T4" fmla="*/ 42 w 1374"/>
                  <a:gd name="T5" fmla="*/ 1484 h 1620"/>
                  <a:gd name="T6" fmla="*/ 386 w 1374"/>
                  <a:gd name="T7" fmla="*/ 1572 h 1620"/>
                  <a:gd name="T8" fmla="*/ 494 w 1374"/>
                  <a:gd name="T9" fmla="*/ 1488 h 1620"/>
                  <a:gd name="T10" fmla="*/ 266 w 1374"/>
                  <a:gd name="T11" fmla="*/ 1124 h 1620"/>
                  <a:gd name="T12" fmla="*/ 190 w 1374"/>
                  <a:gd name="T13" fmla="*/ 1036 h 1620"/>
                  <a:gd name="T14" fmla="*/ 364 w 1374"/>
                  <a:gd name="T15" fmla="*/ 682 h 1620"/>
                  <a:gd name="T16" fmla="*/ 452 w 1374"/>
                  <a:gd name="T17" fmla="*/ 438 h 1620"/>
                  <a:gd name="T18" fmla="*/ 478 w 1374"/>
                  <a:gd name="T19" fmla="*/ 92 h 1620"/>
                  <a:gd name="T20" fmla="*/ 656 w 1374"/>
                  <a:gd name="T21" fmla="*/ 0 h 1620"/>
                  <a:gd name="T22" fmla="*/ 922 w 1374"/>
                  <a:gd name="T23" fmla="*/ 168 h 1620"/>
                  <a:gd name="T24" fmla="*/ 978 w 1374"/>
                  <a:gd name="T25" fmla="*/ 502 h 1620"/>
                  <a:gd name="T26" fmla="*/ 1140 w 1374"/>
                  <a:gd name="T27" fmla="*/ 750 h 1620"/>
                  <a:gd name="T28" fmla="*/ 1224 w 1374"/>
                  <a:gd name="T29" fmla="*/ 1120 h 1620"/>
                  <a:gd name="T30" fmla="*/ 1078 w 1374"/>
                  <a:gd name="T31" fmla="*/ 1242 h 1620"/>
                  <a:gd name="T32" fmla="*/ 988 w 1374"/>
                  <a:gd name="T33" fmla="*/ 1172 h 1620"/>
                  <a:gd name="T34" fmla="*/ 932 w 1374"/>
                  <a:gd name="T35" fmla="*/ 1222 h 1620"/>
                  <a:gd name="T36" fmla="*/ 952 w 1374"/>
                  <a:gd name="T37" fmla="*/ 1542 h 1620"/>
                  <a:gd name="T38" fmla="*/ 1068 w 1374"/>
                  <a:gd name="T39" fmla="*/ 1560 h 1620"/>
                  <a:gd name="T40" fmla="*/ 1292 w 1374"/>
                  <a:gd name="T41" fmla="*/ 1434 h 1620"/>
                  <a:gd name="T42" fmla="*/ 1236 w 1374"/>
                  <a:gd name="T43" fmla="*/ 1276 h 1620"/>
                  <a:gd name="T44" fmla="*/ 1326 w 1374"/>
                  <a:gd name="T45" fmla="*/ 1330 h 1620"/>
                  <a:gd name="T46" fmla="*/ 1330 w 1374"/>
                  <a:gd name="T47" fmla="*/ 1438 h 1620"/>
                  <a:gd name="T48" fmla="*/ 1048 w 1374"/>
                  <a:gd name="T49" fmla="*/ 1614 h 1620"/>
                  <a:gd name="T50" fmla="*/ 900 w 1374"/>
                  <a:gd name="T51" fmla="*/ 1570 h 1620"/>
                  <a:gd name="T52" fmla="*/ 578 w 1374"/>
                  <a:gd name="T53" fmla="*/ 1546 h 1620"/>
                  <a:gd name="T54" fmla="*/ 356 w 1374"/>
                  <a:gd name="T55" fmla="*/ 1606 h 1620"/>
                  <a:gd name="T56" fmla="*/ 0 w 1374"/>
                  <a:gd name="T57" fmla="*/ 1464 h 1620"/>
                  <a:gd name="T58" fmla="*/ 14 w 1374"/>
                  <a:gd name="T59" fmla="*/ 1256 h 1620"/>
                  <a:gd name="T60" fmla="*/ 166 w 1374"/>
                  <a:gd name="T61" fmla="*/ 1186 h 1620"/>
                  <a:gd name="T62" fmla="*/ 438 w 1374"/>
                  <a:gd name="T63" fmla="*/ 716 h 1620"/>
                  <a:gd name="T64" fmla="*/ 358 w 1374"/>
                  <a:gd name="T65" fmla="*/ 934 h 1620"/>
                  <a:gd name="T66" fmla="*/ 288 w 1374"/>
                  <a:gd name="T67" fmla="*/ 1036 h 1620"/>
                  <a:gd name="T68" fmla="*/ 326 w 1374"/>
                  <a:gd name="T69" fmla="*/ 1124 h 1620"/>
                  <a:gd name="T70" fmla="*/ 520 w 1374"/>
                  <a:gd name="T71" fmla="*/ 1354 h 1620"/>
                  <a:gd name="T72" fmla="*/ 524 w 1374"/>
                  <a:gd name="T73" fmla="*/ 1412 h 1620"/>
                  <a:gd name="T74" fmla="*/ 790 w 1374"/>
                  <a:gd name="T75" fmla="*/ 1418 h 1620"/>
                  <a:gd name="T76" fmla="*/ 892 w 1374"/>
                  <a:gd name="T77" fmla="*/ 1424 h 1620"/>
                  <a:gd name="T78" fmla="*/ 914 w 1374"/>
                  <a:gd name="T79" fmla="*/ 1402 h 1620"/>
                  <a:gd name="T80" fmla="*/ 948 w 1374"/>
                  <a:gd name="T81" fmla="*/ 1130 h 1620"/>
                  <a:gd name="T82" fmla="*/ 976 w 1374"/>
                  <a:gd name="T83" fmla="*/ 930 h 1620"/>
                  <a:gd name="T84" fmla="*/ 842 w 1374"/>
                  <a:gd name="T85" fmla="*/ 588 h 1620"/>
                  <a:gd name="T86" fmla="*/ 820 w 1374"/>
                  <a:gd name="T87" fmla="*/ 438 h 1620"/>
                  <a:gd name="T88" fmla="*/ 700 w 1374"/>
                  <a:gd name="T89" fmla="*/ 370 h 1620"/>
                  <a:gd name="T90" fmla="*/ 744 w 1374"/>
                  <a:gd name="T91" fmla="*/ 288 h 1620"/>
                  <a:gd name="T92" fmla="*/ 802 w 1374"/>
                  <a:gd name="T93" fmla="*/ 390 h 1620"/>
                  <a:gd name="T94" fmla="*/ 786 w 1374"/>
                  <a:gd name="T95" fmla="*/ 246 h 1620"/>
                  <a:gd name="T96" fmla="*/ 674 w 1374"/>
                  <a:gd name="T97" fmla="*/ 302 h 1620"/>
                  <a:gd name="T98" fmla="*/ 538 w 1374"/>
                  <a:gd name="T99" fmla="*/ 246 h 1620"/>
                  <a:gd name="T100" fmla="*/ 494 w 1374"/>
                  <a:gd name="T101" fmla="*/ 368 h 1620"/>
                  <a:gd name="T102" fmla="*/ 508 w 1374"/>
                  <a:gd name="T103" fmla="*/ 344 h 1620"/>
                  <a:gd name="T104" fmla="*/ 558 w 1374"/>
                  <a:gd name="T105" fmla="*/ 304 h 1620"/>
                  <a:gd name="T106" fmla="*/ 510 w 1374"/>
                  <a:gd name="T107" fmla="*/ 418 h 1620"/>
                  <a:gd name="T108" fmla="*/ 576 w 1374"/>
                  <a:gd name="T109" fmla="*/ 514 h 1620"/>
                  <a:gd name="T110" fmla="*/ 792 w 1374"/>
                  <a:gd name="T111" fmla="*/ 466 h 1620"/>
                  <a:gd name="T112" fmla="*/ 570 w 1374"/>
                  <a:gd name="T113" fmla="*/ 560 h 1620"/>
                  <a:gd name="T114" fmla="*/ 762 w 1374"/>
                  <a:gd name="T115" fmla="*/ 514 h 1620"/>
                  <a:gd name="T116" fmla="*/ 568 w 1374"/>
                  <a:gd name="T117" fmla="*/ 618 h 1620"/>
                  <a:gd name="T118" fmla="*/ 1078 w 1374"/>
                  <a:gd name="T119" fmla="*/ 892 h 1620"/>
                  <a:gd name="T120" fmla="*/ 1072 w 1374"/>
                  <a:gd name="T121" fmla="*/ 986 h 1620"/>
                  <a:gd name="T122" fmla="*/ 870 w 1374"/>
                  <a:gd name="T123" fmla="*/ 496 h 1620"/>
                  <a:gd name="T124" fmla="*/ 924 w 1374"/>
                  <a:gd name="T125" fmla="*/ 514 h 1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74" h="1620">
                    <a:moveTo>
                      <a:pt x="174" y="1170"/>
                    </a:moveTo>
                    <a:lnTo>
                      <a:pt x="174" y="1170"/>
                    </a:lnTo>
                    <a:lnTo>
                      <a:pt x="174" y="1188"/>
                    </a:lnTo>
                    <a:lnTo>
                      <a:pt x="172" y="1204"/>
                    </a:lnTo>
                    <a:lnTo>
                      <a:pt x="168" y="1218"/>
                    </a:lnTo>
                    <a:lnTo>
                      <a:pt x="162" y="1230"/>
                    </a:lnTo>
                    <a:lnTo>
                      <a:pt x="154" y="1238"/>
                    </a:lnTo>
                    <a:lnTo>
                      <a:pt x="142" y="1246"/>
                    </a:lnTo>
                    <a:lnTo>
                      <a:pt x="130" y="1252"/>
                    </a:lnTo>
                    <a:lnTo>
                      <a:pt x="114" y="1256"/>
                    </a:lnTo>
                    <a:lnTo>
                      <a:pt x="114" y="1256"/>
                    </a:lnTo>
                    <a:lnTo>
                      <a:pt x="88" y="1258"/>
                    </a:lnTo>
                    <a:lnTo>
                      <a:pt x="64" y="1258"/>
                    </a:lnTo>
                    <a:lnTo>
                      <a:pt x="64" y="1258"/>
                    </a:lnTo>
                    <a:lnTo>
                      <a:pt x="52" y="1260"/>
                    </a:lnTo>
                    <a:lnTo>
                      <a:pt x="42" y="1262"/>
                    </a:lnTo>
                    <a:lnTo>
                      <a:pt x="34" y="1266"/>
                    </a:lnTo>
                    <a:lnTo>
                      <a:pt x="28" y="1272"/>
                    </a:lnTo>
                    <a:lnTo>
                      <a:pt x="26" y="1278"/>
                    </a:lnTo>
                    <a:lnTo>
                      <a:pt x="24" y="1286"/>
                    </a:lnTo>
                    <a:lnTo>
                      <a:pt x="26" y="1294"/>
                    </a:lnTo>
                    <a:lnTo>
                      <a:pt x="30" y="1304"/>
                    </a:lnTo>
                    <a:lnTo>
                      <a:pt x="30" y="1304"/>
                    </a:lnTo>
                    <a:lnTo>
                      <a:pt x="40" y="1324"/>
                    </a:lnTo>
                    <a:lnTo>
                      <a:pt x="46" y="1342"/>
                    </a:lnTo>
                    <a:lnTo>
                      <a:pt x="50" y="1360"/>
                    </a:lnTo>
                    <a:lnTo>
                      <a:pt x="52" y="1378"/>
                    </a:lnTo>
                    <a:lnTo>
                      <a:pt x="52" y="1396"/>
                    </a:lnTo>
                    <a:lnTo>
                      <a:pt x="48" y="1416"/>
                    </a:lnTo>
                    <a:lnTo>
                      <a:pt x="42" y="1434"/>
                    </a:lnTo>
                    <a:lnTo>
                      <a:pt x="32" y="1452"/>
                    </a:lnTo>
                    <a:lnTo>
                      <a:pt x="32" y="1452"/>
                    </a:lnTo>
                    <a:lnTo>
                      <a:pt x="32" y="1456"/>
                    </a:lnTo>
                    <a:lnTo>
                      <a:pt x="32" y="1460"/>
                    </a:lnTo>
                    <a:lnTo>
                      <a:pt x="36" y="1472"/>
                    </a:lnTo>
                    <a:lnTo>
                      <a:pt x="42" y="1484"/>
                    </a:lnTo>
                    <a:lnTo>
                      <a:pt x="50" y="1492"/>
                    </a:lnTo>
                    <a:lnTo>
                      <a:pt x="50" y="1492"/>
                    </a:lnTo>
                    <a:lnTo>
                      <a:pt x="60" y="1498"/>
                    </a:lnTo>
                    <a:lnTo>
                      <a:pt x="72" y="1500"/>
                    </a:lnTo>
                    <a:lnTo>
                      <a:pt x="98" y="1506"/>
                    </a:lnTo>
                    <a:lnTo>
                      <a:pt x="98" y="1506"/>
                    </a:lnTo>
                    <a:lnTo>
                      <a:pt x="216" y="1536"/>
                    </a:lnTo>
                    <a:lnTo>
                      <a:pt x="276" y="1550"/>
                    </a:lnTo>
                    <a:lnTo>
                      <a:pt x="336" y="1564"/>
                    </a:lnTo>
                    <a:lnTo>
                      <a:pt x="336" y="1564"/>
                    </a:lnTo>
                    <a:lnTo>
                      <a:pt x="360" y="1568"/>
                    </a:lnTo>
                    <a:lnTo>
                      <a:pt x="386" y="1572"/>
                    </a:lnTo>
                    <a:lnTo>
                      <a:pt x="412" y="1572"/>
                    </a:lnTo>
                    <a:lnTo>
                      <a:pt x="438" y="1570"/>
                    </a:lnTo>
                    <a:lnTo>
                      <a:pt x="438" y="1570"/>
                    </a:lnTo>
                    <a:lnTo>
                      <a:pt x="452" y="1566"/>
                    </a:lnTo>
                    <a:lnTo>
                      <a:pt x="464" y="1560"/>
                    </a:lnTo>
                    <a:lnTo>
                      <a:pt x="476" y="1552"/>
                    </a:lnTo>
                    <a:lnTo>
                      <a:pt x="484" y="1542"/>
                    </a:lnTo>
                    <a:lnTo>
                      <a:pt x="490" y="1532"/>
                    </a:lnTo>
                    <a:lnTo>
                      <a:pt x="494" y="1518"/>
                    </a:lnTo>
                    <a:lnTo>
                      <a:pt x="494" y="1504"/>
                    </a:lnTo>
                    <a:lnTo>
                      <a:pt x="494" y="1488"/>
                    </a:lnTo>
                    <a:lnTo>
                      <a:pt x="494" y="1488"/>
                    </a:lnTo>
                    <a:lnTo>
                      <a:pt x="490" y="1468"/>
                    </a:lnTo>
                    <a:lnTo>
                      <a:pt x="486" y="1448"/>
                    </a:lnTo>
                    <a:lnTo>
                      <a:pt x="480" y="1430"/>
                    </a:lnTo>
                    <a:lnTo>
                      <a:pt x="472" y="1412"/>
                    </a:lnTo>
                    <a:lnTo>
                      <a:pt x="472" y="1412"/>
                    </a:lnTo>
                    <a:lnTo>
                      <a:pt x="386" y="1284"/>
                    </a:lnTo>
                    <a:lnTo>
                      <a:pt x="344" y="1220"/>
                    </a:lnTo>
                    <a:lnTo>
                      <a:pt x="298" y="1158"/>
                    </a:lnTo>
                    <a:lnTo>
                      <a:pt x="298" y="1158"/>
                    </a:lnTo>
                    <a:lnTo>
                      <a:pt x="290" y="1146"/>
                    </a:lnTo>
                    <a:lnTo>
                      <a:pt x="278" y="1134"/>
                    </a:lnTo>
                    <a:lnTo>
                      <a:pt x="266" y="1124"/>
                    </a:lnTo>
                    <a:lnTo>
                      <a:pt x="254" y="1118"/>
                    </a:lnTo>
                    <a:lnTo>
                      <a:pt x="240" y="1114"/>
                    </a:lnTo>
                    <a:lnTo>
                      <a:pt x="224" y="1112"/>
                    </a:lnTo>
                    <a:lnTo>
                      <a:pt x="208" y="1116"/>
                    </a:lnTo>
                    <a:lnTo>
                      <a:pt x="190" y="1122"/>
                    </a:lnTo>
                    <a:lnTo>
                      <a:pt x="190" y="1122"/>
                    </a:lnTo>
                    <a:lnTo>
                      <a:pt x="186" y="1108"/>
                    </a:lnTo>
                    <a:lnTo>
                      <a:pt x="184" y="1092"/>
                    </a:lnTo>
                    <a:lnTo>
                      <a:pt x="184" y="1078"/>
                    </a:lnTo>
                    <a:lnTo>
                      <a:pt x="184" y="1064"/>
                    </a:lnTo>
                    <a:lnTo>
                      <a:pt x="186" y="1050"/>
                    </a:lnTo>
                    <a:lnTo>
                      <a:pt x="190" y="1036"/>
                    </a:lnTo>
                    <a:lnTo>
                      <a:pt x="200" y="1008"/>
                    </a:lnTo>
                    <a:lnTo>
                      <a:pt x="200" y="1008"/>
                    </a:lnTo>
                    <a:lnTo>
                      <a:pt x="232" y="940"/>
                    </a:lnTo>
                    <a:lnTo>
                      <a:pt x="248" y="906"/>
                    </a:lnTo>
                    <a:lnTo>
                      <a:pt x="262" y="870"/>
                    </a:lnTo>
                    <a:lnTo>
                      <a:pt x="262" y="870"/>
                    </a:lnTo>
                    <a:lnTo>
                      <a:pt x="280" y="820"/>
                    </a:lnTo>
                    <a:lnTo>
                      <a:pt x="304" y="772"/>
                    </a:lnTo>
                    <a:lnTo>
                      <a:pt x="316" y="748"/>
                    </a:lnTo>
                    <a:lnTo>
                      <a:pt x="332" y="726"/>
                    </a:lnTo>
                    <a:lnTo>
                      <a:pt x="348" y="704"/>
                    </a:lnTo>
                    <a:lnTo>
                      <a:pt x="364" y="682"/>
                    </a:lnTo>
                    <a:lnTo>
                      <a:pt x="364" y="682"/>
                    </a:lnTo>
                    <a:lnTo>
                      <a:pt x="378" y="666"/>
                    </a:lnTo>
                    <a:lnTo>
                      <a:pt x="390" y="650"/>
                    </a:lnTo>
                    <a:lnTo>
                      <a:pt x="390" y="650"/>
                    </a:lnTo>
                    <a:lnTo>
                      <a:pt x="406" y="628"/>
                    </a:lnTo>
                    <a:lnTo>
                      <a:pt x="422" y="604"/>
                    </a:lnTo>
                    <a:lnTo>
                      <a:pt x="434" y="578"/>
                    </a:lnTo>
                    <a:lnTo>
                      <a:pt x="444" y="552"/>
                    </a:lnTo>
                    <a:lnTo>
                      <a:pt x="452" y="526"/>
                    </a:lnTo>
                    <a:lnTo>
                      <a:pt x="456" y="498"/>
                    </a:lnTo>
                    <a:lnTo>
                      <a:pt x="456" y="468"/>
                    </a:lnTo>
                    <a:lnTo>
                      <a:pt x="452" y="438"/>
                    </a:lnTo>
                    <a:lnTo>
                      <a:pt x="452" y="438"/>
                    </a:lnTo>
                    <a:lnTo>
                      <a:pt x="448" y="406"/>
                    </a:lnTo>
                    <a:lnTo>
                      <a:pt x="446" y="374"/>
                    </a:lnTo>
                    <a:lnTo>
                      <a:pt x="444" y="310"/>
                    </a:lnTo>
                    <a:lnTo>
                      <a:pt x="446" y="246"/>
                    </a:lnTo>
                    <a:lnTo>
                      <a:pt x="450" y="182"/>
                    </a:lnTo>
                    <a:lnTo>
                      <a:pt x="450" y="182"/>
                    </a:lnTo>
                    <a:lnTo>
                      <a:pt x="452" y="162"/>
                    </a:lnTo>
                    <a:lnTo>
                      <a:pt x="456" y="144"/>
                    </a:lnTo>
                    <a:lnTo>
                      <a:pt x="462" y="124"/>
                    </a:lnTo>
                    <a:lnTo>
                      <a:pt x="470" y="108"/>
                    </a:lnTo>
                    <a:lnTo>
                      <a:pt x="478" y="92"/>
                    </a:lnTo>
                    <a:lnTo>
                      <a:pt x="488" y="76"/>
                    </a:lnTo>
                    <a:lnTo>
                      <a:pt x="500" y="62"/>
                    </a:lnTo>
                    <a:lnTo>
                      <a:pt x="514" y="50"/>
                    </a:lnTo>
                    <a:lnTo>
                      <a:pt x="528" y="40"/>
                    </a:lnTo>
                    <a:lnTo>
                      <a:pt x="544" y="30"/>
                    </a:lnTo>
                    <a:lnTo>
                      <a:pt x="560" y="20"/>
                    </a:lnTo>
                    <a:lnTo>
                      <a:pt x="578" y="14"/>
                    </a:lnTo>
                    <a:lnTo>
                      <a:pt x="596" y="8"/>
                    </a:lnTo>
                    <a:lnTo>
                      <a:pt x="614" y="4"/>
                    </a:lnTo>
                    <a:lnTo>
                      <a:pt x="634" y="2"/>
                    </a:lnTo>
                    <a:lnTo>
                      <a:pt x="656" y="0"/>
                    </a:lnTo>
                    <a:lnTo>
                      <a:pt x="656" y="0"/>
                    </a:lnTo>
                    <a:lnTo>
                      <a:pt x="686" y="2"/>
                    </a:lnTo>
                    <a:lnTo>
                      <a:pt x="718" y="6"/>
                    </a:lnTo>
                    <a:lnTo>
                      <a:pt x="746" y="12"/>
                    </a:lnTo>
                    <a:lnTo>
                      <a:pt x="772" y="20"/>
                    </a:lnTo>
                    <a:lnTo>
                      <a:pt x="798" y="32"/>
                    </a:lnTo>
                    <a:lnTo>
                      <a:pt x="822" y="46"/>
                    </a:lnTo>
                    <a:lnTo>
                      <a:pt x="844" y="60"/>
                    </a:lnTo>
                    <a:lnTo>
                      <a:pt x="864" y="78"/>
                    </a:lnTo>
                    <a:lnTo>
                      <a:pt x="882" y="98"/>
                    </a:lnTo>
                    <a:lnTo>
                      <a:pt x="898" y="120"/>
                    </a:lnTo>
                    <a:lnTo>
                      <a:pt x="910" y="144"/>
                    </a:lnTo>
                    <a:lnTo>
                      <a:pt x="922" y="168"/>
                    </a:lnTo>
                    <a:lnTo>
                      <a:pt x="930" y="196"/>
                    </a:lnTo>
                    <a:lnTo>
                      <a:pt x="938" y="224"/>
                    </a:lnTo>
                    <a:lnTo>
                      <a:pt x="940" y="254"/>
                    </a:lnTo>
                    <a:lnTo>
                      <a:pt x="942" y="286"/>
                    </a:lnTo>
                    <a:lnTo>
                      <a:pt x="942" y="286"/>
                    </a:lnTo>
                    <a:lnTo>
                      <a:pt x="944" y="344"/>
                    </a:lnTo>
                    <a:lnTo>
                      <a:pt x="946" y="370"/>
                    </a:lnTo>
                    <a:lnTo>
                      <a:pt x="950" y="398"/>
                    </a:lnTo>
                    <a:lnTo>
                      <a:pt x="956" y="426"/>
                    </a:lnTo>
                    <a:lnTo>
                      <a:pt x="962" y="452"/>
                    </a:lnTo>
                    <a:lnTo>
                      <a:pt x="968" y="478"/>
                    </a:lnTo>
                    <a:lnTo>
                      <a:pt x="978" y="502"/>
                    </a:lnTo>
                    <a:lnTo>
                      <a:pt x="988" y="528"/>
                    </a:lnTo>
                    <a:lnTo>
                      <a:pt x="998" y="552"/>
                    </a:lnTo>
                    <a:lnTo>
                      <a:pt x="1012" y="576"/>
                    </a:lnTo>
                    <a:lnTo>
                      <a:pt x="1024" y="600"/>
                    </a:lnTo>
                    <a:lnTo>
                      <a:pt x="1040" y="622"/>
                    </a:lnTo>
                    <a:lnTo>
                      <a:pt x="1056" y="646"/>
                    </a:lnTo>
                    <a:lnTo>
                      <a:pt x="1074" y="668"/>
                    </a:lnTo>
                    <a:lnTo>
                      <a:pt x="1094" y="690"/>
                    </a:lnTo>
                    <a:lnTo>
                      <a:pt x="1094" y="690"/>
                    </a:lnTo>
                    <a:lnTo>
                      <a:pt x="1110" y="710"/>
                    </a:lnTo>
                    <a:lnTo>
                      <a:pt x="1126" y="730"/>
                    </a:lnTo>
                    <a:lnTo>
                      <a:pt x="1140" y="750"/>
                    </a:lnTo>
                    <a:lnTo>
                      <a:pt x="1152" y="772"/>
                    </a:lnTo>
                    <a:lnTo>
                      <a:pt x="1176" y="814"/>
                    </a:lnTo>
                    <a:lnTo>
                      <a:pt x="1196" y="860"/>
                    </a:lnTo>
                    <a:lnTo>
                      <a:pt x="1212" y="908"/>
                    </a:lnTo>
                    <a:lnTo>
                      <a:pt x="1224" y="956"/>
                    </a:lnTo>
                    <a:lnTo>
                      <a:pt x="1232" y="1006"/>
                    </a:lnTo>
                    <a:lnTo>
                      <a:pt x="1236" y="1056"/>
                    </a:lnTo>
                    <a:lnTo>
                      <a:pt x="1236" y="1056"/>
                    </a:lnTo>
                    <a:lnTo>
                      <a:pt x="1236" y="1072"/>
                    </a:lnTo>
                    <a:lnTo>
                      <a:pt x="1234" y="1088"/>
                    </a:lnTo>
                    <a:lnTo>
                      <a:pt x="1230" y="1104"/>
                    </a:lnTo>
                    <a:lnTo>
                      <a:pt x="1224" y="1120"/>
                    </a:lnTo>
                    <a:lnTo>
                      <a:pt x="1218" y="1134"/>
                    </a:lnTo>
                    <a:lnTo>
                      <a:pt x="1208" y="1150"/>
                    </a:lnTo>
                    <a:lnTo>
                      <a:pt x="1198" y="1164"/>
                    </a:lnTo>
                    <a:lnTo>
                      <a:pt x="1188" y="1178"/>
                    </a:lnTo>
                    <a:lnTo>
                      <a:pt x="1176" y="1192"/>
                    </a:lnTo>
                    <a:lnTo>
                      <a:pt x="1162" y="1204"/>
                    </a:lnTo>
                    <a:lnTo>
                      <a:pt x="1148" y="1214"/>
                    </a:lnTo>
                    <a:lnTo>
                      <a:pt x="1134" y="1222"/>
                    </a:lnTo>
                    <a:lnTo>
                      <a:pt x="1120" y="1230"/>
                    </a:lnTo>
                    <a:lnTo>
                      <a:pt x="1106" y="1236"/>
                    </a:lnTo>
                    <a:lnTo>
                      <a:pt x="1092" y="1240"/>
                    </a:lnTo>
                    <a:lnTo>
                      <a:pt x="1078" y="1242"/>
                    </a:lnTo>
                    <a:lnTo>
                      <a:pt x="1078" y="1242"/>
                    </a:lnTo>
                    <a:lnTo>
                      <a:pt x="1066" y="1242"/>
                    </a:lnTo>
                    <a:lnTo>
                      <a:pt x="1054" y="1240"/>
                    </a:lnTo>
                    <a:lnTo>
                      <a:pt x="1042" y="1236"/>
                    </a:lnTo>
                    <a:lnTo>
                      <a:pt x="1032" y="1232"/>
                    </a:lnTo>
                    <a:lnTo>
                      <a:pt x="1022" y="1226"/>
                    </a:lnTo>
                    <a:lnTo>
                      <a:pt x="1014" y="1218"/>
                    </a:lnTo>
                    <a:lnTo>
                      <a:pt x="1008" y="1208"/>
                    </a:lnTo>
                    <a:lnTo>
                      <a:pt x="1000" y="1196"/>
                    </a:lnTo>
                    <a:lnTo>
                      <a:pt x="1000" y="1196"/>
                    </a:lnTo>
                    <a:lnTo>
                      <a:pt x="994" y="1184"/>
                    </a:lnTo>
                    <a:lnTo>
                      <a:pt x="988" y="1172"/>
                    </a:lnTo>
                    <a:lnTo>
                      <a:pt x="988" y="1172"/>
                    </a:lnTo>
                    <a:lnTo>
                      <a:pt x="972" y="1158"/>
                    </a:lnTo>
                    <a:lnTo>
                      <a:pt x="964" y="1152"/>
                    </a:lnTo>
                    <a:lnTo>
                      <a:pt x="958" y="1152"/>
                    </a:lnTo>
                    <a:lnTo>
                      <a:pt x="958" y="1152"/>
                    </a:lnTo>
                    <a:lnTo>
                      <a:pt x="950" y="1154"/>
                    </a:lnTo>
                    <a:lnTo>
                      <a:pt x="942" y="1162"/>
                    </a:lnTo>
                    <a:lnTo>
                      <a:pt x="936" y="1170"/>
                    </a:lnTo>
                    <a:lnTo>
                      <a:pt x="934" y="1180"/>
                    </a:lnTo>
                    <a:lnTo>
                      <a:pt x="934" y="1180"/>
                    </a:lnTo>
                    <a:lnTo>
                      <a:pt x="932" y="1200"/>
                    </a:lnTo>
                    <a:lnTo>
                      <a:pt x="932" y="1222"/>
                    </a:lnTo>
                    <a:lnTo>
                      <a:pt x="932" y="1266"/>
                    </a:lnTo>
                    <a:lnTo>
                      <a:pt x="932" y="1266"/>
                    </a:lnTo>
                    <a:lnTo>
                      <a:pt x="940" y="1432"/>
                    </a:lnTo>
                    <a:lnTo>
                      <a:pt x="940" y="1432"/>
                    </a:lnTo>
                    <a:lnTo>
                      <a:pt x="938" y="1456"/>
                    </a:lnTo>
                    <a:lnTo>
                      <a:pt x="936" y="1480"/>
                    </a:lnTo>
                    <a:lnTo>
                      <a:pt x="936" y="1480"/>
                    </a:lnTo>
                    <a:lnTo>
                      <a:pt x="936" y="1494"/>
                    </a:lnTo>
                    <a:lnTo>
                      <a:pt x="938" y="1508"/>
                    </a:lnTo>
                    <a:lnTo>
                      <a:pt x="942" y="1520"/>
                    </a:lnTo>
                    <a:lnTo>
                      <a:pt x="946" y="1532"/>
                    </a:lnTo>
                    <a:lnTo>
                      <a:pt x="952" y="1542"/>
                    </a:lnTo>
                    <a:lnTo>
                      <a:pt x="960" y="1550"/>
                    </a:lnTo>
                    <a:lnTo>
                      <a:pt x="966" y="1558"/>
                    </a:lnTo>
                    <a:lnTo>
                      <a:pt x="976" y="1564"/>
                    </a:lnTo>
                    <a:lnTo>
                      <a:pt x="986" y="1570"/>
                    </a:lnTo>
                    <a:lnTo>
                      <a:pt x="996" y="1572"/>
                    </a:lnTo>
                    <a:lnTo>
                      <a:pt x="1006" y="1574"/>
                    </a:lnTo>
                    <a:lnTo>
                      <a:pt x="1018" y="1574"/>
                    </a:lnTo>
                    <a:lnTo>
                      <a:pt x="1030" y="1574"/>
                    </a:lnTo>
                    <a:lnTo>
                      <a:pt x="1042" y="1570"/>
                    </a:lnTo>
                    <a:lnTo>
                      <a:pt x="1056" y="1566"/>
                    </a:lnTo>
                    <a:lnTo>
                      <a:pt x="1068" y="1560"/>
                    </a:lnTo>
                    <a:lnTo>
                      <a:pt x="1068" y="1560"/>
                    </a:lnTo>
                    <a:lnTo>
                      <a:pt x="1082" y="1552"/>
                    </a:lnTo>
                    <a:lnTo>
                      <a:pt x="1092" y="1544"/>
                    </a:lnTo>
                    <a:lnTo>
                      <a:pt x="1092" y="1544"/>
                    </a:lnTo>
                    <a:lnTo>
                      <a:pt x="1114" y="1526"/>
                    </a:lnTo>
                    <a:lnTo>
                      <a:pt x="1136" y="1510"/>
                    </a:lnTo>
                    <a:lnTo>
                      <a:pt x="1158" y="1496"/>
                    </a:lnTo>
                    <a:lnTo>
                      <a:pt x="1182" y="1482"/>
                    </a:lnTo>
                    <a:lnTo>
                      <a:pt x="1206" y="1470"/>
                    </a:lnTo>
                    <a:lnTo>
                      <a:pt x="1232" y="1458"/>
                    </a:lnTo>
                    <a:lnTo>
                      <a:pt x="1282" y="1438"/>
                    </a:lnTo>
                    <a:lnTo>
                      <a:pt x="1282" y="1438"/>
                    </a:lnTo>
                    <a:lnTo>
                      <a:pt x="1292" y="1434"/>
                    </a:lnTo>
                    <a:lnTo>
                      <a:pt x="1302" y="1428"/>
                    </a:lnTo>
                    <a:lnTo>
                      <a:pt x="1320" y="1416"/>
                    </a:lnTo>
                    <a:lnTo>
                      <a:pt x="1354" y="1386"/>
                    </a:lnTo>
                    <a:lnTo>
                      <a:pt x="1354" y="1386"/>
                    </a:lnTo>
                    <a:lnTo>
                      <a:pt x="1320" y="1360"/>
                    </a:lnTo>
                    <a:lnTo>
                      <a:pt x="1304" y="1348"/>
                    </a:lnTo>
                    <a:lnTo>
                      <a:pt x="1286" y="1336"/>
                    </a:lnTo>
                    <a:lnTo>
                      <a:pt x="1286" y="1336"/>
                    </a:lnTo>
                    <a:lnTo>
                      <a:pt x="1270" y="1326"/>
                    </a:lnTo>
                    <a:lnTo>
                      <a:pt x="1254" y="1312"/>
                    </a:lnTo>
                    <a:lnTo>
                      <a:pt x="1244" y="1296"/>
                    </a:lnTo>
                    <a:lnTo>
                      <a:pt x="1236" y="1276"/>
                    </a:lnTo>
                    <a:lnTo>
                      <a:pt x="1232" y="1256"/>
                    </a:lnTo>
                    <a:lnTo>
                      <a:pt x="1230" y="1232"/>
                    </a:lnTo>
                    <a:lnTo>
                      <a:pt x="1234" y="1208"/>
                    </a:lnTo>
                    <a:lnTo>
                      <a:pt x="1242" y="1182"/>
                    </a:lnTo>
                    <a:lnTo>
                      <a:pt x="1242" y="1182"/>
                    </a:lnTo>
                    <a:lnTo>
                      <a:pt x="1244" y="1210"/>
                    </a:lnTo>
                    <a:lnTo>
                      <a:pt x="1252" y="1236"/>
                    </a:lnTo>
                    <a:lnTo>
                      <a:pt x="1260" y="1260"/>
                    </a:lnTo>
                    <a:lnTo>
                      <a:pt x="1274" y="1280"/>
                    </a:lnTo>
                    <a:lnTo>
                      <a:pt x="1288" y="1298"/>
                    </a:lnTo>
                    <a:lnTo>
                      <a:pt x="1306" y="1316"/>
                    </a:lnTo>
                    <a:lnTo>
                      <a:pt x="1326" y="1330"/>
                    </a:lnTo>
                    <a:lnTo>
                      <a:pt x="1348" y="1344"/>
                    </a:lnTo>
                    <a:lnTo>
                      <a:pt x="1348" y="1344"/>
                    </a:lnTo>
                    <a:lnTo>
                      <a:pt x="1360" y="1352"/>
                    </a:lnTo>
                    <a:lnTo>
                      <a:pt x="1368" y="1360"/>
                    </a:lnTo>
                    <a:lnTo>
                      <a:pt x="1374" y="1370"/>
                    </a:lnTo>
                    <a:lnTo>
                      <a:pt x="1374" y="1382"/>
                    </a:lnTo>
                    <a:lnTo>
                      <a:pt x="1374" y="1392"/>
                    </a:lnTo>
                    <a:lnTo>
                      <a:pt x="1368" y="1404"/>
                    </a:lnTo>
                    <a:lnTo>
                      <a:pt x="1360" y="1414"/>
                    </a:lnTo>
                    <a:lnTo>
                      <a:pt x="1350" y="1424"/>
                    </a:lnTo>
                    <a:lnTo>
                      <a:pt x="1350" y="1424"/>
                    </a:lnTo>
                    <a:lnTo>
                      <a:pt x="1330" y="1438"/>
                    </a:lnTo>
                    <a:lnTo>
                      <a:pt x="1310" y="1450"/>
                    </a:lnTo>
                    <a:lnTo>
                      <a:pt x="1288" y="1462"/>
                    </a:lnTo>
                    <a:lnTo>
                      <a:pt x="1268" y="1474"/>
                    </a:lnTo>
                    <a:lnTo>
                      <a:pt x="1268" y="1474"/>
                    </a:lnTo>
                    <a:lnTo>
                      <a:pt x="1182" y="1528"/>
                    </a:lnTo>
                    <a:lnTo>
                      <a:pt x="1140" y="1558"/>
                    </a:lnTo>
                    <a:lnTo>
                      <a:pt x="1100" y="1588"/>
                    </a:lnTo>
                    <a:lnTo>
                      <a:pt x="1100" y="1588"/>
                    </a:lnTo>
                    <a:lnTo>
                      <a:pt x="1088" y="1596"/>
                    </a:lnTo>
                    <a:lnTo>
                      <a:pt x="1074" y="1602"/>
                    </a:lnTo>
                    <a:lnTo>
                      <a:pt x="1062" y="1608"/>
                    </a:lnTo>
                    <a:lnTo>
                      <a:pt x="1048" y="1614"/>
                    </a:lnTo>
                    <a:lnTo>
                      <a:pt x="1036" y="1616"/>
                    </a:lnTo>
                    <a:lnTo>
                      <a:pt x="1022" y="1618"/>
                    </a:lnTo>
                    <a:lnTo>
                      <a:pt x="1008" y="1620"/>
                    </a:lnTo>
                    <a:lnTo>
                      <a:pt x="996" y="1618"/>
                    </a:lnTo>
                    <a:lnTo>
                      <a:pt x="982" y="1616"/>
                    </a:lnTo>
                    <a:lnTo>
                      <a:pt x="968" y="1614"/>
                    </a:lnTo>
                    <a:lnTo>
                      <a:pt x="956" y="1610"/>
                    </a:lnTo>
                    <a:lnTo>
                      <a:pt x="944" y="1604"/>
                    </a:lnTo>
                    <a:lnTo>
                      <a:pt x="932" y="1598"/>
                    </a:lnTo>
                    <a:lnTo>
                      <a:pt x="920" y="1590"/>
                    </a:lnTo>
                    <a:lnTo>
                      <a:pt x="910" y="1580"/>
                    </a:lnTo>
                    <a:lnTo>
                      <a:pt x="900" y="1570"/>
                    </a:lnTo>
                    <a:lnTo>
                      <a:pt x="900" y="1570"/>
                    </a:lnTo>
                    <a:lnTo>
                      <a:pt x="888" y="1558"/>
                    </a:lnTo>
                    <a:lnTo>
                      <a:pt x="872" y="1548"/>
                    </a:lnTo>
                    <a:lnTo>
                      <a:pt x="854" y="1540"/>
                    </a:lnTo>
                    <a:lnTo>
                      <a:pt x="838" y="1538"/>
                    </a:lnTo>
                    <a:lnTo>
                      <a:pt x="838" y="1538"/>
                    </a:lnTo>
                    <a:lnTo>
                      <a:pt x="780" y="1536"/>
                    </a:lnTo>
                    <a:lnTo>
                      <a:pt x="724" y="1534"/>
                    </a:lnTo>
                    <a:lnTo>
                      <a:pt x="666" y="1536"/>
                    </a:lnTo>
                    <a:lnTo>
                      <a:pt x="610" y="1540"/>
                    </a:lnTo>
                    <a:lnTo>
                      <a:pt x="610" y="1540"/>
                    </a:lnTo>
                    <a:lnTo>
                      <a:pt x="578" y="1546"/>
                    </a:lnTo>
                    <a:lnTo>
                      <a:pt x="546" y="1556"/>
                    </a:lnTo>
                    <a:lnTo>
                      <a:pt x="516" y="1570"/>
                    </a:lnTo>
                    <a:lnTo>
                      <a:pt x="488" y="1584"/>
                    </a:lnTo>
                    <a:lnTo>
                      <a:pt x="488" y="1584"/>
                    </a:lnTo>
                    <a:lnTo>
                      <a:pt x="472" y="1594"/>
                    </a:lnTo>
                    <a:lnTo>
                      <a:pt x="456" y="1602"/>
                    </a:lnTo>
                    <a:lnTo>
                      <a:pt x="440" y="1608"/>
                    </a:lnTo>
                    <a:lnTo>
                      <a:pt x="424" y="1610"/>
                    </a:lnTo>
                    <a:lnTo>
                      <a:pt x="408" y="1612"/>
                    </a:lnTo>
                    <a:lnTo>
                      <a:pt x="392" y="1612"/>
                    </a:lnTo>
                    <a:lnTo>
                      <a:pt x="374" y="1610"/>
                    </a:lnTo>
                    <a:lnTo>
                      <a:pt x="356" y="1606"/>
                    </a:lnTo>
                    <a:lnTo>
                      <a:pt x="356" y="1606"/>
                    </a:lnTo>
                    <a:lnTo>
                      <a:pt x="214" y="1566"/>
                    </a:lnTo>
                    <a:lnTo>
                      <a:pt x="72" y="1530"/>
                    </a:lnTo>
                    <a:lnTo>
                      <a:pt x="72" y="1530"/>
                    </a:lnTo>
                    <a:lnTo>
                      <a:pt x="46" y="1522"/>
                    </a:lnTo>
                    <a:lnTo>
                      <a:pt x="28" y="1514"/>
                    </a:lnTo>
                    <a:lnTo>
                      <a:pt x="14" y="1506"/>
                    </a:lnTo>
                    <a:lnTo>
                      <a:pt x="8" y="1500"/>
                    </a:lnTo>
                    <a:lnTo>
                      <a:pt x="4" y="1494"/>
                    </a:lnTo>
                    <a:lnTo>
                      <a:pt x="2" y="1488"/>
                    </a:lnTo>
                    <a:lnTo>
                      <a:pt x="0" y="1480"/>
                    </a:lnTo>
                    <a:lnTo>
                      <a:pt x="0" y="1464"/>
                    </a:lnTo>
                    <a:lnTo>
                      <a:pt x="4" y="1444"/>
                    </a:lnTo>
                    <a:lnTo>
                      <a:pt x="10" y="1420"/>
                    </a:lnTo>
                    <a:lnTo>
                      <a:pt x="10" y="1420"/>
                    </a:lnTo>
                    <a:lnTo>
                      <a:pt x="16" y="1396"/>
                    </a:lnTo>
                    <a:lnTo>
                      <a:pt x="18" y="1370"/>
                    </a:lnTo>
                    <a:lnTo>
                      <a:pt x="16" y="1344"/>
                    </a:lnTo>
                    <a:lnTo>
                      <a:pt x="12" y="1318"/>
                    </a:lnTo>
                    <a:lnTo>
                      <a:pt x="12" y="1318"/>
                    </a:lnTo>
                    <a:lnTo>
                      <a:pt x="10" y="1298"/>
                    </a:lnTo>
                    <a:lnTo>
                      <a:pt x="8" y="1280"/>
                    </a:lnTo>
                    <a:lnTo>
                      <a:pt x="10" y="1266"/>
                    </a:lnTo>
                    <a:lnTo>
                      <a:pt x="14" y="1256"/>
                    </a:lnTo>
                    <a:lnTo>
                      <a:pt x="22" y="1248"/>
                    </a:lnTo>
                    <a:lnTo>
                      <a:pt x="34" y="1242"/>
                    </a:lnTo>
                    <a:lnTo>
                      <a:pt x="50" y="1240"/>
                    </a:lnTo>
                    <a:lnTo>
                      <a:pt x="72" y="1238"/>
                    </a:lnTo>
                    <a:lnTo>
                      <a:pt x="72" y="1238"/>
                    </a:lnTo>
                    <a:lnTo>
                      <a:pt x="88" y="1236"/>
                    </a:lnTo>
                    <a:lnTo>
                      <a:pt x="104" y="1232"/>
                    </a:lnTo>
                    <a:lnTo>
                      <a:pt x="118" y="1226"/>
                    </a:lnTo>
                    <a:lnTo>
                      <a:pt x="132" y="1220"/>
                    </a:lnTo>
                    <a:lnTo>
                      <a:pt x="144" y="1210"/>
                    </a:lnTo>
                    <a:lnTo>
                      <a:pt x="156" y="1200"/>
                    </a:lnTo>
                    <a:lnTo>
                      <a:pt x="166" y="1186"/>
                    </a:lnTo>
                    <a:lnTo>
                      <a:pt x="174" y="1170"/>
                    </a:lnTo>
                    <a:lnTo>
                      <a:pt x="174" y="1170"/>
                    </a:lnTo>
                    <a:close/>
                    <a:moveTo>
                      <a:pt x="504" y="546"/>
                    </a:moveTo>
                    <a:lnTo>
                      <a:pt x="504" y="546"/>
                    </a:lnTo>
                    <a:lnTo>
                      <a:pt x="488" y="588"/>
                    </a:lnTo>
                    <a:lnTo>
                      <a:pt x="470" y="626"/>
                    </a:lnTo>
                    <a:lnTo>
                      <a:pt x="470" y="626"/>
                    </a:lnTo>
                    <a:lnTo>
                      <a:pt x="456" y="656"/>
                    </a:lnTo>
                    <a:lnTo>
                      <a:pt x="450" y="670"/>
                    </a:lnTo>
                    <a:lnTo>
                      <a:pt x="444" y="686"/>
                    </a:lnTo>
                    <a:lnTo>
                      <a:pt x="440" y="700"/>
                    </a:lnTo>
                    <a:lnTo>
                      <a:pt x="438" y="716"/>
                    </a:lnTo>
                    <a:lnTo>
                      <a:pt x="438" y="734"/>
                    </a:lnTo>
                    <a:lnTo>
                      <a:pt x="442" y="750"/>
                    </a:lnTo>
                    <a:lnTo>
                      <a:pt x="442" y="750"/>
                    </a:lnTo>
                    <a:lnTo>
                      <a:pt x="442" y="756"/>
                    </a:lnTo>
                    <a:lnTo>
                      <a:pt x="442" y="760"/>
                    </a:lnTo>
                    <a:lnTo>
                      <a:pt x="434" y="772"/>
                    </a:lnTo>
                    <a:lnTo>
                      <a:pt x="434" y="772"/>
                    </a:lnTo>
                    <a:lnTo>
                      <a:pt x="414" y="802"/>
                    </a:lnTo>
                    <a:lnTo>
                      <a:pt x="396" y="834"/>
                    </a:lnTo>
                    <a:lnTo>
                      <a:pt x="380" y="866"/>
                    </a:lnTo>
                    <a:lnTo>
                      <a:pt x="368" y="900"/>
                    </a:lnTo>
                    <a:lnTo>
                      <a:pt x="358" y="934"/>
                    </a:lnTo>
                    <a:lnTo>
                      <a:pt x="350" y="970"/>
                    </a:lnTo>
                    <a:lnTo>
                      <a:pt x="346" y="1006"/>
                    </a:lnTo>
                    <a:lnTo>
                      <a:pt x="346" y="1044"/>
                    </a:lnTo>
                    <a:lnTo>
                      <a:pt x="346" y="1044"/>
                    </a:lnTo>
                    <a:lnTo>
                      <a:pt x="346" y="1056"/>
                    </a:lnTo>
                    <a:lnTo>
                      <a:pt x="344" y="1070"/>
                    </a:lnTo>
                    <a:lnTo>
                      <a:pt x="338" y="1104"/>
                    </a:lnTo>
                    <a:lnTo>
                      <a:pt x="338" y="1104"/>
                    </a:lnTo>
                    <a:lnTo>
                      <a:pt x="318" y="1088"/>
                    </a:lnTo>
                    <a:lnTo>
                      <a:pt x="304" y="1072"/>
                    </a:lnTo>
                    <a:lnTo>
                      <a:pt x="296" y="1054"/>
                    </a:lnTo>
                    <a:lnTo>
                      <a:pt x="288" y="1036"/>
                    </a:lnTo>
                    <a:lnTo>
                      <a:pt x="284" y="1018"/>
                    </a:lnTo>
                    <a:lnTo>
                      <a:pt x="282" y="998"/>
                    </a:lnTo>
                    <a:lnTo>
                      <a:pt x="278" y="962"/>
                    </a:lnTo>
                    <a:lnTo>
                      <a:pt x="278" y="962"/>
                    </a:lnTo>
                    <a:lnTo>
                      <a:pt x="274" y="986"/>
                    </a:lnTo>
                    <a:lnTo>
                      <a:pt x="274" y="1008"/>
                    </a:lnTo>
                    <a:lnTo>
                      <a:pt x="274" y="1030"/>
                    </a:lnTo>
                    <a:lnTo>
                      <a:pt x="278" y="1050"/>
                    </a:lnTo>
                    <a:lnTo>
                      <a:pt x="284" y="1070"/>
                    </a:lnTo>
                    <a:lnTo>
                      <a:pt x="294" y="1090"/>
                    </a:lnTo>
                    <a:lnTo>
                      <a:pt x="308" y="1108"/>
                    </a:lnTo>
                    <a:lnTo>
                      <a:pt x="326" y="1124"/>
                    </a:lnTo>
                    <a:lnTo>
                      <a:pt x="326" y="1124"/>
                    </a:lnTo>
                    <a:lnTo>
                      <a:pt x="406" y="1192"/>
                    </a:lnTo>
                    <a:lnTo>
                      <a:pt x="488" y="1260"/>
                    </a:lnTo>
                    <a:lnTo>
                      <a:pt x="488" y="1260"/>
                    </a:lnTo>
                    <a:lnTo>
                      <a:pt x="506" y="1278"/>
                    </a:lnTo>
                    <a:lnTo>
                      <a:pt x="520" y="1294"/>
                    </a:lnTo>
                    <a:lnTo>
                      <a:pt x="528" y="1310"/>
                    </a:lnTo>
                    <a:lnTo>
                      <a:pt x="530" y="1318"/>
                    </a:lnTo>
                    <a:lnTo>
                      <a:pt x="532" y="1324"/>
                    </a:lnTo>
                    <a:lnTo>
                      <a:pt x="530" y="1332"/>
                    </a:lnTo>
                    <a:lnTo>
                      <a:pt x="528" y="1340"/>
                    </a:lnTo>
                    <a:lnTo>
                      <a:pt x="520" y="1354"/>
                    </a:lnTo>
                    <a:lnTo>
                      <a:pt x="506" y="1368"/>
                    </a:lnTo>
                    <a:lnTo>
                      <a:pt x="486" y="1382"/>
                    </a:lnTo>
                    <a:lnTo>
                      <a:pt x="486" y="1382"/>
                    </a:lnTo>
                    <a:lnTo>
                      <a:pt x="546" y="1518"/>
                    </a:lnTo>
                    <a:lnTo>
                      <a:pt x="546" y="1518"/>
                    </a:lnTo>
                    <a:lnTo>
                      <a:pt x="552" y="1504"/>
                    </a:lnTo>
                    <a:lnTo>
                      <a:pt x="554" y="1490"/>
                    </a:lnTo>
                    <a:lnTo>
                      <a:pt x="552" y="1478"/>
                    </a:lnTo>
                    <a:lnTo>
                      <a:pt x="548" y="1464"/>
                    </a:lnTo>
                    <a:lnTo>
                      <a:pt x="534" y="1438"/>
                    </a:lnTo>
                    <a:lnTo>
                      <a:pt x="528" y="1426"/>
                    </a:lnTo>
                    <a:lnTo>
                      <a:pt x="524" y="1412"/>
                    </a:lnTo>
                    <a:lnTo>
                      <a:pt x="524" y="1412"/>
                    </a:lnTo>
                    <a:lnTo>
                      <a:pt x="570" y="1428"/>
                    </a:lnTo>
                    <a:lnTo>
                      <a:pt x="594" y="1434"/>
                    </a:lnTo>
                    <a:lnTo>
                      <a:pt x="618" y="1440"/>
                    </a:lnTo>
                    <a:lnTo>
                      <a:pt x="642" y="1444"/>
                    </a:lnTo>
                    <a:lnTo>
                      <a:pt x="666" y="1446"/>
                    </a:lnTo>
                    <a:lnTo>
                      <a:pt x="692" y="1446"/>
                    </a:lnTo>
                    <a:lnTo>
                      <a:pt x="718" y="1442"/>
                    </a:lnTo>
                    <a:lnTo>
                      <a:pt x="718" y="1442"/>
                    </a:lnTo>
                    <a:lnTo>
                      <a:pt x="744" y="1436"/>
                    </a:lnTo>
                    <a:lnTo>
                      <a:pt x="768" y="1428"/>
                    </a:lnTo>
                    <a:lnTo>
                      <a:pt x="790" y="1418"/>
                    </a:lnTo>
                    <a:lnTo>
                      <a:pt x="812" y="1404"/>
                    </a:lnTo>
                    <a:lnTo>
                      <a:pt x="832" y="1390"/>
                    </a:lnTo>
                    <a:lnTo>
                      <a:pt x="852" y="1372"/>
                    </a:lnTo>
                    <a:lnTo>
                      <a:pt x="870" y="1354"/>
                    </a:lnTo>
                    <a:lnTo>
                      <a:pt x="886" y="1330"/>
                    </a:lnTo>
                    <a:lnTo>
                      <a:pt x="886" y="1330"/>
                    </a:lnTo>
                    <a:lnTo>
                      <a:pt x="892" y="1344"/>
                    </a:lnTo>
                    <a:lnTo>
                      <a:pt x="896" y="1356"/>
                    </a:lnTo>
                    <a:lnTo>
                      <a:pt x="898" y="1368"/>
                    </a:lnTo>
                    <a:lnTo>
                      <a:pt x="898" y="1380"/>
                    </a:lnTo>
                    <a:lnTo>
                      <a:pt x="896" y="1402"/>
                    </a:lnTo>
                    <a:lnTo>
                      <a:pt x="892" y="1424"/>
                    </a:lnTo>
                    <a:lnTo>
                      <a:pt x="886" y="1446"/>
                    </a:lnTo>
                    <a:lnTo>
                      <a:pt x="882" y="1468"/>
                    </a:lnTo>
                    <a:lnTo>
                      <a:pt x="882" y="1480"/>
                    </a:lnTo>
                    <a:lnTo>
                      <a:pt x="882" y="1490"/>
                    </a:lnTo>
                    <a:lnTo>
                      <a:pt x="884" y="1502"/>
                    </a:lnTo>
                    <a:lnTo>
                      <a:pt x="886" y="1512"/>
                    </a:lnTo>
                    <a:lnTo>
                      <a:pt x="886" y="1512"/>
                    </a:lnTo>
                    <a:lnTo>
                      <a:pt x="896" y="1486"/>
                    </a:lnTo>
                    <a:lnTo>
                      <a:pt x="904" y="1458"/>
                    </a:lnTo>
                    <a:lnTo>
                      <a:pt x="910" y="1430"/>
                    </a:lnTo>
                    <a:lnTo>
                      <a:pt x="914" y="1402"/>
                    </a:lnTo>
                    <a:lnTo>
                      <a:pt x="914" y="1402"/>
                    </a:lnTo>
                    <a:lnTo>
                      <a:pt x="912" y="1356"/>
                    </a:lnTo>
                    <a:lnTo>
                      <a:pt x="910" y="1310"/>
                    </a:lnTo>
                    <a:lnTo>
                      <a:pt x="908" y="1266"/>
                    </a:lnTo>
                    <a:lnTo>
                      <a:pt x="908" y="1220"/>
                    </a:lnTo>
                    <a:lnTo>
                      <a:pt x="908" y="1220"/>
                    </a:lnTo>
                    <a:lnTo>
                      <a:pt x="910" y="1200"/>
                    </a:lnTo>
                    <a:lnTo>
                      <a:pt x="912" y="1182"/>
                    </a:lnTo>
                    <a:lnTo>
                      <a:pt x="918" y="1164"/>
                    </a:lnTo>
                    <a:lnTo>
                      <a:pt x="924" y="1156"/>
                    </a:lnTo>
                    <a:lnTo>
                      <a:pt x="928" y="1150"/>
                    </a:lnTo>
                    <a:lnTo>
                      <a:pt x="928" y="1150"/>
                    </a:lnTo>
                    <a:lnTo>
                      <a:pt x="948" y="1130"/>
                    </a:lnTo>
                    <a:lnTo>
                      <a:pt x="970" y="1112"/>
                    </a:lnTo>
                    <a:lnTo>
                      <a:pt x="1006" y="1084"/>
                    </a:lnTo>
                    <a:lnTo>
                      <a:pt x="1006" y="1084"/>
                    </a:lnTo>
                    <a:lnTo>
                      <a:pt x="998" y="1066"/>
                    </a:lnTo>
                    <a:lnTo>
                      <a:pt x="988" y="1048"/>
                    </a:lnTo>
                    <a:lnTo>
                      <a:pt x="982" y="1030"/>
                    </a:lnTo>
                    <a:lnTo>
                      <a:pt x="980" y="1022"/>
                    </a:lnTo>
                    <a:lnTo>
                      <a:pt x="980" y="1014"/>
                    </a:lnTo>
                    <a:lnTo>
                      <a:pt x="980" y="1014"/>
                    </a:lnTo>
                    <a:lnTo>
                      <a:pt x="982" y="986"/>
                    </a:lnTo>
                    <a:lnTo>
                      <a:pt x="980" y="958"/>
                    </a:lnTo>
                    <a:lnTo>
                      <a:pt x="976" y="930"/>
                    </a:lnTo>
                    <a:lnTo>
                      <a:pt x="972" y="904"/>
                    </a:lnTo>
                    <a:lnTo>
                      <a:pt x="966" y="878"/>
                    </a:lnTo>
                    <a:lnTo>
                      <a:pt x="958" y="852"/>
                    </a:lnTo>
                    <a:lnTo>
                      <a:pt x="938" y="800"/>
                    </a:lnTo>
                    <a:lnTo>
                      <a:pt x="916" y="750"/>
                    </a:lnTo>
                    <a:lnTo>
                      <a:pt x="894" y="702"/>
                    </a:lnTo>
                    <a:lnTo>
                      <a:pt x="870" y="652"/>
                    </a:lnTo>
                    <a:lnTo>
                      <a:pt x="850" y="602"/>
                    </a:lnTo>
                    <a:lnTo>
                      <a:pt x="850" y="602"/>
                    </a:lnTo>
                    <a:lnTo>
                      <a:pt x="846" y="594"/>
                    </a:lnTo>
                    <a:lnTo>
                      <a:pt x="842" y="588"/>
                    </a:lnTo>
                    <a:lnTo>
                      <a:pt x="842" y="588"/>
                    </a:lnTo>
                    <a:lnTo>
                      <a:pt x="832" y="574"/>
                    </a:lnTo>
                    <a:lnTo>
                      <a:pt x="822" y="560"/>
                    </a:lnTo>
                    <a:lnTo>
                      <a:pt x="816" y="546"/>
                    </a:lnTo>
                    <a:lnTo>
                      <a:pt x="812" y="530"/>
                    </a:lnTo>
                    <a:lnTo>
                      <a:pt x="810" y="514"/>
                    </a:lnTo>
                    <a:lnTo>
                      <a:pt x="810" y="498"/>
                    </a:lnTo>
                    <a:lnTo>
                      <a:pt x="812" y="482"/>
                    </a:lnTo>
                    <a:lnTo>
                      <a:pt x="816" y="466"/>
                    </a:lnTo>
                    <a:lnTo>
                      <a:pt x="816" y="466"/>
                    </a:lnTo>
                    <a:lnTo>
                      <a:pt x="820" y="456"/>
                    </a:lnTo>
                    <a:lnTo>
                      <a:pt x="820" y="446"/>
                    </a:lnTo>
                    <a:lnTo>
                      <a:pt x="820" y="438"/>
                    </a:lnTo>
                    <a:lnTo>
                      <a:pt x="816" y="432"/>
                    </a:lnTo>
                    <a:lnTo>
                      <a:pt x="812" y="426"/>
                    </a:lnTo>
                    <a:lnTo>
                      <a:pt x="804" y="420"/>
                    </a:lnTo>
                    <a:lnTo>
                      <a:pt x="796" y="416"/>
                    </a:lnTo>
                    <a:lnTo>
                      <a:pt x="786" y="412"/>
                    </a:lnTo>
                    <a:lnTo>
                      <a:pt x="786" y="412"/>
                    </a:lnTo>
                    <a:lnTo>
                      <a:pt x="768" y="406"/>
                    </a:lnTo>
                    <a:lnTo>
                      <a:pt x="750" y="400"/>
                    </a:lnTo>
                    <a:lnTo>
                      <a:pt x="716" y="382"/>
                    </a:lnTo>
                    <a:lnTo>
                      <a:pt x="716" y="382"/>
                    </a:lnTo>
                    <a:lnTo>
                      <a:pt x="708" y="376"/>
                    </a:lnTo>
                    <a:lnTo>
                      <a:pt x="700" y="370"/>
                    </a:lnTo>
                    <a:lnTo>
                      <a:pt x="696" y="362"/>
                    </a:lnTo>
                    <a:lnTo>
                      <a:pt x="696" y="354"/>
                    </a:lnTo>
                    <a:lnTo>
                      <a:pt x="696" y="344"/>
                    </a:lnTo>
                    <a:lnTo>
                      <a:pt x="696" y="336"/>
                    </a:lnTo>
                    <a:lnTo>
                      <a:pt x="702" y="320"/>
                    </a:lnTo>
                    <a:lnTo>
                      <a:pt x="702" y="320"/>
                    </a:lnTo>
                    <a:lnTo>
                      <a:pt x="710" y="308"/>
                    </a:lnTo>
                    <a:lnTo>
                      <a:pt x="720" y="298"/>
                    </a:lnTo>
                    <a:lnTo>
                      <a:pt x="732" y="290"/>
                    </a:lnTo>
                    <a:lnTo>
                      <a:pt x="738" y="288"/>
                    </a:lnTo>
                    <a:lnTo>
                      <a:pt x="744" y="288"/>
                    </a:lnTo>
                    <a:lnTo>
                      <a:pt x="744" y="288"/>
                    </a:lnTo>
                    <a:lnTo>
                      <a:pt x="750" y="290"/>
                    </a:lnTo>
                    <a:lnTo>
                      <a:pt x="756" y="292"/>
                    </a:lnTo>
                    <a:lnTo>
                      <a:pt x="768" y="302"/>
                    </a:lnTo>
                    <a:lnTo>
                      <a:pt x="778" y="312"/>
                    </a:lnTo>
                    <a:lnTo>
                      <a:pt x="786" y="326"/>
                    </a:lnTo>
                    <a:lnTo>
                      <a:pt x="786" y="326"/>
                    </a:lnTo>
                    <a:lnTo>
                      <a:pt x="790" y="340"/>
                    </a:lnTo>
                    <a:lnTo>
                      <a:pt x="790" y="354"/>
                    </a:lnTo>
                    <a:lnTo>
                      <a:pt x="788" y="388"/>
                    </a:lnTo>
                    <a:lnTo>
                      <a:pt x="788" y="388"/>
                    </a:lnTo>
                    <a:lnTo>
                      <a:pt x="796" y="390"/>
                    </a:lnTo>
                    <a:lnTo>
                      <a:pt x="802" y="390"/>
                    </a:lnTo>
                    <a:lnTo>
                      <a:pt x="808" y="388"/>
                    </a:lnTo>
                    <a:lnTo>
                      <a:pt x="814" y="386"/>
                    </a:lnTo>
                    <a:lnTo>
                      <a:pt x="818" y="382"/>
                    </a:lnTo>
                    <a:lnTo>
                      <a:pt x="820" y="376"/>
                    </a:lnTo>
                    <a:lnTo>
                      <a:pt x="824" y="362"/>
                    </a:lnTo>
                    <a:lnTo>
                      <a:pt x="824" y="362"/>
                    </a:lnTo>
                    <a:lnTo>
                      <a:pt x="824" y="338"/>
                    </a:lnTo>
                    <a:lnTo>
                      <a:pt x="822" y="316"/>
                    </a:lnTo>
                    <a:lnTo>
                      <a:pt x="818" y="294"/>
                    </a:lnTo>
                    <a:lnTo>
                      <a:pt x="810" y="276"/>
                    </a:lnTo>
                    <a:lnTo>
                      <a:pt x="798" y="260"/>
                    </a:lnTo>
                    <a:lnTo>
                      <a:pt x="786" y="246"/>
                    </a:lnTo>
                    <a:lnTo>
                      <a:pt x="770" y="238"/>
                    </a:lnTo>
                    <a:lnTo>
                      <a:pt x="762" y="236"/>
                    </a:lnTo>
                    <a:lnTo>
                      <a:pt x="754" y="234"/>
                    </a:lnTo>
                    <a:lnTo>
                      <a:pt x="754" y="234"/>
                    </a:lnTo>
                    <a:lnTo>
                      <a:pt x="738" y="234"/>
                    </a:lnTo>
                    <a:lnTo>
                      <a:pt x="722" y="236"/>
                    </a:lnTo>
                    <a:lnTo>
                      <a:pt x="708" y="240"/>
                    </a:lnTo>
                    <a:lnTo>
                      <a:pt x="702" y="244"/>
                    </a:lnTo>
                    <a:lnTo>
                      <a:pt x="700" y="248"/>
                    </a:lnTo>
                    <a:lnTo>
                      <a:pt x="700" y="248"/>
                    </a:lnTo>
                    <a:lnTo>
                      <a:pt x="686" y="274"/>
                    </a:lnTo>
                    <a:lnTo>
                      <a:pt x="674" y="302"/>
                    </a:lnTo>
                    <a:lnTo>
                      <a:pt x="652" y="358"/>
                    </a:lnTo>
                    <a:lnTo>
                      <a:pt x="652" y="358"/>
                    </a:lnTo>
                    <a:lnTo>
                      <a:pt x="602" y="354"/>
                    </a:lnTo>
                    <a:lnTo>
                      <a:pt x="602" y="354"/>
                    </a:lnTo>
                    <a:lnTo>
                      <a:pt x="592" y="310"/>
                    </a:lnTo>
                    <a:lnTo>
                      <a:pt x="586" y="290"/>
                    </a:lnTo>
                    <a:lnTo>
                      <a:pt x="578" y="272"/>
                    </a:lnTo>
                    <a:lnTo>
                      <a:pt x="578" y="272"/>
                    </a:lnTo>
                    <a:lnTo>
                      <a:pt x="574" y="266"/>
                    </a:lnTo>
                    <a:lnTo>
                      <a:pt x="568" y="260"/>
                    </a:lnTo>
                    <a:lnTo>
                      <a:pt x="552" y="252"/>
                    </a:lnTo>
                    <a:lnTo>
                      <a:pt x="538" y="246"/>
                    </a:lnTo>
                    <a:lnTo>
                      <a:pt x="532" y="244"/>
                    </a:lnTo>
                    <a:lnTo>
                      <a:pt x="530" y="244"/>
                    </a:lnTo>
                    <a:lnTo>
                      <a:pt x="530" y="244"/>
                    </a:lnTo>
                    <a:lnTo>
                      <a:pt x="518" y="260"/>
                    </a:lnTo>
                    <a:lnTo>
                      <a:pt x="506" y="278"/>
                    </a:lnTo>
                    <a:lnTo>
                      <a:pt x="496" y="296"/>
                    </a:lnTo>
                    <a:lnTo>
                      <a:pt x="492" y="314"/>
                    </a:lnTo>
                    <a:lnTo>
                      <a:pt x="492" y="314"/>
                    </a:lnTo>
                    <a:lnTo>
                      <a:pt x="488" y="336"/>
                    </a:lnTo>
                    <a:lnTo>
                      <a:pt x="488" y="346"/>
                    </a:lnTo>
                    <a:lnTo>
                      <a:pt x="490" y="356"/>
                    </a:lnTo>
                    <a:lnTo>
                      <a:pt x="494" y="368"/>
                    </a:lnTo>
                    <a:lnTo>
                      <a:pt x="500" y="376"/>
                    </a:lnTo>
                    <a:lnTo>
                      <a:pt x="508" y="384"/>
                    </a:lnTo>
                    <a:lnTo>
                      <a:pt x="520" y="392"/>
                    </a:lnTo>
                    <a:lnTo>
                      <a:pt x="520" y="392"/>
                    </a:lnTo>
                    <a:lnTo>
                      <a:pt x="522" y="390"/>
                    </a:lnTo>
                    <a:lnTo>
                      <a:pt x="528" y="386"/>
                    </a:lnTo>
                    <a:lnTo>
                      <a:pt x="528" y="386"/>
                    </a:lnTo>
                    <a:lnTo>
                      <a:pt x="516" y="372"/>
                    </a:lnTo>
                    <a:lnTo>
                      <a:pt x="512" y="366"/>
                    </a:lnTo>
                    <a:lnTo>
                      <a:pt x="510" y="358"/>
                    </a:lnTo>
                    <a:lnTo>
                      <a:pt x="510" y="358"/>
                    </a:lnTo>
                    <a:lnTo>
                      <a:pt x="508" y="344"/>
                    </a:lnTo>
                    <a:lnTo>
                      <a:pt x="510" y="328"/>
                    </a:lnTo>
                    <a:lnTo>
                      <a:pt x="512" y="314"/>
                    </a:lnTo>
                    <a:lnTo>
                      <a:pt x="516" y="298"/>
                    </a:lnTo>
                    <a:lnTo>
                      <a:pt x="516" y="298"/>
                    </a:lnTo>
                    <a:lnTo>
                      <a:pt x="518" y="296"/>
                    </a:lnTo>
                    <a:lnTo>
                      <a:pt x="522" y="294"/>
                    </a:lnTo>
                    <a:lnTo>
                      <a:pt x="532" y="292"/>
                    </a:lnTo>
                    <a:lnTo>
                      <a:pt x="542" y="290"/>
                    </a:lnTo>
                    <a:lnTo>
                      <a:pt x="546" y="290"/>
                    </a:lnTo>
                    <a:lnTo>
                      <a:pt x="550" y="292"/>
                    </a:lnTo>
                    <a:lnTo>
                      <a:pt x="550" y="292"/>
                    </a:lnTo>
                    <a:lnTo>
                      <a:pt x="558" y="304"/>
                    </a:lnTo>
                    <a:lnTo>
                      <a:pt x="564" y="318"/>
                    </a:lnTo>
                    <a:lnTo>
                      <a:pt x="570" y="332"/>
                    </a:lnTo>
                    <a:lnTo>
                      <a:pt x="574" y="346"/>
                    </a:lnTo>
                    <a:lnTo>
                      <a:pt x="574" y="346"/>
                    </a:lnTo>
                    <a:lnTo>
                      <a:pt x="574" y="354"/>
                    </a:lnTo>
                    <a:lnTo>
                      <a:pt x="570" y="360"/>
                    </a:lnTo>
                    <a:lnTo>
                      <a:pt x="560" y="374"/>
                    </a:lnTo>
                    <a:lnTo>
                      <a:pt x="560" y="374"/>
                    </a:lnTo>
                    <a:lnTo>
                      <a:pt x="534" y="396"/>
                    </a:lnTo>
                    <a:lnTo>
                      <a:pt x="522" y="406"/>
                    </a:lnTo>
                    <a:lnTo>
                      <a:pt x="510" y="418"/>
                    </a:lnTo>
                    <a:lnTo>
                      <a:pt x="510" y="418"/>
                    </a:lnTo>
                    <a:lnTo>
                      <a:pt x="504" y="428"/>
                    </a:lnTo>
                    <a:lnTo>
                      <a:pt x="498" y="440"/>
                    </a:lnTo>
                    <a:lnTo>
                      <a:pt x="494" y="450"/>
                    </a:lnTo>
                    <a:lnTo>
                      <a:pt x="494" y="454"/>
                    </a:lnTo>
                    <a:lnTo>
                      <a:pt x="494" y="456"/>
                    </a:lnTo>
                    <a:lnTo>
                      <a:pt x="494" y="456"/>
                    </a:lnTo>
                    <a:lnTo>
                      <a:pt x="514" y="476"/>
                    </a:lnTo>
                    <a:lnTo>
                      <a:pt x="526" y="488"/>
                    </a:lnTo>
                    <a:lnTo>
                      <a:pt x="536" y="496"/>
                    </a:lnTo>
                    <a:lnTo>
                      <a:pt x="548" y="504"/>
                    </a:lnTo>
                    <a:lnTo>
                      <a:pt x="562" y="510"/>
                    </a:lnTo>
                    <a:lnTo>
                      <a:pt x="576" y="514"/>
                    </a:lnTo>
                    <a:lnTo>
                      <a:pt x="594" y="514"/>
                    </a:lnTo>
                    <a:lnTo>
                      <a:pt x="594" y="514"/>
                    </a:lnTo>
                    <a:lnTo>
                      <a:pt x="644" y="506"/>
                    </a:lnTo>
                    <a:lnTo>
                      <a:pt x="670" y="500"/>
                    </a:lnTo>
                    <a:lnTo>
                      <a:pt x="694" y="494"/>
                    </a:lnTo>
                    <a:lnTo>
                      <a:pt x="718" y="486"/>
                    </a:lnTo>
                    <a:lnTo>
                      <a:pt x="742" y="474"/>
                    </a:lnTo>
                    <a:lnTo>
                      <a:pt x="766" y="460"/>
                    </a:lnTo>
                    <a:lnTo>
                      <a:pt x="788" y="444"/>
                    </a:lnTo>
                    <a:lnTo>
                      <a:pt x="788" y="444"/>
                    </a:lnTo>
                    <a:lnTo>
                      <a:pt x="792" y="460"/>
                    </a:lnTo>
                    <a:lnTo>
                      <a:pt x="792" y="466"/>
                    </a:lnTo>
                    <a:lnTo>
                      <a:pt x="792" y="466"/>
                    </a:lnTo>
                    <a:lnTo>
                      <a:pt x="734" y="494"/>
                    </a:lnTo>
                    <a:lnTo>
                      <a:pt x="706" y="506"/>
                    </a:lnTo>
                    <a:lnTo>
                      <a:pt x="676" y="518"/>
                    </a:lnTo>
                    <a:lnTo>
                      <a:pt x="646" y="528"/>
                    </a:lnTo>
                    <a:lnTo>
                      <a:pt x="614" y="534"/>
                    </a:lnTo>
                    <a:lnTo>
                      <a:pt x="580" y="538"/>
                    </a:lnTo>
                    <a:lnTo>
                      <a:pt x="564" y="536"/>
                    </a:lnTo>
                    <a:lnTo>
                      <a:pt x="546" y="534"/>
                    </a:lnTo>
                    <a:lnTo>
                      <a:pt x="546" y="534"/>
                    </a:lnTo>
                    <a:lnTo>
                      <a:pt x="558" y="548"/>
                    </a:lnTo>
                    <a:lnTo>
                      <a:pt x="570" y="560"/>
                    </a:lnTo>
                    <a:lnTo>
                      <a:pt x="582" y="566"/>
                    </a:lnTo>
                    <a:lnTo>
                      <a:pt x="596" y="570"/>
                    </a:lnTo>
                    <a:lnTo>
                      <a:pt x="608" y="572"/>
                    </a:lnTo>
                    <a:lnTo>
                      <a:pt x="622" y="570"/>
                    </a:lnTo>
                    <a:lnTo>
                      <a:pt x="634" y="568"/>
                    </a:lnTo>
                    <a:lnTo>
                      <a:pt x="648" y="564"/>
                    </a:lnTo>
                    <a:lnTo>
                      <a:pt x="648" y="564"/>
                    </a:lnTo>
                    <a:lnTo>
                      <a:pt x="672" y="554"/>
                    </a:lnTo>
                    <a:lnTo>
                      <a:pt x="696" y="544"/>
                    </a:lnTo>
                    <a:lnTo>
                      <a:pt x="742" y="520"/>
                    </a:lnTo>
                    <a:lnTo>
                      <a:pt x="742" y="520"/>
                    </a:lnTo>
                    <a:lnTo>
                      <a:pt x="762" y="514"/>
                    </a:lnTo>
                    <a:lnTo>
                      <a:pt x="782" y="510"/>
                    </a:lnTo>
                    <a:lnTo>
                      <a:pt x="782" y="510"/>
                    </a:lnTo>
                    <a:lnTo>
                      <a:pt x="786" y="522"/>
                    </a:lnTo>
                    <a:lnTo>
                      <a:pt x="786" y="522"/>
                    </a:lnTo>
                    <a:lnTo>
                      <a:pt x="698" y="578"/>
                    </a:lnTo>
                    <a:lnTo>
                      <a:pt x="654" y="604"/>
                    </a:lnTo>
                    <a:lnTo>
                      <a:pt x="608" y="630"/>
                    </a:lnTo>
                    <a:lnTo>
                      <a:pt x="608" y="630"/>
                    </a:lnTo>
                    <a:lnTo>
                      <a:pt x="604" y="630"/>
                    </a:lnTo>
                    <a:lnTo>
                      <a:pt x="598" y="630"/>
                    </a:lnTo>
                    <a:lnTo>
                      <a:pt x="582" y="626"/>
                    </a:lnTo>
                    <a:lnTo>
                      <a:pt x="568" y="618"/>
                    </a:lnTo>
                    <a:lnTo>
                      <a:pt x="554" y="608"/>
                    </a:lnTo>
                    <a:lnTo>
                      <a:pt x="554" y="608"/>
                    </a:lnTo>
                    <a:lnTo>
                      <a:pt x="540" y="594"/>
                    </a:lnTo>
                    <a:lnTo>
                      <a:pt x="528" y="578"/>
                    </a:lnTo>
                    <a:lnTo>
                      <a:pt x="504" y="546"/>
                    </a:lnTo>
                    <a:lnTo>
                      <a:pt x="504" y="546"/>
                    </a:lnTo>
                    <a:close/>
                    <a:moveTo>
                      <a:pt x="1078" y="1054"/>
                    </a:moveTo>
                    <a:lnTo>
                      <a:pt x="1078" y="1054"/>
                    </a:lnTo>
                    <a:lnTo>
                      <a:pt x="1084" y="1012"/>
                    </a:lnTo>
                    <a:lnTo>
                      <a:pt x="1086" y="970"/>
                    </a:lnTo>
                    <a:lnTo>
                      <a:pt x="1084" y="930"/>
                    </a:lnTo>
                    <a:lnTo>
                      <a:pt x="1078" y="892"/>
                    </a:lnTo>
                    <a:lnTo>
                      <a:pt x="1068" y="854"/>
                    </a:lnTo>
                    <a:lnTo>
                      <a:pt x="1052" y="818"/>
                    </a:lnTo>
                    <a:lnTo>
                      <a:pt x="1032" y="784"/>
                    </a:lnTo>
                    <a:lnTo>
                      <a:pt x="1008" y="750"/>
                    </a:lnTo>
                    <a:lnTo>
                      <a:pt x="1008" y="750"/>
                    </a:lnTo>
                    <a:lnTo>
                      <a:pt x="1040" y="826"/>
                    </a:lnTo>
                    <a:lnTo>
                      <a:pt x="1056" y="866"/>
                    </a:lnTo>
                    <a:lnTo>
                      <a:pt x="1066" y="904"/>
                    </a:lnTo>
                    <a:lnTo>
                      <a:pt x="1070" y="924"/>
                    </a:lnTo>
                    <a:lnTo>
                      <a:pt x="1072" y="944"/>
                    </a:lnTo>
                    <a:lnTo>
                      <a:pt x="1074" y="966"/>
                    </a:lnTo>
                    <a:lnTo>
                      <a:pt x="1072" y="986"/>
                    </a:lnTo>
                    <a:lnTo>
                      <a:pt x="1070" y="1006"/>
                    </a:lnTo>
                    <a:lnTo>
                      <a:pt x="1064" y="1028"/>
                    </a:lnTo>
                    <a:lnTo>
                      <a:pt x="1056" y="1050"/>
                    </a:lnTo>
                    <a:lnTo>
                      <a:pt x="1046" y="1070"/>
                    </a:lnTo>
                    <a:lnTo>
                      <a:pt x="1046" y="1070"/>
                    </a:lnTo>
                    <a:lnTo>
                      <a:pt x="1108" y="1080"/>
                    </a:lnTo>
                    <a:lnTo>
                      <a:pt x="1108" y="1080"/>
                    </a:lnTo>
                    <a:lnTo>
                      <a:pt x="1078" y="1054"/>
                    </a:lnTo>
                    <a:lnTo>
                      <a:pt x="1078" y="1054"/>
                    </a:lnTo>
                    <a:close/>
                    <a:moveTo>
                      <a:pt x="880" y="490"/>
                    </a:moveTo>
                    <a:lnTo>
                      <a:pt x="880" y="490"/>
                    </a:lnTo>
                    <a:lnTo>
                      <a:pt x="870" y="496"/>
                    </a:lnTo>
                    <a:lnTo>
                      <a:pt x="870" y="496"/>
                    </a:lnTo>
                    <a:lnTo>
                      <a:pt x="888" y="520"/>
                    </a:lnTo>
                    <a:lnTo>
                      <a:pt x="908" y="542"/>
                    </a:lnTo>
                    <a:lnTo>
                      <a:pt x="908" y="542"/>
                    </a:lnTo>
                    <a:lnTo>
                      <a:pt x="912" y="544"/>
                    </a:lnTo>
                    <a:lnTo>
                      <a:pt x="918" y="544"/>
                    </a:lnTo>
                    <a:lnTo>
                      <a:pt x="932" y="542"/>
                    </a:lnTo>
                    <a:lnTo>
                      <a:pt x="932" y="542"/>
                    </a:lnTo>
                    <a:lnTo>
                      <a:pt x="928" y="526"/>
                    </a:lnTo>
                    <a:lnTo>
                      <a:pt x="928" y="520"/>
                    </a:lnTo>
                    <a:lnTo>
                      <a:pt x="924" y="514"/>
                    </a:lnTo>
                    <a:lnTo>
                      <a:pt x="924" y="514"/>
                    </a:lnTo>
                    <a:lnTo>
                      <a:pt x="914" y="508"/>
                    </a:lnTo>
                    <a:lnTo>
                      <a:pt x="902" y="502"/>
                    </a:lnTo>
                    <a:lnTo>
                      <a:pt x="880" y="490"/>
                    </a:lnTo>
                    <a:lnTo>
                      <a:pt x="880" y="490"/>
                    </a:lnTo>
                    <a:close/>
                  </a:path>
                </a:pathLst>
              </a:custGeom>
              <a:solidFill>
                <a:srgbClr val="0070C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706" tIns="146165" rIns="182706" bIns="146165" numCol="1" spcCol="0" rtlCol="0" fromWordArt="0" anchor="t" anchorCtr="0" forceAA="0" compatLnSpc="1">
                <a:prstTxWarp prst="textNoShape">
                  <a:avLst/>
                </a:prstTxWarp>
                <a:noAutofit/>
              </a:bodyPr>
              <a:lstStyle/>
              <a:p>
                <a:pPr marL="0" marR="0" lvl="0" indent="0" algn="ctr" defTabSz="913111" rtl="0" eaLnBrk="1" fontAlgn="base" latinLnBrk="0" hangingPunct="1">
                  <a:lnSpc>
                    <a:spcPct val="90000"/>
                  </a:lnSpc>
                  <a:spcBef>
                    <a:spcPct val="0"/>
                  </a:spcBef>
                  <a:spcAft>
                    <a:spcPct val="0"/>
                  </a:spcAft>
                  <a:buClrTx/>
                  <a:buSzTx/>
                  <a:buFontTx/>
                  <a:buNone/>
                  <a:tabLst/>
                  <a:defRPr/>
                </a:pPr>
                <a:endParaRPr kumimoji="0" lang="en-US" sz="1998" b="0" i="0" u="none" strike="noStrike" kern="1200" cap="none" spc="-50" normalizeH="0" baseline="0" noProof="0">
                  <a:ln>
                    <a:noFill/>
                  </a:ln>
                  <a:gradFill>
                    <a:gsLst>
                      <a:gs pos="1250">
                        <a:srgbClr val="EFEFEF"/>
                      </a:gs>
                      <a:gs pos="10417">
                        <a:srgbClr val="EFEFEF"/>
                      </a:gs>
                    </a:gsLst>
                    <a:lin ang="5400000" scaled="0"/>
                  </a:gradFill>
                  <a:effectLst/>
                  <a:uLnTx/>
                  <a:uFillTx/>
                  <a:latin typeface="Segoe UI Light"/>
                  <a:ea typeface="+mn-ea"/>
                  <a:cs typeface="+mn-cs"/>
                </a:endParaRPr>
              </a:p>
            </p:txBody>
          </p:sp>
        </p:grpSp>
      </p:grpSp>
      <p:cxnSp>
        <p:nvCxnSpPr>
          <p:cNvPr id="169" name="Connector: Elbow 168">
            <a:extLst>
              <a:ext uri="{FF2B5EF4-FFF2-40B4-BE49-F238E27FC236}">
                <a16:creationId xmlns:a16="http://schemas.microsoft.com/office/drawing/2014/main" id="{A33D7D39-6C68-4FBC-ACD0-0A68989EB83E}"/>
              </a:ext>
            </a:extLst>
          </p:cNvPr>
          <p:cNvCxnSpPr>
            <a:cxnSpLocks/>
            <a:stCxn id="582" idx="0"/>
            <a:endCxn id="175" idx="1"/>
          </p:cNvCxnSpPr>
          <p:nvPr/>
        </p:nvCxnSpPr>
        <p:spPr>
          <a:xfrm rot="16200000" flipH="1">
            <a:off x="3509943" y="3049944"/>
            <a:ext cx="584737" cy="2146597"/>
          </a:xfrm>
          <a:prstGeom prst="bentConnector3">
            <a:avLst>
              <a:gd name="adj1" fmla="val 72843"/>
            </a:avLst>
          </a:prstGeom>
          <a:ln w="28575">
            <a:solidFill>
              <a:schemeClr val="accent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06" name="Connector: Elbow 1105">
            <a:extLst>
              <a:ext uri="{FF2B5EF4-FFF2-40B4-BE49-F238E27FC236}">
                <a16:creationId xmlns:a16="http://schemas.microsoft.com/office/drawing/2014/main" id="{8D2E90D5-5F83-4EF7-9C45-1EF704DA83D7}"/>
              </a:ext>
            </a:extLst>
          </p:cNvPr>
          <p:cNvCxnSpPr>
            <a:cxnSpLocks/>
          </p:cNvCxnSpPr>
          <p:nvPr/>
        </p:nvCxnSpPr>
        <p:spPr>
          <a:xfrm rot="16200000" flipH="1">
            <a:off x="1382180" y="2820181"/>
            <a:ext cx="1636705" cy="383565"/>
          </a:xfrm>
          <a:prstGeom prst="bentConnector3">
            <a:avLst/>
          </a:prstGeom>
          <a:ln w="28575">
            <a:solidFill>
              <a:schemeClr val="accent4"/>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205" name="Group 204">
            <a:extLst>
              <a:ext uri="{FF2B5EF4-FFF2-40B4-BE49-F238E27FC236}">
                <a16:creationId xmlns:a16="http://schemas.microsoft.com/office/drawing/2014/main" id="{3D993FEE-D3B7-4B3F-8811-8B23BF89FCD2}"/>
              </a:ext>
            </a:extLst>
          </p:cNvPr>
          <p:cNvGrpSpPr/>
          <p:nvPr/>
        </p:nvGrpSpPr>
        <p:grpSpPr>
          <a:xfrm>
            <a:off x="9432393" y="5534357"/>
            <a:ext cx="123684" cy="130517"/>
            <a:chOff x="5272950" y="2774444"/>
            <a:chExt cx="168221" cy="177514"/>
          </a:xfrm>
        </p:grpSpPr>
        <p:sp>
          <p:nvSpPr>
            <p:cNvPr id="203" name="Freeform 1059">
              <a:extLst>
                <a:ext uri="{FF2B5EF4-FFF2-40B4-BE49-F238E27FC236}">
                  <a16:creationId xmlns:a16="http://schemas.microsoft.com/office/drawing/2014/main" id="{3A643D51-67FF-4ED3-BF2A-8598DF9F11C7}"/>
                </a:ext>
              </a:extLst>
            </p:cNvPr>
            <p:cNvSpPr>
              <a:spLocks/>
            </p:cNvSpPr>
            <p:nvPr/>
          </p:nvSpPr>
          <p:spPr bwMode="auto">
            <a:xfrm>
              <a:off x="5272950" y="2869497"/>
              <a:ext cx="168221" cy="82461"/>
            </a:xfrm>
            <a:custGeom>
              <a:avLst/>
              <a:gdLst>
                <a:gd name="T0" fmla="*/ 32 w 64"/>
                <a:gd name="T1" fmla="*/ 0 h 32"/>
                <a:gd name="T2" fmla="*/ 0 w 64"/>
                <a:gd name="T3" fmla="*/ 32 h 32"/>
                <a:gd name="T4" fmla="*/ 64 w 64"/>
                <a:gd name="T5" fmla="*/ 32 h 32"/>
                <a:gd name="T6" fmla="*/ 32 w 64"/>
                <a:gd name="T7" fmla="*/ 0 h 32"/>
              </a:gdLst>
              <a:ahLst/>
              <a:cxnLst>
                <a:cxn ang="0">
                  <a:pos x="T0" y="T1"/>
                </a:cxn>
                <a:cxn ang="0">
                  <a:pos x="T2" y="T3"/>
                </a:cxn>
                <a:cxn ang="0">
                  <a:pos x="T4" y="T5"/>
                </a:cxn>
                <a:cxn ang="0">
                  <a:pos x="T6" y="T7"/>
                </a:cxn>
              </a:cxnLst>
              <a:rect l="0" t="0" r="r" b="b"/>
              <a:pathLst>
                <a:path w="64" h="32">
                  <a:moveTo>
                    <a:pt x="32" y="0"/>
                  </a:moveTo>
                  <a:cubicBezTo>
                    <a:pt x="14" y="0"/>
                    <a:pt x="0" y="14"/>
                    <a:pt x="0" y="32"/>
                  </a:cubicBezTo>
                  <a:cubicBezTo>
                    <a:pt x="64" y="32"/>
                    <a:pt x="64" y="32"/>
                    <a:pt x="64" y="32"/>
                  </a:cubicBezTo>
                  <a:cubicBezTo>
                    <a:pt x="64" y="14"/>
                    <a:pt x="50" y="0"/>
                    <a:pt x="3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C3C41"/>
                </a:solidFill>
                <a:effectLst/>
                <a:uLnTx/>
                <a:uFillTx/>
                <a:latin typeface="Segoe UI"/>
                <a:ea typeface="+mn-ea"/>
                <a:cs typeface="+mn-cs"/>
              </a:endParaRPr>
            </a:p>
          </p:txBody>
        </p:sp>
        <p:sp>
          <p:nvSpPr>
            <p:cNvPr id="204" name="Oval 1060">
              <a:extLst>
                <a:ext uri="{FF2B5EF4-FFF2-40B4-BE49-F238E27FC236}">
                  <a16:creationId xmlns:a16="http://schemas.microsoft.com/office/drawing/2014/main" id="{555F8BD9-C9EE-41BF-9B74-22FAD0A8CF89}"/>
                </a:ext>
              </a:extLst>
            </p:cNvPr>
            <p:cNvSpPr>
              <a:spLocks noChangeArrowheads="1"/>
            </p:cNvSpPr>
            <p:nvPr/>
          </p:nvSpPr>
          <p:spPr bwMode="auto">
            <a:xfrm>
              <a:off x="5312012" y="2774444"/>
              <a:ext cx="90098" cy="845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C3C41"/>
                </a:solidFill>
                <a:effectLst/>
                <a:uLnTx/>
                <a:uFillTx/>
                <a:latin typeface="Segoe UI"/>
                <a:ea typeface="+mn-ea"/>
                <a:cs typeface="+mn-cs"/>
              </a:endParaRPr>
            </a:p>
          </p:txBody>
        </p:sp>
      </p:grpSp>
      <p:grpSp>
        <p:nvGrpSpPr>
          <p:cNvPr id="171" name="Group 170">
            <a:extLst>
              <a:ext uri="{FF2B5EF4-FFF2-40B4-BE49-F238E27FC236}">
                <a16:creationId xmlns:a16="http://schemas.microsoft.com/office/drawing/2014/main" id="{A8402CA3-2303-4CD4-8DBB-0171D2A95881}"/>
              </a:ext>
            </a:extLst>
          </p:cNvPr>
          <p:cNvGrpSpPr/>
          <p:nvPr/>
        </p:nvGrpSpPr>
        <p:grpSpPr>
          <a:xfrm>
            <a:off x="284627" y="5490836"/>
            <a:ext cx="1623782" cy="830688"/>
            <a:chOff x="284627" y="5490836"/>
            <a:chExt cx="1623782" cy="830688"/>
          </a:xfrm>
        </p:grpSpPr>
        <p:grpSp>
          <p:nvGrpSpPr>
            <p:cNvPr id="13" name="Group 12">
              <a:extLst>
                <a:ext uri="{FF2B5EF4-FFF2-40B4-BE49-F238E27FC236}">
                  <a16:creationId xmlns:a16="http://schemas.microsoft.com/office/drawing/2014/main" id="{F5D285D6-BB19-4EF3-A4AA-722AA062D872}"/>
                </a:ext>
              </a:extLst>
            </p:cNvPr>
            <p:cNvGrpSpPr/>
            <p:nvPr/>
          </p:nvGrpSpPr>
          <p:grpSpPr>
            <a:xfrm>
              <a:off x="284627" y="5490836"/>
              <a:ext cx="1623782" cy="830688"/>
              <a:chOff x="136776" y="5337327"/>
              <a:chExt cx="1623782" cy="830688"/>
            </a:xfrm>
          </p:grpSpPr>
          <p:grpSp>
            <p:nvGrpSpPr>
              <p:cNvPr id="502" name="Group 501">
                <a:extLst>
                  <a:ext uri="{FF2B5EF4-FFF2-40B4-BE49-F238E27FC236}">
                    <a16:creationId xmlns:a16="http://schemas.microsoft.com/office/drawing/2014/main" id="{62B05F48-488F-419C-8A2F-20BE6F7116C0}"/>
                  </a:ext>
                </a:extLst>
              </p:cNvPr>
              <p:cNvGrpSpPr/>
              <p:nvPr/>
            </p:nvGrpSpPr>
            <p:grpSpPr>
              <a:xfrm>
                <a:off x="136776" y="5337327"/>
                <a:ext cx="1623782" cy="830688"/>
                <a:chOff x="3829108" y="5417189"/>
                <a:chExt cx="1623782" cy="830688"/>
              </a:xfrm>
            </p:grpSpPr>
            <p:sp>
              <p:nvSpPr>
                <p:cNvPr id="567" name="Rectangle 566">
                  <a:hlinkClick r:id="rId77" tooltip="Windows 10 is designed to protect against known and emerging security threats across the spectrum of attackers and attack vectors. Windows 10 focuses on providing excellence in both security and productivity."/>
                  <a:extLst>
                    <a:ext uri="{FF2B5EF4-FFF2-40B4-BE49-F238E27FC236}">
                      <a16:creationId xmlns:a16="http://schemas.microsoft.com/office/drawing/2014/main" id="{12F47460-432B-44C0-B838-482409AFCE7B}"/>
                    </a:ext>
                  </a:extLst>
                </p:cNvPr>
                <p:cNvSpPr/>
                <p:nvPr/>
              </p:nvSpPr>
              <p:spPr bwMode="auto">
                <a:xfrm>
                  <a:off x="3829108" y="5417189"/>
                  <a:ext cx="1623782" cy="830688"/>
                </a:xfrm>
                <a:prstGeom prst="rect">
                  <a:avLst/>
                </a:prstGeom>
                <a:solidFill>
                  <a:schemeClr val="bg1"/>
                </a:solidFill>
                <a:ln w="14224">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14300" marR="0" lvl="0" indent="0" algn="l" defTabSz="914400" rtl="0" eaLnBrk="1" fontAlgn="auto" latinLnBrk="0" hangingPunct="1">
                    <a:lnSpc>
                      <a:spcPct val="97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endParaRPr>
                </a:p>
              </p:txBody>
            </p:sp>
            <p:sp>
              <p:nvSpPr>
                <p:cNvPr id="568" name="Rounded Rectangle 1457">
                  <a:hlinkClick r:id="rId77" tooltip="Windows 10 is designed to protect against known and emerging security threats across the spectrum of attackers and attack vectors. Windows 10 focus on providing excellence in both security and productivity. "/>
                  <a:extLst>
                    <a:ext uri="{FF2B5EF4-FFF2-40B4-BE49-F238E27FC236}">
                      <a16:creationId xmlns:a16="http://schemas.microsoft.com/office/drawing/2014/main" id="{C70FE1D3-B317-4288-9465-092462159B1A}"/>
                    </a:ext>
                  </a:extLst>
                </p:cNvPr>
                <p:cNvSpPr/>
                <p:nvPr/>
              </p:nvSpPr>
              <p:spPr>
                <a:xfrm>
                  <a:off x="3870875" y="5601157"/>
                  <a:ext cx="1203095" cy="561573"/>
                </a:xfrm>
                <a:prstGeom prst="roundRect">
                  <a:avLst>
                    <a:gd name="adj" fmla="val 0"/>
                  </a:avLst>
                </a:prstGeom>
                <a:noFill/>
                <a:ln w="14224">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91440" numCol="1"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57150" marR="0" lvl="0" indent="0" algn="l" defTabSz="914400" rtl="0" eaLnBrk="1" fontAlgn="auto" latinLnBrk="0" hangingPunct="1">
                    <a:lnSpc>
                      <a:spcPct val="90000"/>
                    </a:lnSpc>
                    <a:spcBef>
                      <a:spcPts val="0"/>
                    </a:spcBef>
                    <a:spcAft>
                      <a:spcPts val="150"/>
                    </a:spcAft>
                    <a:buClrTx/>
                    <a:buSzTx/>
                    <a:buFontTx/>
                    <a:buNone/>
                    <a:tabLst/>
                    <a:defRPr/>
                  </a:pPr>
                  <a:r>
                    <a:rPr kumimoji="0" lang="en-US" sz="5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Network protection</a:t>
                  </a:r>
                </a:p>
                <a:p>
                  <a:pPr marL="57150" marR="0" lvl="0" indent="0" algn="l" defTabSz="914400" rtl="0" eaLnBrk="1" fontAlgn="auto" latinLnBrk="0" hangingPunct="1">
                    <a:lnSpc>
                      <a:spcPct val="90000"/>
                    </a:lnSpc>
                    <a:spcBef>
                      <a:spcPts val="0"/>
                    </a:spcBef>
                    <a:spcAft>
                      <a:spcPts val="150"/>
                    </a:spcAft>
                    <a:buClrTx/>
                    <a:buSzTx/>
                    <a:buFontTx/>
                    <a:buNone/>
                    <a:tabLst/>
                    <a:defRPr/>
                  </a:pPr>
                  <a:r>
                    <a:rPr kumimoji="0" lang="en-US" sz="5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Credential protection</a:t>
                  </a:r>
                </a:p>
                <a:p>
                  <a:pPr marL="57150" marR="0" lvl="0" indent="0" algn="l" defTabSz="914400" rtl="0" eaLnBrk="1" fontAlgn="auto" latinLnBrk="0" hangingPunct="1">
                    <a:lnSpc>
                      <a:spcPct val="90000"/>
                    </a:lnSpc>
                    <a:spcBef>
                      <a:spcPts val="0"/>
                    </a:spcBef>
                    <a:spcAft>
                      <a:spcPts val="150"/>
                    </a:spcAft>
                    <a:buClrTx/>
                    <a:buSzTx/>
                    <a:buFontTx/>
                    <a:buNone/>
                    <a:tabLst/>
                    <a:defRPr/>
                  </a:pPr>
                  <a:r>
                    <a:rPr kumimoji="0" lang="en-US" sz="5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Full Disk Encryption</a:t>
                  </a:r>
                </a:p>
                <a:p>
                  <a:pPr marL="57150" marR="0" lvl="0" indent="0" algn="l" defTabSz="914400" rtl="0" eaLnBrk="1" fontAlgn="auto" latinLnBrk="0" hangingPunct="1">
                    <a:lnSpc>
                      <a:spcPct val="90000"/>
                    </a:lnSpc>
                    <a:spcBef>
                      <a:spcPts val="0"/>
                    </a:spcBef>
                    <a:spcAft>
                      <a:spcPts val="150"/>
                    </a:spcAft>
                    <a:buClrTx/>
                    <a:buSzTx/>
                    <a:buFontTx/>
                    <a:buNone/>
                    <a:tabLst/>
                    <a:defRPr/>
                  </a:pPr>
                  <a:r>
                    <a:rPr kumimoji="0" lang="en-US" sz="5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a:ea typeface="+mn-ea"/>
                      <a:cs typeface="+mn-cs"/>
                    </a:rPr>
                    <a:t>Attack surface</a:t>
                  </a:r>
                  <a:br>
                    <a:rPr kumimoji="0" lang="en-US" sz="5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a:ea typeface="+mn-ea"/>
                      <a:cs typeface="+mn-cs"/>
                    </a:rPr>
                  </a:br>
                  <a:r>
                    <a:rPr kumimoji="0" lang="en-US" sz="5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a:ea typeface="+mn-ea"/>
                      <a:cs typeface="+mn-cs"/>
                    </a:rPr>
                    <a:t>reduction</a:t>
                  </a:r>
                </a:p>
              </p:txBody>
            </p:sp>
            <p:pic>
              <p:nvPicPr>
                <p:cNvPr id="600" name="Picture 599">
                  <a:extLst>
                    <a:ext uri="{FF2B5EF4-FFF2-40B4-BE49-F238E27FC236}">
                      <a16:creationId xmlns:a16="http://schemas.microsoft.com/office/drawing/2014/main" id="{29020BBF-288B-4126-9EDC-5EB18559A0B2}"/>
                    </a:ext>
                  </a:extLst>
                </p:cNvPr>
                <p:cNvPicPr>
                  <a:picLocks noChangeAspect="1"/>
                </p:cNvPicPr>
                <p:nvPr/>
              </p:nvPicPr>
              <p:blipFill>
                <a:blip r:embed="rId78">
                  <a:duotone>
                    <a:prstClr val="black"/>
                    <a:schemeClr val="accent1">
                      <a:tint val="45000"/>
                      <a:satMod val="400000"/>
                    </a:schemeClr>
                  </a:duotone>
                </a:blip>
                <a:stretch>
                  <a:fillRect/>
                </a:stretch>
              </p:blipFill>
              <p:spPr>
                <a:xfrm>
                  <a:off x="3926237" y="5465007"/>
                  <a:ext cx="121976" cy="120106"/>
                </a:xfrm>
                <a:prstGeom prst="rect">
                  <a:avLst/>
                </a:prstGeom>
              </p:spPr>
            </p:pic>
            <p:sp>
              <p:nvSpPr>
                <p:cNvPr id="601" name="Rectangle 600">
                  <a:extLst>
                    <a:ext uri="{FF2B5EF4-FFF2-40B4-BE49-F238E27FC236}">
                      <a16:creationId xmlns:a16="http://schemas.microsoft.com/office/drawing/2014/main" id="{B24BB291-14EB-43D7-9A23-E0E905E953B4}"/>
                    </a:ext>
                  </a:extLst>
                </p:cNvPr>
                <p:cNvSpPr/>
                <p:nvPr/>
              </p:nvSpPr>
              <p:spPr>
                <a:xfrm>
                  <a:off x="4032242" y="5425922"/>
                  <a:ext cx="1329024" cy="204287"/>
                </a:xfrm>
                <a:prstGeom prst="rect">
                  <a:avLst/>
                </a:prstGeom>
                <a:noFill/>
                <a:ln w="14224">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45720" rIns="45720" rtlCol="0" anchor="t" anchorCtr="0">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7000"/>
                    </a:lnSpc>
                    <a:spcBef>
                      <a:spcPts val="0"/>
                    </a:spcBef>
                    <a:spcAft>
                      <a:spcPts val="0"/>
                    </a:spcAft>
                    <a:buClrTx/>
                    <a:buSzTx/>
                    <a:buFontTx/>
                    <a:buNone/>
                    <a:tabLst/>
                    <a:defRPr/>
                  </a:pPr>
                  <a:r>
                    <a:rPr kumimoji="0" lang="en-US" sz="75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Windows 11 &amp; 10 Security</a:t>
                  </a:r>
                </a:p>
              </p:txBody>
            </p:sp>
          </p:grpSp>
          <p:sp>
            <p:nvSpPr>
              <p:cNvPr id="12" name="TextBox 11">
                <a:extLst>
                  <a:ext uri="{FF2B5EF4-FFF2-40B4-BE49-F238E27FC236}">
                    <a16:creationId xmlns:a16="http://schemas.microsoft.com/office/drawing/2014/main" id="{342EC1DB-EF2C-47DC-90E6-DB50D215BE3B}"/>
                  </a:ext>
                </a:extLst>
              </p:cNvPr>
              <p:cNvSpPr txBox="1"/>
              <p:nvPr/>
            </p:nvSpPr>
            <p:spPr>
              <a:xfrm>
                <a:off x="917529" y="5519636"/>
                <a:ext cx="832784" cy="532921"/>
              </a:xfrm>
              <a:prstGeom prst="rect">
                <a:avLst/>
              </a:prstGeom>
              <a:noFill/>
              <a:ln w="14224">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numCol="1" rtlCol="0" anchor="t" anchorCtr="0"/>
              <a:lstStyle>
                <a:defPPr>
                  <a:defRPr lang="en-US"/>
                </a:defPPr>
                <a:lvl1pPr marL="114300">
                  <a:lnSpc>
                    <a:spcPct val="97000"/>
                  </a:lnSpc>
                  <a:spcAft>
                    <a:spcPts val="300"/>
                  </a:spcAft>
                  <a:defRPr sz="750">
                    <a:gradFill>
                      <a:gsLst>
                        <a:gs pos="0">
                          <a:schemeClr val="tx1">
                            <a:lumMod val="75000"/>
                          </a:schemeClr>
                        </a:gs>
                        <a:gs pos="100000">
                          <a:schemeClr val="tx1">
                            <a:lumMod val="75000"/>
                          </a:schemeClr>
                        </a:gs>
                      </a:gsLst>
                      <a:lin ang="5400000" scaled="1"/>
                    </a:gradFill>
                    <a:latin typeface="Segoe UI" panose="020B0502040204020203" pitchFamily="34" charset="0"/>
                    <a:cs typeface="Segoe UI"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114300" marR="0" lvl="0" indent="0" algn="l" defTabSz="914400" rtl="0" eaLnBrk="1" fontAlgn="auto" latinLnBrk="0" hangingPunct="1">
                  <a:lnSpc>
                    <a:spcPct val="90000"/>
                  </a:lnSpc>
                  <a:spcBef>
                    <a:spcPts val="0"/>
                  </a:spcBef>
                  <a:spcAft>
                    <a:spcPts val="150"/>
                  </a:spcAft>
                  <a:buClrTx/>
                  <a:buSzTx/>
                  <a:buFontTx/>
                  <a:buNone/>
                  <a:tabLst/>
                  <a:defRPr/>
                </a:pPr>
                <a:r>
                  <a:rPr kumimoji="0" lang="en-US" sz="5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App control</a:t>
                </a:r>
              </a:p>
              <a:p>
                <a:pPr marL="114300" marR="0" lvl="0" indent="0" algn="l" defTabSz="914400" rtl="0" eaLnBrk="1" fontAlgn="auto" latinLnBrk="0" hangingPunct="1">
                  <a:lnSpc>
                    <a:spcPct val="90000"/>
                  </a:lnSpc>
                  <a:spcBef>
                    <a:spcPts val="0"/>
                  </a:spcBef>
                  <a:spcAft>
                    <a:spcPts val="150"/>
                  </a:spcAft>
                  <a:buClrTx/>
                  <a:buSzTx/>
                  <a:buFontTx/>
                  <a:buNone/>
                  <a:tabLst/>
                  <a:defRPr/>
                </a:pPr>
                <a:r>
                  <a:rPr kumimoji="0" lang="en-US" sz="5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Exploit protection</a:t>
                </a:r>
              </a:p>
              <a:p>
                <a:pPr marL="114300" marR="0" lvl="0" indent="0" algn="l" defTabSz="914400" rtl="0" eaLnBrk="1" fontAlgn="auto" latinLnBrk="0" hangingPunct="1">
                  <a:lnSpc>
                    <a:spcPct val="90000"/>
                  </a:lnSpc>
                  <a:spcBef>
                    <a:spcPts val="0"/>
                  </a:spcBef>
                  <a:spcAft>
                    <a:spcPts val="150"/>
                  </a:spcAft>
                  <a:buClrTx/>
                  <a:buSzTx/>
                  <a:buFontTx/>
                  <a:buNone/>
                  <a:tabLst/>
                  <a:defRPr/>
                </a:pPr>
                <a:r>
                  <a:rPr kumimoji="0" lang="en-US" sz="5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Behavior monitoring</a:t>
                </a:r>
              </a:p>
              <a:p>
                <a:pPr marL="114300" marR="0" lvl="0" indent="0" algn="l" defTabSz="914400" rtl="0" eaLnBrk="1" fontAlgn="auto" latinLnBrk="0" hangingPunct="1">
                  <a:lnSpc>
                    <a:spcPct val="90000"/>
                  </a:lnSpc>
                  <a:spcBef>
                    <a:spcPts val="0"/>
                  </a:spcBef>
                  <a:spcAft>
                    <a:spcPts val="150"/>
                  </a:spcAft>
                  <a:buClrTx/>
                  <a:buSzTx/>
                  <a:buFontTx/>
                  <a:buNone/>
                  <a:tabLst/>
                  <a:defRPr/>
                </a:pPr>
                <a:r>
                  <a:rPr kumimoji="0" lang="en-US" sz="5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Next-generation </a:t>
                </a:r>
                <a:br>
                  <a:rPr kumimoji="0" lang="en-US" sz="5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br>
                <a:r>
                  <a:rPr kumimoji="0" lang="en-US" sz="5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protection</a:t>
                </a:r>
              </a:p>
            </p:txBody>
          </p:sp>
        </p:grpSp>
        <p:grpSp>
          <p:nvGrpSpPr>
            <p:cNvPr id="551" name="Group 550">
              <a:extLst>
                <a:ext uri="{FF2B5EF4-FFF2-40B4-BE49-F238E27FC236}">
                  <a16:creationId xmlns:a16="http://schemas.microsoft.com/office/drawing/2014/main" id="{D204D56D-16CA-4865-91F5-F8200B5F4CC1}"/>
                </a:ext>
              </a:extLst>
            </p:cNvPr>
            <p:cNvGrpSpPr/>
            <p:nvPr/>
          </p:nvGrpSpPr>
          <p:grpSpPr>
            <a:xfrm>
              <a:off x="959028" y="6237098"/>
              <a:ext cx="188672" cy="45740"/>
              <a:chOff x="6071763" y="3898466"/>
              <a:chExt cx="188672" cy="45740"/>
            </a:xfrm>
            <a:solidFill>
              <a:srgbClr val="8D8D8D"/>
            </a:solidFill>
          </p:grpSpPr>
          <p:sp>
            <p:nvSpPr>
              <p:cNvPr id="556" name="Oval 555">
                <a:extLst>
                  <a:ext uri="{FF2B5EF4-FFF2-40B4-BE49-F238E27FC236}">
                    <a16:creationId xmlns:a16="http://schemas.microsoft.com/office/drawing/2014/main" id="{EC84D73B-3506-4E36-A5EA-669DF2C80E3D}"/>
                  </a:ext>
                </a:extLst>
              </p:cNvPr>
              <p:cNvSpPr/>
              <p:nvPr/>
            </p:nvSpPr>
            <p:spPr bwMode="auto">
              <a:xfrm>
                <a:off x="6071763" y="3898466"/>
                <a:ext cx="45720" cy="45718"/>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79" name="Oval 578">
                <a:extLst>
                  <a:ext uri="{FF2B5EF4-FFF2-40B4-BE49-F238E27FC236}">
                    <a16:creationId xmlns:a16="http://schemas.microsoft.com/office/drawing/2014/main" id="{47ACE184-5411-449F-85D3-30C80EFFA3F8}"/>
                  </a:ext>
                </a:extLst>
              </p:cNvPr>
              <p:cNvSpPr/>
              <p:nvPr/>
            </p:nvSpPr>
            <p:spPr bwMode="auto">
              <a:xfrm>
                <a:off x="6143239" y="3898470"/>
                <a:ext cx="45720" cy="45717"/>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80" name="Oval 579">
                <a:extLst>
                  <a:ext uri="{FF2B5EF4-FFF2-40B4-BE49-F238E27FC236}">
                    <a16:creationId xmlns:a16="http://schemas.microsoft.com/office/drawing/2014/main" id="{6F5DC873-2E22-4CEA-8580-1BB31CEF4AB0}"/>
                  </a:ext>
                </a:extLst>
              </p:cNvPr>
              <p:cNvSpPr/>
              <p:nvPr/>
            </p:nvSpPr>
            <p:spPr bwMode="auto">
              <a:xfrm>
                <a:off x="6214715" y="3898487"/>
                <a:ext cx="45720" cy="45719"/>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nvGrpSpPr>
          <p:cNvPr id="486" name="Group 485">
            <a:extLst>
              <a:ext uri="{FF2B5EF4-FFF2-40B4-BE49-F238E27FC236}">
                <a16:creationId xmlns:a16="http://schemas.microsoft.com/office/drawing/2014/main" id="{0A68461A-8EF0-4D8C-8323-E66AB3C5D78F}"/>
              </a:ext>
            </a:extLst>
          </p:cNvPr>
          <p:cNvGrpSpPr/>
          <p:nvPr/>
        </p:nvGrpSpPr>
        <p:grpSpPr>
          <a:xfrm>
            <a:off x="152400" y="101085"/>
            <a:ext cx="4422525" cy="1882098"/>
            <a:chOff x="152400" y="101085"/>
            <a:chExt cx="4422525" cy="1707904"/>
          </a:xfrm>
        </p:grpSpPr>
        <p:sp>
          <p:nvSpPr>
            <p:cNvPr id="487" name="Rectangle 486">
              <a:extLst>
                <a:ext uri="{FF2B5EF4-FFF2-40B4-BE49-F238E27FC236}">
                  <a16:creationId xmlns:a16="http://schemas.microsoft.com/office/drawing/2014/main" id="{F7D633E9-D43B-4820-A3DD-2DAD4021813C}"/>
                </a:ext>
              </a:extLst>
            </p:cNvPr>
            <p:cNvSpPr/>
            <p:nvPr/>
          </p:nvSpPr>
          <p:spPr bwMode="auto">
            <a:xfrm>
              <a:off x="152400" y="101085"/>
              <a:ext cx="4422525" cy="1707904"/>
            </a:xfrm>
            <a:prstGeom prst="rect">
              <a:avLst/>
            </a:prstGeom>
            <a:solidFill>
              <a:srgbClr val="FFFFFF"/>
            </a:solidFill>
            <a:ln w="9525" cap="flat" cmpd="sng" algn="ctr">
              <a:noFill/>
              <a:prstDash val="solid"/>
              <a:headEnd type="none" w="med" len="med"/>
              <a:tailEnd type="none" w="med" len="med"/>
            </a:ln>
            <a:effectLst>
              <a:outerShdw blurRad="127000" dist="25400" algn="ctr" rotWithShape="0">
                <a:prstClr val="black">
                  <a:alpha val="2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88" name="Rectangle 487">
              <a:extLst>
                <a:ext uri="{FF2B5EF4-FFF2-40B4-BE49-F238E27FC236}">
                  <a16:creationId xmlns:a16="http://schemas.microsoft.com/office/drawing/2014/main" id="{9B85FBD6-6E0D-4CE6-B79B-A1912DE3D402}"/>
                </a:ext>
              </a:extLst>
            </p:cNvPr>
            <p:cNvSpPr/>
            <p:nvPr/>
          </p:nvSpPr>
          <p:spPr>
            <a:xfrm>
              <a:off x="155473" y="103218"/>
              <a:ext cx="4419452" cy="233906"/>
            </a:xfrm>
            <a:prstGeom prst="rect">
              <a:avLst/>
            </a:prstGeom>
            <a:solidFill>
              <a:schemeClr val="tx2">
                <a:lumMod val="5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75" b="1" i="0" u="none" strike="noStrike" kern="0" cap="none" spc="0" normalizeH="0" baseline="0" noProof="0">
                  <a:ln>
                    <a:noFill/>
                  </a:ln>
                  <a:gradFill>
                    <a:gsLst>
                      <a:gs pos="0">
                        <a:srgbClr val="FFFFFF"/>
                      </a:gs>
                      <a:gs pos="100000">
                        <a:srgbClr val="FFFFFF"/>
                      </a:gs>
                    </a:gsLst>
                    <a:lin ang="5400000" scaled="1"/>
                  </a:gradFill>
                  <a:effectLst/>
                  <a:uLnTx/>
                  <a:uFillTx/>
                  <a:latin typeface="Segoe"/>
                  <a:ea typeface="+mn-ea"/>
                  <a:cs typeface="+mn-cs"/>
                </a:rPr>
                <a:t>Security Operations /  SOC</a:t>
              </a:r>
            </a:p>
          </p:txBody>
        </p:sp>
      </p:grpSp>
      <p:cxnSp>
        <p:nvCxnSpPr>
          <p:cNvPr id="92" name="Straight Connector 91">
            <a:extLst>
              <a:ext uri="{FF2B5EF4-FFF2-40B4-BE49-F238E27FC236}">
                <a16:creationId xmlns:a16="http://schemas.microsoft.com/office/drawing/2014/main" id="{6B17952F-06A6-4BB5-A7F3-B4DCFF1E9126}"/>
              </a:ext>
            </a:extLst>
          </p:cNvPr>
          <p:cNvCxnSpPr>
            <a:cxnSpLocks/>
          </p:cNvCxnSpPr>
          <p:nvPr/>
        </p:nvCxnSpPr>
        <p:spPr>
          <a:xfrm>
            <a:off x="1107439" y="3034198"/>
            <a:ext cx="0" cy="237345"/>
          </a:xfrm>
          <a:prstGeom prst="line">
            <a:avLst/>
          </a:prstGeom>
          <a:noFill/>
          <a:ln w="19050">
            <a:solidFill>
              <a:schemeClr val="tx2"/>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630" name="Straight Connector 629">
            <a:extLst>
              <a:ext uri="{FF2B5EF4-FFF2-40B4-BE49-F238E27FC236}">
                <a16:creationId xmlns:a16="http://schemas.microsoft.com/office/drawing/2014/main" id="{7F63C01E-81EB-4FD5-B705-AACFC33F76A5}"/>
              </a:ext>
            </a:extLst>
          </p:cNvPr>
          <p:cNvCxnSpPr>
            <a:cxnSpLocks/>
          </p:cNvCxnSpPr>
          <p:nvPr/>
        </p:nvCxnSpPr>
        <p:spPr>
          <a:xfrm>
            <a:off x="1107439" y="3675417"/>
            <a:ext cx="0" cy="151369"/>
          </a:xfrm>
          <a:prstGeom prst="line">
            <a:avLst/>
          </a:prstGeom>
          <a:noFill/>
          <a:ln w="19050">
            <a:solidFill>
              <a:schemeClr val="tx2"/>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44" name="Rectangle 43">
            <a:extLst>
              <a:ext uri="{FF2B5EF4-FFF2-40B4-BE49-F238E27FC236}">
                <a16:creationId xmlns:a16="http://schemas.microsoft.com/office/drawing/2014/main" id="{32BAD089-192A-4476-9522-433AD508E454}"/>
              </a:ext>
            </a:extLst>
          </p:cNvPr>
          <p:cNvSpPr/>
          <p:nvPr/>
        </p:nvSpPr>
        <p:spPr bwMode="auto">
          <a:xfrm>
            <a:off x="167468" y="3288516"/>
            <a:ext cx="1827144" cy="386332"/>
          </a:xfrm>
          <a:prstGeom prst="rect">
            <a:avLst/>
          </a:prstGeom>
          <a:noFill/>
          <a:ln w="19050">
            <a:solidFill>
              <a:schemeClr val="tx2"/>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22" name="Rectangle 621">
            <a:hlinkClick r:id="rId79" tooltip="Microsoft Defender for Endpoints (formerly Defender ATP) provides Endpoint Detection and Response (EDR), Threat and Vulnerability Management (TVM),  automated incident investigation/remediation, and more for Windows, Linux, iOS, and Android"/>
            <a:extLst>
              <a:ext uri="{FF2B5EF4-FFF2-40B4-BE49-F238E27FC236}">
                <a16:creationId xmlns:a16="http://schemas.microsoft.com/office/drawing/2014/main" id="{861B52B9-C9BF-4E8F-8F85-379792DACC29}"/>
              </a:ext>
            </a:extLst>
          </p:cNvPr>
          <p:cNvSpPr/>
          <p:nvPr/>
        </p:nvSpPr>
        <p:spPr>
          <a:xfrm>
            <a:off x="293032" y="3809380"/>
            <a:ext cx="1646703" cy="1058315"/>
          </a:xfrm>
          <a:prstGeom prst="rect">
            <a:avLst/>
          </a:prstGeom>
          <a:solidFill>
            <a:srgbClr val="E5F3FF"/>
          </a:solidFill>
          <a:ln w="14224">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t">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7000"/>
              </a:lnSpc>
              <a:spcBef>
                <a:spcPts val="0"/>
              </a:spcBef>
              <a:spcAft>
                <a:spcPts val="100"/>
              </a:spcAft>
              <a:buClrTx/>
              <a:buSzTx/>
              <a:buFontTx/>
              <a:buNone/>
              <a:tabLst>
                <a:tab pos="1028700" algn="l"/>
              </a:tabLst>
              <a:defRPr/>
            </a:pPr>
            <a:r>
              <a:rPr kumimoji="0" lang="en-US" sz="75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 Microsoft Defender for Endpoint</a:t>
            </a:r>
          </a:p>
          <a:p>
            <a:pPr marL="0" marR="0" lvl="0" indent="0" algn="ctr" defTabSz="914400" rtl="0" eaLnBrk="1" fontAlgn="auto" latinLnBrk="0" hangingPunct="1">
              <a:lnSpc>
                <a:spcPct val="97000"/>
              </a:lnSpc>
              <a:spcBef>
                <a:spcPts val="0"/>
              </a:spcBef>
              <a:spcAft>
                <a:spcPts val="300"/>
              </a:spcAft>
              <a:buClrTx/>
              <a:buSzTx/>
              <a:buFontTx/>
              <a:buNone/>
              <a:tabLst>
                <a:tab pos="1028700" algn="l"/>
              </a:tabLst>
              <a:defRPr/>
            </a:pPr>
            <a:r>
              <a:rPr kumimoji="0" lang="en-US" sz="7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Unified Endpoint Security</a:t>
            </a:r>
          </a:p>
        </p:txBody>
      </p:sp>
      <p:sp>
        <p:nvSpPr>
          <p:cNvPr id="4" name="Rectangle 3">
            <a:hlinkClick r:id="rId80"/>
            <a:extLst>
              <a:ext uri="{FF2B5EF4-FFF2-40B4-BE49-F238E27FC236}">
                <a16:creationId xmlns:a16="http://schemas.microsoft.com/office/drawing/2014/main" id="{8560328C-4562-4C24-936C-9AE9C20CFFE2}"/>
              </a:ext>
            </a:extLst>
          </p:cNvPr>
          <p:cNvSpPr/>
          <p:nvPr/>
        </p:nvSpPr>
        <p:spPr>
          <a:xfrm>
            <a:off x="388835" y="4589983"/>
            <a:ext cx="1420702" cy="135066"/>
          </a:xfrm>
          <a:prstGeom prst="rect">
            <a:avLst/>
          </a:prstGeom>
          <a:solidFill>
            <a:schemeClr val="bg1"/>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t>Endpoint Data Loss Protection (DLP)</a:t>
            </a:r>
          </a:p>
        </p:txBody>
      </p:sp>
      <p:sp>
        <p:nvSpPr>
          <p:cNvPr id="6" name="Rectangle 5">
            <a:hlinkClick r:id="rId81"/>
            <a:extLst>
              <a:ext uri="{FF2B5EF4-FFF2-40B4-BE49-F238E27FC236}">
                <a16:creationId xmlns:a16="http://schemas.microsoft.com/office/drawing/2014/main" id="{1464AD76-D4D6-4AF5-ADF3-E0AF93F35A19}"/>
              </a:ext>
            </a:extLst>
          </p:cNvPr>
          <p:cNvSpPr/>
          <p:nvPr/>
        </p:nvSpPr>
        <p:spPr>
          <a:xfrm>
            <a:off x="388835" y="4268624"/>
            <a:ext cx="1420702" cy="135066"/>
          </a:xfrm>
          <a:prstGeom prst="rect">
            <a:avLst/>
          </a:prstGeom>
          <a:solidFill>
            <a:schemeClr val="bg1"/>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t>Web Content Filtering</a:t>
            </a:r>
          </a:p>
        </p:txBody>
      </p:sp>
      <p:grpSp>
        <p:nvGrpSpPr>
          <p:cNvPr id="28" name="Group 27">
            <a:extLst>
              <a:ext uri="{FF2B5EF4-FFF2-40B4-BE49-F238E27FC236}">
                <a16:creationId xmlns:a16="http://schemas.microsoft.com/office/drawing/2014/main" id="{9C4C3076-4E82-4D65-9B7F-E482C4C19C5B}"/>
              </a:ext>
            </a:extLst>
          </p:cNvPr>
          <p:cNvGrpSpPr/>
          <p:nvPr/>
        </p:nvGrpSpPr>
        <p:grpSpPr>
          <a:xfrm>
            <a:off x="1000385" y="4776164"/>
            <a:ext cx="188672" cy="45740"/>
            <a:chOff x="6071763" y="3898466"/>
            <a:chExt cx="188672" cy="45740"/>
          </a:xfrm>
          <a:solidFill>
            <a:srgbClr val="0078D7"/>
          </a:solidFill>
        </p:grpSpPr>
        <p:sp>
          <p:nvSpPr>
            <p:cNvPr id="9" name="Oval 8">
              <a:extLst>
                <a:ext uri="{FF2B5EF4-FFF2-40B4-BE49-F238E27FC236}">
                  <a16:creationId xmlns:a16="http://schemas.microsoft.com/office/drawing/2014/main" id="{6B224E69-B4D0-4161-87C2-E2487A013C96}"/>
                </a:ext>
              </a:extLst>
            </p:cNvPr>
            <p:cNvSpPr/>
            <p:nvPr/>
          </p:nvSpPr>
          <p:spPr bwMode="auto">
            <a:xfrm>
              <a:off x="6071763" y="3898466"/>
              <a:ext cx="45720" cy="45718"/>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 name="Oval 13">
              <a:extLst>
                <a:ext uri="{FF2B5EF4-FFF2-40B4-BE49-F238E27FC236}">
                  <a16:creationId xmlns:a16="http://schemas.microsoft.com/office/drawing/2014/main" id="{395613B7-D819-4708-9FD7-74A53C50548A}"/>
                </a:ext>
              </a:extLst>
            </p:cNvPr>
            <p:cNvSpPr/>
            <p:nvPr/>
          </p:nvSpPr>
          <p:spPr bwMode="auto">
            <a:xfrm>
              <a:off x="6143239" y="3898470"/>
              <a:ext cx="45720" cy="45717"/>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2" name="Oval 21">
              <a:extLst>
                <a:ext uri="{FF2B5EF4-FFF2-40B4-BE49-F238E27FC236}">
                  <a16:creationId xmlns:a16="http://schemas.microsoft.com/office/drawing/2014/main" id="{44EF1DAA-333B-4852-8041-10332B6BD364}"/>
                </a:ext>
              </a:extLst>
            </p:cNvPr>
            <p:cNvSpPr/>
            <p:nvPr/>
          </p:nvSpPr>
          <p:spPr bwMode="auto">
            <a:xfrm>
              <a:off x="6214715" y="3898487"/>
              <a:ext cx="45720" cy="45719"/>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32" name="Rectangle 31">
            <a:hlinkClick r:id="rId79" tooltip="Microsoft Defender for Endpoints (formerly Defender ATP) provides Endpoint Detection and Response (EDR), Threat and Vulnerability Management (TVM),  automated incident investigation/remediation, and more for Windows, Linux, iOS, and Android"/>
            <a:extLst>
              <a:ext uri="{FF2B5EF4-FFF2-40B4-BE49-F238E27FC236}">
                <a16:creationId xmlns:a16="http://schemas.microsoft.com/office/drawing/2014/main" id="{6B386A09-7E67-45B5-8984-4B9EAD075067}"/>
              </a:ext>
            </a:extLst>
          </p:cNvPr>
          <p:cNvSpPr/>
          <p:nvPr/>
        </p:nvSpPr>
        <p:spPr>
          <a:xfrm>
            <a:off x="388835" y="4107944"/>
            <a:ext cx="1420702" cy="135066"/>
          </a:xfrm>
          <a:prstGeom prst="rect">
            <a:avLst/>
          </a:prstGeom>
          <a:solidFill>
            <a:schemeClr val="bg1"/>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t>Endpoint Detection &amp; Response (EDR)</a:t>
            </a:r>
          </a:p>
        </p:txBody>
      </p:sp>
      <p:sp>
        <p:nvSpPr>
          <p:cNvPr id="33" name="Rectangle 32">
            <a:hlinkClick r:id="rId82"/>
            <a:extLst>
              <a:ext uri="{FF2B5EF4-FFF2-40B4-BE49-F238E27FC236}">
                <a16:creationId xmlns:a16="http://schemas.microsoft.com/office/drawing/2014/main" id="{0C81D2C1-7412-49F5-8285-C4BDCACB3A06}"/>
              </a:ext>
            </a:extLst>
          </p:cNvPr>
          <p:cNvSpPr/>
          <p:nvPr/>
        </p:nvSpPr>
        <p:spPr>
          <a:xfrm>
            <a:off x="388835" y="4429304"/>
            <a:ext cx="1420702" cy="135066"/>
          </a:xfrm>
          <a:prstGeom prst="rect">
            <a:avLst/>
          </a:prstGeom>
          <a:solidFill>
            <a:schemeClr val="bg1"/>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t>Threat &amp; Vuln Management</a:t>
            </a:r>
          </a:p>
        </p:txBody>
      </p:sp>
      <p:cxnSp>
        <p:nvCxnSpPr>
          <p:cNvPr id="617" name="Straight Connector 616">
            <a:extLst>
              <a:ext uri="{FF2B5EF4-FFF2-40B4-BE49-F238E27FC236}">
                <a16:creationId xmlns:a16="http://schemas.microsoft.com/office/drawing/2014/main" id="{DF0411BC-7BCC-4413-98AA-2FC35D64F42C}"/>
              </a:ext>
            </a:extLst>
          </p:cNvPr>
          <p:cNvCxnSpPr>
            <a:cxnSpLocks/>
          </p:cNvCxnSpPr>
          <p:nvPr/>
        </p:nvCxnSpPr>
        <p:spPr>
          <a:xfrm>
            <a:off x="6711363" y="3121046"/>
            <a:ext cx="0" cy="2452014"/>
          </a:xfrm>
          <a:prstGeom prst="line">
            <a:avLst/>
          </a:prstGeom>
          <a:ln w="190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27" name="Group 126">
            <a:extLst>
              <a:ext uri="{FF2B5EF4-FFF2-40B4-BE49-F238E27FC236}">
                <a16:creationId xmlns:a16="http://schemas.microsoft.com/office/drawing/2014/main" id="{093C57A3-BDCB-413C-BBB5-303C7813D4EA}"/>
              </a:ext>
            </a:extLst>
          </p:cNvPr>
          <p:cNvGrpSpPr/>
          <p:nvPr/>
        </p:nvGrpSpPr>
        <p:grpSpPr>
          <a:xfrm>
            <a:off x="3053186" y="5532991"/>
            <a:ext cx="5138706" cy="785136"/>
            <a:chOff x="3053186" y="5532991"/>
            <a:chExt cx="5138706" cy="785136"/>
          </a:xfrm>
        </p:grpSpPr>
        <p:sp>
          <p:nvSpPr>
            <p:cNvPr id="149" name="L-Shape 148">
              <a:hlinkClick r:id="rId83" tooltip="(formerly ASC Standard) provides XDR capabilities designed to simplify detection, automated investigation and response for Azure resources (Linux and Windows VMs, Networks, Kubernetes/Containers, SQL, Storage, IoT/OT, and more) "/>
              <a:extLst>
                <a:ext uri="{FF2B5EF4-FFF2-40B4-BE49-F238E27FC236}">
                  <a16:creationId xmlns:a16="http://schemas.microsoft.com/office/drawing/2014/main" id="{03B711DE-E01C-45E2-A866-CE699D618E9C}"/>
                </a:ext>
              </a:extLst>
            </p:cNvPr>
            <p:cNvSpPr/>
            <p:nvPr/>
          </p:nvSpPr>
          <p:spPr bwMode="auto">
            <a:xfrm flipH="1">
              <a:off x="3053186" y="5532991"/>
              <a:ext cx="5092220" cy="785136"/>
            </a:xfrm>
            <a:prstGeom prst="corner">
              <a:avLst>
                <a:gd name="adj1" fmla="val 65944"/>
                <a:gd name="adj2" fmla="val 338827"/>
              </a:avLst>
            </a:prstGeom>
            <a:solidFill>
              <a:srgbClr val="E5F3FF"/>
            </a:solidFill>
            <a:ln w="14224">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45720" rIns="45720" rtlCol="0" anchor="t">
              <a:noAutofit/>
            </a:bodyPr>
            <a:lstStyle/>
            <a:p>
              <a:pPr marL="2343150" marR="0" lvl="0" indent="0" algn="ctr" defTabSz="914400" rtl="0" eaLnBrk="1" fontAlgn="auto" latinLnBrk="0" hangingPunct="1">
                <a:lnSpc>
                  <a:spcPct val="97000"/>
                </a:lnSpc>
                <a:spcBef>
                  <a:spcPts val="0"/>
                </a:spcBef>
                <a:spcAft>
                  <a:spcPts val="0"/>
                </a:spcAft>
                <a:buClrTx/>
                <a:buSzTx/>
                <a:buFontTx/>
                <a:buNone/>
                <a:tabLst/>
                <a:defRPr/>
              </a:pPr>
              <a:endParaRPr kumimoji="0" lang="en-US" sz="75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highlight>
                  <a:srgbClr val="FFFF00"/>
                </a:highlight>
                <a:uLnTx/>
                <a:uFillTx/>
                <a:latin typeface="Segoe UI" panose="020B0502040204020203" pitchFamily="34" charset="0"/>
                <a:ea typeface="+mn-ea"/>
                <a:cs typeface="Segoe UI" panose="020B0502040204020203" pitchFamily="34" charset="0"/>
              </a:endParaRPr>
            </a:p>
          </p:txBody>
        </p:sp>
        <p:sp>
          <p:nvSpPr>
            <p:cNvPr id="891" name="TextBox 890">
              <a:hlinkClick r:id="rId84" tooltip="Microsoft Defender for Cloud provides XDR and CSPM capabilities to posture management and security operations for Azure, AWS, GCP, and on-premises resources (VMs, Networks, Kubernetes/Containers, SQL, Storage, IoT/OT, &amp; more)"/>
              <a:extLst>
                <a:ext uri="{FF2B5EF4-FFF2-40B4-BE49-F238E27FC236}">
                  <a16:creationId xmlns:a16="http://schemas.microsoft.com/office/drawing/2014/main" id="{45C80C1E-85C2-4882-88DD-AA6FE6855501}"/>
                </a:ext>
              </a:extLst>
            </p:cNvPr>
            <p:cNvSpPr txBox="1"/>
            <p:nvPr/>
          </p:nvSpPr>
          <p:spPr>
            <a:xfrm>
              <a:off x="5463208" y="5549081"/>
              <a:ext cx="2728684" cy="564514"/>
            </a:xfrm>
            <a:prstGeom prst="rect">
              <a:avLst/>
            </a:prstGeom>
            <a:noFill/>
          </p:spPr>
          <p:txBody>
            <a:bodyPr wrap="square">
              <a:spAutoFit/>
            </a:bodyPr>
            <a:lstStyle/>
            <a:p>
              <a:pPr marL="0" marR="0" lvl="0" indent="0" algn="ctr" defTabSz="914400" rtl="0" eaLnBrk="1" fontAlgn="auto" latinLnBrk="0" hangingPunct="1">
                <a:lnSpc>
                  <a:spcPct val="97000"/>
                </a:lnSpc>
                <a:spcBef>
                  <a:spcPts val="0"/>
                </a:spcBef>
                <a:spcAft>
                  <a:spcPts val="200"/>
                </a:spcAft>
                <a:buClrTx/>
                <a:buSzTx/>
                <a:buFontTx/>
                <a:buNone/>
                <a:tabLst/>
                <a:defRPr/>
              </a:pPr>
              <a:r>
                <a:rPr kumimoji="0" lang="en-US" sz="80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Defender for Cloud – </a:t>
              </a:r>
              <a:r>
                <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Cross-Platform, Multi-Cloud XDR</a:t>
              </a:r>
            </a:p>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7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t>Detection and response capabilities for infrastructure and development across IaaS, PaaS, and on-premises</a:t>
              </a:r>
            </a:p>
            <a:p>
              <a:pPr marL="0" marR="0" lvl="0" indent="0" algn="ctr" defTabSz="914400" rtl="0" eaLnBrk="1" fontAlgn="auto" latinLnBrk="0" hangingPunct="1">
                <a:lnSpc>
                  <a:spcPct val="97000"/>
                </a:lnSpc>
                <a:spcBef>
                  <a:spcPts val="0"/>
                </a:spcBef>
                <a:spcAft>
                  <a:spcPts val="0"/>
                </a:spcAft>
                <a:buClrTx/>
                <a:buSzTx/>
                <a:buFontTx/>
                <a:buNone/>
                <a:tabLst/>
                <a:defRPr/>
              </a:pPr>
              <a:endPar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endParaRPr>
            </a:p>
          </p:txBody>
        </p:sp>
        <p:grpSp>
          <p:nvGrpSpPr>
            <p:cNvPr id="124" name="Group 123">
              <a:extLst>
                <a:ext uri="{FF2B5EF4-FFF2-40B4-BE49-F238E27FC236}">
                  <a16:creationId xmlns:a16="http://schemas.microsoft.com/office/drawing/2014/main" id="{DF6C9B17-8853-485C-8B1B-F860536D696C}"/>
                </a:ext>
              </a:extLst>
            </p:cNvPr>
            <p:cNvGrpSpPr/>
            <p:nvPr/>
          </p:nvGrpSpPr>
          <p:grpSpPr>
            <a:xfrm>
              <a:off x="4739609" y="5987595"/>
              <a:ext cx="3346444" cy="286748"/>
              <a:chOff x="4739609" y="5987595"/>
              <a:chExt cx="3346444" cy="286748"/>
            </a:xfrm>
          </p:grpSpPr>
          <p:sp>
            <p:nvSpPr>
              <p:cNvPr id="46" name="Rectangle: Rounded Corners 45">
                <a:extLst>
                  <a:ext uri="{FF2B5EF4-FFF2-40B4-BE49-F238E27FC236}">
                    <a16:creationId xmlns:a16="http://schemas.microsoft.com/office/drawing/2014/main" id="{E403BC0E-12DD-454D-8C22-5B3FA5E3444C}"/>
                  </a:ext>
                </a:extLst>
              </p:cNvPr>
              <p:cNvSpPr/>
              <p:nvPr/>
            </p:nvSpPr>
            <p:spPr bwMode="auto">
              <a:xfrm>
                <a:off x="4739609" y="5987595"/>
                <a:ext cx="3346444" cy="286748"/>
              </a:xfrm>
              <a:prstGeom prst="roundRect">
                <a:avLst>
                  <a:gd name="adj" fmla="val 45337"/>
                </a:avLst>
              </a:prstGeom>
              <a:solidFill>
                <a:schemeClr val="bg1"/>
              </a:solidFill>
              <a:ln>
                <a:noFill/>
                <a:headEnd type="none" w="med" len="med"/>
                <a:tailEnd type="none" w="med" len="med"/>
              </a:ln>
              <a:effectLst>
                <a:softEdge rad="3175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21" name="Picture 171">
                <a:extLst>
                  <a:ext uri="{FF2B5EF4-FFF2-40B4-BE49-F238E27FC236}">
                    <a16:creationId xmlns:a16="http://schemas.microsoft.com/office/drawing/2014/main" id="{61C78D51-FEAF-4ADB-BB34-DFE89CD70DE5}"/>
                  </a:ext>
                </a:extLst>
              </p:cNvPr>
              <p:cNvPicPr>
                <a:picLocks noChangeAspect="1"/>
              </p:cNvPicPr>
              <p:nvPr/>
            </p:nvPicPr>
            <p:blipFill>
              <a:blip r:embed="rId24" cstate="hqprint">
                <a:extLst>
                  <a:ext uri="{28A0092B-C50C-407E-A947-70E740481C1C}">
                    <a14:useLocalDpi xmlns:a14="http://schemas.microsoft.com/office/drawing/2010/main"/>
                  </a:ext>
                </a:extLst>
              </a:blip>
              <a:srcRect/>
              <a:stretch>
                <a:fillRect/>
              </a:stretch>
            </p:blipFill>
            <p:spPr bwMode="auto">
              <a:xfrm>
                <a:off x="4866207" y="6056637"/>
                <a:ext cx="148615" cy="148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7" name="Picture 806">
                <a:extLst>
                  <a:ext uri="{FF2B5EF4-FFF2-40B4-BE49-F238E27FC236}">
                    <a16:creationId xmlns:a16="http://schemas.microsoft.com/office/drawing/2014/main" id="{C8C2E460-FCAD-4DDD-A68E-4D6F1BAF8E2B}"/>
                  </a:ext>
                </a:extLst>
              </p:cNvPr>
              <p:cNvPicPr>
                <a:picLocks noChangeAspect="1"/>
              </p:cNvPicPr>
              <p:nvPr/>
            </p:nvPicPr>
            <p:blipFill>
              <a:blip r:embed="rId85" cstate="hqprint">
                <a:extLst>
                  <a:ext uri="{28A0092B-C50C-407E-A947-70E740481C1C}">
                    <a14:useLocalDpi xmlns:a14="http://schemas.microsoft.com/office/drawing/2010/main"/>
                  </a:ext>
                </a:extLst>
              </a:blip>
              <a:stretch>
                <a:fillRect/>
              </a:stretch>
            </p:blipFill>
            <p:spPr>
              <a:xfrm>
                <a:off x="5252931" y="6072611"/>
                <a:ext cx="102167" cy="116716"/>
              </a:xfrm>
              <a:prstGeom prst="rect">
                <a:avLst/>
              </a:prstGeom>
            </p:spPr>
          </p:pic>
          <p:pic>
            <p:nvPicPr>
              <p:cNvPr id="808" name="Picture 807">
                <a:extLst>
                  <a:ext uri="{FF2B5EF4-FFF2-40B4-BE49-F238E27FC236}">
                    <a16:creationId xmlns:a16="http://schemas.microsoft.com/office/drawing/2014/main" id="{AA54CB95-4E55-4C25-909A-0F917575181B}"/>
                  </a:ext>
                </a:extLst>
              </p:cNvPr>
              <p:cNvPicPr>
                <a:picLocks noChangeAspect="1"/>
              </p:cNvPicPr>
              <p:nvPr/>
            </p:nvPicPr>
            <p:blipFill>
              <a:blip r:embed="rId86" cstate="hqprint">
                <a:extLst>
                  <a:ext uri="{28A0092B-C50C-407E-A947-70E740481C1C}">
                    <a14:useLocalDpi xmlns:a14="http://schemas.microsoft.com/office/drawing/2010/main"/>
                  </a:ext>
                </a:extLst>
              </a:blip>
              <a:stretch>
                <a:fillRect/>
              </a:stretch>
            </p:blipFill>
            <p:spPr>
              <a:xfrm>
                <a:off x="6518059" y="6057557"/>
                <a:ext cx="161926" cy="146825"/>
              </a:xfrm>
              <a:prstGeom prst="rect">
                <a:avLst/>
              </a:prstGeom>
            </p:spPr>
          </p:pic>
          <p:pic>
            <p:nvPicPr>
              <p:cNvPr id="809" name="Picture 808">
                <a:extLst>
                  <a:ext uri="{FF2B5EF4-FFF2-40B4-BE49-F238E27FC236}">
                    <a16:creationId xmlns:a16="http://schemas.microsoft.com/office/drawing/2014/main" id="{008FCE99-22D5-4C65-839C-B01C115F3413}"/>
                  </a:ext>
                </a:extLst>
              </p:cNvPr>
              <p:cNvPicPr>
                <a:picLocks noChangeAspect="1"/>
              </p:cNvPicPr>
              <p:nvPr/>
            </p:nvPicPr>
            <p:blipFill>
              <a:blip r:embed="rId87" cstate="hqprint">
                <a:extLst>
                  <a:ext uri="{28A0092B-C50C-407E-A947-70E740481C1C}">
                    <a14:useLocalDpi xmlns:a14="http://schemas.microsoft.com/office/drawing/2010/main"/>
                  </a:ext>
                </a:extLst>
              </a:blip>
              <a:stretch>
                <a:fillRect/>
              </a:stretch>
            </p:blipFill>
            <p:spPr>
              <a:xfrm>
                <a:off x="7546787" y="6066521"/>
                <a:ext cx="142280" cy="128897"/>
              </a:xfrm>
              <a:prstGeom prst="rect">
                <a:avLst/>
              </a:prstGeom>
            </p:spPr>
          </p:pic>
          <p:pic>
            <p:nvPicPr>
              <p:cNvPr id="810" name="Picture 809">
                <a:extLst>
                  <a:ext uri="{FF2B5EF4-FFF2-40B4-BE49-F238E27FC236}">
                    <a16:creationId xmlns:a16="http://schemas.microsoft.com/office/drawing/2014/main" id="{35787053-EDB4-4807-BBEC-F682F01C44CE}"/>
                  </a:ext>
                </a:extLst>
              </p:cNvPr>
              <p:cNvPicPr>
                <a:picLocks noChangeAspect="1"/>
              </p:cNvPicPr>
              <p:nvPr/>
            </p:nvPicPr>
            <p:blipFill>
              <a:blip r:embed="rId88" cstate="hqprint">
                <a:extLst>
                  <a:ext uri="{28A0092B-C50C-407E-A947-70E740481C1C}">
                    <a14:useLocalDpi xmlns:a14="http://schemas.microsoft.com/office/drawing/2010/main"/>
                  </a:ext>
                </a:extLst>
              </a:blip>
              <a:stretch>
                <a:fillRect/>
              </a:stretch>
            </p:blipFill>
            <p:spPr>
              <a:xfrm>
                <a:off x="5086415" y="6076475"/>
                <a:ext cx="94923" cy="108989"/>
              </a:xfrm>
              <a:prstGeom prst="rect">
                <a:avLst/>
              </a:prstGeom>
            </p:spPr>
          </p:pic>
          <p:pic>
            <p:nvPicPr>
              <p:cNvPr id="811" name="図 379">
                <a:extLst>
                  <a:ext uri="{FF2B5EF4-FFF2-40B4-BE49-F238E27FC236}">
                    <a16:creationId xmlns:a16="http://schemas.microsoft.com/office/drawing/2014/main" id="{349D6979-6712-427E-8F21-17646043B1C3}"/>
                  </a:ext>
                </a:extLst>
              </p:cNvPr>
              <p:cNvPicPr>
                <a:picLocks noChangeAspect="1"/>
              </p:cNvPicPr>
              <p:nvPr/>
            </p:nvPicPr>
            <p:blipFill>
              <a:blip r:embed="rId89" cstate="hqprint">
                <a:extLst>
                  <a:ext uri="{28A0092B-C50C-407E-A947-70E740481C1C}">
                    <a14:useLocalDpi xmlns:a14="http://schemas.microsoft.com/office/drawing/2010/main"/>
                  </a:ext>
                </a:extLst>
              </a:blip>
              <a:stretch>
                <a:fillRect/>
              </a:stretch>
            </p:blipFill>
            <p:spPr>
              <a:xfrm>
                <a:off x="5905217" y="6068493"/>
                <a:ext cx="124953" cy="124953"/>
              </a:xfrm>
              <a:prstGeom prst="rect">
                <a:avLst/>
              </a:prstGeom>
            </p:spPr>
          </p:pic>
          <p:pic>
            <p:nvPicPr>
              <p:cNvPr id="812" name="Picture 10" descr="תוצאת תמונה עבור ‪azure virtual machine logo‬‏">
                <a:extLst>
                  <a:ext uri="{FF2B5EF4-FFF2-40B4-BE49-F238E27FC236}">
                    <a16:creationId xmlns:a16="http://schemas.microsoft.com/office/drawing/2014/main" id="{80225B61-D811-49F1-9D76-D4D8776DD6E5}"/>
                  </a:ext>
                </a:extLst>
              </p:cNvPr>
              <p:cNvPicPr>
                <a:picLocks noChangeAspect="1" noChangeArrowheads="1"/>
              </p:cNvPicPr>
              <p:nvPr/>
            </p:nvPicPr>
            <p:blipFill>
              <a:blip r:embed="rId90" cstate="hqprint">
                <a:extLst>
                  <a:ext uri="{28A0092B-C50C-407E-A947-70E740481C1C}">
                    <a14:useLocalDpi xmlns:a14="http://schemas.microsoft.com/office/drawing/2010/main"/>
                  </a:ext>
                </a:extLst>
              </a:blip>
              <a:srcRect/>
              <a:stretch>
                <a:fillRect/>
              </a:stretch>
            </p:blipFill>
            <p:spPr bwMode="auto">
              <a:xfrm>
                <a:off x="6930735" y="6071750"/>
                <a:ext cx="139817" cy="118438"/>
              </a:xfrm>
              <a:prstGeom prst="rect">
                <a:avLst/>
              </a:prstGeom>
              <a:noFill/>
              <a:extLst>
                <a:ext uri="{909E8E84-426E-40DD-AFC4-6F175D3DCCD1}">
                  <a14:hiddenFill xmlns:a14="http://schemas.microsoft.com/office/drawing/2010/main">
                    <a:solidFill>
                      <a:srgbClr val="FFFFFF"/>
                    </a:solidFill>
                  </a14:hiddenFill>
                </a:ext>
              </a:extLst>
            </p:spPr>
          </p:pic>
          <p:pic>
            <p:nvPicPr>
              <p:cNvPr id="813" name="Picture 12" descr="תוצאת תמונה עבור ‪azure virtual machine logo‬‏">
                <a:extLst>
                  <a:ext uri="{FF2B5EF4-FFF2-40B4-BE49-F238E27FC236}">
                    <a16:creationId xmlns:a16="http://schemas.microsoft.com/office/drawing/2014/main" id="{EB46932B-E16F-4B3E-9E08-A01EFEBF473B}"/>
                  </a:ext>
                </a:extLst>
              </p:cNvPr>
              <p:cNvPicPr>
                <a:picLocks noChangeAspect="1" noChangeArrowheads="1"/>
              </p:cNvPicPr>
              <p:nvPr/>
            </p:nvPicPr>
            <p:blipFill>
              <a:blip r:embed="rId91" cstate="hqprint">
                <a:extLst>
                  <a:ext uri="{28A0092B-C50C-407E-A947-70E740481C1C}">
                    <a14:useLocalDpi xmlns:a14="http://schemas.microsoft.com/office/drawing/2010/main"/>
                  </a:ext>
                </a:extLst>
              </a:blip>
              <a:srcRect/>
              <a:stretch>
                <a:fillRect/>
              </a:stretch>
            </p:blipFill>
            <p:spPr bwMode="auto">
              <a:xfrm>
                <a:off x="7142145" y="6077041"/>
                <a:ext cx="127651" cy="107856"/>
              </a:xfrm>
              <a:prstGeom prst="rect">
                <a:avLst/>
              </a:prstGeom>
              <a:noFill/>
              <a:extLst>
                <a:ext uri="{909E8E84-426E-40DD-AFC4-6F175D3DCCD1}">
                  <a14:hiddenFill xmlns:a14="http://schemas.microsoft.com/office/drawing/2010/main">
                    <a:solidFill>
                      <a:srgbClr val="FFFFFF"/>
                    </a:solidFill>
                  </a14:hiddenFill>
                </a:ext>
              </a:extLst>
            </p:spPr>
          </p:pic>
          <p:pic>
            <p:nvPicPr>
              <p:cNvPr id="815" name="Picture 10" descr="תוצאת תמונה עבור ‪azure kubernetes service‬‏">
                <a:extLst>
                  <a:ext uri="{FF2B5EF4-FFF2-40B4-BE49-F238E27FC236}">
                    <a16:creationId xmlns:a16="http://schemas.microsoft.com/office/drawing/2014/main" id="{B8200BC0-B58E-460A-938C-5439D76A8390}"/>
                  </a:ext>
                </a:extLst>
              </p:cNvPr>
              <p:cNvPicPr>
                <a:picLocks noChangeAspect="1" noChangeArrowheads="1"/>
              </p:cNvPicPr>
              <p:nvPr/>
            </p:nvPicPr>
            <p:blipFill>
              <a:blip r:embed="rId92" cstate="hqprint">
                <a:extLst>
                  <a:ext uri="{28A0092B-C50C-407E-A947-70E740481C1C}">
                    <a14:useLocalDpi xmlns:a14="http://schemas.microsoft.com/office/drawing/2010/main"/>
                  </a:ext>
                </a:extLst>
              </a:blip>
              <a:srcRect/>
              <a:stretch>
                <a:fillRect/>
              </a:stretch>
            </p:blipFill>
            <p:spPr bwMode="auto">
              <a:xfrm>
                <a:off x="6101763" y="6071671"/>
                <a:ext cx="142873" cy="118596"/>
              </a:xfrm>
              <a:prstGeom prst="rect">
                <a:avLst/>
              </a:prstGeom>
              <a:noFill/>
              <a:extLst>
                <a:ext uri="{909E8E84-426E-40DD-AFC4-6F175D3DCCD1}">
                  <a14:hiddenFill xmlns:a14="http://schemas.microsoft.com/office/drawing/2010/main">
                    <a:solidFill>
                      <a:srgbClr val="FFFFFF"/>
                    </a:solidFill>
                  </a14:hiddenFill>
                </a:ext>
              </a:extLst>
            </p:spPr>
          </p:pic>
          <p:pic>
            <p:nvPicPr>
              <p:cNvPr id="816" name="Picture 6" descr="Image result for Azure Files   icon">
                <a:extLst>
                  <a:ext uri="{FF2B5EF4-FFF2-40B4-BE49-F238E27FC236}">
                    <a16:creationId xmlns:a16="http://schemas.microsoft.com/office/drawing/2014/main" id="{44F202ED-846E-4AFF-830E-FDE4BBAC152F}"/>
                  </a:ext>
                </a:extLst>
              </p:cNvPr>
              <p:cNvPicPr>
                <a:picLocks noChangeAspect="1" noChangeArrowheads="1"/>
              </p:cNvPicPr>
              <p:nvPr/>
            </p:nvPicPr>
            <p:blipFill>
              <a:blip r:embed="rId93" cstate="hqprint">
                <a:extLst>
                  <a:ext uri="{28A0092B-C50C-407E-A947-70E740481C1C}">
                    <a14:useLocalDpi xmlns:a14="http://schemas.microsoft.com/office/drawing/2010/main"/>
                  </a:ext>
                </a:extLst>
              </a:blip>
              <a:srcRect/>
              <a:stretch>
                <a:fillRect/>
              </a:stretch>
            </p:blipFill>
            <p:spPr bwMode="auto">
              <a:xfrm>
                <a:off x="7341389" y="6071375"/>
                <a:ext cx="133805" cy="119188"/>
              </a:xfrm>
              <a:prstGeom prst="rect">
                <a:avLst/>
              </a:prstGeom>
              <a:noFill/>
              <a:extLst>
                <a:ext uri="{909E8E84-426E-40DD-AFC4-6F175D3DCCD1}">
                  <a14:hiddenFill xmlns:a14="http://schemas.microsoft.com/office/drawing/2010/main">
                    <a:solidFill>
                      <a:srgbClr val="FFFFFF"/>
                    </a:solidFill>
                  </a14:hiddenFill>
                </a:ext>
              </a:extLst>
            </p:spPr>
          </p:pic>
          <p:pic>
            <p:nvPicPr>
              <p:cNvPr id="827" name="Picture 826">
                <a:extLst>
                  <a:ext uri="{FF2B5EF4-FFF2-40B4-BE49-F238E27FC236}">
                    <a16:creationId xmlns:a16="http://schemas.microsoft.com/office/drawing/2014/main" id="{C207E0E8-E457-4382-9760-2149FC32CDB7}"/>
                  </a:ext>
                </a:extLst>
              </p:cNvPr>
              <p:cNvPicPr>
                <a:picLocks noChangeAspect="1"/>
              </p:cNvPicPr>
              <p:nvPr/>
            </p:nvPicPr>
            <p:blipFill>
              <a:blip r:embed="rId94" cstate="hqprint">
                <a:extLst>
                  <a:ext uri="{28A0092B-C50C-407E-A947-70E740481C1C}">
                    <a14:useLocalDpi xmlns:a14="http://schemas.microsoft.com/office/drawing/2010/main"/>
                  </a:ext>
                </a:extLst>
              </a:blip>
              <a:stretch>
                <a:fillRect/>
              </a:stretch>
            </p:blipFill>
            <p:spPr>
              <a:xfrm>
                <a:off x="6751578" y="6066659"/>
                <a:ext cx="107564" cy="128620"/>
              </a:xfrm>
              <a:prstGeom prst="rect">
                <a:avLst/>
              </a:prstGeom>
            </p:spPr>
          </p:pic>
          <p:pic>
            <p:nvPicPr>
              <p:cNvPr id="829" name="Picture 2" descr="Azure Blob File System | Drupal.org">
                <a:extLst>
                  <a:ext uri="{FF2B5EF4-FFF2-40B4-BE49-F238E27FC236}">
                    <a16:creationId xmlns:a16="http://schemas.microsoft.com/office/drawing/2014/main" id="{35891F9A-4DC7-4C7D-ABC3-EA4375ECC407}"/>
                  </a:ext>
                </a:extLst>
              </p:cNvPr>
              <p:cNvPicPr>
                <a:picLocks noChangeAspect="1" noChangeArrowheads="1"/>
              </p:cNvPicPr>
              <p:nvPr/>
            </p:nvPicPr>
            <p:blipFill>
              <a:blip r:embed="rId95" cstate="hqprint">
                <a:extLst>
                  <a:ext uri="{28A0092B-C50C-407E-A947-70E740481C1C}">
                    <a14:useLocalDpi xmlns:a14="http://schemas.microsoft.com/office/drawing/2010/main"/>
                  </a:ext>
                </a:extLst>
              </a:blip>
              <a:srcRect/>
              <a:stretch>
                <a:fillRect/>
              </a:stretch>
            </p:blipFill>
            <p:spPr bwMode="auto">
              <a:xfrm>
                <a:off x="6316229" y="6065851"/>
                <a:ext cx="130237" cy="130237"/>
              </a:xfrm>
              <a:prstGeom prst="rect">
                <a:avLst/>
              </a:prstGeom>
              <a:noFill/>
              <a:extLst>
                <a:ext uri="{909E8E84-426E-40DD-AFC4-6F175D3DCCD1}">
                  <a14:hiddenFill xmlns:a14="http://schemas.microsoft.com/office/drawing/2010/main">
                    <a:solidFill>
                      <a:srgbClr val="FFFFFF"/>
                    </a:solidFill>
                  </a14:hiddenFill>
                </a:ext>
              </a:extLst>
            </p:spPr>
          </p:pic>
          <p:pic>
            <p:nvPicPr>
              <p:cNvPr id="821" name="Picture 2" descr="Image result for azure network icon">
                <a:extLst>
                  <a:ext uri="{FF2B5EF4-FFF2-40B4-BE49-F238E27FC236}">
                    <a16:creationId xmlns:a16="http://schemas.microsoft.com/office/drawing/2014/main" id="{FD9FE50A-BF4C-44C3-9AF4-748C6298FB1C}"/>
                  </a:ext>
                </a:extLst>
              </p:cNvPr>
              <p:cNvPicPr>
                <a:picLocks noChangeAspect="1" noChangeArrowheads="1"/>
              </p:cNvPicPr>
              <p:nvPr/>
            </p:nvPicPr>
            <p:blipFill>
              <a:blip r:embed="rId96"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426691" y="6025146"/>
                <a:ext cx="211646" cy="211646"/>
              </a:xfrm>
              <a:prstGeom prst="rect">
                <a:avLst/>
              </a:prstGeom>
              <a:noFill/>
              <a:extLst>
                <a:ext uri="{909E8E84-426E-40DD-AFC4-6F175D3DCCD1}">
                  <a14:hiddenFill xmlns:a14="http://schemas.microsoft.com/office/drawing/2010/main">
                    <a:solidFill>
                      <a:srgbClr val="FFFFFF"/>
                    </a:solidFill>
                  </a14:hiddenFill>
                </a:ext>
              </a:extLst>
            </p:spPr>
          </p:pic>
          <p:pic>
            <p:nvPicPr>
              <p:cNvPr id="846" name="Picture 2" descr="Why Use Azure DNS? | Aidan Finn, IT Pro">
                <a:extLst>
                  <a:ext uri="{FF2B5EF4-FFF2-40B4-BE49-F238E27FC236}">
                    <a16:creationId xmlns:a16="http://schemas.microsoft.com/office/drawing/2014/main" id="{CFF30382-F57D-4861-A34A-9AF1E70B0ADB}"/>
                  </a:ext>
                </a:extLst>
              </p:cNvPr>
              <p:cNvPicPr>
                <a:picLocks noChangeAspect="1" noChangeArrowheads="1"/>
              </p:cNvPicPr>
              <p:nvPr/>
            </p:nvPicPr>
            <p:blipFill>
              <a:blip r:embed="rId97" cstate="hqprint">
                <a:extLst>
                  <a:ext uri="{28A0092B-C50C-407E-A947-70E740481C1C}">
                    <a14:useLocalDpi xmlns:a14="http://schemas.microsoft.com/office/drawing/2010/main"/>
                  </a:ext>
                </a:extLst>
              </a:blip>
              <a:srcRect/>
              <a:stretch>
                <a:fillRect/>
              </a:stretch>
            </p:blipFill>
            <p:spPr bwMode="auto">
              <a:xfrm>
                <a:off x="5709930" y="6068351"/>
                <a:ext cx="123694" cy="125236"/>
              </a:xfrm>
              <a:prstGeom prst="rect">
                <a:avLst/>
              </a:prstGeom>
              <a:noFill/>
              <a:extLst>
                <a:ext uri="{909E8E84-426E-40DD-AFC4-6F175D3DCCD1}">
                  <a14:hiddenFill xmlns:a14="http://schemas.microsoft.com/office/drawing/2010/main">
                    <a:solidFill>
                      <a:srgbClr val="FFFFFF"/>
                    </a:solidFill>
                  </a14:hiddenFill>
                </a:ext>
              </a:extLst>
            </p:spPr>
          </p:pic>
          <p:grpSp>
            <p:nvGrpSpPr>
              <p:cNvPr id="554" name="Group 553">
                <a:extLst>
                  <a:ext uri="{FF2B5EF4-FFF2-40B4-BE49-F238E27FC236}">
                    <a16:creationId xmlns:a16="http://schemas.microsoft.com/office/drawing/2014/main" id="{9A71DA0F-812D-4C87-9312-B2057781DF37}"/>
                  </a:ext>
                </a:extLst>
              </p:cNvPr>
              <p:cNvGrpSpPr/>
              <p:nvPr/>
            </p:nvGrpSpPr>
            <p:grpSpPr>
              <a:xfrm>
                <a:off x="7760659" y="6108110"/>
                <a:ext cx="188672" cy="45719"/>
                <a:chOff x="6660452" y="3094221"/>
                <a:chExt cx="188672" cy="45719"/>
              </a:xfrm>
              <a:solidFill>
                <a:schemeClr val="tx1"/>
              </a:solidFill>
            </p:grpSpPr>
            <p:sp>
              <p:nvSpPr>
                <p:cNvPr id="555" name="Oval 554">
                  <a:extLst>
                    <a:ext uri="{FF2B5EF4-FFF2-40B4-BE49-F238E27FC236}">
                      <a16:creationId xmlns:a16="http://schemas.microsoft.com/office/drawing/2014/main" id="{4F61EB34-571F-4F7B-B00A-EFD7613F6222}"/>
                    </a:ext>
                  </a:extLst>
                </p:cNvPr>
                <p:cNvSpPr/>
                <p:nvPr/>
              </p:nvSpPr>
              <p:spPr bwMode="auto">
                <a:xfrm>
                  <a:off x="6660452" y="3094221"/>
                  <a:ext cx="45720" cy="45719"/>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69" name="Oval 568">
                  <a:extLst>
                    <a:ext uri="{FF2B5EF4-FFF2-40B4-BE49-F238E27FC236}">
                      <a16:creationId xmlns:a16="http://schemas.microsoft.com/office/drawing/2014/main" id="{592442AC-C6D9-4036-9815-05A79E5802AB}"/>
                    </a:ext>
                  </a:extLst>
                </p:cNvPr>
                <p:cNvSpPr/>
                <p:nvPr/>
              </p:nvSpPr>
              <p:spPr bwMode="auto">
                <a:xfrm>
                  <a:off x="6731928" y="3094221"/>
                  <a:ext cx="45720" cy="45719"/>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77" name="Oval 576">
                  <a:extLst>
                    <a:ext uri="{FF2B5EF4-FFF2-40B4-BE49-F238E27FC236}">
                      <a16:creationId xmlns:a16="http://schemas.microsoft.com/office/drawing/2014/main" id="{0A476E0E-0CAD-40AD-8F2E-CB71E7D06FC9}"/>
                    </a:ext>
                  </a:extLst>
                </p:cNvPr>
                <p:cNvSpPr/>
                <p:nvPr/>
              </p:nvSpPr>
              <p:spPr bwMode="auto">
                <a:xfrm>
                  <a:off x="6803404" y="3094221"/>
                  <a:ext cx="45720" cy="45719"/>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sp>
        <p:nvSpPr>
          <p:cNvPr id="18" name="Rectangle 17">
            <a:hlinkClick r:id="rId98" tooltip="Communication compliance is an insider risk solution in Microsoft 365 that helps minimize communication risks by helping you detect, capture, and act on inappropriate messages in your organization."/>
            <a:extLst>
              <a:ext uri="{FF2B5EF4-FFF2-40B4-BE49-F238E27FC236}">
                <a16:creationId xmlns:a16="http://schemas.microsoft.com/office/drawing/2014/main" id="{3A189D1C-92E3-4DC0-8CCB-340C3FEDAFAA}"/>
              </a:ext>
            </a:extLst>
          </p:cNvPr>
          <p:cNvSpPr/>
          <p:nvPr/>
        </p:nvSpPr>
        <p:spPr>
          <a:xfrm>
            <a:off x="10538586" y="5802589"/>
            <a:ext cx="1304170" cy="233479"/>
          </a:xfrm>
          <a:prstGeom prst="rect">
            <a:avLst/>
          </a:prstGeom>
          <a:solidFill>
            <a:schemeClr val="bg1"/>
          </a:solidFill>
          <a:ln w="14224">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45720" rIns="45720" rtlCol="0" anchor="ctr">
            <a:noAutofit/>
          </a:bodyPr>
          <a:lstStyle/>
          <a:p>
            <a:pPr marL="0" marR="0" lvl="0" indent="0" algn="ctr" defTabSz="914400" rtl="0" eaLnBrk="1" fontAlgn="auto" latinLnBrk="0" hangingPunct="1">
              <a:lnSpc>
                <a:spcPct val="97000"/>
              </a:lnSpc>
              <a:spcBef>
                <a:spcPts val="0"/>
              </a:spcBef>
              <a:spcAft>
                <a:spcPts val="0"/>
              </a:spcAft>
              <a:buClrTx/>
              <a:buSzTx/>
              <a:buFontTx/>
              <a:buNone/>
              <a:tabLst/>
              <a:defRPr/>
            </a:pPr>
            <a:r>
              <a:rPr kumimoji="0" lang="en-US" sz="72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Communication Compliance</a:t>
            </a:r>
          </a:p>
        </p:txBody>
      </p:sp>
      <p:sp>
        <p:nvSpPr>
          <p:cNvPr id="45" name="Rectangle 44">
            <a:hlinkClick r:id="rId99" tooltip="Azure Lighthouse enables cross- and multi-tenant management, allowing for higher automation, scalability, and enhanced governance across resources and tenants."/>
            <a:extLst>
              <a:ext uri="{FF2B5EF4-FFF2-40B4-BE49-F238E27FC236}">
                <a16:creationId xmlns:a16="http://schemas.microsoft.com/office/drawing/2014/main" id="{83588B1B-F386-431A-8F85-C955ECA76C51}"/>
              </a:ext>
            </a:extLst>
          </p:cNvPr>
          <p:cNvSpPr/>
          <p:nvPr/>
        </p:nvSpPr>
        <p:spPr>
          <a:xfrm>
            <a:off x="6589010" y="4341280"/>
            <a:ext cx="1554018" cy="219445"/>
          </a:xfrm>
          <a:prstGeom prst="rect">
            <a:avLst/>
          </a:prstGeom>
          <a:solidFill>
            <a:srgbClr val="EAEAEA"/>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Azure Lighthouse</a:t>
            </a:r>
          </a:p>
        </p:txBody>
      </p:sp>
      <p:pic>
        <p:nvPicPr>
          <p:cNvPr id="47" name="Picture 46">
            <a:extLst>
              <a:ext uri="{FF2B5EF4-FFF2-40B4-BE49-F238E27FC236}">
                <a16:creationId xmlns:a16="http://schemas.microsoft.com/office/drawing/2014/main" id="{C40408B8-7A8B-4FF9-BF6D-953172A80D31}"/>
              </a:ext>
            </a:extLst>
          </p:cNvPr>
          <p:cNvPicPr>
            <a:picLocks noChangeAspect="1"/>
          </p:cNvPicPr>
          <p:nvPr/>
        </p:nvPicPr>
        <p:blipFill>
          <a:blip r:embed="rId45"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627476" y="4385654"/>
            <a:ext cx="150932" cy="112545"/>
          </a:xfrm>
          <a:prstGeom prst="rect">
            <a:avLst/>
          </a:prstGeom>
        </p:spPr>
      </p:pic>
      <p:grpSp>
        <p:nvGrpSpPr>
          <p:cNvPr id="172" name="Group 171">
            <a:extLst>
              <a:ext uri="{FF2B5EF4-FFF2-40B4-BE49-F238E27FC236}">
                <a16:creationId xmlns:a16="http://schemas.microsoft.com/office/drawing/2014/main" id="{F59AF5E7-FF73-4D1D-BB8F-2D47AE61F8F9}"/>
              </a:ext>
            </a:extLst>
          </p:cNvPr>
          <p:cNvGrpSpPr/>
          <p:nvPr/>
        </p:nvGrpSpPr>
        <p:grpSpPr>
          <a:xfrm>
            <a:off x="2072144" y="2573320"/>
            <a:ext cx="6075908" cy="562912"/>
            <a:chOff x="2072144" y="2573320"/>
            <a:chExt cx="6075908" cy="562912"/>
          </a:xfrm>
        </p:grpSpPr>
        <p:grpSp>
          <p:nvGrpSpPr>
            <p:cNvPr id="643" name="Group 642">
              <a:extLst>
                <a:ext uri="{FF2B5EF4-FFF2-40B4-BE49-F238E27FC236}">
                  <a16:creationId xmlns:a16="http://schemas.microsoft.com/office/drawing/2014/main" id="{3054C0BD-FE0F-4235-BF38-C4B0FC18FB4C}"/>
                </a:ext>
              </a:extLst>
            </p:cNvPr>
            <p:cNvGrpSpPr/>
            <p:nvPr/>
          </p:nvGrpSpPr>
          <p:grpSpPr>
            <a:xfrm>
              <a:off x="2072144" y="2573320"/>
              <a:ext cx="6075908" cy="562912"/>
              <a:chOff x="-5672052" y="1703909"/>
              <a:chExt cx="6069895" cy="562912"/>
            </a:xfrm>
          </p:grpSpPr>
          <p:sp>
            <p:nvSpPr>
              <p:cNvPr id="645" name="L-Shape 644">
                <a:extLst>
                  <a:ext uri="{FF2B5EF4-FFF2-40B4-BE49-F238E27FC236}">
                    <a16:creationId xmlns:a16="http://schemas.microsoft.com/office/drawing/2014/main" id="{070E6783-A7F1-4D00-A9EC-557BC13CB161}"/>
                  </a:ext>
                </a:extLst>
              </p:cNvPr>
              <p:cNvSpPr/>
              <p:nvPr/>
            </p:nvSpPr>
            <p:spPr bwMode="auto">
              <a:xfrm rot="10800000">
                <a:off x="-5672052" y="1703909"/>
                <a:ext cx="6069895" cy="562912"/>
              </a:xfrm>
              <a:prstGeom prst="corner">
                <a:avLst>
                  <a:gd name="adj1" fmla="val 43679"/>
                  <a:gd name="adj2" fmla="val 265297"/>
                </a:avLst>
              </a:prstGeom>
              <a:solidFill>
                <a:srgbClr val="E5F3FF"/>
              </a:solidFill>
              <a:ln w="12700">
                <a:solidFill>
                  <a:srgbClr val="0078D7"/>
                </a:solidFill>
              </a:ln>
            </p:spPr>
            <p:style>
              <a:lnRef idx="2">
                <a:schemeClr val="accent1">
                  <a:shade val="50000"/>
                </a:schemeClr>
              </a:lnRef>
              <a:fillRef idx="1">
                <a:schemeClr val="accent1"/>
              </a:fillRef>
              <a:effectRef idx="0">
                <a:schemeClr val="accent1"/>
              </a:effectRef>
              <a:fontRef idx="minor">
                <a:schemeClr val="lt1"/>
              </a:fontRef>
            </p:style>
            <p:txBody>
              <a:bodyPr lIns="91440" tIns="4572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654" name="Rectangle 653">
                <a:hlinkClick r:id="rId100" tooltip="Defender for Cloud provides unified infrastructure security management system that strengthens the security posture of your data centers across multiple clouds and on-premises."/>
                <a:extLst>
                  <a:ext uri="{FF2B5EF4-FFF2-40B4-BE49-F238E27FC236}">
                    <a16:creationId xmlns:a16="http://schemas.microsoft.com/office/drawing/2014/main" id="{95F46EE9-86EB-4629-8FEA-24461EA9E1E7}"/>
                  </a:ext>
                </a:extLst>
              </p:cNvPr>
              <p:cNvSpPr/>
              <p:nvPr/>
            </p:nvSpPr>
            <p:spPr>
              <a:xfrm>
                <a:off x="-5649605" y="1706580"/>
                <a:ext cx="6042687" cy="244595"/>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45720" bIns="45720" rtlCol="0" anchor="ctr"/>
              <a:lstStyle/>
              <a:p>
                <a:pPr marL="11430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Defender for Cloud – </a:t>
                </a:r>
                <a:r>
                  <a:rPr kumimoji="0" lang="en-US" sz="900" b="0" i="0"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Cross-Platform Cloud Security Posture Management (CSPM)</a:t>
                </a:r>
              </a:p>
            </p:txBody>
          </p:sp>
          <p:sp>
            <p:nvSpPr>
              <p:cNvPr id="655" name="Rectangle 654">
                <a:hlinkClick r:id="rId101" tooltip="The regulatory compliance dashboard provides insight into your compliance posture for a set of supported standards and regulations, based on continuous assessments of your Azure environment."/>
                <a:extLst>
                  <a:ext uri="{FF2B5EF4-FFF2-40B4-BE49-F238E27FC236}">
                    <a16:creationId xmlns:a16="http://schemas.microsoft.com/office/drawing/2014/main" id="{5EE73FEF-1503-4F06-8475-1ECD7F3B41A4}"/>
                  </a:ext>
                </a:extLst>
              </p:cNvPr>
              <p:cNvSpPr/>
              <p:nvPr/>
            </p:nvSpPr>
            <p:spPr>
              <a:xfrm>
                <a:off x="-1020349" y="1912005"/>
                <a:ext cx="1322029" cy="176612"/>
              </a:xfrm>
              <a:prstGeom prst="rect">
                <a:avLst/>
              </a:prstGeom>
              <a:solidFill>
                <a:schemeClr val="bg2"/>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Compliance Dashboard</a:t>
                </a:r>
              </a:p>
            </p:txBody>
          </p:sp>
          <p:sp>
            <p:nvSpPr>
              <p:cNvPr id="656" name="Rectangle 655">
                <a:hlinkClick r:id="rId102" tooltip="Security Center continually assesses your resources, subscriptions, and organization for security issues. It then aggregates all the findings into a single score so that you can tell, at a glance, your current security situation: the higher the score, the "/>
                <a:extLst>
                  <a:ext uri="{FF2B5EF4-FFF2-40B4-BE49-F238E27FC236}">
                    <a16:creationId xmlns:a16="http://schemas.microsoft.com/office/drawing/2014/main" id="{6E34BFFA-A7AD-4A4A-9EC3-393169513663}"/>
                  </a:ext>
                </a:extLst>
              </p:cNvPr>
              <p:cNvSpPr/>
              <p:nvPr/>
            </p:nvSpPr>
            <p:spPr>
              <a:xfrm>
                <a:off x="-1022171" y="1736762"/>
                <a:ext cx="1325880" cy="176612"/>
              </a:xfrm>
              <a:prstGeom prst="rect">
                <a:avLst/>
              </a:prstGeom>
              <a:solidFill>
                <a:schemeClr val="bg1"/>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Secure Score</a:t>
                </a:r>
              </a:p>
            </p:txBody>
          </p:sp>
          <p:grpSp>
            <p:nvGrpSpPr>
              <p:cNvPr id="657" name="Group 656">
                <a:extLst>
                  <a:ext uri="{FF2B5EF4-FFF2-40B4-BE49-F238E27FC236}">
                    <a16:creationId xmlns:a16="http://schemas.microsoft.com/office/drawing/2014/main" id="{AED6E7BC-D5E0-4AD5-8F37-EE9F72A4B170}"/>
                  </a:ext>
                </a:extLst>
              </p:cNvPr>
              <p:cNvGrpSpPr/>
              <p:nvPr/>
            </p:nvGrpSpPr>
            <p:grpSpPr>
              <a:xfrm>
                <a:off x="-456294" y="2147605"/>
                <a:ext cx="188672" cy="45719"/>
                <a:chOff x="6662695" y="2902103"/>
                <a:chExt cx="188672" cy="45719"/>
              </a:xfrm>
            </p:grpSpPr>
            <p:sp>
              <p:nvSpPr>
                <p:cNvPr id="659" name="Oval 658">
                  <a:extLst>
                    <a:ext uri="{FF2B5EF4-FFF2-40B4-BE49-F238E27FC236}">
                      <a16:creationId xmlns:a16="http://schemas.microsoft.com/office/drawing/2014/main" id="{D2880ADF-2868-4117-BCB9-8616A7B6FE2A}"/>
                    </a:ext>
                  </a:extLst>
                </p:cNvPr>
                <p:cNvSpPr/>
                <p:nvPr/>
              </p:nvSpPr>
              <p:spPr bwMode="auto">
                <a:xfrm>
                  <a:off x="6662695" y="2902103"/>
                  <a:ext cx="45720" cy="45719"/>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60" name="Oval 659">
                  <a:extLst>
                    <a:ext uri="{FF2B5EF4-FFF2-40B4-BE49-F238E27FC236}">
                      <a16:creationId xmlns:a16="http://schemas.microsoft.com/office/drawing/2014/main" id="{917DAF8C-AD3B-4874-8E90-83A4062CD6B7}"/>
                    </a:ext>
                  </a:extLst>
                </p:cNvPr>
                <p:cNvSpPr/>
                <p:nvPr/>
              </p:nvSpPr>
              <p:spPr bwMode="auto">
                <a:xfrm>
                  <a:off x="6734171" y="2902103"/>
                  <a:ext cx="45720" cy="45719"/>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73" name="Oval 672">
                  <a:extLst>
                    <a:ext uri="{FF2B5EF4-FFF2-40B4-BE49-F238E27FC236}">
                      <a16:creationId xmlns:a16="http://schemas.microsoft.com/office/drawing/2014/main" id="{8280AF23-3396-44FB-940E-CB825FE53068}"/>
                    </a:ext>
                  </a:extLst>
                </p:cNvPr>
                <p:cNvSpPr/>
                <p:nvPr/>
              </p:nvSpPr>
              <p:spPr bwMode="auto">
                <a:xfrm>
                  <a:off x="6805647" y="2902103"/>
                  <a:ext cx="45720" cy="45719"/>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pic>
          <p:nvPicPr>
            <p:cNvPr id="107" name="Picture 106">
              <a:extLst>
                <a:ext uri="{FF2B5EF4-FFF2-40B4-BE49-F238E27FC236}">
                  <a16:creationId xmlns:a16="http://schemas.microsoft.com/office/drawing/2014/main" id="{2EF74B27-1735-4A8F-9B1B-5EB96F46BA01}"/>
                </a:ext>
              </a:extLst>
            </p:cNvPr>
            <p:cNvPicPr>
              <a:picLocks noChangeAspect="1"/>
            </p:cNvPicPr>
            <p:nvPr/>
          </p:nvPicPr>
          <p:blipFill>
            <a:blip r:embed="rId103"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108140" y="2629929"/>
              <a:ext cx="167209" cy="143337"/>
            </a:xfrm>
            <a:prstGeom prst="rect">
              <a:avLst/>
            </a:prstGeom>
            <a:ln w="14224">
              <a:noFill/>
            </a:ln>
          </p:spPr>
        </p:pic>
      </p:grpSp>
      <p:sp>
        <p:nvSpPr>
          <p:cNvPr id="139" name="Rectangle 138">
            <a:hlinkClick r:id="rId104" tooltip="Azure Bastion provides secure and seamless RDP/SSH connectivity to your virtual machines directly from the Azure portal over TLS. When you connect via Azure Bastion, your virtual machines do not need a public IP address, agent, or special client software."/>
            <a:extLst>
              <a:ext uri="{FF2B5EF4-FFF2-40B4-BE49-F238E27FC236}">
                <a16:creationId xmlns:a16="http://schemas.microsoft.com/office/drawing/2014/main" id="{CDE07A68-2428-45E5-9968-1A90B5CDDF9B}"/>
              </a:ext>
            </a:extLst>
          </p:cNvPr>
          <p:cNvSpPr/>
          <p:nvPr/>
        </p:nvSpPr>
        <p:spPr>
          <a:xfrm>
            <a:off x="6815278" y="4123811"/>
            <a:ext cx="1328356" cy="219445"/>
          </a:xfrm>
          <a:prstGeom prst="rect">
            <a:avLst/>
          </a:prstGeom>
          <a:solidFill>
            <a:schemeClr val="bg1"/>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Azure Bastion</a:t>
            </a:r>
          </a:p>
        </p:txBody>
      </p:sp>
      <p:pic>
        <p:nvPicPr>
          <p:cNvPr id="141" name="Picture 140">
            <a:extLst>
              <a:ext uri="{FF2B5EF4-FFF2-40B4-BE49-F238E27FC236}">
                <a16:creationId xmlns:a16="http://schemas.microsoft.com/office/drawing/2014/main" id="{1EF9AB41-2CE5-415B-B724-DFDF664A612A}"/>
              </a:ext>
            </a:extLst>
          </p:cNvPr>
          <p:cNvPicPr>
            <a:picLocks noChangeAspect="1"/>
          </p:cNvPicPr>
          <p:nvPr/>
        </p:nvPicPr>
        <p:blipFill>
          <a:blip r:embed="rId45"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858738" y="4180605"/>
            <a:ext cx="150932" cy="112545"/>
          </a:xfrm>
          <a:prstGeom prst="rect">
            <a:avLst/>
          </a:prstGeom>
        </p:spPr>
      </p:pic>
      <p:grpSp>
        <p:nvGrpSpPr>
          <p:cNvPr id="156" name="Group 155">
            <a:extLst>
              <a:ext uri="{FF2B5EF4-FFF2-40B4-BE49-F238E27FC236}">
                <a16:creationId xmlns:a16="http://schemas.microsoft.com/office/drawing/2014/main" id="{B737F583-2D54-4701-902D-BE882AE251EB}"/>
              </a:ext>
            </a:extLst>
          </p:cNvPr>
          <p:cNvGrpSpPr/>
          <p:nvPr/>
        </p:nvGrpSpPr>
        <p:grpSpPr>
          <a:xfrm>
            <a:off x="8496606" y="2022764"/>
            <a:ext cx="203471" cy="2500256"/>
            <a:chOff x="8496606" y="2022764"/>
            <a:chExt cx="203471" cy="2500256"/>
          </a:xfrm>
        </p:grpSpPr>
        <p:cxnSp>
          <p:nvCxnSpPr>
            <p:cNvPr id="35" name="Connector: Elbow 34">
              <a:extLst>
                <a:ext uri="{FF2B5EF4-FFF2-40B4-BE49-F238E27FC236}">
                  <a16:creationId xmlns:a16="http://schemas.microsoft.com/office/drawing/2014/main" id="{4B151B1C-8727-499D-AA3F-92C3D3CFF5D8}"/>
                </a:ext>
              </a:extLst>
            </p:cNvPr>
            <p:cNvCxnSpPr>
              <a:cxnSpLocks/>
              <a:endCxn id="26" idx="1"/>
            </p:cNvCxnSpPr>
            <p:nvPr/>
          </p:nvCxnSpPr>
          <p:spPr>
            <a:xfrm rot="16200000" flipH="1">
              <a:off x="7386266" y="3226548"/>
              <a:ext cx="2500256" cy="92688"/>
            </a:xfrm>
            <a:prstGeom prst="bentConnector2">
              <a:avLst/>
            </a:prstGeom>
            <a:ln w="28575">
              <a:gradFill flip="none" rotWithShape="1">
                <a:gsLst>
                  <a:gs pos="0">
                    <a:srgbClr val="F5F0FA"/>
                  </a:gs>
                  <a:gs pos="4000">
                    <a:srgbClr val="008272"/>
                  </a:gs>
                </a:gsLst>
                <a:lin ang="0" scaled="1"/>
                <a:tileRect/>
              </a:gradFill>
              <a:headEnd type="none"/>
              <a:tailEnd type="none"/>
            </a:ln>
          </p:spPr>
          <p:style>
            <a:lnRef idx="1">
              <a:schemeClr val="accent1"/>
            </a:lnRef>
            <a:fillRef idx="0">
              <a:schemeClr val="accent1"/>
            </a:fillRef>
            <a:effectRef idx="0">
              <a:schemeClr val="accent1"/>
            </a:effectRef>
            <a:fontRef idx="minor">
              <a:schemeClr val="tx1"/>
            </a:fontRef>
          </p:style>
        </p:cxnSp>
        <p:sp>
          <p:nvSpPr>
            <p:cNvPr id="575" name="Rectangle 574">
              <a:extLst>
                <a:ext uri="{FF2B5EF4-FFF2-40B4-BE49-F238E27FC236}">
                  <a16:creationId xmlns:a16="http://schemas.microsoft.com/office/drawing/2014/main" id="{20CEB19A-55EE-424D-B0DB-D664A591C27E}"/>
                </a:ext>
              </a:extLst>
            </p:cNvPr>
            <p:cNvSpPr/>
            <p:nvPr/>
          </p:nvSpPr>
          <p:spPr>
            <a:xfrm rot="16200000">
              <a:off x="7810398" y="3256760"/>
              <a:ext cx="1564866" cy="192449"/>
            </a:xfrm>
            <a:prstGeom prst="rect">
              <a:avLst/>
            </a:prstGeom>
            <a:solidFill>
              <a:srgbClr val="CDFFF9"/>
            </a:solidFill>
            <a:ln w="1905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45720" rtlCol="0" anchor="ctr"/>
            <a:lstStyle/>
            <a:p>
              <a:pPr marL="0" marR="0" lvl="0" indent="0" algn="ctr" defTabSz="914400" rtl="0" eaLnBrk="1" fontAlgn="auto" latinLnBrk="0" hangingPunct="1">
                <a:lnSpc>
                  <a:spcPct val="97000"/>
                </a:lnSpc>
                <a:spcBef>
                  <a:spcPts val="0"/>
                </a:spcBef>
                <a:spcAft>
                  <a:spcPts val="0"/>
                </a:spcAft>
                <a:buClrTx/>
                <a:buSzTx/>
                <a:buFontTx/>
                <a:buNone/>
                <a:tabLst/>
                <a:defRPr/>
              </a:pPr>
              <a:r>
                <a:rPr kumimoji="0" lang="en-US" sz="850" b="1"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a:ea typeface="+mn-ea"/>
                  <a:cs typeface="Segoe UI Semilight" panose="020B0402040204020203" pitchFamily="34" charset="0"/>
                </a:rPr>
                <a:t>Classification Labels</a:t>
              </a:r>
            </a:p>
          </p:txBody>
        </p:sp>
        <p:cxnSp>
          <p:nvCxnSpPr>
            <p:cNvPr id="594" name="Connector: Elbow 799">
              <a:extLst>
                <a:ext uri="{FF2B5EF4-FFF2-40B4-BE49-F238E27FC236}">
                  <a16:creationId xmlns:a16="http://schemas.microsoft.com/office/drawing/2014/main" id="{F2C3CB5F-7A56-4B01-A435-9149D5D8765A}"/>
                </a:ext>
              </a:extLst>
            </p:cNvPr>
            <p:cNvCxnSpPr>
              <a:cxnSpLocks/>
            </p:cNvCxnSpPr>
            <p:nvPr/>
          </p:nvCxnSpPr>
          <p:spPr>
            <a:xfrm flipH="1">
              <a:off x="8589931" y="4294718"/>
              <a:ext cx="110146" cy="0"/>
            </a:xfrm>
            <a:prstGeom prst="straightConnector1">
              <a:avLst/>
            </a:prstGeom>
            <a:ln w="28575">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420" name="Rectangle 419">
            <a:extLst>
              <a:ext uri="{FF2B5EF4-FFF2-40B4-BE49-F238E27FC236}">
                <a16:creationId xmlns:a16="http://schemas.microsoft.com/office/drawing/2014/main" id="{1B6FAF7A-D9DA-47AB-BDE1-4EFFC2A16B0B}"/>
              </a:ext>
            </a:extLst>
          </p:cNvPr>
          <p:cNvSpPr/>
          <p:nvPr/>
        </p:nvSpPr>
        <p:spPr>
          <a:xfrm>
            <a:off x="8429503" y="2254156"/>
            <a:ext cx="1700887" cy="261610"/>
          </a:xfrm>
          <a:prstGeom prst="rect">
            <a:avLst/>
          </a:prstGeom>
          <a:solidFill>
            <a:schemeClr val="accent2"/>
          </a:solidFill>
        </p:spPr>
        <p:txBody>
          <a:bodyPr wrap="squar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75" b="1" i="0" u="none" strike="noStrike" kern="1200" cap="none" spc="0" normalizeH="0" baseline="0" noProof="0">
                <a:ln>
                  <a:noFill/>
                </a:ln>
                <a:gradFill>
                  <a:gsLst>
                    <a:gs pos="0">
                      <a:srgbClr val="FFFFFF"/>
                    </a:gs>
                    <a:gs pos="100000">
                      <a:srgbClr val="FFFFFF"/>
                    </a:gs>
                  </a:gsLst>
                  <a:lin ang="5400000" scaled="1"/>
                </a:gradFill>
                <a:effectLst/>
                <a:uLnTx/>
                <a:uFillTx/>
                <a:latin typeface="Segoe"/>
                <a:ea typeface="+mn-ea"/>
                <a:cs typeface="+mn-cs"/>
              </a:rPr>
              <a:t>Information Protection</a:t>
            </a:r>
          </a:p>
        </p:txBody>
      </p:sp>
      <p:sp>
        <p:nvSpPr>
          <p:cNvPr id="26" name="Rectangle 25">
            <a:hlinkClick r:id="rId105" tooltip="Simplifies the eDiscovery process and helps analyze unstructured data within Office 365, efficiently review documents, and make scope reduction decisions for eDiscovery."/>
            <a:extLst>
              <a:ext uri="{FF2B5EF4-FFF2-40B4-BE49-F238E27FC236}">
                <a16:creationId xmlns:a16="http://schemas.microsoft.com/office/drawing/2014/main" id="{7409DD85-1AA1-449A-9AEB-AB048482721D}"/>
              </a:ext>
            </a:extLst>
          </p:cNvPr>
          <p:cNvSpPr/>
          <p:nvPr/>
        </p:nvSpPr>
        <p:spPr>
          <a:xfrm>
            <a:off x="8682738" y="4415611"/>
            <a:ext cx="1370243" cy="214818"/>
          </a:xfrm>
          <a:prstGeom prst="rect">
            <a:avLst/>
          </a:prstGeom>
          <a:solidFill>
            <a:schemeClr val="bg1"/>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Advanced eDiscovery</a:t>
            </a:r>
          </a:p>
        </p:txBody>
      </p:sp>
      <p:sp>
        <p:nvSpPr>
          <p:cNvPr id="590" name="Rectangle 589">
            <a:hlinkClick r:id="rId106" tooltip="Allows for full content lifecycle management from creating/importing through retention and deletion. Supervision also lets you define policies that capture communications in your organization for internal or external reviewers. "/>
            <a:extLst>
              <a:ext uri="{FF2B5EF4-FFF2-40B4-BE49-F238E27FC236}">
                <a16:creationId xmlns:a16="http://schemas.microsoft.com/office/drawing/2014/main" id="{C798E8FB-BDBF-4357-8D0F-B433633B7B56}"/>
              </a:ext>
            </a:extLst>
          </p:cNvPr>
          <p:cNvSpPr/>
          <p:nvPr/>
        </p:nvSpPr>
        <p:spPr>
          <a:xfrm>
            <a:off x="8684404" y="4172501"/>
            <a:ext cx="1370243" cy="214818"/>
          </a:xfrm>
          <a:prstGeom prst="rect">
            <a:avLst/>
          </a:prstGeom>
          <a:solidFill>
            <a:schemeClr val="bg1"/>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Data Governance</a:t>
            </a:r>
          </a:p>
        </p:txBody>
      </p:sp>
      <p:grpSp>
        <p:nvGrpSpPr>
          <p:cNvPr id="180" name="Group 179">
            <a:extLst>
              <a:ext uri="{FF2B5EF4-FFF2-40B4-BE49-F238E27FC236}">
                <a16:creationId xmlns:a16="http://schemas.microsoft.com/office/drawing/2014/main" id="{0B1C9A7E-E7B4-46A9-B8A9-D8AA572BFEDC}"/>
              </a:ext>
            </a:extLst>
          </p:cNvPr>
          <p:cNvGrpSpPr/>
          <p:nvPr/>
        </p:nvGrpSpPr>
        <p:grpSpPr>
          <a:xfrm>
            <a:off x="2982622" y="5780024"/>
            <a:ext cx="1767228" cy="563622"/>
            <a:chOff x="2982622" y="5780024"/>
            <a:chExt cx="1767228" cy="563622"/>
          </a:xfrm>
        </p:grpSpPr>
        <p:sp>
          <p:nvSpPr>
            <p:cNvPr id="177" name="Rectangle 176" descr="Azure Defender for IoT provides agentless security for unmanaged IoT/OT devices (via integration of CyberX technology) plus security for greenfield devices managed via Azure IoT Hub. It is deployed either as a cloud-connected or fully on-premises solution.">
              <a:hlinkClick r:id="rId107" tooltip="Azure Defender for IoT offers agentless, network-layer security that is rapidly deployed, works with diverse industrial equipment, and interoperates with Azure Sentinel and other SOC tools."/>
              <a:extLst>
                <a:ext uri="{FF2B5EF4-FFF2-40B4-BE49-F238E27FC236}">
                  <a16:creationId xmlns:a16="http://schemas.microsoft.com/office/drawing/2014/main" id="{631FEFCA-F9EA-4A84-BCEE-FFCCCB1804A9}"/>
                </a:ext>
              </a:extLst>
            </p:cNvPr>
            <p:cNvSpPr/>
            <p:nvPr/>
          </p:nvSpPr>
          <p:spPr>
            <a:xfrm>
              <a:off x="3029366" y="5780024"/>
              <a:ext cx="1700344" cy="533970"/>
            </a:xfrm>
            <a:prstGeom prst="rect">
              <a:avLst/>
            </a:prstGeom>
            <a:noFill/>
            <a:ln w="14224">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45720" rIns="45720" rtlCol="0" anchor="t">
              <a:noAutofit/>
            </a:bodyPr>
            <a:lstStyle/>
            <a:p>
              <a:pPr marL="0" marR="0" lvl="0" indent="0" algn="ctr" defTabSz="914400" rtl="0" eaLnBrk="1" fontAlgn="auto" latinLnBrk="0" hangingPunct="1">
                <a:lnSpc>
                  <a:spcPct val="97000"/>
                </a:lnSpc>
                <a:spcBef>
                  <a:spcPts val="0"/>
                </a:spcBef>
                <a:spcAft>
                  <a:spcPts val="0"/>
                </a:spcAft>
                <a:buClrTx/>
                <a:buSzTx/>
                <a:buFontTx/>
                <a:buNone/>
                <a:tabLst/>
                <a:defRPr/>
              </a:pPr>
              <a:r>
                <a:rPr kumimoji="0" lang="en-US" sz="75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t>Microsoft Defender for IoT (and OT)</a:t>
              </a:r>
            </a:p>
          </p:txBody>
        </p:sp>
        <p:sp>
          <p:nvSpPr>
            <p:cNvPr id="178" name="Rounded Rectangle 1457">
              <a:extLst>
                <a:ext uri="{FF2B5EF4-FFF2-40B4-BE49-F238E27FC236}">
                  <a16:creationId xmlns:a16="http://schemas.microsoft.com/office/drawing/2014/main" id="{CA3C7093-6239-47C5-AC3D-A705F2187BE7}"/>
                </a:ext>
              </a:extLst>
            </p:cNvPr>
            <p:cNvSpPr/>
            <p:nvPr/>
          </p:nvSpPr>
          <p:spPr>
            <a:xfrm>
              <a:off x="3818384" y="5927564"/>
              <a:ext cx="931466" cy="411738"/>
            </a:xfrm>
            <a:prstGeom prst="roundRect">
              <a:avLst>
                <a:gd name="adj" fmla="val 0"/>
              </a:avLst>
            </a:prstGeom>
            <a:noFill/>
            <a:ln w="14224">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91440" numCol="1"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71450" marR="0" lvl="0" indent="-57150" algn="l" defTabSz="914400" rtl="0" eaLnBrk="1" fontAlgn="auto" latinLnBrk="0" hangingPunct="1">
                <a:lnSpc>
                  <a:spcPct val="90000"/>
                </a:lnSpc>
                <a:spcBef>
                  <a:spcPts val="0"/>
                </a:spcBef>
                <a:spcAft>
                  <a:spcPts val="150"/>
                </a:spcAft>
                <a:buClrTx/>
                <a:buSzTx/>
                <a:buFont typeface="Arial" panose="020B0604020202020204" pitchFamily="34" charset="0"/>
                <a:buChar char="•"/>
                <a:tabLst/>
                <a:defRPr/>
              </a:pPr>
              <a:r>
                <a:rPr kumimoji="0" lang="en-US" sz="5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t>Asset &amp; Vulnerability management</a:t>
              </a:r>
            </a:p>
            <a:p>
              <a:pPr marL="171450" marR="0" lvl="0" indent="-57150" algn="l" defTabSz="914400" rtl="0" eaLnBrk="1" fontAlgn="auto" latinLnBrk="0" hangingPunct="1">
                <a:lnSpc>
                  <a:spcPct val="90000"/>
                </a:lnSpc>
                <a:spcBef>
                  <a:spcPts val="0"/>
                </a:spcBef>
                <a:spcAft>
                  <a:spcPts val="150"/>
                </a:spcAft>
                <a:buClrTx/>
                <a:buSzTx/>
                <a:buFont typeface="Arial" panose="020B0604020202020204" pitchFamily="34" charset="0"/>
                <a:buChar char="•"/>
                <a:tabLst/>
                <a:defRPr/>
              </a:pPr>
              <a:r>
                <a:rPr kumimoji="0" lang="en-US" sz="5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t>Threat Detection </a:t>
              </a:r>
              <a:br>
                <a:rPr kumimoji="0" lang="en-US" sz="5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br>
              <a:r>
                <a:rPr kumimoji="0" lang="en-US" sz="5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t>&amp; Response</a:t>
              </a:r>
            </a:p>
          </p:txBody>
        </p:sp>
        <p:sp>
          <p:nvSpPr>
            <p:cNvPr id="179" name="Rounded Rectangle 1457">
              <a:extLst>
                <a:ext uri="{FF2B5EF4-FFF2-40B4-BE49-F238E27FC236}">
                  <a16:creationId xmlns:a16="http://schemas.microsoft.com/office/drawing/2014/main" id="{0F0B677C-0283-4FEF-B8AB-B580CD51E216}"/>
                </a:ext>
              </a:extLst>
            </p:cNvPr>
            <p:cNvSpPr/>
            <p:nvPr/>
          </p:nvSpPr>
          <p:spPr>
            <a:xfrm>
              <a:off x="2982622" y="5931908"/>
              <a:ext cx="1088559" cy="411738"/>
            </a:xfrm>
            <a:prstGeom prst="roundRect">
              <a:avLst>
                <a:gd name="adj" fmla="val 0"/>
              </a:avLst>
            </a:prstGeom>
            <a:noFill/>
            <a:ln w="14224">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91440" numCol="1"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71450" marR="0" lvl="0" indent="-57150" algn="l" defTabSz="914400" rtl="0" eaLnBrk="1" fontAlgn="auto" latinLnBrk="0" hangingPunct="1">
                <a:lnSpc>
                  <a:spcPct val="90000"/>
                </a:lnSpc>
                <a:spcBef>
                  <a:spcPts val="0"/>
                </a:spcBef>
                <a:spcAft>
                  <a:spcPts val="150"/>
                </a:spcAft>
                <a:buClrTx/>
                <a:buSzTx/>
                <a:buFont typeface="Arial" panose="020B0604020202020204" pitchFamily="34" charset="0"/>
                <a:buChar char="•"/>
                <a:tabLst/>
                <a:defRPr/>
              </a:pPr>
              <a:r>
                <a:rPr kumimoji="0" lang="en-US" sz="5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t>ICS, SCADA, OT</a:t>
              </a:r>
            </a:p>
            <a:p>
              <a:pPr marL="171450" marR="0" lvl="0" indent="-57150" algn="l" defTabSz="914400" rtl="0" eaLnBrk="1" fontAlgn="auto" latinLnBrk="0" hangingPunct="1">
                <a:lnSpc>
                  <a:spcPct val="90000"/>
                </a:lnSpc>
                <a:spcBef>
                  <a:spcPts val="0"/>
                </a:spcBef>
                <a:spcAft>
                  <a:spcPts val="150"/>
                </a:spcAft>
                <a:buClrTx/>
                <a:buSzTx/>
                <a:buFont typeface="Arial" panose="020B0604020202020204" pitchFamily="34" charset="0"/>
                <a:buChar char="•"/>
                <a:tabLst/>
                <a:defRPr/>
              </a:pPr>
              <a:r>
                <a:rPr kumimoji="0" lang="en-US" sz="5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t>Internet of Things (IoT)</a:t>
              </a:r>
            </a:p>
            <a:p>
              <a:pPr marL="171450" marR="0" lvl="0" indent="-57150" algn="l" defTabSz="914400" rtl="0" eaLnBrk="1" fontAlgn="auto" latinLnBrk="0" hangingPunct="1">
                <a:lnSpc>
                  <a:spcPct val="90000"/>
                </a:lnSpc>
                <a:spcBef>
                  <a:spcPts val="0"/>
                </a:spcBef>
                <a:spcAft>
                  <a:spcPts val="150"/>
                </a:spcAft>
                <a:buClrTx/>
                <a:buSzTx/>
                <a:buFont typeface="Arial" panose="020B0604020202020204" pitchFamily="34" charset="0"/>
                <a:buChar char="•"/>
                <a:tabLst/>
                <a:defRPr/>
              </a:pPr>
              <a:r>
                <a:rPr kumimoji="0" lang="en-US" sz="5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t>Industrial IoT (</a:t>
              </a:r>
              <a:r>
                <a:rPr kumimoji="0" lang="en-US" sz="550" b="0" i="1" u="none" strike="noStrike" kern="1200" cap="none" spc="0" normalizeH="0" baseline="0" noProof="0" err="1">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t>IIoT</a:t>
              </a:r>
              <a:r>
                <a:rPr kumimoji="0" lang="en-US" sz="5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t>)</a:t>
              </a:r>
            </a:p>
          </p:txBody>
        </p:sp>
      </p:grpSp>
      <p:sp>
        <p:nvSpPr>
          <p:cNvPr id="117" name="Rectangle 116">
            <a:extLst>
              <a:ext uri="{FF2B5EF4-FFF2-40B4-BE49-F238E27FC236}">
                <a16:creationId xmlns:a16="http://schemas.microsoft.com/office/drawing/2014/main" id="{00D9F366-EF89-4BE2-8427-0E9140087F42}"/>
              </a:ext>
            </a:extLst>
          </p:cNvPr>
          <p:cNvSpPr/>
          <p:nvPr/>
        </p:nvSpPr>
        <p:spPr bwMode="auto">
          <a:xfrm>
            <a:off x="184949" y="6484874"/>
            <a:ext cx="11756793" cy="311147"/>
          </a:xfrm>
          <a:prstGeom prst="rect">
            <a:avLst/>
          </a:prstGeom>
          <a:solidFill>
            <a:srgbClr val="000000"/>
          </a:solidFill>
          <a:ln w="14224">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91440" rIns="45720" rtlCol="0" anchor="ctr">
            <a:noAutofit/>
          </a:bodyPr>
          <a:lstStyle/>
          <a:p>
            <a:pPr marL="8286750" marR="0" lvl="0" indent="0" algn="ctr" defTabSz="914400" rtl="0" eaLnBrk="1" fontAlgn="auto" latinLnBrk="0" hangingPunct="1">
              <a:lnSpc>
                <a:spcPct val="97000"/>
              </a:lnSpc>
              <a:spcBef>
                <a:spcPts val="0"/>
              </a:spcBef>
              <a:spcAft>
                <a:spcPts val="0"/>
              </a:spcAft>
              <a:buClrTx/>
              <a:buSzTx/>
              <a:buFontTx/>
              <a:buNone/>
              <a:tabLst/>
              <a:defRPr/>
            </a:pPr>
            <a:endParaRPr kumimoji="0" lang="en-US" sz="105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40" name="Rounded Rectangle 804">
            <a:hlinkClick r:id="rId108" tooltip="The Security Development Lifecycle (SDL) is a software development process that helps developers build more secure software and address security compliance requirements while reducing development cost "/>
            <a:extLst>
              <a:ext uri="{FF2B5EF4-FFF2-40B4-BE49-F238E27FC236}">
                <a16:creationId xmlns:a16="http://schemas.microsoft.com/office/drawing/2014/main" id="{24774F23-CBC0-48B0-993F-3B770F9FE91D}"/>
              </a:ext>
            </a:extLst>
          </p:cNvPr>
          <p:cNvSpPr/>
          <p:nvPr/>
        </p:nvSpPr>
        <p:spPr>
          <a:xfrm>
            <a:off x="8026114" y="6558019"/>
            <a:ext cx="3787404" cy="165874"/>
          </a:xfrm>
          <a:prstGeom prst="roundRect">
            <a:avLst>
              <a:gd name="adj" fmla="val 0"/>
            </a:avLst>
          </a:prstGeom>
          <a:solidFill>
            <a:schemeClr val="bg1"/>
          </a:solidFill>
          <a:ln w="14224">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45720" rIns="45720" rtlCol="0" anchor="ctr">
            <a:noAutofit/>
          </a:bodyPr>
          <a:lstStyle/>
          <a:p>
            <a:pPr marL="0" marR="0" lvl="0" indent="0" algn="ctr" defTabSz="914400" rtl="0" eaLnBrk="1" fontAlgn="auto" latinLnBrk="0" hangingPunct="1">
              <a:lnSpc>
                <a:spcPct val="97000"/>
              </a:lnSpc>
              <a:spcBef>
                <a:spcPts val="0"/>
              </a:spcBef>
              <a:spcAft>
                <a:spcPts val="0"/>
              </a:spcAft>
              <a:buClrTx/>
              <a:buSzTx/>
              <a:buFontTx/>
              <a:buNone/>
              <a:tabLst/>
              <a:defRPr/>
            </a:pPr>
            <a:r>
              <a:rPr kumimoji="0" lang="en-US" sz="90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Security Development Lifecycle (SDL)</a:t>
            </a:r>
          </a:p>
        </p:txBody>
      </p:sp>
      <p:sp>
        <p:nvSpPr>
          <p:cNvPr id="847" name="Rectangle 846">
            <a:hlinkClick r:id="rId109" tooltip="Review independent audit reports for Microsoft's Cloud services to learn how Microsoft works to secure your data, protect its privacy, and comply with global standards in Microsoft business cloud services. "/>
            <a:extLst>
              <a:ext uri="{FF2B5EF4-FFF2-40B4-BE49-F238E27FC236}">
                <a16:creationId xmlns:a16="http://schemas.microsoft.com/office/drawing/2014/main" id="{767F699E-8BF5-48FD-8960-24B3421585D2}"/>
              </a:ext>
            </a:extLst>
          </p:cNvPr>
          <p:cNvSpPr/>
          <p:nvPr/>
        </p:nvSpPr>
        <p:spPr>
          <a:xfrm>
            <a:off x="4159573" y="6558019"/>
            <a:ext cx="3787404" cy="165874"/>
          </a:xfrm>
          <a:prstGeom prst="rect">
            <a:avLst/>
          </a:prstGeom>
          <a:solidFill>
            <a:schemeClr val="bg1"/>
          </a:solidFill>
          <a:ln w="14224">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45720" rIns="45720" rtlCol="0" anchor="ctr">
            <a:noAutofit/>
          </a:bodyPr>
          <a:lstStyle/>
          <a:p>
            <a:pPr marL="0" marR="0" lvl="0" indent="0" algn="ctr" defTabSz="914400" rtl="0" eaLnBrk="1" fontAlgn="auto" latinLnBrk="0" hangingPunct="1">
              <a:lnSpc>
                <a:spcPct val="97000"/>
              </a:lnSpc>
              <a:spcBef>
                <a:spcPts val="0"/>
              </a:spcBef>
              <a:spcAft>
                <a:spcPts val="0"/>
              </a:spcAft>
              <a:buClrTx/>
              <a:buSzTx/>
              <a:buFontTx/>
              <a:buNone/>
              <a:tabLst/>
              <a:defRPr/>
            </a:pPr>
            <a:r>
              <a:rPr kumimoji="0" lang="en-US" sz="90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Service Trust Portal – </a:t>
            </a:r>
            <a:r>
              <a:rPr kumimoji="0" lang="en-US" sz="9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How Microsoft secures cloud services</a:t>
            </a:r>
          </a:p>
        </p:txBody>
      </p:sp>
      <p:grpSp>
        <p:nvGrpSpPr>
          <p:cNvPr id="119" name="Group 118">
            <a:extLst>
              <a:ext uri="{FF2B5EF4-FFF2-40B4-BE49-F238E27FC236}">
                <a16:creationId xmlns:a16="http://schemas.microsoft.com/office/drawing/2014/main" id="{8D777644-76C8-477B-B501-9070FC01C645}"/>
              </a:ext>
            </a:extLst>
          </p:cNvPr>
          <p:cNvGrpSpPr/>
          <p:nvPr/>
        </p:nvGrpSpPr>
        <p:grpSpPr>
          <a:xfrm>
            <a:off x="293032" y="6558019"/>
            <a:ext cx="3787404" cy="165874"/>
            <a:chOff x="4130626" y="6557510"/>
            <a:chExt cx="3787404" cy="165874"/>
          </a:xfrm>
        </p:grpSpPr>
        <p:sp>
          <p:nvSpPr>
            <p:cNvPr id="848" name="Rectangle 847">
              <a:hlinkClick r:id="rId110" tooltip="Microsoft processes over 8 trillion signals daily that offer insight into normal baseline activity, potentially anomalous behaviors, and verified attacks that help us provide high quality detection by filtering out false positives &amp; amplifying real attacks"/>
              <a:extLst>
                <a:ext uri="{FF2B5EF4-FFF2-40B4-BE49-F238E27FC236}">
                  <a16:creationId xmlns:a16="http://schemas.microsoft.com/office/drawing/2014/main" id="{81DCF43F-6876-458C-8AE6-3AFEB739D463}"/>
                </a:ext>
              </a:extLst>
            </p:cNvPr>
            <p:cNvSpPr/>
            <p:nvPr/>
          </p:nvSpPr>
          <p:spPr>
            <a:xfrm>
              <a:off x="4130626" y="6557510"/>
              <a:ext cx="3787404" cy="165874"/>
            </a:xfrm>
            <a:prstGeom prst="rect">
              <a:avLst/>
            </a:prstGeom>
            <a:solidFill>
              <a:schemeClr val="bg1"/>
            </a:solidFill>
            <a:ln w="14224">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45720" rIns="45720" rtlCol="0" anchor="ctr">
              <a:noAutofit/>
            </a:bodyPr>
            <a:lstStyle/>
            <a:p>
              <a:pPr marL="171450" marR="0" lvl="0" indent="0" algn="l" defTabSz="914400" rtl="0" eaLnBrk="1" fontAlgn="auto" latinLnBrk="0" hangingPunct="1">
                <a:lnSpc>
                  <a:spcPct val="97000"/>
                </a:lnSpc>
                <a:spcBef>
                  <a:spcPts val="0"/>
                </a:spcBef>
                <a:spcAft>
                  <a:spcPts val="0"/>
                </a:spcAft>
                <a:buClrTx/>
                <a:buSzTx/>
                <a:buFontTx/>
                <a:buNone/>
                <a:tabLst/>
                <a:defRPr/>
              </a:pPr>
              <a:r>
                <a:rPr kumimoji="0" lang="en-US" sz="90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Threat Intelligence – </a:t>
              </a:r>
              <a:r>
                <a:rPr kumimoji="0" lang="en-US" sz="9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65+ Trillion signals per day of security context</a:t>
              </a:r>
            </a:p>
          </p:txBody>
        </p:sp>
        <p:grpSp>
          <p:nvGrpSpPr>
            <p:cNvPr id="598" name="Group 4">
              <a:extLst>
                <a:ext uri="{FF2B5EF4-FFF2-40B4-BE49-F238E27FC236}">
                  <a16:creationId xmlns:a16="http://schemas.microsoft.com/office/drawing/2014/main" id="{6AFA49D0-A4F3-4095-9735-07C2B0FCDA21}"/>
                </a:ext>
              </a:extLst>
            </p:cNvPr>
            <p:cNvGrpSpPr>
              <a:grpSpLocks noChangeAspect="1"/>
            </p:cNvGrpSpPr>
            <p:nvPr/>
          </p:nvGrpSpPr>
          <p:grpSpPr bwMode="auto">
            <a:xfrm>
              <a:off x="4180872" y="6573533"/>
              <a:ext cx="137530" cy="137530"/>
              <a:chOff x="380" y="3325"/>
              <a:chExt cx="286" cy="286"/>
            </a:xfrm>
            <a:solidFill>
              <a:srgbClr val="243A5E"/>
            </a:solidFill>
          </p:grpSpPr>
          <p:sp>
            <p:nvSpPr>
              <p:cNvPr id="613" name="Freeform 5">
                <a:extLst>
                  <a:ext uri="{FF2B5EF4-FFF2-40B4-BE49-F238E27FC236}">
                    <a16:creationId xmlns:a16="http://schemas.microsoft.com/office/drawing/2014/main" id="{D66A1841-5E59-4B8B-908B-FD0E85320666}"/>
                  </a:ext>
                </a:extLst>
              </p:cNvPr>
              <p:cNvSpPr>
                <a:spLocks noEditPoints="1"/>
              </p:cNvSpPr>
              <p:nvPr/>
            </p:nvSpPr>
            <p:spPr bwMode="auto">
              <a:xfrm>
                <a:off x="398" y="3343"/>
                <a:ext cx="250" cy="250"/>
              </a:xfrm>
              <a:custGeom>
                <a:avLst/>
                <a:gdLst>
                  <a:gd name="T0" fmla="*/ 250 w 250"/>
                  <a:gd name="T1" fmla="*/ 44 h 250"/>
                  <a:gd name="T2" fmla="*/ 244 w 250"/>
                  <a:gd name="T3" fmla="*/ 36 h 250"/>
                  <a:gd name="T4" fmla="*/ 128 w 250"/>
                  <a:gd name="T5" fmla="*/ 0 h 250"/>
                  <a:gd name="T6" fmla="*/ 123 w 250"/>
                  <a:gd name="T7" fmla="*/ 0 h 250"/>
                  <a:gd name="T8" fmla="*/ 6 w 250"/>
                  <a:gd name="T9" fmla="*/ 36 h 250"/>
                  <a:gd name="T10" fmla="*/ 0 w 250"/>
                  <a:gd name="T11" fmla="*/ 44 h 250"/>
                  <a:gd name="T12" fmla="*/ 0 w 250"/>
                  <a:gd name="T13" fmla="*/ 205 h 250"/>
                  <a:gd name="T14" fmla="*/ 6 w 250"/>
                  <a:gd name="T15" fmla="*/ 214 h 250"/>
                  <a:gd name="T16" fmla="*/ 123 w 250"/>
                  <a:gd name="T17" fmla="*/ 250 h 250"/>
                  <a:gd name="T18" fmla="*/ 128 w 250"/>
                  <a:gd name="T19" fmla="*/ 250 h 250"/>
                  <a:gd name="T20" fmla="*/ 244 w 250"/>
                  <a:gd name="T21" fmla="*/ 214 h 250"/>
                  <a:gd name="T22" fmla="*/ 250 w 250"/>
                  <a:gd name="T23" fmla="*/ 205 h 250"/>
                  <a:gd name="T24" fmla="*/ 250 w 250"/>
                  <a:gd name="T25" fmla="*/ 44 h 250"/>
                  <a:gd name="T26" fmla="*/ 116 w 250"/>
                  <a:gd name="T27" fmla="*/ 108 h 250"/>
                  <a:gd name="T28" fmla="*/ 29 w 250"/>
                  <a:gd name="T29" fmla="*/ 47 h 250"/>
                  <a:gd name="T30" fmla="*/ 116 w 250"/>
                  <a:gd name="T31" fmla="*/ 21 h 250"/>
                  <a:gd name="T32" fmla="*/ 116 w 250"/>
                  <a:gd name="T33" fmla="*/ 108 h 250"/>
                  <a:gd name="T34" fmla="*/ 134 w 250"/>
                  <a:gd name="T35" fmla="*/ 21 h 250"/>
                  <a:gd name="T36" fmla="*/ 221 w 250"/>
                  <a:gd name="T37" fmla="*/ 47 h 250"/>
                  <a:gd name="T38" fmla="*/ 134 w 250"/>
                  <a:gd name="T39" fmla="*/ 108 h 250"/>
                  <a:gd name="T40" fmla="*/ 134 w 250"/>
                  <a:gd name="T41" fmla="*/ 21 h 250"/>
                  <a:gd name="T42" fmla="*/ 109 w 250"/>
                  <a:gd name="T43" fmla="*/ 125 h 250"/>
                  <a:gd name="T44" fmla="*/ 18 w 250"/>
                  <a:gd name="T45" fmla="*/ 188 h 250"/>
                  <a:gd name="T46" fmla="*/ 18 w 250"/>
                  <a:gd name="T47" fmla="*/ 62 h 250"/>
                  <a:gd name="T48" fmla="*/ 109 w 250"/>
                  <a:gd name="T49" fmla="*/ 125 h 250"/>
                  <a:gd name="T50" fmla="*/ 116 w 250"/>
                  <a:gd name="T51" fmla="*/ 142 h 250"/>
                  <a:gd name="T52" fmla="*/ 116 w 250"/>
                  <a:gd name="T53" fmla="*/ 229 h 250"/>
                  <a:gd name="T54" fmla="*/ 29 w 250"/>
                  <a:gd name="T55" fmla="*/ 203 h 250"/>
                  <a:gd name="T56" fmla="*/ 116 w 250"/>
                  <a:gd name="T57" fmla="*/ 142 h 250"/>
                  <a:gd name="T58" fmla="*/ 134 w 250"/>
                  <a:gd name="T59" fmla="*/ 142 h 250"/>
                  <a:gd name="T60" fmla="*/ 221 w 250"/>
                  <a:gd name="T61" fmla="*/ 203 h 250"/>
                  <a:gd name="T62" fmla="*/ 134 w 250"/>
                  <a:gd name="T63" fmla="*/ 229 h 250"/>
                  <a:gd name="T64" fmla="*/ 134 w 250"/>
                  <a:gd name="T65" fmla="*/ 142 h 250"/>
                  <a:gd name="T66" fmla="*/ 141 w 250"/>
                  <a:gd name="T67" fmla="*/ 125 h 250"/>
                  <a:gd name="T68" fmla="*/ 233 w 250"/>
                  <a:gd name="T69" fmla="*/ 62 h 250"/>
                  <a:gd name="T70" fmla="*/ 233 w 250"/>
                  <a:gd name="T71" fmla="*/ 188 h 250"/>
                  <a:gd name="T72" fmla="*/ 141 w 250"/>
                  <a:gd name="T73" fmla="*/ 125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0" h="250">
                    <a:moveTo>
                      <a:pt x="250" y="44"/>
                    </a:moveTo>
                    <a:lnTo>
                      <a:pt x="244" y="36"/>
                    </a:lnTo>
                    <a:lnTo>
                      <a:pt x="128" y="0"/>
                    </a:lnTo>
                    <a:lnTo>
                      <a:pt x="123" y="0"/>
                    </a:lnTo>
                    <a:lnTo>
                      <a:pt x="6" y="36"/>
                    </a:lnTo>
                    <a:lnTo>
                      <a:pt x="0" y="44"/>
                    </a:lnTo>
                    <a:lnTo>
                      <a:pt x="0" y="205"/>
                    </a:lnTo>
                    <a:lnTo>
                      <a:pt x="6" y="214"/>
                    </a:lnTo>
                    <a:lnTo>
                      <a:pt x="123" y="250"/>
                    </a:lnTo>
                    <a:lnTo>
                      <a:pt x="128" y="250"/>
                    </a:lnTo>
                    <a:lnTo>
                      <a:pt x="244" y="214"/>
                    </a:lnTo>
                    <a:lnTo>
                      <a:pt x="250" y="205"/>
                    </a:lnTo>
                    <a:lnTo>
                      <a:pt x="250" y="44"/>
                    </a:lnTo>
                    <a:close/>
                    <a:moveTo>
                      <a:pt x="116" y="108"/>
                    </a:moveTo>
                    <a:lnTo>
                      <a:pt x="29" y="47"/>
                    </a:lnTo>
                    <a:lnTo>
                      <a:pt x="116" y="21"/>
                    </a:lnTo>
                    <a:lnTo>
                      <a:pt x="116" y="108"/>
                    </a:lnTo>
                    <a:close/>
                    <a:moveTo>
                      <a:pt x="134" y="21"/>
                    </a:moveTo>
                    <a:lnTo>
                      <a:pt x="221" y="47"/>
                    </a:lnTo>
                    <a:lnTo>
                      <a:pt x="134" y="108"/>
                    </a:lnTo>
                    <a:lnTo>
                      <a:pt x="134" y="21"/>
                    </a:lnTo>
                    <a:close/>
                    <a:moveTo>
                      <a:pt x="109" y="125"/>
                    </a:moveTo>
                    <a:lnTo>
                      <a:pt x="18" y="188"/>
                    </a:lnTo>
                    <a:lnTo>
                      <a:pt x="18" y="62"/>
                    </a:lnTo>
                    <a:lnTo>
                      <a:pt x="109" y="125"/>
                    </a:lnTo>
                    <a:close/>
                    <a:moveTo>
                      <a:pt x="116" y="142"/>
                    </a:moveTo>
                    <a:lnTo>
                      <a:pt x="116" y="229"/>
                    </a:lnTo>
                    <a:lnTo>
                      <a:pt x="29" y="203"/>
                    </a:lnTo>
                    <a:lnTo>
                      <a:pt x="116" y="142"/>
                    </a:lnTo>
                    <a:close/>
                    <a:moveTo>
                      <a:pt x="134" y="142"/>
                    </a:moveTo>
                    <a:lnTo>
                      <a:pt x="221" y="203"/>
                    </a:lnTo>
                    <a:lnTo>
                      <a:pt x="134" y="229"/>
                    </a:lnTo>
                    <a:lnTo>
                      <a:pt x="134" y="142"/>
                    </a:lnTo>
                    <a:close/>
                    <a:moveTo>
                      <a:pt x="141" y="125"/>
                    </a:moveTo>
                    <a:lnTo>
                      <a:pt x="233" y="62"/>
                    </a:lnTo>
                    <a:lnTo>
                      <a:pt x="233" y="188"/>
                    </a:lnTo>
                    <a:lnTo>
                      <a:pt x="141"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n-ea"/>
                  <a:cs typeface="+mn-cs"/>
                </a:endParaRPr>
              </a:p>
            </p:txBody>
          </p:sp>
          <p:sp>
            <p:nvSpPr>
              <p:cNvPr id="614" name="Oval 6">
                <a:extLst>
                  <a:ext uri="{FF2B5EF4-FFF2-40B4-BE49-F238E27FC236}">
                    <a16:creationId xmlns:a16="http://schemas.microsoft.com/office/drawing/2014/main" id="{C213541D-E211-4BC4-B7FD-2B5BD7CD8C5D}"/>
                  </a:ext>
                </a:extLst>
              </p:cNvPr>
              <p:cNvSpPr>
                <a:spLocks noChangeArrowheads="1"/>
              </p:cNvSpPr>
              <p:nvPr/>
            </p:nvSpPr>
            <p:spPr bwMode="auto">
              <a:xfrm>
                <a:off x="612" y="3360"/>
                <a:ext cx="54" cy="5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n-ea"/>
                  <a:cs typeface="+mn-cs"/>
                </a:endParaRPr>
              </a:p>
            </p:txBody>
          </p:sp>
          <p:sp>
            <p:nvSpPr>
              <p:cNvPr id="615" name="Oval 7">
                <a:extLst>
                  <a:ext uri="{FF2B5EF4-FFF2-40B4-BE49-F238E27FC236}">
                    <a16:creationId xmlns:a16="http://schemas.microsoft.com/office/drawing/2014/main" id="{7EA3803F-69B8-4AB9-A7C0-AE70C1166128}"/>
                  </a:ext>
                </a:extLst>
              </p:cNvPr>
              <p:cNvSpPr>
                <a:spLocks noChangeArrowheads="1"/>
              </p:cNvSpPr>
              <p:nvPr/>
            </p:nvSpPr>
            <p:spPr bwMode="auto">
              <a:xfrm>
                <a:off x="612" y="3521"/>
                <a:ext cx="54" cy="5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n-ea"/>
                  <a:cs typeface="+mn-cs"/>
                </a:endParaRPr>
              </a:p>
            </p:txBody>
          </p:sp>
          <p:sp>
            <p:nvSpPr>
              <p:cNvPr id="618" name="Oval 8">
                <a:extLst>
                  <a:ext uri="{FF2B5EF4-FFF2-40B4-BE49-F238E27FC236}">
                    <a16:creationId xmlns:a16="http://schemas.microsoft.com/office/drawing/2014/main" id="{A7714CA2-9144-4DF5-82B1-B16E7A48F105}"/>
                  </a:ext>
                </a:extLst>
              </p:cNvPr>
              <p:cNvSpPr>
                <a:spLocks noChangeArrowheads="1"/>
              </p:cNvSpPr>
              <p:nvPr/>
            </p:nvSpPr>
            <p:spPr bwMode="auto">
              <a:xfrm>
                <a:off x="380" y="3360"/>
                <a:ext cx="54" cy="5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n-ea"/>
                  <a:cs typeface="+mn-cs"/>
                </a:endParaRPr>
              </a:p>
            </p:txBody>
          </p:sp>
          <p:sp>
            <p:nvSpPr>
              <p:cNvPr id="619" name="Oval 9">
                <a:extLst>
                  <a:ext uri="{FF2B5EF4-FFF2-40B4-BE49-F238E27FC236}">
                    <a16:creationId xmlns:a16="http://schemas.microsoft.com/office/drawing/2014/main" id="{6DE389F1-AFE0-49CC-AE04-05759ABFF6DA}"/>
                  </a:ext>
                </a:extLst>
              </p:cNvPr>
              <p:cNvSpPr>
                <a:spLocks noChangeArrowheads="1"/>
              </p:cNvSpPr>
              <p:nvPr/>
            </p:nvSpPr>
            <p:spPr bwMode="auto">
              <a:xfrm>
                <a:off x="497" y="3441"/>
                <a:ext cx="53" cy="5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n-ea"/>
                  <a:cs typeface="+mn-cs"/>
                </a:endParaRPr>
              </a:p>
            </p:txBody>
          </p:sp>
          <p:sp>
            <p:nvSpPr>
              <p:cNvPr id="624" name="Oval 10">
                <a:extLst>
                  <a:ext uri="{FF2B5EF4-FFF2-40B4-BE49-F238E27FC236}">
                    <a16:creationId xmlns:a16="http://schemas.microsoft.com/office/drawing/2014/main" id="{D41E8FF0-5564-4713-9649-9AE88699F58A}"/>
                  </a:ext>
                </a:extLst>
              </p:cNvPr>
              <p:cNvSpPr>
                <a:spLocks noChangeArrowheads="1"/>
              </p:cNvSpPr>
              <p:nvPr/>
            </p:nvSpPr>
            <p:spPr bwMode="auto">
              <a:xfrm>
                <a:off x="380" y="3522"/>
                <a:ext cx="54" cy="5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n-ea"/>
                  <a:cs typeface="+mn-cs"/>
                </a:endParaRPr>
              </a:p>
            </p:txBody>
          </p:sp>
          <p:sp>
            <p:nvSpPr>
              <p:cNvPr id="626" name="Oval 11">
                <a:extLst>
                  <a:ext uri="{FF2B5EF4-FFF2-40B4-BE49-F238E27FC236}">
                    <a16:creationId xmlns:a16="http://schemas.microsoft.com/office/drawing/2014/main" id="{6AC30DE2-818D-4EC9-A85C-EF08B14D4975}"/>
                  </a:ext>
                </a:extLst>
              </p:cNvPr>
              <p:cNvSpPr>
                <a:spLocks noChangeArrowheads="1"/>
              </p:cNvSpPr>
              <p:nvPr/>
            </p:nvSpPr>
            <p:spPr bwMode="auto">
              <a:xfrm>
                <a:off x="497" y="3325"/>
                <a:ext cx="53" cy="5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n-ea"/>
                  <a:cs typeface="+mn-cs"/>
                </a:endParaRPr>
              </a:p>
            </p:txBody>
          </p:sp>
          <p:sp>
            <p:nvSpPr>
              <p:cNvPr id="628" name="Oval 12">
                <a:extLst>
                  <a:ext uri="{FF2B5EF4-FFF2-40B4-BE49-F238E27FC236}">
                    <a16:creationId xmlns:a16="http://schemas.microsoft.com/office/drawing/2014/main" id="{F27FBAA1-96DE-412E-A78A-BBC762382183}"/>
                  </a:ext>
                </a:extLst>
              </p:cNvPr>
              <p:cNvSpPr>
                <a:spLocks noChangeArrowheads="1"/>
              </p:cNvSpPr>
              <p:nvPr/>
            </p:nvSpPr>
            <p:spPr bwMode="auto">
              <a:xfrm>
                <a:off x="497" y="3557"/>
                <a:ext cx="53" cy="5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n-ea"/>
                  <a:cs typeface="+mn-cs"/>
                </a:endParaRPr>
              </a:p>
            </p:txBody>
          </p:sp>
        </p:grpSp>
      </p:grpSp>
      <p:grpSp>
        <p:nvGrpSpPr>
          <p:cNvPr id="206" name="Group 205">
            <a:extLst>
              <a:ext uri="{FF2B5EF4-FFF2-40B4-BE49-F238E27FC236}">
                <a16:creationId xmlns:a16="http://schemas.microsoft.com/office/drawing/2014/main" id="{008BDAAF-D66A-491B-8A24-C547CDC3F84E}"/>
              </a:ext>
            </a:extLst>
          </p:cNvPr>
          <p:cNvGrpSpPr/>
          <p:nvPr/>
        </p:nvGrpSpPr>
        <p:grpSpPr>
          <a:xfrm>
            <a:off x="10547144" y="2569628"/>
            <a:ext cx="1334265" cy="2084696"/>
            <a:chOff x="10547144" y="2569628"/>
            <a:chExt cx="1334265" cy="2084696"/>
          </a:xfrm>
        </p:grpSpPr>
        <p:grpSp>
          <p:nvGrpSpPr>
            <p:cNvPr id="20" name="Group 19">
              <a:extLst>
                <a:ext uri="{FF2B5EF4-FFF2-40B4-BE49-F238E27FC236}">
                  <a16:creationId xmlns:a16="http://schemas.microsoft.com/office/drawing/2014/main" id="{C9D30C8A-9BAD-4322-977E-31F911113822}"/>
                </a:ext>
              </a:extLst>
            </p:cNvPr>
            <p:cNvGrpSpPr/>
            <p:nvPr/>
          </p:nvGrpSpPr>
          <p:grpSpPr>
            <a:xfrm>
              <a:off x="10648282" y="4457475"/>
              <a:ext cx="1175080" cy="196849"/>
              <a:chOff x="10648282" y="4457475"/>
              <a:chExt cx="1175080" cy="196849"/>
            </a:xfrm>
          </p:grpSpPr>
          <p:sp>
            <p:nvSpPr>
              <p:cNvPr id="417" name="Rectangle 416">
                <a:hlinkClick r:id="rId111" tooltip="Defender for Identity  is a cloud-based security solution that leverages your on-premises Active Directory signals to identify, detect, and investigate advanced threats, compromised identities, and malicious insider actions directed at your organization."/>
                <a:extLst>
                  <a:ext uri="{FF2B5EF4-FFF2-40B4-BE49-F238E27FC236}">
                    <a16:creationId xmlns:a16="http://schemas.microsoft.com/office/drawing/2014/main" id="{0D191FAB-41E4-4F33-A585-0EAAB6AEC018}"/>
                  </a:ext>
                </a:extLst>
              </p:cNvPr>
              <p:cNvSpPr/>
              <p:nvPr/>
            </p:nvSpPr>
            <p:spPr>
              <a:xfrm>
                <a:off x="10774685" y="4457475"/>
                <a:ext cx="1048677" cy="196849"/>
              </a:xfrm>
              <a:prstGeom prst="rect">
                <a:avLst/>
              </a:prstGeom>
              <a:noFill/>
              <a:ln w="14224">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rIns="91440" rtlCol="0" anchor="ctr">
                <a:spAutoFit/>
              </a:bodyPr>
              <a:lstStyle/>
              <a:p>
                <a:pPr marL="0" marR="0" lvl="0" indent="0" algn="r" defTabSz="914400" rtl="0" eaLnBrk="1" fontAlgn="auto" latinLnBrk="0" hangingPunct="1">
                  <a:lnSpc>
                    <a:spcPct val="97000"/>
                  </a:lnSpc>
                  <a:spcBef>
                    <a:spcPts val="0"/>
                  </a:spcBef>
                  <a:spcAft>
                    <a:spcPts val="0"/>
                  </a:spcAft>
                  <a:buClrTx/>
                  <a:buSzTx/>
                  <a:buFontTx/>
                  <a:buNone/>
                  <a:tabLst/>
                  <a:defRPr/>
                </a:pPr>
                <a:r>
                  <a:rPr kumimoji="0" lang="en-US" sz="70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Defender for Identity</a:t>
                </a:r>
              </a:p>
            </p:txBody>
          </p:sp>
          <p:cxnSp>
            <p:nvCxnSpPr>
              <p:cNvPr id="418" name="Straight Connector 417">
                <a:extLst>
                  <a:ext uri="{FF2B5EF4-FFF2-40B4-BE49-F238E27FC236}">
                    <a16:creationId xmlns:a16="http://schemas.microsoft.com/office/drawing/2014/main" id="{783A7AE9-61E5-4373-ABC1-5A4C811792EC}"/>
                  </a:ext>
                </a:extLst>
              </p:cNvPr>
              <p:cNvCxnSpPr>
                <a:cxnSpLocks/>
              </p:cNvCxnSpPr>
              <p:nvPr/>
            </p:nvCxnSpPr>
            <p:spPr>
              <a:xfrm flipH="1">
                <a:off x="10648282" y="4536214"/>
                <a:ext cx="135776" cy="0"/>
              </a:xfrm>
              <a:prstGeom prst="line">
                <a:avLst/>
              </a:prstGeom>
              <a:ln w="19050">
                <a:solidFill>
                  <a:schemeClr val="tx1"/>
                </a:solidFill>
                <a:prstDash val="solid"/>
                <a:headEnd type="none"/>
                <a:tailEnd type="triangle" w="sm" len="med"/>
              </a:ln>
            </p:spPr>
            <p:style>
              <a:lnRef idx="1">
                <a:schemeClr val="accent1"/>
              </a:lnRef>
              <a:fillRef idx="0">
                <a:schemeClr val="accent1"/>
              </a:fillRef>
              <a:effectRef idx="0">
                <a:schemeClr val="accent1"/>
              </a:effectRef>
              <a:fontRef idx="minor">
                <a:schemeClr val="tx1"/>
              </a:fontRef>
            </p:style>
          </p:cxnSp>
        </p:grpSp>
        <p:sp>
          <p:nvSpPr>
            <p:cNvPr id="402" name="Rectangle 401">
              <a:hlinkClick r:id="rId112" tooltip="Azure AD Privileged Identity Management allows you to manage, control, and monitor privileged access using approval workflows. This includes access to resources in Azure AD, Azure Resources (Preview), and other Microsoft Online Services like Office 365"/>
              <a:extLst>
                <a:ext uri="{FF2B5EF4-FFF2-40B4-BE49-F238E27FC236}">
                  <a16:creationId xmlns:a16="http://schemas.microsoft.com/office/drawing/2014/main" id="{E723D4FA-8CC0-4BE4-BE34-1C668C225965}"/>
                </a:ext>
              </a:extLst>
            </p:cNvPr>
            <p:cNvSpPr/>
            <p:nvPr/>
          </p:nvSpPr>
          <p:spPr>
            <a:xfrm>
              <a:off x="10599960" y="3975844"/>
              <a:ext cx="1244432" cy="198851"/>
            </a:xfrm>
            <a:prstGeom prst="rect">
              <a:avLst/>
            </a:prstGeom>
            <a:solidFill>
              <a:srgbClr val="FFFFFF"/>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r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Microsoft Entra PIM</a:t>
              </a:r>
            </a:p>
          </p:txBody>
        </p:sp>
        <p:sp>
          <p:nvSpPr>
            <p:cNvPr id="403" name="Freeform 113">
              <a:extLst>
                <a:ext uri="{FF2B5EF4-FFF2-40B4-BE49-F238E27FC236}">
                  <a16:creationId xmlns:a16="http://schemas.microsoft.com/office/drawing/2014/main" id="{C191784B-F9C9-43C9-8B26-077B2C219B19}"/>
                </a:ext>
              </a:extLst>
            </p:cNvPr>
            <p:cNvSpPr>
              <a:spLocks noChangeAspect="1" noEditPoints="1"/>
            </p:cNvSpPr>
            <p:nvPr/>
          </p:nvSpPr>
          <p:spPr bwMode="black">
            <a:xfrm>
              <a:off x="10655410" y="4030373"/>
              <a:ext cx="101207" cy="100027"/>
            </a:xfrm>
            <a:custGeom>
              <a:avLst/>
              <a:gdLst>
                <a:gd name="T0" fmla="*/ 47 w 66"/>
                <a:gd name="T1" fmla="*/ 37 h 66"/>
                <a:gd name="T2" fmla="*/ 51 w 66"/>
                <a:gd name="T3" fmla="*/ 33 h 66"/>
                <a:gd name="T4" fmla="*/ 47 w 66"/>
                <a:gd name="T5" fmla="*/ 29 h 66"/>
                <a:gd name="T6" fmla="*/ 37 w 66"/>
                <a:gd name="T7" fmla="*/ 29 h 66"/>
                <a:gd name="T8" fmla="*/ 37 w 66"/>
                <a:gd name="T9" fmla="*/ 16 h 66"/>
                <a:gd name="T10" fmla="*/ 33 w 66"/>
                <a:gd name="T11" fmla="*/ 13 h 66"/>
                <a:gd name="T12" fmla="*/ 29 w 66"/>
                <a:gd name="T13" fmla="*/ 16 h 66"/>
                <a:gd name="T14" fmla="*/ 29 w 66"/>
                <a:gd name="T15" fmla="*/ 33 h 66"/>
                <a:gd name="T16" fmla="*/ 33 w 66"/>
                <a:gd name="T17" fmla="*/ 37 h 66"/>
                <a:gd name="T18" fmla="*/ 47 w 66"/>
                <a:gd name="T19" fmla="*/ 37 h 66"/>
                <a:gd name="T20" fmla="*/ 33 w 66"/>
                <a:gd name="T21" fmla="*/ 8 h 66"/>
                <a:gd name="T22" fmla="*/ 58 w 66"/>
                <a:gd name="T23" fmla="*/ 33 h 66"/>
                <a:gd name="T24" fmla="*/ 33 w 66"/>
                <a:gd name="T25" fmla="*/ 58 h 66"/>
                <a:gd name="T26" fmla="*/ 8 w 66"/>
                <a:gd name="T27" fmla="*/ 33 h 66"/>
                <a:gd name="T28" fmla="*/ 33 w 66"/>
                <a:gd name="T29" fmla="*/ 8 h 66"/>
                <a:gd name="T30" fmla="*/ 33 w 66"/>
                <a:gd name="T31" fmla="*/ 66 h 66"/>
                <a:gd name="T32" fmla="*/ 66 w 66"/>
                <a:gd name="T33" fmla="*/ 33 h 66"/>
                <a:gd name="T34" fmla="*/ 33 w 66"/>
                <a:gd name="T35" fmla="*/ 0 h 66"/>
                <a:gd name="T36" fmla="*/ 0 w 66"/>
                <a:gd name="T37" fmla="*/ 33 h 66"/>
                <a:gd name="T38" fmla="*/ 33 w 66"/>
                <a:gd name="T39"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 h="66">
                  <a:moveTo>
                    <a:pt x="47" y="37"/>
                  </a:moveTo>
                  <a:cubicBezTo>
                    <a:pt x="49" y="37"/>
                    <a:pt x="51" y="35"/>
                    <a:pt x="51" y="33"/>
                  </a:cubicBezTo>
                  <a:cubicBezTo>
                    <a:pt x="51" y="31"/>
                    <a:pt x="49" y="29"/>
                    <a:pt x="47" y="29"/>
                  </a:cubicBezTo>
                  <a:cubicBezTo>
                    <a:pt x="37" y="29"/>
                    <a:pt x="37" y="29"/>
                    <a:pt x="37" y="29"/>
                  </a:cubicBezTo>
                  <a:cubicBezTo>
                    <a:pt x="37" y="16"/>
                    <a:pt x="37" y="16"/>
                    <a:pt x="37" y="16"/>
                  </a:cubicBezTo>
                  <a:cubicBezTo>
                    <a:pt x="37" y="14"/>
                    <a:pt x="35" y="13"/>
                    <a:pt x="33" y="13"/>
                  </a:cubicBezTo>
                  <a:cubicBezTo>
                    <a:pt x="31" y="13"/>
                    <a:pt x="29" y="14"/>
                    <a:pt x="29" y="16"/>
                  </a:cubicBezTo>
                  <a:cubicBezTo>
                    <a:pt x="29" y="33"/>
                    <a:pt x="29" y="33"/>
                    <a:pt x="29" y="33"/>
                  </a:cubicBezTo>
                  <a:cubicBezTo>
                    <a:pt x="29" y="35"/>
                    <a:pt x="31" y="37"/>
                    <a:pt x="33" y="37"/>
                  </a:cubicBezTo>
                  <a:lnTo>
                    <a:pt x="47" y="37"/>
                  </a:lnTo>
                  <a:close/>
                  <a:moveTo>
                    <a:pt x="33" y="8"/>
                  </a:moveTo>
                  <a:cubicBezTo>
                    <a:pt x="47" y="8"/>
                    <a:pt x="58" y="19"/>
                    <a:pt x="58" y="33"/>
                  </a:cubicBezTo>
                  <a:cubicBezTo>
                    <a:pt x="58" y="47"/>
                    <a:pt x="47" y="58"/>
                    <a:pt x="33" y="58"/>
                  </a:cubicBezTo>
                  <a:cubicBezTo>
                    <a:pt x="19" y="58"/>
                    <a:pt x="8" y="47"/>
                    <a:pt x="8" y="33"/>
                  </a:cubicBezTo>
                  <a:cubicBezTo>
                    <a:pt x="8" y="19"/>
                    <a:pt x="19" y="8"/>
                    <a:pt x="33" y="8"/>
                  </a:cubicBezTo>
                  <a:moveTo>
                    <a:pt x="33" y="66"/>
                  </a:moveTo>
                  <a:cubicBezTo>
                    <a:pt x="51" y="66"/>
                    <a:pt x="66" y="51"/>
                    <a:pt x="66" y="33"/>
                  </a:cubicBezTo>
                  <a:cubicBezTo>
                    <a:pt x="66" y="15"/>
                    <a:pt x="51" y="0"/>
                    <a:pt x="33" y="0"/>
                  </a:cubicBezTo>
                  <a:cubicBezTo>
                    <a:pt x="15" y="0"/>
                    <a:pt x="0" y="15"/>
                    <a:pt x="0" y="33"/>
                  </a:cubicBezTo>
                  <a:cubicBezTo>
                    <a:pt x="0" y="51"/>
                    <a:pt x="15" y="66"/>
                    <a:pt x="33" y="66"/>
                  </a:cubicBezTo>
                </a:path>
              </a:pathLst>
            </a:custGeom>
            <a:solidFill>
              <a:schemeClr val="tx1"/>
            </a:solidFill>
            <a:ln w="3175">
              <a:noFill/>
            </a:ln>
          </p:spPr>
          <p:txBody>
            <a:bodyPr vert="horz" wrap="square" lIns="121888" tIns="60944" rIns="121888" bIns="60944" numCol="1" anchor="t" anchorCtr="0" compatLnSpc="1">
              <a:prstTxWarp prst="textNoShape">
                <a:avLst/>
              </a:prstTxWarp>
            </a:bodyPr>
            <a:lstStyle/>
            <a:p>
              <a:pPr marL="0" marR="0" lvl="0" indent="0" algn="l" defTabSz="609448"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06" name="Rectangle 405">
              <a:hlinkClick r:id="rId113" tooltip="Azure Active Directory Identity Protection provides you with a consolidated view into risk events and potential vulnerabilities affecting your organization’s identities."/>
              <a:extLst>
                <a:ext uri="{FF2B5EF4-FFF2-40B4-BE49-F238E27FC236}">
                  <a16:creationId xmlns:a16="http://schemas.microsoft.com/office/drawing/2014/main" id="{7BCF6318-29A9-42F7-B0D2-CC21A3CD0CF8}"/>
                </a:ext>
              </a:extLst>
            </p:cNvPr>
            <p:cNvSpPr/>
            <p:nvPr/>
          </p:nvSpPr>
          <p:spPr>
            <a:xfrm>
              <a:off x="10548964" y="3225812"/>
              <a:ext cx="1293608" cy="557870"/>
            </a:xfrm>
            <a:prstGeom prst="rect">
              <a:avLst/>
            </a:prstGeom>
            <a:solidFill>
              <a:srgbClr val="FFFFFF"/>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endParaRPr>
            </a:p>
          </p:txBody>
        </p:sp>
        <p:sp>
          <p:nvSpPr>
            <p:cNvPr id="485" name="Rectangle 484">
              <a:hlinkClick r:id="rId114" tooltip="Enables secure interaction with users outside of your organization including Business to Business and Business (B2B) to Customer/Citizen (B2C) scenarios"/>
              <a:extLst>
                <a:ext uri="{FF2B5EF4-FFF2-40B4-BE49-F238E27FC236}">
                  <a16:creationId xmlns:a16="http://schemas.microsoft.com/office/drawing/2014/main" id="{4A5A50C5-4BDD-46CD-978D-07E992BE557D}"/>
                </a:ext>
              </a:extLst>
            </p:cNvPr>
            <p:cNvSpPr/>
            <p:nvPr/>
          </p:nvSpPr>
          <p:spPr>
            <a:xfrm>
              <a:off x="10548964" y="4174695"/>
              <a:ext cx="1295428" cy="198851"/>
            </a:xfrm>
            <a:prstGeom prst="rect">
              <a:avLst/>
            </a:prstGeom>
            <a:solidFill>
              <a:srgbClr val="EAEAEA"/>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External Identities</a:t>
              </a:r>
            </a:p>
          </p:txBody>
        </p:sp>
        <p:sp>
          <p:nvSpPr>
            <p:cNvPr id="17" name="Rectangle 16">
              <a:hlinkClick r:id="rId113" tooltip="Azure Active Directory Identity Protection provides you with a consolidated view into risk events and potential vulnerabilities affecting your organization’s identities."/>
              <a:extLst>
                <a:ext uri="{FF2B5EF4-FFF2-40B4-BE49-F238E27FC236}">
                  <a16:creationId xmlns:a16="http://schemas.microsoft.com/office/drawing/2014/main" id="{FE85BA3A-08CE-4426-8AF8-2592EFA76B28}"/>
                </a:ext>
              </a:extLst>
            </p:cNvPr>
            <p:cNvSpPr/>
            <p:nvPr/>
          </p:nvSpPr>
          <p:spPr>
            <a:xfrm>
              <a:off x="10707826" y="3198438"/>
              <a:ext cx="1173583" cy="51039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Entra ID Protection</a:t>
              </a:r>
            </a:p>
            <a:p>
              <a:pPr marL="57150" marR="0" lvl="0" indent="0" algn="l" defTabSz="914400" rtl="0" eaLnBrk="1" fontAlgn="auto" latinLnBrk="0" hangingPunct="1">
                <a:lnSpc>
                  <a:spcPct val="100000"/>
                </a:lnSpc>
                <a:spcBef>
                  <a:spcPts val="200"/>
                </a:spcBef>
                <a:spcAft>
                  <a:spcPts val="100"/>
                </a:spcAft>
                <a:buClrTx/>
                <a:buSzTx/>
                <a:buFontTx/>
                <a:buNone/>
                <a:tabLst/>
                <a:defRPr/>
              </a:pPr>
              <a:r>
                <a:rPr kumimoji="0" lang="en-US" sz="7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Leaked cred protection</a:t>
              </a:r>
            </a:p>
            <a:p>
              <a:pPr marL="57150" marR="0" lvl="0" indent="0" algn="l" defTabSz="914400" rtl="0" eaLnBrk="1" fontAlgn="auto" latinLnBrk="0" hangingPunct="1">
                <a:lnSpc>
                  <a:spcPct val="100000"/>
                </a:lnSpc>
                <a:spcBef>
                  <a:spcPts val="200"/>
                </a:spcBef>
                <a:spcAft>
                  <a:spcPts val="100"/>
                </a:spcAft>
                <a:buClrTx/>
                <a:buSzTx/>
                <a:buFontTx/>
                <a:buNone/>
                <a:tabLst/>
                <a:defRPr/>
              </a:pPr>
              <a:r>
                <a:rPr kumimoji="0" lang="en-US" sz="7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Behavioral Analytics</a:t>
              </a:r>
              <a:endParaRPr kumimoji="0" lang="en-US" sz="1400" b="0" i="0" u="none" strike="noStrike" kern="1200" cap="none" spc="0" normalizeH="0" baseline="0" noProof="0">
                <a:ln>
                  <a:noFill/>
                </a:ln>
                <a:solidFill>
                  <a:srgbClr val="505050"/>
                </a:solidFill>
                <a:effectLst/>
                <a:uLnTx/>
                <a:uFillTx/>
                <a:latin typeface="Segoe UI"/>
                <a:ea typeface="+mn-ea"/>
                <a:cs typeface="+mn-cs"/>
              </a:endParaRPr>
            </a:p>
          </p:txBody>
        </p:sp>
        <p:grpSp>
          <p:nvGrpSpPr>
            <p:cNvPr id="627" name="Group 626">
              <a:extLst>
                <a:ext uri="{FF2B5EF4-FFF2-40B4-BE49-F238E27FC236}">
                  <a16:creationId xmlns:a16="http://schemas.microsoft.com/office/drawing/2014/main" id="{42D9751D-1CB1-45F7-811D-A2A8A69DCF92}"/>
                </a:ext>
              </a:extLst>
            </p:cNvPr>
            <p:cNvGrpSpPr/>
            <p:nvPr/>
          </p:nvGrpSpPr>
          <p:grpSpPr>
            <a:xfrm flipV="1">
              <a:off x="10861236" y="3698908"/>
              <a:ext cx="126962" cy="30766"/>
              <a:chOff x="6648232" y="3041841"/>
              <a:chExt cx="188672" cy="45719"/>
            </a:xfrm>
          </p:grpSpPr>
          <p:sp>
            <p:nvSpPr>
              <p:cNvPr id="637" name="Oval 636">
                <a:extLst>
                  <a:ext uri="{FF2B5EF4-FFF2-40B4-BE49-F238E27FC236}">
                    <a16:creationId xmlns:a16="http://schemas.microsoft.com/office/drawing/2014/main" id="{DE094C63-8ECC-40E8-98B3-94295989F960}"/>
                  </a:ext>
                </a:extLst>
              </p:cNvPr>
              <p:cNvSpPr/>
              <p:nvPr/>
            </p:nvSpPr>
            <p:spPr bwMode="auto">
              <a:xfrm>
                <a:off x="6648232" y="3041841"/>
                <a:ext cx="45720" cy="45719"/>
              </a:xfrm>
              <a:prstGeom prst="ellipse">
                <a:avLst/>
              </a:prstGeom>
              <a:solidFill>
                <a:schemeClr val="tx1">
                  <a:lumMod val="65000"/>
                  <a:lumOff val="3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38" name="Oval 637">
                <a:extLst>
                  <a:ext uri="{FF2B5EF4-FFF2-40B4-BE49-F238E27FC236}">
                    <a16:creationId xmlns:a16="http://schemas.microsoft.com/office/drawing/2014/main" id="{F6B4ADE7-5FDC-4ECD-9497-85EEE26D651F}"/>
                  </a:ext>
                </a:extLst>
              </p:cNvPr>
              <p:cNvSpPr/>
              <p:nvPr/>
            </p:nvSpPr>
            <p:spPr bwMode="auto">
              <a:xfrm>
                <a:off x="6719708" y="3041841"/>
                <a:ext cx="45720" cy="45719"/>
              </a:xfrm>
              <a:prstGeom prst="ellipse">
                <a:avLst/>
              </a:prstGeom>
              <a:solidFill>
                <a:schemeClr val="tx1">
                  <a:lumMod val="65000"/>
                  <a:lumOff val="3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39" name="Oval 638">
                <a:extLst>
                  <a:ext uri="{FF2B5EF4-FFF2-40B4-BE49-F238E27FC236}">
                    <a16:creationId xmlns:a16="http://schemas.microsoft.com/office/drawing/2014/main" id="{270AF6C2-C1D3-4862-A1AE-4371B73DF1BF}"/>
                  </a:ext>
                </a:extLst>
              </p:cNvPr>
              <p:cNvSpPr/>
              <p:nvPr/>
            </p:nvSpPr>
            <p:spPr bwMode="auto">
              <a:xfrm>
                <a:off x="6791184" y="3041841"/>
                <a:ext cx="45720" cy="45719"/>
              </a:xfrm>
              <a:prstGeom prst="ellipse">
                <a:avLst/>
              </a:prstGeom>
              <a:solidFill>
                <a:schemeClr val="tx1">
                  <a:lumMod val="65000"/>
                  <a:lumOff val="3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404" name="Rectangle 403">
              <a:hlinkClick r:id="rId115" tooltip="Azure MFA helps safeguard access to data and applications while meeting user demand for a simple sign-in process. It delivers strong authentication via a range of verification methods, including phone call, text message, or mobile app verification."/>
              <a:extLst>
                <a:ext uri="{FF2B5EF4-FFF2-40B4-BE49-F238E27FC236}">
                  <a16:creationId xmlns:a16="http://schemas.microsoft.com/office/drawing/2014/main" id="{E338DB8C-FDF6-4A92-98CE-1AC7C014C8C6}"/>
                </a:ext>
              </a:extLst>
            </p:cNvPr>
            <p:cNvSpPr/>
            <p:nvPr/>
          </p:nvSpPr>
          <p:spPr>
            <a:xfrm>
              <a:off x="10548964" y="2569628"/>
              <a:ext cx="1295428" cy="664906"/>
            </a:xfrm>
            <a:prstGeom prst="rect">
              <a:avLst/>
            </a:prstGeom>
            <a:solidFill>
              <a:srgbClr val="EAEAEA"/>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18288" r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Passwordless &amp; MFA</a:t>
              </a:r>
              <a:endParaRPr kumimoji="0" lang="en-US" sz="7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endParaRPr>
            </a:p>
          </p:txBody>
        </p:sp>
        <p:pic>
          <p:nvPicPr>
            <p:cNvPr id="405" name="Picture 404">
              <a:extLst>
                <a:ext uri="{FF2B5EF4-FFF2-40B4-BE49-F238E27FC236}">
                  <a16:creationId xmlns:a16="http://schemas.microsoft.com/office/drawing/2014/main" id="{8931422A-8697-4C61-B61E-221C57DB6244}"/>
                </a:ext>
              </a:extLst>
            </p:cNvPr>
            <p:cNvPicPr>
              <a:picLocks noChangeAspect="1"/>
            </p:cNvPicPr>
            <p:nvPr/>
          </p:nvPicPr>
          <p:blipFill rotWithShape="1">
            <a:blip r:embed="rId116"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0750387" y="2773266"/>
              <a:ext cx="118558" cy="110976"/>
            </a:xfrm>
            <a:prstGeom prst="rect">
              <a:avLst/>
            </a:prstGeom>
          </p:spPr>
        </p:pic>
        <p:sp>
          <p:nvSpPr>
            <p:cNvPr id="398" name="Rectangle 397">
              <a:hlinkClick r:id="rId117" tooltip="Authenticator App allows you to sign into your personal Microsoft account without a password. For security, you’ll use a fingerprint, face recognition, or a PIN."/>
              <a:extLst>
                <a:ext uri="{FF2B5EF4-FFF2-40B4-BE49-F238E27FC236}">
                  <a16:creationId xmlns:a16="http://schemas.microsoft.com/office/drawing/2014/main" id="{38B5028E-1B95-4B9A-8F85-AED30974983A}"/>
                </a:ext>
              </a:extLst>
            </p:cNvPr>
            <p:cNvSpPr/>
            <p:nvPr/>
          </p:nvSpPr>
          <p:spPr>
            <a:xfrm>
              <a:off x="10707826" y="2912741"/>
              <a:ext cx="1046398" cy="147494"/>
            </a:xfrm>
            <a:prstGeom prst="rect">
              <a:avLst/>
            </a:prstGeom>
            <a:noFill/>
            <a:ln w="14224">
              <a:noFill/>
            </a:ln>
          </p:spPr>
          <p:style>
            <a:lnRef idx="2">
              <a:schemeClr val="accent1">
                <a:shade val="50000"/>
              </a:schemeClr>
            </a:lnRef>
            <a:fillRef idx="1">
              <a:schemeClr val="accent1"/>
            </a:fillRef>
            <a:effectRef idx="0">
              <a:schemeClr val="accent1"/>
            </a:effectRef>
            <a:fontRef idx="minor">
              <a:schemeClr val="lt1"/>
            </a:fontRef>
          </p:style>
          <p:txBody>
            <a:bodyPr lIns="182880" tIns="0" rIns="0" bIns="0" rtlCol="0" anchor="ctr"/>
            <a:lstStyle/>
            <a:p>
              <a:pPr marL="0" marR="0" lvl="0" indent="57150" algn="l" defTabSz="914400" rtl="0" eaLnBrk="1" fontAlgn="auto" latinLnBrk="0" hangingPunct="1">
                <a:lnSpc>
                  <a:spcPct val="100000"/>
                </a:lnSpc>
                <a:spcBef>
                  <a:spcPts val="200"/>
                </a:spcBef>
                <a:spcAft>
                  <a:spcPts val="100"/>
                </a:spcAft>
                <a:buClrTx/>
                <a:buSzTx/>
                <a:buFontTx/>
                <a:buNone/>
                <a:tabLst/>
                <a:defRPr/>
              </a:pPr>
              <a:r>
                <a:rPr kumimoji="0" lang="en-US" sz="7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Authenticator App </a:t>
              </a:r>
            </a:p>
          </p:txBody>
        </p:sp>
        <p:pic>
          <p:nvPicPr>
            <p:cNvPr id="399" name="Picture 195" descr="Multi-Factor Authentication.png">
              <a:extLst>
                <a:ext uri="{FF2B5EF4-FFF2-40B4-BE49-F238E27FC236}">
                  <a16:creationId xmlns:a16="http://schemas.microsoft.com/office/drawing/2014/main" id="{3951C321-991D-440D-8504-042569611F8C}"/>
                </a:ext>
              </a:extLst>
            </p:cNvPr>
            <p:cNvPicPr>
              <a:picLocks noChangeAspect="1"/>
            </p:cNvPicPr>
            <p:nvPr/>
          </p:nvPicPr>
          <p:blipFill>
            <a:blip r:embed="rId118" cstate="hqprint">
              <a:extLst>
                <a:ext uri="{28A0092B-C50C-407E-A947-70E740481C1C}">
                  <a14:useLocalDpi xmlns:a14="http://schemas.microsoft.com/office/drawing/2010/main"/>
                </a:ext>
              </a:extLst>
            </a:blip>
            <a:srcRect/>
            <a:stretch>
              <a:fillRect/>
            </a:stretch>
          </p:blipFill>
          <p:spPr bwMode="auto">
            <a:xfrm>
              <a:off x="10762734" y="2926592"/>
              <a:ext cx="126290" cy="112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 name="Rectangle 90">
              <a:hlinkClick r:id="rId119" tooltip="Windows Hello for Business enables you to replace passwords with easy to use but strong multifactor authentication. Windows Hello uses a public and private key pair secured by the TPM, unlocked using a gesture like fingerprint, facial recognition or PIN. "/>
              <a:extLst>
                <a:ext uri="{FF2B5EF4-FFF2-40B4-BE49-F238E27FC236}">
                  <a16:creationId xmlns:a16="http://schemas.microsoft.com/office/drawing/2014/main" id="{D04BFAC6-E70B-45FD-9FBF-11437F6BA267}"/>
                </a:ext>
              </a:extLst>
            </p:cNvPr>
            <p:cNvSpPr/>
            <p:nvPr/>
          </p:nvSpPr>
          <p:spPr>
            <a:xfrm>
              <a:off x="10707827" y="2747070"/>
              <a:ext cx="1046398" cy="147494"/>
            </a:xfrm>
            <a:prstGeom prst="rect">
              <a:avLst/>
            </a:prstGeom>
            <a:noFill/>
            <a:ln w="14224">
              <a:noFill/>
            </a:ln>
          </p:spPr>
          <p:style>
            <a:lnRef idx="2">
              <a:schemeClr val="accent1">
                <a:shade val="50000"/>
              </a:schemeClr>
            </a:lnRef>
            <a:fillRef idx="1">
              <a:schemeClr val="accent1"/>
            </a:fillRef>
            <a:effectRef idx="0">
              <a:schemeClr val="accent1"/>
            </a:effectRef>
            <a:fontRef idx="minor">
              <a:schemeClr val="lt1"/>
            </a:fontRef>
          </p:style>
          <p:txBody>
            <a:bodyPr lIns="182880" tIns="0" rIns="0" bIns="0" rtlCol="0" anchor="ctr"/>
            <a:lstStyle/>
            <a:p>
              <a:pPr marL="0" marR="0" lvl="0" indent="57150" algn="l" defTabSz="914400" rtl="0" eaLnBrk="1" fontAlgn="auto" latinLnBrk="0" hangingPunct="1">
                <a:lnSpc>
                  <a:spcPct val="100000"/>
                </a:lnSpc>
                <a:spcBef>
                  <a:spcPts val="200"/>
                </a:spcBef>
                <a:spcAft>
                  <a:spcPts val="100"/>
                </a:spcAft>
                <a:buClrTx/>
                <a:buSzTx/>
                <a:buFontTx/>
                <a:buNone/>
                <a:tabLst/>
                <a:defRPr/>
              </a:pPr>
              <a:r>
                <a:rPr kumimoji="0" lang="en-US" sz="7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Hello for Business</a:t>
              </a:r>
            </a:p>
          </p:txBody>
        </p:sp>
        <p:sp>
          <p:nvSpPr>
            <p:cNvPr id="109" name="Rectangle 108">
              <a:hlinkClick r:id="rId120" tooltip="Azure AD ID Governance allows you to balance your organization's need for security and employee productivity with the right processes and visibility. You get capabilities to ensure that the right people have the right access to the right resources."/>
              <a:extLst>
                <a:ext uri="{FF2B5EF4-FFF2-40B4-BE49-F238E27FC236}">
                  <a16:creationId xmlns:a16="http://schemas.microsoft.com/office/drawing/2014/main" id="{33D596F4-3F7B-4A4E-AFA8-F87C38EB2D87}"/>
                </a:ext>
              </a:extLst>
            </p:cNvPr>
            <p:cNvSpPr/>
            <p:nvPr/>
          </p:nvSpPr>
          <p:spPr>
            <a:xfrm>
              <a:off x="10547144" y="3781104"/>
              <a:ext cx="1295428" cy="198851"/>
            </a:xfrm>
            <a:prstGeom prst="rect">
              <a:avLst/>
            </a:prstGeom>
            <a:solidFill>
              <a:srgbClr val="EAEAEA"/>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r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ID Governance</a:t>
              </a:r>
            </a:p>
          </p:txBody>
        </p:sp>
        <p:pic>
          <p:nvPicPr>
            <p:cNvPr id="140" name="Graphic 139">
              <a:extLst>
                <a:ext uri="{FF2B5EF4-FFF2-40B4-BE49-F238E27FC236}">
                  <a16:creationId xmlns:a16="http://schemas.microsoft.com/office/drawing/2014/main" id="{B783EBC1-169D-4816-A432-F57DE8FBA16C}"/>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rcRect/>
            <a:stretch/>
          </p:blipFill>
          <p:spPr>
            <a:xfrm>
              <a:off x="10588177" y="3254738"/>
              <a:ext cx="164018" cy="164018"/>
            </a:xfrm>
            <a:prstGeom prst="rect">
              <a:avLst/>
            </a:prstGeom>
          </p:spPr>
        </p:pic>
        <p:pic>
          <p:nvPicPr>
            <p:cNvPr id="142" name="Graphic 141">
              <a:extLst>
                <a:ext uri="{FF2B5EF4-FFF2-40B4-BE49-F238E27FC236}">
                  <a16:creationId xmlns:a16="http://schemas.microsoft.com/office/drawing/2014/main" id="{B70E15E0-9257-4C83-A6A9-22D86D8D4AE3}"/>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rcRect/>
            <a:stretch/>
          </p:blipFill>
          <p:spPr>
            <a:xfrm>
              <a:off x="10576623" y="4186131"/>
              <a:ext cx="164018" cy="164018"/>
            </a:xfrm>
            <a:prstGeom prst="rect">
              <a:avLst/>
            </a:prstGeom>
          </p:spPr>
        </p:pic>
        <p:pic>
          <p:nvPicPr>
            <p:cNvPr id="144" name="Graphic 143">
              <a:extLst>
                <a:ext uri="{FF2B5EF4-FFF2-40B4-BE49-F238E27FC236}">
                  <a16:creationId xmlns:a16="http://schemas.microsoft.com/office/drawing/2014/main" id="{F95C0396-4FDF-4FDA-8698-1DFC8088E8D0}"/>
                </a:ext>
              </a:extLst>
            </p:cNvPr>
            <p:cNvPicPr>
              <a:picLocks noChangeAspect="1"/>
            </p:cNvPicPr>
            <p:nvPr/>
          </p:nvPicPr>
          <p:blipFill>
            <a:blip r:embed="rId121">
              <a:extLst>
                <a:ext uri="{28A0092B-C50C-407E-A947-70E740481C1C}">
                  <a14:useLocalDpi xmlns:a14="http://schemas.microsoft.com/office/drawing/2010/main" val="0"/>
                </a:ext>
                <a:ext uri="{96DAC541-7B7A-43D3-8B79-37D633B846F1}">
                  <asvg:svgBlip xmlns:asvg="http://schemas.microsoft.com/office/drawing/2016/SVG/main" r:embed="rId122"/>
                </a:ext>
              </a:extLst>
            </a:blip>
            <a:srcRect/>
            <a:stretch/>
          </p:blipFill>
          <p:spPr>
            <a:xfrm>
              <a:off x="10572572" y="3804167"/>
              <a:ext cx="164018" cy="164018"/>
            </a:xfrm>
            <a:prstGeom prst="rect">
              <a:avLst/>
            </a:prstGeom>
          </p:spPr>
        </p:pic>
        <p:sp>
          <p:nvSpPr>
            <p:cNvPr id="185" name="Rectangle 184">
              <a:hlinkClick r:id="rId123" tooltip="Allows you to sign in to web-based applications with your Azure AD account using a FIDO2 security key."/>
              <a:extLst>
                <a:ext uri="{FF2B5EF4-FFF2-40B4-BE49-F238E27FC236}">
                  <a16:creationId xmlns:a16="http://schemas.microsoft.com/office/drawing/2014/main" id="{3A125EF7-AC3B-4AC1-A8FD-CB446D715983}"/>
                </a:ext>
              </a:extLst>
            </p:cNvPr>
            <p:cNvSpPr/>
            <p:nvPr/>
          </p:nvSpPr>
          <p:spPr>
            <a:xfrm>
              <a:off x="10705046" y="3065293"/>
              <a:ext cx="1046398" cy="147494"/>
            </a:xfrm>
            <a:prstGeom prst="rect">
              <a:avLst/>
            </a:prstGeom>
            <a:noFill/>
            <a:ln w="14224">
              <a:noFill/>
            </a:ln>
          </p:spPr>
          <p:style>
            <a:lnRef idx="2">
              <a:schemeClr val="accent1">
                <a:shade val="50000"/>
              </a:schemeClr>
            </a:lnRef>
            <a:fillRef idx="1">
              <a:schemeClr val="accent1"/>
            </a:fillRef>
            <a:effectRef idx="0">
              <a:schemeClr val="accent1"/>
            </a:effectRef>
            <a:fontRef idx="minor">
              <a:schemeClr val="lt1"/>
            </a:fontRef>
          </p:style>
          <p:txBody>
            <a:bodyPr lIns="182880" tIns="0" rIns="0" bIns="0" rtlCol="0" anchor="ctr"/>
            <a:lstStyle/>
            <a:p>
              <a:pPr marL="0" marR="0" lvl="0" indent="57150" algn="l" defTabSz="914400" rtl="0" eaLnBrk="1" fontAlgn="auto" latinLnBrk="0" hangingPunct="1">
                <a:lnSpc>
                  <a:spcPct val="100000"/>
                </a:lnSpc>
                <a:spcBef>
                  <a:spcPts val="200"/>
                </a:spcBef>
                <a:spcAft>
                  <a:spcPts val="100"/>
                </a:spcAft>
                <a:buClrTx/>
                <a:buSzTx/>
                <a:buFontTx/>
                <a:buNone/>
                <a:tabLst/>
                <a:defRPr/>
              </a:pPr>
              <a:r>
                <a:rPr kumimoji="0" lang="en-US" sz="7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FIDO2 Keys</a:t>
              </a:r>
            </a:p>
          </p:txBody>
        </p:sp>
        <p:pic>
          <p:nvPicPr>
            <p:cNvPr id="186" name="Picture 2" descr="See the source image">
              <a:extLst>
                <a:ext uri="{FF2B5EF4-FFF2-40B4-BE49-F238E27FC236}">
                  <a16:creationId xmlns:a16="http://schemas.microsoft.com/office/drawing/2014/main" id="{CFBD2AAC-D1BF-42B1-9D93-9D7AED045312}"/>
                </a:ext>
              </a:extLst>
            </p:cNvPr>
            <p:cNvPicPr>
              <a:picLocks noChangeAspect="1" noChangeArrowheads="1"/>
            </p:cNvPicPr>
            <p:nvPr/>
          </p:nvPicPr>
          <p:blipFill>
            <a:blip r:embed="rId124" cstate="hqprint">
              <a:extLst>
                <a:ext uri="{28A0092B-C50C-407E-A947-70E740481C1C}">
                  <a14:useLocalDpi xmlns:a14="http://schemas.microsoft.com/office/drawing/2010/main"/>
                </a:ext>
              </a:extLst>
            </a:blip>
            <a:srcRect/>
            <a:stretch>
              <a:fillRect/>
            </a:stretch>
          </p:blipFill>
          <p:spPr bwMode="auto">
            <a:xfrm>
              <a:off x="10722943" y="3085904"/>
              <a:ext cx="167348" cy="102983"/>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501" name="Connector: Elbow 500">
            <a:extLst>
              <a:ext uri="{FF2B5EF4-FFF2-40B4-BE49-F238E27FC236}">
                <a16:creationId xmlns:a16="http://schemas.microsoft.com/office/drawing/2014/main" id="{66243A20-6D84-4721-A352-985C9971F762}"/>
              </a:ext>
            </a:extLst>
          </p:cNvPr>
          <p:cNvCxnSpPr>
            <a:cxnSpLocks/>
            <a:endCxn id="187" idx="2"/>
          </p:cNvCxnSpPr>
          <p:nvPr/>
        </p:nvCxnSpPr>
        <p:spPr>
          <a:xfrm rot="5400000" flipH="1" flipV="1">
            <a:off x="3481620" y="3667741"/>
            <a:ext cx="740952" cy="415870"/>
          </a:xfrm>
          <a:prstGeom prst="bentConnector5">
            <a:avLst>
              <a:gd name="adj1" fmla="val 105733"/>
              <a:gd name="adj2" fmla="val 99706"/>
              <a:gd name="adj3" fmla="val 100803"/>
            </a:avLst>
          </a:prstGeom>
          <a:ln w="28575">
            <a:solidFill>
              <a:schemeClr val="accent4"/>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536" name="Group 535">
            <a:extLst>
              <a:ext uri="{FF2B5EF4-FFF2-40B4-BE49-F238E27FC236}">
                <a16:creationId xmlns:a16="http://schemas.microsoft.com/office/drawing/2014/main" id="{07A89111-815C-4E3E-B908-29E81FD27153}"/>
              </a:ext>
            </a:extLst>
          </p:cNvPr>
          <p:cNvGrpSpPr/>
          <p:nvPr/>
        </p:nvGrpSpPr>
        <p:grpSpPr>
          <a:xfrm>
            <a:off x="4940299" y="3547430"/>
            <a:ext cx="370338" cy="327772"/>
            <a:chOff x="4723767" y="3080378"/>
            <a:chExt cx="439858" cy="389301"/>
          </a:xfrm>
        </p:grpSpPr>
        <p:pic>
          <p:nvPicPr>
            <p:cNvPr id="539" name="Picture 538">
              <a:extLst>
                <a:ext uri="{FF2B5EF4-FFF2-40B4-BE49-F238E27FC236}">
                  <a16:creationId xmlns:a16="http://schemas.microsoft.com/office/drawing/2014/main" id="{97330FDC-C486-4918-B985-8DF889619523}"/>
                </a:ext>
              </a:extLst>
            </p:cNvPr>
            <p:cNvPicPr>
              <a:picLocks noChangeAspect="1"/>
            </p:cNvPicPr>
            <p:nvPr/>
          </p:nvPicPr>
          <p:blipFill rotWithShape="1">
            <a:blip r:embed="rId47" cstate="hqprint">
              <a:duotone>
                <a:schemeClr val="accent1">
                  <a:shade val="45000"/>
                  <a:satMod val="135000"/>
                </a:schemeClr>
                <a:prstClr val="white"/>
              </a:duotone>
              <a:extLst>
                <a:ext uri="{28A0092B-C50C-407E-A947-70E740481C1C}">
                  <a14:useLocalDpi xmlns:a14="http://schemas.microsoft.com/office/drawing/2010/main"/>
                </a:ext>
              </a:extLst>
            </a:blip>
            <a:srcRect l="-2"/>
            <a:stretch/>
          </p:blipFill>
          <p:spPr>
            <a:xfrm>
              <a:off x="4908907" y="3123428"/>
              <a:ext cx="216369" cy="164753"/>
            </a:xfrm>
            <a:prstGeom prst="rect">
              <a:avLst/>
            </a:prstGeom>
          </p:spPr>
        </p:pic>
        <p:grpSp>
          <p:nvGrpSpPr>
            <p:cNvPr id="540" name="Group 539">
              <a:extLst>
                <a:ext uri="{FF2B5EF4-FFF2-40B4-BE49-F238E27FC236}">
                  <a16:creationId xmlns:a16="http://schemas.microsoft.com/office/drawing/2014/main" id="{9CEC46AC-FDAF-4D4D-A745-9EC37156BCB2}"/>
                </a:ext>
              </a:extLst>
            </p:cNvPr>
            <p:cNvGrpSpPr/>
            <p:nvPr/>
          </p:nvGrpSpPr>
          <p:grpSpPr>
            <a:xfrm>
              <a:off x="4723767" y="3080378"/>
              <a:ext cx="439858" cy="389301"/>
              <a:chOff x="3131835" y="4047725"/>
              <a:chExt cx="439858" cy="389301"/>
            </a:xfrm>
          </p:grpSpPr>
          <p:grpSp>
            <p:nvGrpSpPr>
              <p:cNvPr id="541" name="Group 540">
                <a:extLst>
                  <a:ext uri="{FF2B5EF4-FFF2-40B4-BE49-F238E27FC236}">
                    <a16:creationId xmlns:a16="http://schemas.microsoft.com/office/drawing/2014/main" id="{BF4D4ECF-6516-4F09-A7B6-22A8B6EAF3F3}"/>
                  </a:ext>
                </a:extLst>
              </p:cNvPr>
              <p:cNvGrpSpPr/>
              <p:nvPr/>
            </p:nvGrpSpPr>
            <p:grpSpPr>
              <a:xfrm>
                <a:off x="3131835" y="4047725"/>
                <a:ext cx="182560" cy="348911"/>
                <a:chOff x="2136298" y="4226790"/>
                <a:chExt cx="196678" cy="375893"/>
              </a:xfrm>
            </p:grpSpPr>
            <p:sp>
              <p:nvSpPr>
                <p:cNvPr id="563" name="Rectangle 562">
                  <a:extLst>
                    <a:ext uri="{FF2B5EF4-FFF2-40B4-BE49-F238E27FC236}">
                      <a16:creationId xmlns:a16="http://schemas.microsoft.com/office/drawing/2014/main" id="{F4E49CA2-BDB0-491C-B0C3-0B815366D768}"/>
                    </a:ext>
                  </a:extLst>
                </p:cNvPr>
                <p:cNvSpPr/>
                <p:nvPr/>
              </p:nvSpPr>
              <p:spPr bwMode="auto">
                <a:xfrm>
                  <a:off x="2138191" y="4226790"/>
                  <a:ext cx="194785" cy="375893"/>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64" name="server">
                  <a:extLst>
                    <a:ext uri="{FF2B5EF4-FFF2-40B4-BE49-F238E27FC236}">
                      <a16:creationId xmlns:a16="http://schemas.microsoft.com/office/drawing/2014/main" id="{908D9736-3389-4037-86CE-495CCDB816F5}"/>
                    </a:ext>
                  </a:extLst>
                </p:cNvPr>
                <p:cNvSpPr>
                  <a:spLocks noChangeAspect="1" noEditPoints="1"/>
                </p:cNvSpPr>
                <p:nvPr/>
              </p:nvSpPr>
              <p:spPr bwMode="auto">
                <a:xfrm>
                  <a:off x="2136298" y="4235711"/>
                  <a:ext cx="192569" cy="365760"/>
                </a:xfrm>
                <a:custGeom>
                  <a:avLst/>
                  <a:gdLst>
                    <a:gd name="T0" fmla="*/ 318 w 318"/>
                    <a:gd name="T1" fmla="*/ 283 h 604"/>
                    <a:gd name="T2" fmla="*/ 318 w 318"/>
                    <a:gd name="T3" fmla="*/ 604 h 604"/>
                    <a:gd name="T4" fmla="*/ 0 w 318"/>
                    <a:gd name="T5" fmla="*/ 604 h 604"/>
                    <a:gd name="T6" fmla="*/ 0 w 318"/>
                    <a:gd name="T7" fmla="*/ 0 h 604"/>
                    <a:gd name="T8" fmla="*/ 318 w 318"/>
                    <a:gd name="T9" fmla="*/ 0 h 604"/>
                    <a:gd name="T10" fmla="*/ 318 w 318"/>
                    <a:gd name="T11" fmla="*/ 283 h 604"/>
                    <a:gd name="T12" fmla="*/ 67 w 318"/>
                    <a:gd name="T13" fmla="*/ 97 h 604"/>
                    <a:gd name="T14" fmla="*/ 249 w 318"/>
                    <a:gd name="T15" fmla="*/ 97 h 604"/>
                    <a:gd name="T16" fmla="*/ 67 w 318"/>
                    <a:gd name="T17" fmla="*/ 414 h 604"/>
                    <a:gd name="T18" fmla="*/ 249 w 318"/>
                    <a:gd name="T19" fmla="*/ 414 h 604"/>
                    <a:gd name="T20" fmla="*/ 67 w 318"/>
                    <a:gd name="T21" fmla="*/ 504 h 604"/>
                    <a:gd name="T22" fmla="*/ 249 w 318"/>
                    <a:gd name="T23" fmla="*/ 5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8" h="604">
                      <a:moveTo>
                        <a:pt x="318" y="283"/>
                      </a:moveTo>
                      <a:lnTo>
                        <a:pt x="318" y="604"/>
                      </a:lnTo>
                      <a:lnTo>
                        <a:pt x="0" y="604"/>
                      </a:lnTo>
                      <a:lnTo>
                        <a:pt x="0" y="0"/>
                      </a:lnTo>
                      <a:lnTo>
                        <a:pt x="318" y="0"/>
                      </a:lnTo>
                      <a:lnTo>
                        <a:pt x="318" y="283"/>
                      </a:lnTo>
                      <a:moveTo>
                        <a:pt x="67" y="97"/>
                      </a:moveTo>
                      <a:lnTo>
                        <a:pt x="249" y="97"/>
                      </a:lnTo>
                      <a:moveTo>
                        <a:pt x="67" y="414"/>
                      </a:moveTo>
                      <a:lnTo>
                        <a:pt x="249" y="414"/>
                      </a:lnTo>
                      <a:moveTo>
                        <a:pt x="67" y="504"/>
                      </a:moveTo>
                      <a:lnTo>
                        <a:pt x="249" y="504"/>
                      </a:lnTo>
                    </a:path>
                  </a:pathLst>
                </a:custGeom>
                <a:noFill/>
                <a:ln w="14224"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sp>
            <p:nvSpPr>
              <p:cNvPr id="542" name="Oval 541">
                <a:extLst>
                  <a:ext uri="{FF2B5EF4-FFF2-40B4-BE49-F238E27FC236}">
                    <a16:creationId xmlns:a16="http://schemas.microsoft.com/office/drawing/2014/main" id="{D8960E09-FAB7-426D-8743-82C8E0258493}"/>
                  </a:ext>
                </a:extLst>
              </p:cNvPr>
              <p:cNvSpPr/>
              <p:nvPr/>
            </p:nvSpPr>
            <p:spPr bwMode="auto">
              <a:xfrm>
                <a:off x="3218521" y="4213899"/>
                <a:ext cx="223127" cy="223127"/>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43" name="Picture 542">
                <a:extLst>
                  <a:ext uri="{FF2B5EF4-FFF2-40B4-BE49-F238E27FC236}">
                    <a16:creationId xmlns:a16="http://schemas.microsoft.com/office/drawing/2014/main" id="{E61D430D-6764-40F4-A135-5FA8B1335F5E}"/>
                  </a:ext>
                </a:extLst>
              </p:cNvPr>
              <p:cNvPicPr>
                <a:picLocks noChangeAspect="1"/>
              </p:cNvPicPr>
              <p:nvPr/>
            </p:nvPicPr>
            <p:blipFill rotWithShape="1">
              <a:blip r:embed="rId48" cstate="email">
                <a:extLst>
                  <a:ext uri="{28A0092B-C50C-407E-A947-70E740481C1C}">
                    <a14:useLocalDpi xmlns:a14="http://schemas.microsoft.com/office/drawing/2010/main"/>
                  </a:ext>
                </a:extLst>
              </a:blip>
              <a:srcRect r="83295"/>
              <a:stretch/>
            </p:blipFill>
            <p:spPr>
              <a:xfrm>
                <a:off x="3414387" y="4255363"/>
                <a:ext cx="157306" cy="137160"/>
              </a:xfrm>
              <a:prstGeom prst="rect">
                <a:avLst/>
              </a:prstGeom>
            </p:spPr>
          </p:pic>
          <p:sp>
            <p:nvSpPr>
              <p:cNvPr id="560" name="Freeform 6">
                <a:extLst>
                  <a:ext uri="{FF2B5EF4-FFF2-40B4-BE49-F238E27FC236}">
                    <a16:creationId xmlns:a16="http://schemas.microsoft.com/office/drawing/2014/main" id="{C153E579-C699-4076-AC2E-CFF21CF4E835}"/>
                  </a:ext>
                </a:extLst>
              </p:cNvPr>
              <p:cNvSpPr>
                <a:spLocks noEditPoints="1"/>
              </p:cNvSpPr>
              <p:nvPr/>
            </p:nvSpPr>
            <p:spPr bwMode="auto">
              <a:xfrm>
                <a:off x="3256470" y="4258262"/>
                <a:ext cx="135502" cy="134064"/>
              </a:xfrm>
              <a:custGeom>
                <a:avLst/>
                <a:gdLst>
                  <a:gd name="T0" fmla="*/ 88 w 1374"/>
                  <a:gd name="T1" fmla="*/ 1258 h 1620"/>
                  <a:gd name="T2" fmla="*/ 40 w 1374"/>
                  <a:gd name="T3" fmla="*/ 1324 h 1620"/>
                  <a:gd name="T4" fmla="*/ 42 w 1374"/>
                  <a:gd name="T5" fmla="*/ 1484 h 1620"/>
                  <a:gd name="T6" fmla="*/ 386 w 1374"/>
                  <a:gd name="T7" fmla="*/ 1572 h 1620"/>
                  <a:gd name="T8" fmla="*/ 494 w 1374"/>
                  <a:gd name="T9" fmla="*/ 1488 h 1620"/>
                  <a:gd name="T10" fmla="*/ 266 w 1374"/>
                  <a:gd name="T11" fmla="*/ 1124 h 1620"/>
                  <a:gd name="T12" fmla="*/ 190 w 1374"/>
                  <a:gd name="T13" fmla="*/ 1036 h 1620"/>
                  <a:gd name="T14" fmla="*/ 364 w 1374"/>
                  <a:gd name="T15" fmla="*/ 682 h 1620"/>
                  <a:gd name="T16" fmla="*/ 452 w 1374"/>
                  <a:gd name="T17" fmla="*/ 438 h 1620"/>
                  <a:gd name="T18" fmla="*/ 478 w 1374"/>
                  <a:gd name="T19" fmla="*/ 92 h 1620"/>
                  <a:gd name="T20" fmla="*/ 656 w 1374"/>
                  <a:gd name="T21" fmla="*/ 0 h 1620"/>
                  <a:gd name="T22" fmla="*/ 922 w 1374"/>
                  <a:gd name="T23" fmla="*/ 168 h 1620"/>
                  <a:gd name="T24" fmla="*/ 978 w 1374"/>
                  <a:gd name="T25" fmla="*/ 502 h 1620"/>
                  <a:gd name="T26" fmla="*/ 1140 w 1374"/>
                  <a:gd name="T27" fmla="*/ 750 h 1620"/>
                  <a:gd name="T28" fmla="*/ 1224 w 1374"/>
                  <a:gd name="T29" fmla="*/ 1120 h 1620"/>
                  <a:gd name="T30" fmla="*/ 1078 w 1374"/>
                  <a:gd name="T31" fmla="*/ 1242 h 1620"/>
                  <a:gd name="T32" fmla="*/ 988 w 1374"/>
                  <a:gd name="T33" fmla="*/ 1172 h 1620"/>
                  <a:gd name="T34" fmla="*/ 932 w 1374"/>
                  <a:gd name="T35" fmla="*/ 1222 h 1620"/>
                  <a:gd name="T36" fmla="*/ 952 w 1374"/>
                  <a:gd name="T37" fmla="*/ 1542 h 1620"/>
                  <a:gd name="T38" fmla="*/ 1068 w 1374"/>
                  <a:gd name="T39" fmla="*/ 1560 h 1620"/>
                  <a:gd name="T40" fmla="*/ 1292 w 1374"/>
                  <a:gd name="T41" fmla="*/ 1434 h 1620"/>
                  <a:gd name="T42" fmla="*/ 1236 w 1374"/>
                  <a:gd name="T43" fmla="*/ 1276 h 1620"/>
                  <a:gd name="T44" fmla="*/ 1326 w 1374"/>
                  <a:gd name="T45" fmla="*/ 1330 h 1620"/>
                  <a:gd name="T46" fmla="*/ 1330 w 1374"/>
                  <a:gd name="T47" fmla="*/ 1438 h 1620"/>
                  <a:gd name="T48" fmla="*/ 1048 w 1374"/>
                  <a:gd name="T49" fmla="*/ 1614 h 1620"/>
                  <a:gd name="T50" fmla="*/ 900 w 1374"/>
                  <a:gd name="T51" fmla="*/ 1570 h 1620"/>
                  <a:gd name="T52" fmla="*/ 578 w 1374"/>
                  <a:gd name="T53" fmla="*/ 1546 h 1620"/>
                  <a:gd name="T54" fmla="*/ 356 w 1374"/>
                  <a:gd name="T55" fmla="*/ 1606 h 1620"/>
                  <a:gd name="T56" fmla="*/ 0 w 1374"/>
                  <a:gd name="T57" fmla="*/ 1464 h 1620"/>
                  <a:gd name="T58" fmla="*/ 14 w 1374"/>
                  <a:gd name="T59" fmla="*/ 1256 h 1620"/>
                  <a:gd name="T60" fmla="*/ 166 w 1374"/>
                  <a:gd name="T61" fmla="*/ 1186 h 1620"/>
                  <a:gd name="T62" fmla="*/ 438 w 1374"/>
                  <a:gd name="T63" fmla="*/ 716 h 1620"/>
                  <a:gd name="T64" fmla="*/ 358 w 1374"/>
                  <a:gd name="T65" fmla="*/ 934 h 1620"/>
                  <a:gd name="T66" fmla="*/ 288 w 1374"/>
                  <a:gd name="T67" fmla="*/ 1036 h 1620"/>
                  <a:gd name="T68" fmla="*/ 326 w 1374"/>
                  <a:gd name="T69" fmla="*/ 1124 h 1620"/>
                  <a:gd name="T70" fmla="*/ 520 w 1374"/>
                  <a:gd name="T71" fmla="*/ 1354 h 1620"/>
                  <a:gd name="T72" fmla="*/ 524 w 1374"/>
                  <a:gd name="T73" fmla="*/ 1412 h 1620"/>
                  <a:gd name="T74" fmla="*/ 790 w 1374"/>
                  <a:gd name="T75" fmla="*/ 1418 h 1620"/>
                  <a:gd name="T76" fmla="*/ 892 w 1374"/>
                  <a:gd name="T77" fmla="*/ 1424 h 1620"/>
                  <a:gd name="T78" fmla="*/ 914 w 1374"/>
                  <a:gd name="T79" fmla="*/ 1402 h 1620"/>
                  <a:gd name="T80" fmla="*/ 948 w 1374"/>
                  <a:gd name="T81" fmla="*/ 1130 h 1620"/>
                  <a:gd name="T82" fmla="*/ 976 w 1374"/>
                  <a:gd name="T83" fmla="*/ 930 h 1620"/>
                  <a:gd name="T84" fmla="*/ 842 w 1374"/>
                  <a:gd name="T85" fmla="*/ 588 h 1620"/>
                  <a:gd name="T86" fmla="*/ 820 w 1374"/>
                  <a:gd name="T87" fmla="*/ 438 h 1620"/>
                  <a:gd name="T88" fmla="*/ 700 w 1374"/>
                  <a:gd name="T89" fmla="*/ 370 h 1620"/>
                  <a:gd name="T90" fmla="*/ 744 w 1374"/>
                  <a:gd name="T91" fmla="*/ 288 h 1620"/>
                  <a:gd name="T92" fmla="*/ 802 w 1374"/>
                  <a:gd name="T93" fmla="*/ 390 h 1620"/>
                  <a:gd name="T94" fmla="*/ 786 w 1374"/>
                  <a:gd name="T95" fmla="*/ 246 h 1620"/>
                  <a:gd name="T96" fmla="*/ 674 w 1374"/>
                  <a:gd name="T97" fmla="*/ 302 h 1620"/>
                  <a:gd name="T98" fmla="*/ 538 w 1374"/>
                  <a:gd name="T99" fmla="*/ 246 h 1620"/>
                  <a:gd name="T100" fmla="*/ 494 w 1374"/>
                  <a:gd name="T101" fmla="*/ 368 h 1620"/>
                  <a:gd name="T102" fmla="*/ 508 w 1374"/>
                  <a:gd name="T103" fmla="*/ 344 h 1620"/>
                  <a:gd name="T104" fmla="*/ 558 w 1374"/>
                  <a:gd name="T105" fmla="*/ 304 h 1620"/>
                  <a:gd name="T106" fmla="*/ 510 w 1374"/>
                  <a:gd name="T107" fmla="*/ 418 h 1620"/>
                  <a:gd name="T108" fmla="*/ 576 w 1374"/>
                  <a:gd name="T109" fmla="*/ 514 h 1620"/>
                  <a:gd name="T110" fmla="*/ 792 w 1374"/>
                  <a:gd name="T111" fmla="*/ 466 h 1620"/>
                  <a:gd name="T112" fmla="*/ 570 w 1374"/>
                  <a:gd name="T113" fmla="*/ 560 h 1620"/>
                  <a:gd name="T114" fmla="*/ 762 w 1374"/>
                  <a:gd name="T115" fmla="*/ 514 h 1620"/>
                  <a:gd name="T116" fmla="*/ 568 w 1374"/>
                  <a:gd name="T117" fmla="*/ 618 h 1620"/>
                  <a:gd name="T118" fmla="*/ 1078 w 1374"/>
                  <a:gd name="T119" fmla="*/ 892 h 1620"/>
                  <a:gd name="T120" fmla="*/ 1072 w 1374"/>
                  <a:gd name="T121" fmla="*/ 986 h 1620"/>
                  <a:gd name="T122" fmla="*/ 870 w 1374"/>
                  <a:gd name="T123" fmla="*/ 496 h 1620"/>
                  <a:gd name="T124" fmla="*/ 924 w 1374"/>
                  <a:gd name="T125" fmla="*/ 514 h 1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74" h="1620">
                    <a:moveTo>
                      <a:pt x="174" y="1170"/>
                    </a:moveTo>
                    <a:lnTo>
                      <a:pt x="174" y="1170"/>
                    </a:lnTo>
                    <a:lnTo>
                      <a:pt x="174" y="1188"/>
                    </a:lnTo>
                    <a:lnTo>
                      <a:pt x="172" y="1204"/>
                    </a:lnTo>
                    <a:lnTo>
                      <a:pt x="168" y="1218"/>
                    </a:lnTo>
                    <a:lnTo>
                      <a:pt x="162" y="1230"/>
                    </a:lnTo>
                    <a:lnTo>
                      <a:pt x="154" y="1238"/>
                    </a:lnTo>
                    <a:lnTo>
                      <a:pt x="142" y="1246"/>
                    </a:lnTo>
                    <a:lnTo>
                      <a:pt x="130" y="1252"/>
                    </a:lnTo>
                    <a:lnTo>
                      <a:pt x="114" y="1256"/>
                    </a:lnTo>
                    <a:lnTo>
                      <a:pt x="114" y="1256"/>
                    </a:lnTo>
                    <a:lnTo>
                      <a:pt x="88" y="1258"/>
                    </a:lnTo>
                    <a:lnTo>
                      <a:pt x="64" y="1258"/>
                    </a:lnTo>
                    <a:lnTo>
                      <a:pt x="64" y="1258"/>
                    </a:lnTo>
                    <a:lnTo>
                      <a:pt x="52" y="1260"/>
                    </a:lnTo>
                    <a:lnTo>
                      <a:pt x="42" y="1262"/>
                    </a:lnTo>
                    <a:lnTo>
                      <a:pt x="34" y="1266"/>
                    </a:lnTo>
                    <a:lnTo>
                      <a:pt x="28" y="1272"/>
                    </a:lnTo>
                    <a:lnTo>
                      <a:pt x="26" y="1278"/>
                    </a:lnTo>
                    <a:lnTo>
                      <a:pt x="24" y="1286"/>
                    </a:lnTo>
                    <a:lnTo>
                      <a:pt x="26" y="1294"/>
                    </a:lnTo>
                    <a:lnTo>
                      <a:pt x="30" y="1304"/>
                    </a:lnTo>
                    <a:lnTo>
                      <a:pt x="30" y="1304"/>
                    </a:lnTo>
                    <a:lnTo>
                      <a:pt x="40" y="1324"/>
                    </a:lnTo>
                    <a:lnTo>
                      <a:pt x="46" y="1342"/>
                    </a:lnTo>
                    <a:lnTo>
                      <a:pt x="50" y="1360"/>
                    </a:lnTo>
                    <a:lnTo>
                      <a:pt x="52" y="1378"/>
                    </a:lnTo>
                    <a:lnTo>
                      <a:pt x="52" y="1396"/>
                    </a:lnTo>
                    <a:lnTo>
                      <a:pt x="48" y="1416"/>
                    </a:lnTo>
                    <a:lnTo>
                      <a:pt x="42" y="1434"/>
                    </a:lnTo>
                    <a:lnTo>
                      <a:pt x="32" y="1452"/>
                    </a:lnTo>
                    <a:lnTo>
                      <a:pt x="32" y="1452"/>
                    </a:lnTo>
                    <a:lnTo>
                      <a:pt x="32" y="1456"/>
                    </a:lnTo>
                    <a:lnTo>
                      <a:pt x="32" y="1460"/>
                    </a:lnTo>
                    <a:lnTo>
                      <a:pt x="36" y="1472"/>
                    </a:lnTo>
                    <a:lnTo>
                      <a:pt x="42" y="1484"/>
                    </a:lnTo>
                    <a:lnTo>
                      <a:pt x="50" y="1492"/>
                    </a:lnTo>
                    <a:lnTo>
                      <a:pt x="50" y="1492"/>
                    </a:lnTo>
                    <a:lnTo>
                      <a:pt x="60" y="1498"/>
                    </a:lnTo>
                    <a:lnTo>
                      <a:pt x="72" y="1500"/>
                    </a:lnTo>
                    <a:lnTo>
                      <a:pt x="98" y="1506"/>
                    </a:lnTo>
                    <a:lnTo>
                      <a:pt x="98" y="1506"/>
                    </a:lnTo>
                    <a:lnTo>
                      <a:pt x="216" y="1536"/>
                    </a:lnTo>
                    <a:lnTo>
                      <a:pt x="276" y="1550"/>
                    </a:lnTo>
                    <a:lnTo>
                      <a:pt x="336" y="1564"/>
                    </a:lnTo>
                    <a:lnTo>
                      <a:pt x="336" y="1564"/>
                    </a:lnTo>
                    <a:lnTo>
                      <a:pt x="360" y="1568"/>
                    </a:lnTo>
                    <a:lnTo>
                      <a:pt x="386" y="1572"/>
                    </a:lnTo>
                    <a:lnTo>
                      <a:pt x="412" y="1572"/>
                    </a:lnTo>
                    <a:lnTo>
                      <a:pt x="438" y="1570"/>
                    </a:lnTo>
                    <a:lnTo>
                      <a:pt x="438" y="1570"/>
                    </a:lnTo>
                    <a:lnTo>
                      <a:pt x="452" y="1566"/>
                    </a:lnTo>
                    <a:lnTo>
                      <a:pt x="464" y="1560"/>
                    </a:lnTo>
                    <a:lnTo>
                      <a:pt x="476" y="1552"/>
                    </a:lnTo>
                    <a:lnTo>
                      <a:pt x="484" y="1542"/>
                    </a:lnTo>
                    <a:lnTo>
                      <a:pt x="490" y="1532"/>
                    </a:lnTo>
                    <a:lnTo>
                      <a:pt x="494" y="1518"/>
                    </a:lnTo>
                    <a:lnTo>
                      <a:pt x="494" y="1504"/>
                    </a:lnTo>
                    <a:lnTo>
                      <a:pt x="494" y="1488"/>
                    </a:lnTo>
                    <a:lnTo>
                      <a:pt x="494" y="1488"/>
                    </a:lnTo>
                    <a:lnTo>
                      <a:pt x="490" y="1468"/>
                    </a:lnTo>
                    <a:lnTo>
                      <a:pt x="486" y="1448"/>
                    </a:lnTo>
                    <a:lnTo>
                      <a:pt x="480" y="1430"/>
                    </a:lnTo>
                    <a:lnTo>
                      <a:pt x="472" y="1412"/>
                    </a:lnTo>
                    <a:lnTo>
                      <a:pt x="472" y="1412"/>
                    </a:lnTo>
                    <a:lnTo>
                      <a:pt x="386" y="1284"/>
                    </a:lnTo>
                    <a:lnTo>
                      <a:pt x="344" y="1220"/>
                    </a:lnTo>
                    <a:lnTo>
                      <a:pt x="298" y="1158"/>
                    </a:lnTo>
                    <a:lnTo>
                      <a:pt x="298" y="1158"/>
                    </a:lnTo>
                    <a:lnTo>
                      <a:pt x="290" y="1146"/>
                    </a:lnTo>
                    <a:lnTo>
                      <a:pt x="278" y="1134"/>
                    </a:lnTo>
                    <a:lnTo>
                      <a:pt x="266" y="1124"/>
                    </a:lnTo>
                    <a:lnTo>
                      <a:pt x="254" y="1118"/>
                    </a:lnTo>
                    <a:lnTo>
                      <a:pt x="240" y="1114"/>
                    </a:lnTo>
                    <a:lnTo>
                      <a:pt x="224" y="1112"/>
                    </a:lnTo>
                    <a:lnTo>
                      <a:pt x="208" y="1116"/>
                    </a:lnTo>
                    <a:lnTo>
                      <a:pt x="190" y="1122"/>
                    </a:lnTo>
                    <a:lnTo>
                      <a:pt x="190" y="1122"/>
                    </a:lnTo>
                    <a:lnTo>
                      <a:pt x="186" y="1108"/>
                    </a:lnTo>
                    <a:lnTo>
                      <a:pt x="184" y="1092"/>
                    </a:lnTo>
                    <a:lnTo>
                      <a:pt x="184" y="1078"/>
                    </a:lnTo>
                    <a:lnTo>
                      <a:pt x="184" y="1064"/>
                    </a:lnTo>
                    <a:lnTo>
                      <a:pt x="186" y="1050"/>
                    </a:lnTo>
                    <a:lnTo>
                      <a:pt x="190" y="1036"/>
                    </a:lnTo>
                    <a:lnTo>
                      <a:pt x="200" y="1008"/>
                    </a:lnTo>
                    <a:lnTo>
                      <a:pt x="200" y="1008"/>
                    </a:lnTo>
                    <a:lnTo>
                      <a:pt x="232" y="940"/>
                    </a:lnTo>
                    <a:lnTo>
                      <a:pt x="248" y="906"/>
                    </a:lnTo>
                    <a:lnTo>
                      <a:pt x="262" y="870"/>
                    </a:lnTo>
                    <a:lnTo>
                      <a:pt x="262" y="870"/>
                    </a:lnTo>
                    <a:lnTo>
                      <a:pt x="280" y="820"/>
                    </a:lnTo>
                    <a:lnTo>
                      <a:pt x="304" y="772"/>
                    </a:lnTo>
                    <a:lnTo>
                      <a:pt x="316" y="748"/>
                    </a:lnTo>
                    <a:lnTo>
                      <a:pt x="332" y="726"/>
                    </a:lnTo>
                    <a:lnTo>
                      <a:pt x="348" y="704"/>
                    </a:lnTo>
                    <a:lnTo>
                      <a:pt x="364" y="682"/>
                    </a:lnTo>
                    <a:lnTo>
                      <a:pt x="364" y="682"/>
                    </a:lnTo>
                    <a:lnTo>
                      <a:pt x="378" y="666"/>
                    </a:lnTo>
                    <a:lnTo>
                      <a:pt x="390" y="650"/>
                    </a:lnTo>
                    <a:lnTo>
                      <a:pt x="390" y="650"/>
                    </a:lnTo>
                    <a:lnTo>
                      <a:pt x="406" y="628"/>
                    </a:lnTo>
                    <a:lnTo>
                      <a:pt x="422" y="604"/>
                    </a:lnTo>
                    <a:lnTo>
                      <a:pt x="434" y="578"/>
                    </a:lnTo>
                    <a:lnTo>
                      <a:pt x="444" y="552"/>
                    </a:lnTo>
                    <a:lnTo>
                      <a:pt x="452" y="526"/>
                    </a:lnTo>
                    <a:lnTo>
                      <a:pt x="456" y="498"/>
                    </a:lnTo>
                    <a:lnTo>
                      <a:pt x="456" y="468"/>
                    </a:lnTo>
                    <a:lnTo>
                      <a:pt x="452" y="438"/>
                    </a:lnTo>
                    <a:lnTo>
                      <a:pt x="452" y="438"/>
                    </a:lnTo>
                    <a:lnTo>
                      <a:pt x="448" y="406"/>
                    </a:lnTo>
                    <a:lnTo>
                      <a:pt x="446" y="374"/>
                    </a:lnTo>
                    <a:lnTo>
                      <a:pt x="444" y="310"/>
                    </a:lnTo>
                    <a:lnTo>
                      <a:pt x="446" y="246"/>
                    </a:lnTo>
                    <a:lnTo>
                      <a:pt x="450" y="182"/>
                    </a:lnTo>
                    <a:lnTo>
                      <a:pt x="450" y="182"/>
                    </a:lnTo>
                    <a:lnTo>
                      <a:pt x="452" y="162"/>
                    </a:lnTo>
                    <a:lnTo>
                      <a:pt x="456" y="144"/>
                    </a:lnTo>
                    <a:lnTo>
                      <a:pt x="462" y="124"/>
                    </a:lnTo>
                    <a:lnTo>
                      <a:pt x="470" y="108"/>
                    </a:lnTo>
                    <a:lnTo>
                      <a:pt x="478" y="92"/>
                    </a:lnTo>
                    <a:lnTo>
                      <a:pt x="488" y="76"/>
                    </a:lnTo>
                    <a:lnTo>
                      <a:pt x="500" y="62"/>
                    </a:lnTo>
                    <a:lnTo>
                      <a:pt x="514" y="50"/>
                    </a:lnTo>
                    <a:lnTo>
                      <a:pt x="528" y="40"/>
                    </a:lnTo>
                    <a:lnTo>
                      <a:pt x="544" y="30"/>
                    </a:lnTo>
                    <a:lnTo>
                      <a:pt x="560" y="20"/>
                    </a:lnTo>
                    <a:lnTo>
                      <a:pt x="578" y="14"/>
                    </a:lnTo>
                    <a:lnTo>
                      <a:pt x="596" y="8"/>
                    </a:lnTo>
                    <a:lnTo>
                      <a:pt x="614" y="4"/>
                    </a:lnTo>
                    <a:lnTo>
                      <a:pt x="634" y="2"/>
                    </a:lnTo>
                    <a:lnTo>
                      <a:pt x="656" y="0"/>
                    </a:lnTo>
                    <a:lnTo>
                      <a:pt x="656" y="0"/>
                    </a:lnTo>
                    <a:lnTo>
                      <a:pt x="686" y="2"/>
                    </a:lnTo>
                    <a:lnTo>
                      <a:pt x="718" y="6"/>
                    </a:lnTo>
                    <a:lnTo>
                      <a:pt x="746" y="12"/>
                    </a:lnTo>
                    <a:lnTo>
                      <a:pt x="772" y="20"/>
                    </a:lnTo>
                    <a:lnTo>
                      <a:pt x="798" y="32"/>
                    </a:lnTo>
                    <a:lnTo>
                      <a:pt x="822" y="46"/>
                    </a:lnTo>
                    <a:lnTo>
                      <a:pt x="844" y="60"/>
                    </a:lnTo>
                    <a:lnTo>
                      <a:pt x="864" y="78"/>
                    </a:lnTo>
                    <a:lnTo>
                      <a:pt x="882" y="98"/>
                    </a:lnTo>
                    <a:lnTo>
                      <a:pt x="898" y="120"/>
                    </a:lnTo>
                    <a:lnTo>
                      <a:pt x="910" y="144"/>
                    </a:lnTo>
                    <a:lnTo>
                      <a:pt x="922" y="168"/>
                    </a:lnTo>
                    <a:lnTo>
                      <a:pt x="930" y="196"/>
                    </a:lnTo>
                    <a:lnTo>
                      <a:pt x="938" y="224"/>
                    </a:lnTo>
                    <a:lnTo>
                      <a:pt x="940" y="254"/>
                    </a:lnTo>
                    <a:lnTo>
                      <a:pt x="942" y="286"/>
                    </a:lnTo>
                    <a:lnTo>
                      <a:pt x="942" y="286"/>
                    </a:lnTo>
                    <a:lnTo>
                      <a:pt x="944" y="344"/>
                    </a:lnTo>
                    <a:lnTo>
                      <a:pt x="946" y="370"/>
                    </a:lnTo>
                    <a:lnTo>
                      <a:pt x="950" y="398"/>
                    </a:lnTo>
                    <a:lnTo>
                      <a:pt x="956" y="426"/>
                    </a:lnTo>
                    <a:lnTo>
                      <a:pt x="962" y="452"/>
                    </a:lnTo>
                    <a:lnTo>
                      <a:pt x="968" y="478"/>
                    </a:lnTo>
                    <a:lnTo>
                      <a:pt x="978" y="502"/>
                    </a:lnTo>
                    <a:lnTo>
                      <a:pt x="988" y="528"/>
                    </a:lnTo>
                    <a:lnTo>
                      <a:pt x="998" y="552"/>
                    </a:lnTo>
                    <a:lnTo>
                      <a:pt x="1012" y="576"/>
                    </a:lnTo>
                    <a:lnTo>
                      <a:pt x="1024" y="600"/>
                    </a:lnTo>
                    <a:lnTo>
                      <a:pt x="1040" y="622"/>
                    </a:lnTo>
                    <a:lnTo>
                      <a:pt x="1056" y="646"/>
                    </a:lnTo>
                    <a:lnTo>
                      <a:pt x="1074" y="668"/>
                    </a:lnTo>
                    <a:lnTo>
                      <a:pt x="1094" y="690"/>
                    </a:lnTo>
                    <a:lnTo>
                      <a:pt x="1094" y="690"/>
                    </a:lnTo>
                    <a:lnTo>
                      <a:pt x="1110" y="710"/>
                    </a:lnTo>
                    <a:lnTo>
                      <a:pt x="1126" y="730"/>
                    </a:lnTo>
                    <a:lnTo>
                      <a:pt x="1140" y="750"/>
                    </a:lnTo>
                    <a:lnTo>
                      <a:pt x="1152" y="772"/>
                    </a:lnTo>
                    <a:lnTo>
                      <a:pt x="1176" y="814"/>
                    </a:lnTo>
                    <a:lnTo>
                      <a:pt x="1196" y="860"/>
                    </a:lnTo>
                    <a:lnTo>
                      <a:pt x="1212" y="908"/>
                    </a:lnTo>
                    <a:lnTo>
                      <a:pt x="1224" y="956"/>
                    </a:lnTo>
                    <a:lnTo>
                      <a:pt x="1232" y="1006"/>
                    </a:lnTo>
                    <a:lnTo>
                      <a:pt x="1236" y="1056"/>
                    </a:lnTo>
                    <a:lnTo>
                      <a:pt x="1236" y="1056"/>
                    </a:lnTo>
                    <a:lnTo>
                      <a:pt x="1236" y="1072"/>
                    </a:lnTo>
                    <a:lnTo>
                      <a:pt x="1234" y="1088"/>
                    </a:lnTo>
                    <a:lnTo>
                      <a:pt x="1230" y="1104"/>
                    </a:lnTo>
                    <a:lnTo>
                      <a:pt x="1224" y="1120"/>
                    </a:lnTo>
                    <a:lnTo>
                      <a:pt x="1218" y="1134"/>
                    </a:lnTo>
                    <a:lnTo>
                      <a:pt x="1208" y="1150"/>
                    </a:lnTo>
                    <a:lnTo>
                      <a:pt x="1198" y="1164"/>
                    </a:lnTo>
                    <a:lnTo>
                      <a:pt x="1188" y="1178"/>
                    </a:lnTo>
                    <a:lnTo>
                      <a:pt x="1176" y="1192"/>
                    </a:lnTo>
                    <a:lnTo>
                      <a:pt x="1162" y="1204"/>
                    </a:lnTo>
                    <a:lnTo>
                      <a:pt x="1148" y="1214"/>
                    </a:lnTo>
                    <a:lnTo>
                      <a:pt x="1134" y="1222"/>
                    </a:lnTo>
                    <a:lnTo>
                      <a:pt x="1120" y="1230"/>
                    </a:lnTo>
                    <a:lnTo>
                      <a:pt x="1106" y="1236"/>
                    </a:lnTo>
                    <a:lnTo>
                      <a:pt x="1092" y="1240"/>
                    </a:lnTo>
                    <a:lnTo>
                      <a:pt x="1078" y="1242"/>
                    </a:lnTo>
                    <a:lnTo>
                      <a:pt x="1078" y="1242"/>
                    </a:lnTo>
                    <a:lnTo>
                      <a:pt x="1066" y="1242"/>
                    </a:lnTo>
                    <a:lnTo>
                      <a:pt x="1054" y="1240"/>
                    </a:lnTo>
                    <a:lnTo>
                      <a:pt x="1042" y="1236"/>
                    </a:lnTo>
                    <a:lnTo>
                      <a:pt x="1032" y="1232"/>
                    </a:lnTo>
                    <a:lnTo>
                      <a:pt x="1022" y="1226"/>
                    </a:lnTo>
                    <a:lnTo>
                      <a:pt x="1014" y="1218"/>
                    </a:lnTo>
                    <a:lnTo>
                      <a:pt x="1008" y="1208"/>
                    </a:lnTo>
                    <a:lnTo>
                      <a:pt x="1000" y="1196"/>
                    </a:lnTo>
                    <a:lnTo>
                      <a:pt x="1000" y="1196"/>
                    </a:lnTo>
                    <a:lnTo>
                      <a:pt x="994" y="1184"/>
                    </a:lnTo>
                    <a:lnTo>
                      <a:pt x="988" y="1172"/>
                    </a:lnTo>
                    <a:lnTo>
                      <a:pt x="988" y="1172"/>
                    </a:lnTo>
                    <a:lnTo>
                      <a:pt x="972" y="1158"/>
                    </a:lnTo>
                    <a:lnTo>
                      <a:pt x="964" y="1152"/>
                    </a:lnTo>
                    <a:lnTo>
                      <a:pt x="958" y="1152"/>
                    </a:lnTo>
                    <a:lnTo>
                      <a:pt x="958" y="1152"/>
                    </a:lnTo>
                    <a:lnTo>
                      <a:pt x="950" y="1154"/>
                    </a:lnTo>
                    <a:lnTo>
                      <a:pt x="942" y="1162"/>
                    </a:lnTo>
                    <a:lnTo>
                      <a:pt x="936" y="1170"/>
                    </a:lnTo>
                    <a:lnTo>
                      <a:pt x="934" y="1180"/>
                    </a:lnTo>
                    <a:lnTo>
                      <a:pt x="934" y="1180"/>
                    </a:lnTo>
                    <a:lnTo>
                      <a:pt x="932" y="1200"/>
                    </a:lnTo>
                    <a:lnTo>
                      <a:pt x="932" y="1222"/>
                    </a:lnTo>
                    <a:lnTo>
                      <a:pt x="932" y="1266"/>
                    </a:lnTo>
                    <a:lnTo>
                      <a:pt x="932" y="1266"/>
                    </a:lnTo>
                    <a:lnTo>
                      <a:pt x="940" y="1432"/>
                    </a:lnTo>
                    <a:lnTo>
                      <a:pt x="940" y="1432"/>
                    </a:lnTo>
                    <a:lnTo>
                      <a:pt x="938" y="1456"/>
                    </a:lnTo>
                    <a:lnTo>
                      <a:pt x="936" y="1480"/>
                    </a:lnTo>
                    <a:lnTo>
                      <a:pt x="936" y="1480"/>
                    </a:lnTo>
                    <a:lnTo>
                      <a:pt x="936" y="1494"/>
                    </a:lnTo>
                    <a:lnTo>
                      <a:pt x="938" y="1508"/>
                    </a:lnTo>
                    <a:lnTo>
                      <a:pt x="942" y="1520"/>
                    </a:lnTo>
                    <a:lnTo>
                      <a:pt x="946" y="1532"/>
                    </a:lnTo>
                    <a:lnTo>
                      <a:pt x="952" y="1542"/>
                    </a:lnTo>
                    <a:lnTo>
                      <a:pt x="960" y="1550"/>
                    </a:lnTo>
                    <a:lnTo>
                      <a:pt x="966" y="1558"/>
                    </a:lnTo>
                    <a:lnTo>
                      <a:pt x="976" y="1564"/>
                    </a:lnTo>
                    <a:lnTo>
                      <a:pt x="986" y="1570"/>
                    </a:lnTo>
                    <a:lnTo>
                      <a:pt x="996" y="1572"/>
                    </a:lnTo>
                    <a:lnTo>
                      <a:pt x="1006" y="1574"/>
                    </a:lnTo>
                    <a:lnTo>
                      <a:pt x="1018" y="1574"/>
                    </a:lnTo>
                    <a:lnTo>
                      <a:pt x="1030" y="1574"/>
                    </a:lnTo>
                    <a:lnTo>
                      <a:pt x="1042" y="1570"/>
                    </a:lnTo>
                    <a:lnTo>
                      <a:pt x="1056" y="1566"/>
                    </a:lnTo>
                    <a:lnTo>
                      <a:pt x="1068" y="1560"/>
                    </a:lnTo>
                    <a:lnTo>
                      <a:pt x="1068" y="1560"/>
                    </a:lnTo>
                    <a:lnTo>
                      <a:pt x="1082" y="1552"/>
                    </a:lnTo>
                    <a:lnTo>
                      <a:pt x="1092" y="1544"/>
                    </a:lnTo>
                    <a:lnTo>
                      <a:pt x="1092" y="1544"/>
                    </a:lnTo>
                    <a:lnTo>
                      <a:pt x="1114" y="1526"/>
                    </a:lnTo>
                    <a:lnTo>
                      <a:pt x="1136" y="1510"/>
                    </a:lnTo>
                    <a:lnTo>
                      <a:pt x="1158" y="1496"/>
                    </a:lnTo>
                    <a:lnTo>
                      <a:pt x="1182" y="1482"/>
                    </a:lnTo>
                    <a:lnTo>
                      <a:pt x="1206" y="1470"/>
                    </a:lnTo>
                    <a:lnTo>
                      <a:pt x="1232" y="1458"/>
                    </a:lnTo>
                    <a:lnTo>
                      <a:pt x="1282" y="1438"/>
                    </a:lnTo>
                    <a:lnTo>
                      <a:pt x="1282" y="1438"/>
                    </a:lnTo>
                    <a:lnTo>
                      <a:pt x="1292" y="1434"/>
                    </a:lnTo>
                    <a:lnTo>
                      <a:pt x="1302" y="1428"/>
                    </a:lnTo>
                    <a:lnTo>
                      <a:pt x="1320" y="1416"/>
                    </a:lnTo>
                    <a:lnTo>
                      <a:pt x="1354" y="1386"/>
                    </a:lnTo>
                    <a:lnTo>
                      <a:pt x="1354" y="1386"/>
                    </a:lnTo>
                    <a:lnTo>
                      <a:pt x="1320" y="1360"/>
                    </a:lnTo>
                    <a:lnTo>
                      <a:pt x="1304" y="1348"/>
                    </a:lnTo>
                    <a:lnTo>
                      <a:pt x="1286" y="1336"/>
                    </a:lnTo>
                    <a:lnTo>
                      <a:pt x="1286" y="1336"/>
                    </a:lnTo>
                    <a:lnTo>
                      <a:pt x="1270" y="1326"/>
                    </a:lnTo>
                    <a:lnTo>
                      <a:pt x="1254" y="1312"/>
                    </a:lnTo>
                    <a:lnTo>
                      <a:pt x="1244" y="1296"/>
                    </a:lnTo>
                    <a:lnTo>
                      <a:pt x="1236" y="1276"/>
                    </a:lnTo>
                    <a:lnTo>
                      <a:pt x="1232" y="1256"/>
                    </a:lnTo>
                    <a:lnTo>
                      <a:pt x="1230" y="1232"/>
                    </a:lnTo>
                    <a:lnTo>
                      <a:pt x="1234" y="1208"/>
                    </a:lnTo>
                    <a:lnTo>
                      <a:pt x="1242" y="1182"/>
                    </a:lnTo>
                    <a:lnTo>
                      <a:pt x="1242" y="1182"/>
                    </a:lnTo>
                    <a:lnTo>
                      <a:pt x="1244" y="1210"/>
                    </a:lnTo>
                    <a:lnTo>
                      <a:pt x="1252" y="1236"/>
                    </a:lnTo>
                    <a:lnTo>
                      <a:pt x="1260" y="1260"/>
                    </a:lnTo>
                    <a:lnTo>
                      <a:pt x="1274" y="1280"/>
                    </a:lnTo>
                    <a:lnTo>
                      <a:pt x="1288" y="1298"/>
                    </a:lnTo>
                    <a:lnTo>
                      <a:pt x="1306" y="1316"/>
                    </a:lnTo>
                    <a:lnTo>
                      <a:pt x="1326" y="1330"/>
                    </a:lnTo>
                    <a:lnTo>
                      <a:pt x="1348" y="1344"/>
                    </a:lnTo>
                    <a:lnTo>
                      <a:pt x="1348" y="1344"/>
                    </a:lnTo>
                    <a:lnTo>
                      <a:pt x="1360" y="1352"/>
                    </a:lnTo>
                    <a:lnTo>
                      <a:pt x="1368" y="1360"/>
                    </a:lnTo>
                    <a:lnTo>
                      <a:pt x="1374" y="1370"/>
                    </a:lnTo>
                    <a:lnTo>
                      <a:pt x="1374" y="1382"/>
                    </a:lnTo>
                    <a:lnTo>
                      <a:pt x="1374" y="1392"/>
                    </a:lnTo>
                    <a:lnTo>
                      <a:pt x="1368" y="1404"/>
                    </a:lnTo>
                    <a:lnTo>
                      <a:pt x="1360" y="1414"/>
                    </a:lnTo>
                    <a:lnTo>
                      <a:pt x="1350" y="1424"/>
                    </a:lnTo>
                    <a:lnTo>
                      <a:pt x="1350" y="1424"/>
                    </a:lnTo>
                    <a:lnTo>
                      <a:pt x="1330" y="1438"/>
                    </a:lnTo>
                    <a:lnTo>
                      <a:pt x="1310" y="1450"/>
                    </a:lnTo>
                    <a:lnTo>
                      <a:pt x="1288" y="1462"/>
                    </a:lnTo>
                    <a:lnTo>
                      <a:pt x="1268" y="1474"/>
                    </a:lnTo>
                    <a:lnTo>
                      <a:pt x="1268" y="1474"/>
                    </a:lnTo>
                    <a:lnTo>
                      <a:pt x="1182" y="1528"/>
                    </a:lnTo>
                    <a:lnTo>
                      <a:pt x="1140" y="1558"/>
                    </a:lnTo>
                    <a:lnTo>
                      <a:pt x="1100" y="1588"/>
                    </a:lnTo>
                    <a:lnTo>
                      <a:pt x="1100" y="1588"/>
                    </a:lnTo>
                    <a:lnTo>
                      <a:pt x="1088" y="1596"/>
                    </a:lnTo>
                    <a:lnTo>
                      <a:pt x="1074" y="1602"/>
                    </a:lnTo>
                    <a:lnTo>
                      <a:pt x="1062" y="1608"/>
                    </a:lnTo>
                    <a:lnTo>
                      <a:pt x="1048" y="1614"/>
                    </a:lnTo>
                    <a:lnTo>
                      <a:pt x="1036" y="1616"/>
                    </a:lnTo>
                    <a:lnTo>
                      <a:pt x="1022" y="1618"/>
                    </a:lnTo>
                    <a:lnTo>
                      <a:pt x="1008" y="1620"/>
                    </a:lnTo>
                    <a:lnTo>
                      <a:pt x="996" y="1618"/>
                    </a:lnTo>
                    <a:lnTo>
                      <a:pt x="982" y="1616"/>
                    </a:lnTo>
                    <a:lnTo>
                      <a:pt x="968" y="1614"/>
                    </a:lnTo>
                    <a:lnTo>
                      <a:pt x="956" y="1610"/>
                    </a:lnTo>
                    <a:lnTo>
                      <a:pt x="944" y="1604"/>
                    </a:lnTo>
                    <a:lnTo>
                      <a:pt x="932" y="1598"/>
                    </a:lnTo>
                    <a:lnTo>
                      <a:pt x="920" y="1590"/>
                    </a:lnTo>
                    <a:lnTo>
                      <a:pt x="910" y="1580"/>
                    </a:lnTo>
                    <a:lnTo>
                      <a:pt x="900" y="1570"/>
                    </a:lnTo>
                    <a:lnTo>
                      <a:pt x="900" y="1570"/>
                    </a:lnTo>
                    <a:lnTo>
                      <a:pt x="888" y="1558"/>
                    </a:lnTo>
                    <a:lnTo>
                      <a:pt x="872" y="1548"/>
                    </a:lnTo>
                    <a:lnTo>
                      <a:pt x="854" y="1540"/>
                    </a:lnTo>
                    <a:lnTo>
                      <a:pt x="838" y="1538"/>
                    </a:lnTo>
                    <a:lnTo>
                      <a:pt x="838" y="1538"/>
                    </a:lnTo>
                    <a:lnTo>
                      <a:pt x="780" y="1536"/>
                    </a:lnTo>
                    <a:lnTo>
                      <a:pt x="724" y="1534"/>
                    </a:lnTo>
                    <a:lnTo>
                      <a:pt x="666" y="1536"/>
                    </a:lnTo>
                    <a:lnTo>
                      <a:pt x="610" y="1540"/>
                    </a:lnTo>
                    <a:lnTo>
                      <a:pt x="610" y="1540"/>
                    </a:lnTo>
                    <a:lnTo>
                      <a:pt x="578" y="1546"/>
                    </a:lnTo>
                    <a:lnTo>
                      <a:pt x="546" y="1556"/>
                    </a:lnTo>
                    <a:lnTo>
                      <a:pt x="516" y="1570"/>
                    </a:lnTo>
                    <a:lnTo>
                      <a:pt x="488" y="1584"/>
                    </a:lnTo>
                    <a:lnTo>
                      <a:pt x="488" y="1584"/>
                    </a:lnTo>
                    <a:lnTo>
                      <a:pt x="472" y="1594"/>
                    </a:lnTo>
                    <a:lnTo>
                      <a:pt x="456" y="1602"/>
                    </a:lnTo>
                    <a:lnTo>
                      <a:pt x="440" y="1608"/>
                    </a:lnTo>
                    <a:lnTo>
                      <a:pt x="424" y="1610"/>
                    </a:lnTo>
                    <a:lnTo>
                      <a:pt x="408" y="1612"/>
                    </a:lnTo>
                    <a:lnTo>
                      <a:pt x="392" y="1612"/>
                    </a:lnTo>
                    <a:lnTo>
                      <a:pt x="374" y="1610"/>
                    </a:lnTo>
                    <a:lnTo>
                      <a:pt x="356" y="1606"/>
                    </a:lnTo>
                    <a:lnTo>
                      <a:pt x="356" y="1606"/>
                    </a:lnTo>
                    <a:lnTo>
                      <a:pt x="214" y="1566"/>
                    </a:lnTo>
                    <a:lnTo>
                      <a:pt x="72" y="1530"/>
                    </a:lnTo>
                    <a:lnTo>
                      <a:pt x="72" y="1530"/>
                    </a:lnTo>
                    <a:lnTo>
                      <a:pt x="46" y="1522"/>
                    </a:lnTo>
                    <a:lnTo>
                      <a:pt x="28" y="1514"/>
                    </a:lnTo>
                    <a:lnTo>
                      <a:pt x="14" y="1506"/>
                    </a:lnTo>
                    <a:lnTo>
                      <a:pt x="8" y="1500"/>
                    </a:lnTo>
                    <a:lnTo>
                      <a:pt x="4" y="1494"/>
                    </a:lnTo>
                    <a:lnTo>
                      <a:pt x="2" y="1488"/>
                    </a:lnTo>
                    <a:lnTo>
                      <a:pt x="0" y="1480"/>
                    </a:lnTo>
                    <a:lnTo>
                      <a:pt x="0" y="1464"/>
                    </a:lnTo>
                    <a:lnTo>
                      <a:pt x="4" y="1444"/>
                    </a:lnTo>
                    <a:lnTo>
                      <a:pt x="10" y="1420"/>
                    </a:lnTo>
                    <a:lnTo>
                      <a:pt x="10" y="1420"/>
                    </a:lnTo>
                    <a:lnTo>
                      <a:pt x="16" y="1396"/>
                    </a:lnTo>
                    <a:lnTo>
                      <a:pt x="18" y="1370"/>
                    </a:lnTo>
                    <a:lnTo>
                      <a:pt x="16" y="1344"/>
                    </a:lnTo>
                    <a:lnTo>
                      <a:pt x="12" y="1318"/>
                    </a:lnTo>
                    <a:lnTo>
                      <a:pt x="12" y="1318"/>
                    </a:lnTo>
                    <a:lnTo>
                      <a:pt x="10" y="1298"/>
                    </a:lnTo>
                    <a:lnTo>
                      <a:pt x="8" y="1280"/>
                    </a:lnTo>
                    <a:lnTo>
                      <a:pt x="10" y="1266"/>
                    </a:lnTo>
                    <a:lnTo>
                      <a:pt x="14" y="1256"/>
                    </a:lnTo>
                    <a:lnTo>
                      <a:pt x="22" y="1248"/>
                    </a:lnTo>
                    <a:lnTo>
                      <a:pt x="34" y="1242"/>
                    </a:lnTo>
                    <a:lnTo>
                      <a:pt x="50" y="1240"/>
                    </a:lnTo>
                    <a:lnTo>
                      <a:pt x="72" y="1238"/>
                    </a:lnTo>
                    <a:lnTo>
                      <a:pt x="72" y="1238"/>
                    </a:lnTo>
                    <a:lnTo>
                      <a:pt x="88" y="1236"/>
                    </a:lnTo>
                    <a:lnTo>
                      <a:pt x="104" y="1232"/>
                    </a:lnTo>
                    <a:lnTo>
                      <a:pt x="118" y="1226"/>
                    </a:lnTo>
                    <a:lnTo>
                      <a:pt x="132" y="1220"/>
                    </a:lnTo>
                    <a:lnTo>
                      <a:pt x="144" y="1210"/>
                    </a:lnTo>
                    <a:lnTo>
                      <a:pt x="156" y="1200"/>
                    </a:lnTo>
                    <a:lnTo>
                      <a:pt x="166" y="1186"/>
                    </a:lnTo>
                    <a:lnTo>
                      <a:pt x="174" y="1170"/>
                    </a:lnTo>
                    <a:lnTo>
                      <a:pt x="174" y="1170"/>
                    </a:lnTo>
                    <a:close/>
                    <a:moveTo>
                      <a:pt x="504" y="546"/>
                    </a:moveTo>
                    <a:lnTo>
                      <a:pt x="504" y="546"/>
                    </a:lnTo>
                    <a:lnTo>
                      <a:pt x="488" y="588"/>
                    </a:lnTo>
                    <a:lnTo>
                      <a:pt x="470" y="626"/>
                    </a:lnTo>
                    <a:lnTo>
                      <a:pt x="470" y="626"/>
                    </a:lnTo>
                    <a:lnTo>
                      <a:pt x="456" y="656"/>
                    </a:lnTo>
                    <a:lnTo>
                      <a:pt x="450" y="670"/>
                    </a:lnTo>
                    <a:lnTo>
                      <a:pt x="444" y="686"/>
                    </a:lnTo>
                    <a:lnTo>
                      <a:pt x="440" y="700"/>
                    </a:lnTo>
                    <a:lnTo>
                      <a:pt x="438" y="716"/>
                    </a:lnTo>
                    <a:lnTo>
                      <a:pt x="438" y="734"/>
                    </a:lnTo>
                    <a:lnTo>
                      <a:pt x="442" y="750"/>
                    </a:lnTo>
                    <a:lnTo>
                      <a:pt x="442" y="750"/>
                    </a:lnTo>
                    <a:lnTo>
                      <a:pt x="442" y="756"/>
                    </a:lnTo>
                    <a:lnTo>
                      <a:pt x="442" y="760"/>
                    </a:lnTo>
                    <a:lnTo>
                      <a:pt x="434" y="772"/>
                    </a:lnTo>
                    <a:lnTo>
                      <a:pt x="434" y="772"/>
                    </a:lnTo>
                    <a:lnTo>
                      <a:pt x="414" y="802"/>
                    </a:lnTo>
                    <a:lnTo>
                      <a:pt x="396" y="834"/>
                    </a:lnTo>
                    <a:lnTo>
                      <a:pt x="380" y="866"/>
                    </a:lnTo>
                    <a:lnTo>
                      <a:pt x="368" y="900"/>
                    </a:lnTo>
                    <a:lnTo>
                      <a:pt x="358" y="934"/>
                    </a:lnTo>
                    <a:lnTo>
                      <a:pt x="350" y="970"/>
                    </a:lnTo>
                    <a:lnTo>
                      <a:pt x="346" y="1006"/>
                    </a:lnTo>
                    <a:lnTo>
                      <a:pt x="346" y="1044"/>
                    </a:lnTo>
                    <a:lnTo>
                      <a:pt x="346" y="1044"/>
                    </a:lnTo>
                    <a:lnTo>
                      <a:pt x="346" y="1056"/>
                    </a:lnTo>
                    <a:lnTo>
                      <a:pt x="344" y="1070"/>
                    </a:lnTo>
                    <a:lnTo>
                      <a:pt x="338" y="1104"/>
                    </a:lnTo>
                    <a:lnTo>
                      <a:pt x="338" y="1104"/>
                    </a:lnTo>
                    <a:lnTo>
                      <a:pt x="318" y="1088"/>
                    </a:lnTo>
                    <a:lnTo>
                      <a:pt x="304" y="1072"/>
                    </a:lnTo>
                    <a:lnTo>
                      <a:pt x="296" y="1054"/>
                    </a:lnTo>
                    <a:lnTo>
                      <a:pt x="288" y="1036"/>
                    </a:lnTo>
                    <a:lnTo>
                      <a:pt x="284" y="1018"/>
                    </a:lnTo>
                    <a:lnTo>
                      <a:pt x="282" y="998"/>
                    </a:lnTo>
                    <a:lnTo>
                      <a:pt x="278" y="962"/>
                    </a:lnTo>
                    <a:lnTo>
                      <a:pt x="278" y="962"/>
                    </a:lnTo>
                    <a:lnTo>
                      <a:pt x="274" y="986"/>
                    </a:lnTo>
                    <a:lnTo>
                      <a:pt x="274" y="1008"/>
                    </a:lnTo>
                    <a:lnTo>
                      <a:pt x="274" y="1030"/>
                    </a:lnTo>
                    <a:lnTo>
                      <a:pt x="278" y="1050"/>
                    </a:lnTo>
                    <a:lnTo>
                      <a:pt x="284" y="1070"/>
                    </a:lnTo>
                    <a:lnTo>
                      <a:pt x="294" y="1090"/>
                    </a:lnTo>
                    <a:lnTo>
                      <a:pt x="308" y="1108"/>
                    </a:lnTo>
                    <a:lnTo>
                      <a:pt x="326" y="1124"/>
                    </a:lnTo>
                    <a:lnTo>
                      <a:pt x="326" y="1124"/>
                    </a:lnTo>
                    <a:lnTo>
                      <a:pt x="406" y="1192"/>
                    </a:lnTo>
                    <a:lnTo>
                      <a:pt x="488" y="1260"/>
                    </a:lnTo>
                    <a:lnTo>
                      <a:pt x="488" y="1260"/>
                    </a:lnTo>
                    <a:lnTo>
                      <a:pt x="506" y="1278"/>
                    </a:lnTo>
                    <a:lnTo>
                      <a:pt x="520" y="1294"/>
                    </a:lnTo>
                    <a:lnTo>
                      <a:pt x="528" y="1310"/>
                    </a:lnTo>
                    <a:lnTo>
                      <a:pt x="530" y="1318"/>
                    </a:lnTo>
                    <a:lnTo>
                      <a:pt x="532" y="1324"/>
                    </a:lnTo>
                    <a:lnTo>
                      <a:pt x="530" y="1332"/>
                    </a:lnTo>
                    <a:lnTo>
                      <a:pt x="528" y="1340"/>
                    </a:lnTo>
                    <a:lnTo>
                      <a:pt x="520" y="1354"/>
                    </a:lnTo>
                    <a:lnTo>
                      <a:pt x="506" y="1368"/>
                    </a:lnTo>
                    <a:lnTo>
                      <a:pt x="486" y="1382"/>
                    </a:lnTo>
                    <a:lnTo>
                      <a:pt x="486" y="1382"/>
                    </a:lnTo>
                    <a:lnTo>
                      <a:pt x="546" y="1518"/>
                    </a:lnTo>
                    <a:lnTo>
                      <a:pt x="546" y="1518"/>
                    </a:lnTo>
                    <a:lnTo>
                      <a:pt x="552" y="1504"/>
                    </a:lnTo>
                    <a:lnTo>
                      <a:pt x="554" y="1490"/>
                    </a:lnTo>
                    <a:lnTo>
                      <a:pt x="552" y="1478"/>
                    </a:lnTo>
                    <a:lnTo>
                      <a:pt x="548" y="1464"/>
                    </a:lnTo>
                    <a:lnTo>
                      <a:pt x="534" y="1438"/>
                    </a:lnTo>
                    <a:lnTo>
                      <a:pt x="528" y="1426"/>
                    </a:lnTo>
                    <a:lnTo>
                      <a:pt x="524" y="1412"/>
                    </a:lnTo>
                    <a:lnTo>
                      <a:pt x="524" y="1412"/>
                    </a:lnTo>
                    <a:lnTo>
                      <a:pt x="570" y="1428"/>
                    </a:lnTo>
                    <a:lnTo>
                      <a:pt x="594" y="1434"/>
                    </a:lnTo>
                    <a:lnTo>
                      <a:pt x="618" y="1440"/>
                    </a:lnTo>
                    <a:lnTo>
                      <a:pt x="642" y="1444"/>
                    </a:lnTo>
                    <a:lnTo>
                      <a:pt x="666" y="1446"/>
                    </a:lnTo>
                    <a:lnTo>
                      <a:pt x="692" y="1446"/>
                    </a:lnTo>
                    <a:lnTo>
                      <a:pt x="718" y="1442"/>
                    </a:lnTo>
                    <a:lnTo>
                      <a:pt x="718" y="1442"/>
                    </a:lnTo>
                    <a:lnTo>
                      <a:pt x="744" y="1436"/>
                    </a:lnTo>
                    <a:lnTo>
                      <a:pt x="768" y="1428"/>
                    </a:lnTo>
                    <a:lnTo>
                      <a:pt x="790" y="1418"/>
                    </a:lnTo>
                    <a:lnTo>
                      <a:pt x="812" y="1404"/>
                    </a:lnTo>
                    <a:lnTo>
                      <a:pt x="832" y="1390"/>
                    </a:lnTo>
                    <a:lnTo>
                      <a:pt x="852" y="1372"/>
                    </a:lnTo>
                    <a:lnTo>
                      <a:pt x="870" y="1354"/>
                    </a:lnTo>
                    <a:lnTo>
                      <a:pt x="886" y="1330"/>
                    </a:lnTo>
                    <a:lnTo>
                      <a:pt x="886" y="1330"/>
                    </a:lnTo>
                    <a:lnTo>
                      <a:pt x="892" y="1344"/>
                    </a:lnTo>
                    <a:lnTo>
                      <a:pt x="896" y="1356"/>
                    </a:lnTo>
                    <a:lnTo>
                      <a:pt x="898" y="1368"/>
                    </a:lnTo>
                    <a:lnTo>
                      <a:pt x="898" y="1380"/>
                    </a:lnTo>
                    <a:lnTo>
                      <a:pt x="896" y="1402"/>
                    </a:lnTo>
                    <a:lnTo>
                      <a:pt x="892" y="1424"/>
                    </a:lnTo>
                    <a:lnTo>
                      <a:pt x="886" y="1446"/>
                    </a:lnTo>
                    <a:lnTo>
                      <a:pt x="882" y="1468"/>
                    </a:lnTo>
                    <a:lnTo>
                      <a:pt x="882" y="1480"/>
                    </a:lnTo>
                    <a:lnTo>
                      <a:pt x="882" y="1490"/>
                    </a:lnTo>
                    <a:lnTo>
                      <a:pt x="884" y="1502"/>
                    </a:lnTo>
                    <a:lnTo>
                      <a:pt x="886" y="1512"/>
                    </a:lnTo>
                    <a:lnTo>
                      <a:pt x="886" y="1512"/>
                    </a:lnTo>
                    <a:lnTo>
                      <a:pt x="896" y="1486"/>
                    </a:lnTo>
                    <a:lnTo>
                      <a:pt x="904" y="1458"/>
                    </a:lnTo>
                    <a:lnTo>
                      <a:pt x="910" y="1430"/>
                    </a:lnTo>
                    <a:lnTo>
                      <a:pt x="914" y="1402"/>
                    </a:lnTo>
                    <a:lnTo>
                      <a:pt x="914" y="1402"/>
                    </a:lnTo>
                    <a:lnTo>
                      <a:pt x="912" y="1356"/>
                    </a:lnTo>
                    <a:lnTo>
                      <a:pt x="910" y="1310"/>
                    </a:lnTo>
                    <a:lnTo>
                      <a:pt x="908" y="1266"/>
                    </a:lnTo>
                    <a:lnTo>
                      <a:pt x="908" y="1220"/>
                    </a:lnTo>
                    <a:lnTo>
                      <a:pt x="908" y="1220"/>
                    </a:lnTo>
                    <a:lnTo>
                      <a:pt x="910" y="1200"/>
                    </a:lnTo>
                    <a:lnTo>
                      <a:pt x="912" y="1182"/>
                    </a:lnTo>
                    <a:lnTo>
                      <a:pt x="918" y="1164"/>
                    </a:lnTo>
                    <a:lnTo>
                      <a:pt x="924" y="1156"/>
                    </a:lnTo>
                    <a:lnTo>
                      <a:pt x="928" y="1150"/>
                    </a:lnTo>
                    <a:lnTo>
                      <a:pt x="928" y="1150"/>
                    </a:lnTo>
                    <a:lnTo>
                      <a:pt x="948" y="1130"/>
                    </a:lnTo>
                    <a:lnTo>
                      <a:pt x="970" y="1112"/>
                    </a:lnTo>
                    <a:lnTo>
                      <a:pt x="1006" y="1084"/>
                    </a:lnTo>
                    <a:lnTo>
                      <a:pt x="1006" y="1084"/>
                    </a:lnTo>
                    <a:lnTo>
                      <a:pt x="998" y="1066"/>
                    </a:lnTo>
                    <a:lnTo>
                      <a:pt x="988" y="1048"/>
                    </a:lnTo>
                    <a:lnTo>
                      <a:pt x="982" y="1030"/>
                    </a:lnTo>
                    <a:lnTo>
                      <a:pt x="980" y="1022"/>
                    </a:lnTo>
                    <a:lnTo>
                      <a:pt x="980" y="1014"/>
                    </a:lnTo>
                    <a:lnTo>
                      <a:pt x="980" y="1014"/>
                    </a:lnTo>
                    <a:lnTo>
                      <a:pt x="982" y="986"/>
                    </a:lnTo>
                    <a:lnTo>
                      <a:pt x="980" y="958"/>
                    </a:lnTo>
                    <a:lnTo>
                      <a:pt x="976" y="930"/>
                    </a:lnTo>
                    <a:lnTo>
                      <a:pt x="972" y="904"/>
                    </a:lnTo>
                    <a:lnTo>
                      <a:pt x="966" y="878"/>
                    </a:lnTo>
                    <a:lnTo>
                      <a:pt x="958" y="852"/>
                    </a:lnTo>
                    <a:lnTo>
                      <a:pt x="938" y="800"/>
                    </a:lnTo>
                    <a:lnTo>
                      <a:pt x="916" y="750"/>
                    </a:lnTo>
                    <a:lnTo>
                      <a:pt x="894" y="702"/>
                    </a:lnTo>
                    <a:lnTo>
                      <a:pt x="870" y="652"/>
                    </a:lnTo>
                    <a:lnTo>
                      <a:pt x="850" y="602"/>
                    </a:lnTo>
                    <a:lnTo>
                      <a:pt x="850" y="602"/>
                    </a:lnTo>
                    <a:lnTo>
                      <a:pt x="846" y="594"/>
                    </a:lnTo>
                    <a:lnTo>
                      <a:pt x="842" y="588"/>
                    </a:lnTo>
                    <a:lnTo>
                      <a:pt x="842" y="588"/>
                    </a:lnTo>
                    <a:lnTo>
                      <a:pt x="832" y="574"/>
                    </a:lnTo>
                    <a:lnTo>
                      <a:pt x="822" y="560"/>
                    </a:lnTo>
                    <a:lnTo>
                      <a:pt x="816" y="546"/>
                    </a:lnTo>
                    <a:lnTo>
                      <a:pt x="812" y="530"/>
                    </a:lnTo>
                    <a:lnTo>
                      <a:pt x="810" y="514"/>
                    </a:lnTo>
                    <a:lnTo>
                      <a:pt x="810" y="498"/>
                    </a:lnTo>
                    <a:lnTo>
                      <a:pt x="812" y="482"/>
                    </a:lnTo>
                    <a:lnTo>
                      <a:pt x="816" y="466"/>
                    </a:lnTo>
                    <a:lnTo>
                      <a:pt x="816" y="466"/>
                    </a:lnTo>
                    <a:lnTo>
                      <a:pt x="820" y="456"/>
                    </a:lnTo>
                    <a:lnTo>
                      <a:pt x="820" y="446"/>
                    </a:lnTo>
                    <a:lnTo>
                      <a:pt x="820" y="438"/>
                    </a:lnTo>
                    <a:lnTo>
                      <a:pt x="816" y="432"/>
                    </a:lnTo>
                    <a:lnTo>
                      <a:pt x="812" y="426"/>
                    </a:lnTo>
                    <a:lnTo>
                      <a:pt x="804" y="420"/>
                    </a:lnTo>
                    <a:lnTo>
                      <a:pt x="796" y="416"/>
                    </a:lnTo>
                    <a:lnTo>
                      <a:pt x="786" y="412"/>
                    </a:lnTo>
                    <a:lnTo>
                      <a:pt x="786" y="412"/>
                    </a:lnTo>
                    <a:lnTo>
                      <a:pt x="768" y="406"/>
                    </a:lnTo>
                    <a:lnTo>
                      <a:pt x="750" y="400"/>
                    </a:lnTo>
                    <a:lnTo>
                      <a:pt x="716" y="382"/>
                    </a:lnTo>
                    <a:lnTo>
                      <a:pt x="716" y="382"/>
                    </a:lnTo>
                    <a:lnTo>
                      <a:pt x="708" y="376"/>
                    </a:lnTo>
                    <a:lnTo>
                      <a:pt x="700" y="370"/>
                    </a:lnTo>
                    <a:lnTo>
                      <a:pt x="696" y="362"/>
                    </a:lnTo>
                    <a:lnTo>
                      <a:pt x="696" y="354"/>
                    </a:lnTo>
                    <a:lnTo>
                      <a:pt x="696" y="344"/>
                    </a:lnTo>
                    <a:lnTo>
                      <a:pt x="696" y="336"/>
                    </a:lnTo>
                    <a:lnTo>
                      <a:pt x="702" y="320"/>
                    </a:lnTo>
                    <a:lnTo>
                      <a:pt x="702" y="320"/>
                    </a:lnTo>
                    <a:lnTo>
                      <a:pt x="710" y="308"/>
                    </a:lnTo>
                    <a:lnTo>
                      <a:pt x="720" y="298"/>
                    </a:lnTo>
                    <a:lnTo>
                      <a:pt x="732" y="290"/>
                    </a:lnTo>
                    <a:lnTo>
                      <a:pt x="738" y="288"/>
                    </a:lnTo>
                    <a:lnTo>
                      <a:pt x="744" y="288"/>
                    </a:lnTo>
                    <a:lnTo>
                      <a:pt x="744" y="288"/>
                    </a:lnTo>
                    <a:lnTo>
                      <a:pt x="750" y="290"/>
                    </a:lnTo>
                    <a:lnTo>
                      <a:pt x="756" y="292"/>
                    </a:lnTo>
                    <a:lnTo>
                      <a:pt x="768" y="302"/>
                    </a:lnTo>
                    <a:lnTo>
                      <a:pt x="778" y="312"/>
                    </a:lnTo>
                    <a:lnTo>
                      <a:pt x="786" y="326"/>
                    </a:lnTo>
                    <a:lnTo>
                      <a:pt x="786" y="326"/>
                    </a:lnTo>
                    <a:lnTo>
                      <a:pt x="790" y="340"/>
                    </a:lnTo>
                    <a:lnTo>
                      <a:pt x="790" y="354"/>
                    </a:lnTo>
                    <a:lnTo>
                      <a:pt x="788" y="388"/>
                    </a:lnTo>
                    <a:lnTo>
                      <a:pt x="788" y="388"/>
                    </a:lnTo>
                    <a:lnTo>
                      <a:pt x="796" y="390"/>
                    </a:lnTo>
                    <a:lnTo>
                      <a:pt x="802" y="390"/>
                    </a:lnTo>
                    <a:lnTo>
                      <a:pt x="808" y="388"/>
                    </a:lnTo>
                    <a:lnTo>
                      <a:pt x="814" y="386"/>
                    </a:lnTo>
                    <a:lnTo>
                      <a:pt x="818" y="382"/>
                    </a:lnTo>
                    <a:lnTo>
                      <a:pt x="820" y="376"/>
                    </a:lnTo>
                    <a:lnTo>
                      <a:pt x="824" y="362"/>
                    </a:lnTo>
                    <a:lnTo>
                      <a:pt x="824" y="362"/>
                    </a:lnTo>
                    <a:lnTo>
                      <a:pt x="824" y="338"/>
                    </a:lnTo>
                    <a:lnTo>
                      <a:pt x="822" y="316"/>
                    </a:lnTo>
                    <a:lnTo>
                      <a:pt x="818" y="294"/>
                    </a:lnTo>
                    <a:lnTo>
                      <a:pt x="810" y="276"/>
                    </a:lnTo>
                    <a:lnTo>
                      <a:pt x="798" y="260"/>
                    </a:lnTo>
                    <a:lnTo>
                      <a:pt x="786" y="246"/>
                    </a:lnTo>
                    <a:lnTo>
                      <a:pt x="770" y="238"/>
                    </a:lnTo>
                    <a:lnTo>
                      <a:pt x="762" y="236"/>
                    </a:lnTo>
                    <a:lnTo>
                      <a:pt x="754" y="234"/>
                    </a:lnTo>
                    <a:lnTo>
                      <a:pt x="754" y="234"/>
                    </a:lnTo>
                    <a:lnTo>
                      <a:pt x="738" y="234"/>
                    </a:lnTo>
                    <a:lnTo>
                      <a:pt x="722" y="236"/>
                    </a:lnTo>
                    <a:lnTo>
                      <a:pt x="708" y="240"/>
                    </a:lnTo>
                    <a:lnTo>
                      <a:pt x="702" y="244"/>
                    </a:lnTo>
                    <a:lnTo>
                      <a:pt x="700" y="248"/>
                    </a:lnTo>
                    <a:lnTo>
                      <a:pt x="700" y="248"/>
                    </a:lnTo>
                    <a:lnTo>
                      <a:pt x="686" y="274"/>
                    </a:lnTo>
                    <a:lnTo>
                      <a:pt x="674" y="302"/>
                    </a:lnTo>
                    <a:lnTo>
                      <a:pt x="652" y="358"/>
                    </a:lnTo>
                    <a:lnTo>
                      <a:pt x="652" y="358"/>
                    </a:lnTo>
                    <a:lnTo>
                      <a:pt x="602" y="354"/>
                    </a:lnTo>
                    <a:lnTo>
                      <a:pt x="602" y="354"/>
                    </a:lnTo>
                    <a:lnTo>
                      <a:pt x="592" y="310"/>
                    </a:lnTo>
                    <a:lnTo>
                      <a:pt x="586" y="290"/>
                    </a:lnTo>
                    <a:lnTo>
                      <a:pt x="578" y="272"/>
                    </a:lnTo>
                    <a:lnTo>
                      <a:pt x="578" y="272"/>
                    </a:lnTo>
                    <a:lnTo>
                      <a:pt x="574" y="266"/>
                    </a:lnTo>
                    <a:lnTo>
                      <a:pt x="568" y="260"/>
                    </a:lnTo>
                    <a:lnTo>
                      <a:pt x="552" y="252"/>
                    </a:lnTo>
                    <a:lnTo>
                      <a:pt x="538" y="246"/>
                    </a:lnTo>
                    <a:lnTo>
                      <a:pt x="532" y="244"/>
                    </a:lnTo>
                    <a:lnTo>
                      <a:pt x="530" y="244"/>
                    </a:lnTo>
                    <a:lnTo>
                      <a:pt x="530" y="244"/>
                    </a:lnTo>
                    <a:lnTo>
                      <a:pt x="518" y="260"/>
                    </a:lnTo>
                    <a:lnTo>
                      <a:pt x="506" y="278"/>
                    </a:lnTo>
                    <a:lnTo>
                      <a:pt x="496" y="296"/>
                    </a:lnTo>
                    <a:lnTo>
                      <a:pt x="492" y="314"/>
                    </a:lnTo>
                    <a:lnTo>
                      <a:pt x="492" y="314"/>
                    </a:lnTo>
                    <a:lnTo>
                      <a:pt x="488" y="336"/>
                    </a:lnTo>
                    <a:lnTo>
                      <a:pt x="488" y="346"/>
                    </a:lnTo>
                    <a:lnTo>
                      <a:pt x="490" y="356"/>
                    </a:lnTo>
                    <a:lnTo>
                      <a:pt x="494" y="368"/>
                    </a:lnTo>
                    <a:lnTo>
                      <a:pt x="500" y="376"/>
                    </a:lnTo>
                    <a:lnTo>
                      <a:pt x="508" y="384"/>
                    </a:lnTo>
                    <a:lnTo>
                      <a:pt x="520" y="392"/>
                    </a:lnTo>
                    <a:lnTo>
                      <a:pt x="520" y="392"/>
                    </a:lnTo>
                    <a:lnTo>
                      <a:pt x="522" y="390"/>
                    </a:lnTo>
                    <a:lnTo>
                      <a:pt x="528" y="386"/>
                    </a:lnTo>
                    <a:lnTo>
                      <a:pt x="528" y="386"/>
                    </a:lnTo>
                    <a:lnTo>
                      <a:pt x="516" y="372"/>
                    </a:lnTo>
                    <a:lnTo>
                      <a:pt x="512" y="366"/>
                    </a:lnTo>
                    <a:lnTo>
                      <a:pt x="510" y="358"/>
                    </a:lnTo>
                    <a:lnTo>
                      <a:pt x="510" y="358"/>
                    </a:lnTo>
                    <a:lnTo>
                      <a:pt x="508" y="344"/>
                    </a:lnTo>
                    <a:lnTo>
                      <a:pt x="510" y="328"/>
                    </a:lnTo>
                    <a:lnTo>
                      <a:pt x="512" y="314"/>
                    </a:lnTo>
                    <a:lnTo>
                      <a:pt x="516" y="298"/>
                    </a:lnTo>
                    <a:lnTo>
                      <a:pt x="516" y="298"/>
                    </a:lnTo>
                    <a:lnTo>
                      <a:pt x="518" y="296"/>
                    </a:lnTo>
                    <a:lnTo>
                      <a:pt x="522" y="294"/>
                    </a:lnTo>
                    <a:lnTo>
                      <a:pt x="532" y="292"/>
                    </a:lnTo>
                    <a:lnTo>
                      <a:pt x="542" y="290"/>
                    </a:lnTo>
                    <a:lnTo>
                      <a:pt x="546" y="290"/>
                    </a:lnTo>
                    <a:lnTo>
                      <a:pt x="550" y="292"/>
                    </a:lnTo>
                    <a:lnTo>
                      <a:pt x="550" y="292"/>
                    </a:lnTo>
                    <a:lnTo>
                      <a:pt x="558" y="304"/>
                    </a:lnTo>
                    <a:lnTo>
                      <a:pt x="564" y="318"/>
                    </a:lnTo>
                    <a:lnTo>
                      <a:pt x="570" y="332"/>
                    </a:lnTo>
                    <a:lnTo>
                      <a:pt x="574" y="346"/>
                    </a:lnTo>
                    <a:lnTo>
                      <a:pt x="574" y="346"/>
                    </a:lnTo>
                    <a:lnTo>
                      <a:pt x="574" y="354"/>
                    </a:lnTo>
                    <a:lnTo>
                      <a:pt x="570" y="360"/>
                    </a:lnTo>
                    <a:lnTo>
                      <a:pt x="560" y="374"/>
                    </a:lnTo>
                    <a:lnTo>
                      <a:pt x="560" y="374"/>
                    </a:lnTo>
                    <a:lnTo>
                      <a:pt x="534" y="396"/>
                    </a:lnTo>
                    <a:lnTo>
                      <a:pt x="522" y="406"/>
                    </a:lnTo>
                    <a:lnTo>
                      <a:pt x="510" y="418"/>
                    </a:lnTo>
                    <a:lnTo>
                      <a:pt x="510" y="418"/>
                    </a:lnTo>
                    <a:lnTo>
                      <a:pt x="504" y="428"/>
                    </a:lnTo>
                    <a:lnTo>
                      <a:pt x="498" y="440"/>
                    </a:lnTo>
                    <a:lnTo>
                      <a:pt x="494" y="450"/>
                    </a:lnTo>
                    <a:lnTo>
                      <a:pt x="494" y="454"/>
                    </a:lnTo>
                    <a:lnTo>
                      <a:pt x="494" y="456"/>
                    </a:lnTo>
                    <a:lnTo>
                      <a:pt x="494" y="456"/>
                    </a:lnTo>
                    <a:lnTo>
                      <a:pt x="514" y="476"/>
                    </a:lnTo>
                    <a:lnTo>
                      <a:pt x="526" y="488"/>
                    </a:lnTo>
                    <a:lnTo>
                      <a:pt x="536" y="496"/>
                    </a:lnTo>
                    <a:lnTo>
                      <a:pt x="548" y="504"/>
                    </a:lnTo>
                    <a:lnTo>
                      <a:pt x="562" y="510"/>
                    </a:lnTo>
                    <a:lnTo>
                      <a:pt x="576" y="514"/>
                    </a:lnTo>
                    <a:lnTo>
                      <a:pt x="594" y="514"/>
                    </a:lnTo>
                    <a:lnTo>
                      <a:pt x="594" y="514"/>
                    </a:lnTo>
                    <a:lnTo>
                      <a:pt x="644" y="506"/>
                    </a:lnTo>
                    <a:lnTo>
                      <a:pt x="670" y="500"/>
                    </a:lnTo>
                    <a:lnTo>
                      <a:pt x="694" y="494"/>
                    </a:lnTo>
                    <a:lnTo>
                      <a:pt x="718" y="486"/>
                    </a:lnTo>
                    <a:lnTo>
                      <a:pt x="742" y="474"/>
                    </a:lnTo>
                    <a:lnTo>
                      <a:pt x="766" y="460"/>
                    </a:lnTo>
                    <a:lnTo>
                      <a:pt x="788" y="444"/>
                    </a:lnTo>
                    <a:lnTo>
                      <a:pt x="788" y="444"/>
                    </a:lnTo>
                    <a:lnTo>
                      <a:pt x="792" y="460"/>
                    </a:lnTo>
                    <a:lnTo>
                      <a:pt x="792" y="466"/>
                    </a:lnTo>
                    <a:lnTo>
                      <a:pt x="792" y="466"/>
                    </a:lnTo>
                    <a:lnTo>
                      <a:pt x="734" y="494"/>
                    </a:lnTo>
                    <a:lnTo>
                      <a:pt x="706" y="506"/>
                    </a:lnTo>
                    <a:lnTo>
                      <a:pt x="676" y="518"/>
                    </a:lnTo>
                    <a:lnTo>
                      <a:pt x="646" y="528"/>
                    </a:lnTo>
                    <a:lnTo>
                      <a:pt x="614" y="534"/>
                    </a:lnTo>
                    <a:lnTo>
                      <a:pt x="580" y="538"/>
                    </a:lnTo>
                    <a:lnTo>
                      <a:pt x="564" y="536"/>
                    </a:lnTo>
                    <a:lnTo>
                      <a:pt x="546" y="534"/>
                    </a:lnTo>
                    <a:lnTo>
                      <a:pt x="546" y="534"/>
                    </a:lnTo>
                    <a:lnTo>
                      <a:pt x="558" y="548"/>
                    </a:lnTo>
                    <a:lnTo>
                      <a:pt x="570" y="560"/>
                    </a:lnTo>
                    <a:lnTo>
                      <a:pt x="582" y="566"/>
                    </a:lnTo>
                    <a:lnTo>
                      <a:pt x="596" y="570"/>
                    </a:lnTo>
                    <a:lnTo>
                      <a:pt x="608" y="572"/>
                    </a:lnTo>
                    <a:lnTo>
                      <a:pt x="622" y="570"/>
                    </a:lnTo>
                    <a:lnTo>
                      <a:pt x="634" y="568"/>
                    </a:lnTo>
                    <a:lnTo>
                      <a:pt x="648" y="564"/>
                    </a:lnTo>
                    <a:lnTo>
                      <a:pt x="648" y="564"/>
                    </a:lnTo>
                    <a:lnTo>
                      <a:pt x="672" y="554"/>
                    </a:lnTo>
                    <a:lnTo>
                      <a:pt x="696" y="544"/>
                    </a:lnTo>
                    <a:lnTo>
                      <a:pt x="742" y="520"/>
                    </a:lnTo>
                    <a:lnTo>
                      <a:pt x="742" y="520"/>
                    </a:lnTo>
                    <a:lnTo>
                      <a:pt x="762" y="514"/>
                    </a:lnTo>
                    <a:lnTo>
                      <a:pt x="782" y="510"/>
                    </a:lnTo>
                    <a:lnTo>
                      <a:pt x="782" y="510"/>
                    </a:lnTo>
                    <a:lnTo>
                      <a:pt x="786" y="522"/>
                    </a:lnTo>
                    <a:lnTo>
                      <a:pt x="786" y="522"/>
                    </a:lnTo>
                    <a:lnTo>
                      <a:pt x="698" y="578"/>
                    </a:lnTo>
                    <a:lnTo>
                      <a:pt x="654" y="604"/>
                    </a:lnTo>
                    <a:lnTo>
                      <a:pt x="608" y="630"/>
                    </a:lnTo>
                    <a:lnTo>
                      <a:pt x="608" y="630"/>
                    </a:lnTo>
                    <a:lnTo>
                      <a:pt x="604" y="630"/>
                    </a:lnTo>
                    <a:lnTo>
                      <a:pt x="598" y="630"/>
                    </a:lnTo>
                    <a:lnTo>
                      <a:pt x="582" y="626"/>
                    </a:lnTo>
                    <a:lnTo>
                      <a:pt x="568" y="618"/>
                    </a:lnTo>
                    <a:lnTo>
                      <a:pt x="554" y="608"/>
                    </a:lnTo>
                    <a:lnTo>
                      <a:pt x="554" y="608"/>
                    </a:lnTo>
                    <a:lnTo>
                      <a:pt x="540" y="594"/>
                    </a:lnTo>
                    <a:lnTo>
                      <a:pt x="528" y="578"/>
                    </a:lnTo>
                    <a:lnTo>
                      <a:pt x="504" y="546"/>
                    </a:lnTo>
                    <a:lnTo>
                      <a:pt x="504" y="546"/>
                    </a:lnTo>
                    <a:close/>
                    <a:moveTo>
                      <a:pt x="1078" y="1054"/>
                    </a:moveTo>
                    <a:lnTo>
                      <a:pt x="1078" y="1054"/>
                    </a:lnTo>
                    <a:lnTo>
                      <a:pt x="1084" y="1012"/>
                    </a:lnTo>
                    <a:lnTo>
                      <a:pt x="1086" y="970"/>
                    </a:lnTo>
                    <a:lnTo>
                      <a:pt x="1084" y="930"/>
                    </a:lnTo>
                    <a:lnTo>
                      <a:pt x="1078" y="892"/>
                    </a:lnTo>
                    <a:lnTo>
                      <a:pt x="1068" y="854"/>
                    </a:lnTo>
                    <a:lnTo>
                      <a:pt x="1052" y="818"/>
                    </a:lnTo>
                    <a:lnTo>
                      <a:pt x="1032" y="784"/>
                    </a:lnTo>
                    <a:lnTo>
                      <a:pt x="1008" y="750"/>
                    </a:lnTo>
                    <a:lnTo>
                      <a:pt x="1008" y="750"/>
                    </a:lnTo>
                    <a:lnTo>
                      <a:pt x="1040" y="826"/>
                    </a:lnTo>
                    <a:lnTo>
                      <a:pt x="1056" y="866"/>
                    </a:lnTo>
                    <a:lnTo>
                      <a:pt x="1066" y="904"/>
                    </a:lnTo>
                    <a:lnTo>
                      <a:pt x="1070" y="924"/>
                    </a:lnTo>
                    <a:lnTo>
                      <a:pt x="1072" y="944"/>
                    </a:lnTo>
                    <a:lnTo>
                      <a:pt x="1074" y="966"/>
                    </a:lnTo>
                    <a:lnTo>
                      <a:pt x="1072" y="986"/>
                    </a:lnTo>
                    <a:lnTo>
                      <a:pt x="1070" y="1006"/>
                    </a:lnTo>
                    <a:lnTo>
                      <a:pt x="1064" y="1028"/>
                    </a:lnTo>
                    <a:lnTo>
                      <a:pt x="1056" y="1050"/>
                    </a:lnTo>
                    <a:lnTo>
                      <a:pt x="1046" y="1070"/>
                    </a:lnTo>
                    <a:lnTo>
                      <a:pt x="1046" y="1070"/>
                    </a:lnTo>
                    <a:lnTo>
                      <a:pt x="1108" y="1080"/>
                    </a:lnTo>
                    <a:lnTo>
                      <a:pt x="1108" y="1080"/>
                    </a:lnTo>
                    <a:lnTo>
                      <a:pt x="1078" y="1054"/>
                    </a:lnTo>
                    <a:lnTo>
                      <a:pt x="1078" y="1054"/>
                    </a:lnTo>
                    <a:close/>
                    <a:moveTo>
                      <a:pt x="880" y="490"/>
                    </a:moveTo>
                    <a:lnTo>
                      <a:pt x="880" y="490"/>
                    </a:lnTo>
                    <a:lnTo>
                      <a:pt x="870" y="496"/>
                    </a:lnTo>
                    <a:lnTo>
                      <a:pt x="870" y="496"/>
                    </a:lnTo>
                    <a:lnTo>
                      <a:pt x="888" y="520"/>
                    </a:lnTo>
                    <a:lnTo>
                      <a:pt x="908" y="542"/>
                    </a:lnTo>
                    <a:lnTo>
                      <a:pt x="908" y="542"/>
                    </a:lnTo>
                    <a:lnTo>
                      <a:pt x="912" y="544"/>
                    </a:lnTo>
                    <a:lnTo>
                      <a:pt x="918" y="544"/>
                    </a:lnTo>
                    <a:lnTo>
                      <a:pt x="932" y="542"/>
                    </a:lnTo>
                    <a:lnTo>
                      <a:pt x="932" y="542"/>
                    </a:lnTo>
                    <a:lnTo>
                      <a:pt x="928" y="526"/>
                    </a:lnTo>
                    <a:lnTo>
                      <a:pt x="928" y="520"/>
                    </a:lnTo>
                    <a:lnTo>
                      <a:pt x="924" y="514"/>
                    </a:lnTo>
                    <a:lnTo>
                      <a:pt x="924" y="514"/>
                    </a:lnTo>
                    <a:lnTo>
                      <a:pt x="914" y="508"/>
                    </a:lnTo>
                    <a:lnTo>
                      <a:pt x="902" y="502"/>
                    </a:lnTo>
                    <a:lnTo>
                      <a:pt x="880" y="490"/>
                    </a:lnTo>
                    <a:lnTo>
                      <a:pt x="880" y="490"/>
                    </a:lnTo>
                    <a:close/>
                  </a:path>
                </a:pathLst>
              </a:custGeom>
              <a:solidFill>
                <a:srgbClr val="0070C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706" tIns="146165" rIns="182706" bIns="146165" numCol="1" spcCol="0" rtlCol="0" fromWordArt="0" anchor="t" anchorCtr="0" forceAA="0" compatLnSpc="1">
                <a:prstTxWarp prst="textNoShape">
                  <a:avLst/>
                </a:prstTxWarp>
                <a:noAutofit/>
              </a:bodyPr>
              <a:lstStyle/>
              <a:p>
                <a:pPr marL="0" marR="0" lvl="0" indent="0" algn="ctr" defTabSz="913111" rtl="0" eaLnBrk="1" fontAlgn="base" latinLnBrk="0" hangingPunct="1">
                  <a:lnSpc>
                    <a:spcPct val="90000"/>
                  </a:lnSpc>
                  <a:spcBef>
                    <a:spcPct val="0"/>
                  </a:spcBef>
                  <a:spcAft>
                    <a:spcPct val="0"/>
                  </a:spcAft>
                  <a:buClrTx/>
                  <a:buSzTx/>
                  <a:buFontTx/>
                  <a:buNone/>
                  <a:tabLst/>
                  <a:defRPr/>
                </a:pPr>
                <a:endParaRPr kumimoji="0" lang="en-US" sz="1998" b="0" i="0" u="none" strike="noStrike" kern="1200" cap="none" spc="-50" normalizeH="0" baseline="0" noProof="0">
                  <a:ln>
                    <a:noFill/>
                  </a:ln>
                  <a:gradFill>
                    <a:gsLst>
                      <a:gs pos="1250">
                        <a:srgbClr val="EFEFEF"/>
                      </a:gs>
                      <a:gs pos="10417">
                        <a:srgbClr val="EFEFEF"/>
                      </a:gs>
                    </a:gsLst>
                    <a:lin ang="5400000" scaled="0"/>
                  </a:gradFill>
                  <a:effectLst/>
                  <a:uLnTx/>
                  <a:uFillTx/>
                  <a:latin typeface="Segoe UI Light"/>
                  <a:ea typeface="+mn-ea"/>
                  <a:cs typeface="+mn-cs"/>
                </a:endParaRPr>
              </a:p>
            </p:txBody>
          </p:sp>
        </p:grpSp>
      </p:grpSp>
      <p:grpSp>
        <p:nvGrpSpPr>
          <p:cNvPr id="24" name="Group 23">
            <a:extLst>
              <a:ext uri="{FF2B5EF4-FFF2-40B4-BE49-F238E27FC236}">
                <a16:creationId xmlns:a16="http://schemas.microsoft.com/office/drawing/2014/main" id="{20A24230-FAAD-4142-93D9-29BD7408BC32}"/>
              </a:ext>
            </a:extLst>
          </p:cNvPr>
          <p:cNvGrpSpPr/>
          <p:nvPr/>
        </p:nvGrpSpPr>
        <p:grpSpPr>
          <a:xfrm>
            <a:off x="2479889" y="3223015"/>
            <a:ext cx="1164272" cy="187645"/>
            <a:chOff x="2479889" y="3223015"/>
            <a:chExt cx="1164272" cy="187645"/>
          </a:xfrm>
        </p:grpSpPr>
        <p:sp>
          <p:nvSpPr>
            <p:cNvPr id="712" name="Rectangle 711">
              <a:extLst>
                <a:ext uri="{FF2B5EF4-FFF2-40B4-BE49-F238E27FC236}">
                  <a16:creationId xmlns:a16="http://schemas.microsoft.com/office/drawing/2014/main" id="{165F883C-3213-47A6-9EAA-9E6D0433D0A6}"/>
                </a:ext>
              </a:extLst>
            </p:cNvPr>
            <p:cNvSpPr/>
            <p:nvPr/>
          </p:nvSpPr>
          <p:spPr>
            <a:xfrm>
              <a:off x="2479889" y="3223015"/>
              <a:ext cx="1164272" cy="187645"/>
            </a:xfrm>
            <a:prstGeom prst="rect">
              <a:avLst/>
            </a:prstGeom>
            <a:solidFill>
              <a:schemeClr val="bg1"/>
            </a:solidFill>
            <a:ln w="14224">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137160" tIns="9144" rIns="45720" bIns="9144" rtlCol="0" anchor="ctr">
              <a:noAutofit/>
            </a:bodyPr>
            <a:lstStyle/>
            <a:p>
              <a:pPr marL="114300" marR="0" lvl="0" indent="0" algn="l" defTabSz="914400" rtl="0" eaLnBrk="1" fontAlgn="auto" latinLnBrk="0" hangingPunct="1">
                <a:lnSpc>
                  <a:spcPct val="97000"/>
                </a:lnSpc>
                <a:spcBef>
                  <a:spcPts val="0"/>
                </a:spcBef>
                <a:spcAft>
                  <a:spcPts val="0"/>
                </a:spcAft>
                <a:buClrTx/>
                <a:buSzTx/>
                <a:buFontTx/>
                <a:buNone/>
                <a:tabLst/>
                <a:defRPr/>
              </a:pPr>
              <a:r>
                <a:rPr kumimoji="0" lang="en-US" sz="80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NGFW</a:t>
              </a:r>
            </a:p>
          </p:txBody>
        </p:sp>
        <p:pic>
          <p:nvPicPr>
            <p:cNvPr id="677" name="Graphic 676">
              <a:extLst>
                <a:ext uri="{FF2B5EF4-FFF2-40B4-BE49-F238E27FC236}">
                  <a16:creationId xmlns:a16="http://schemas.microsoft.com/office/drawing/2014/main" id="{DD69935D-7AC7-4CFD-AD89-E5E87B0675FD}"/>
                </a:ext>
              </a:extLst>
            </p:cNvPr>
            <p:cNvPicPr>
              <a:picLocks noChangeAspect="1"/>
            </p:cNvPicPr>
            <p:nvPr/>
          </p:nvPicPr>
          <p:blipFill>
            <a:blip r:embed="rId66">
              <a:extLst>
                <a:ext uri="{96DAC541-7B7A-43D3-8B79-37D633B846F1}">
                  <asvg:svgBlip xmlns:asvg="http://schemas.microsoft.com/office/drawing/2016/SVG/main" r:embed="rId125"/>
                </a:ext>
              </a:extLst>
            </a:blip>
            <a:stretch>
              <a:fillRect/>
            </a:stretch>
          </p:blipFill>
          <p:spPr>
            <a:xfrm>
              <a:off x="3412268" y="3248214"/>
              <a:ext cx="155363" cy="144264"/>
            </a:xfrm>
            <a:prstGeom prst="rect">
              <a:avLst/>
            </a:prstGeom>
          </p:spPr>
        </p:pic>
        <p:sp>
          <p:nvSpPr>
            <p:cNvPr id="719" name="Commitments_EC4D">
              <a:extLst>
                <a:ext uri="{FF2B5EF4-FFF2-40B4-BE49-F238E27FC236}">
                  <a16:creationId xmlns:a16="http://schemas.microsoft.com/office/drawing/2014/main" id="{C958996F-57E6-494D-B883-4E65280A7B8B}"/>
                </a:ext>
              </a:extLst>
            </p:cNvPr>
            <p:cNvSpPr>
              <a:spLocks noChangeAspect="1" noEditPoints="1"/>
            </p:cNvSpPr>
            <p:nvPr/>
          </p:nvSpPr>
          <p:spPr bwMode="auto">
            <a:xfrm>
              <a:off x="2541886" y="3271543"/>
              <a:ext cx="110871" cy="90284"/>
            </a:xfrm>
            <a:custGeom>
              <a:avLst/>
              <a:gdLst>
                <a:gd name="T0" fmla="*/ 56 w 3762"/>
                <a:gd name="T1" fmla="*/ 1280 h 3526"/>
                <a:gd name="T2" fmla="*/ 1246 w 3762"/>
                <a:gd name="T3" fmla="*/ 30 h 3526"/>
                <a:gd name="T4" fmla="*/ 1589 w 3762"/>
                <a:gd name="T5" fmla="*/ 313 h 3526"/>
                <a:gd name="T6" fmla="*/ 104 w 3762"/>
                <a:gd name="T7" fmla="*/ 2297 h 3526"/>
                <a:gd name="T8" fmla="*/ 698 w 3762"/>
                <a:gd name="T9" fmla="*/ 2078 h 3526"/>
                <a:gd name="T10" fmla="*/ 323 w 3762"/>
                <a:gd name="T11" fmla="*/ 1703 h 3526"/>
                <a:gd name="T12" fmla="*/ 2479 w 3762"/>
                <a:gd name="T13" fmla="*/ 2578 h 3526"/>
                <a:gd name="T14" fmla="*/ 3073 w 3762"/>
                <a:gd name="T15" fmla="*/ 2797 h 3526"/>
                <a:gd name="T16" fmla="*/ 2854 w 3762"/>
                <a:gd name="T17" fmla="*/ 2203 h 3526"/>
                <a:gd name="T18" fmla="*/ 1823 w 3762"/>
                <a:gd name="T19" fmla="*/ 3422 h 3526"/>
                <a:gd name="T20" fmla="*/ 2198 w 3762"/>
                <a:gd name="T21" fmla="*/ 3047 h 3526"/>
                <a:gd name="T22" fmla="*/ 2698 w 3762"/>
                <a:gd name="T23" fmla="*/ 3172 h 3526"/>
                <a:gd name="T24" fmla="*/ 2479 w 3762"/>
                <a:gd name="T25" fmla="*/ 2578 h 3526"/>
                <a:gd name="T26" fmla="*/ 479 w 3762"/>
                <a:gd name="T27" fmla="*/ 2672 h 3526"/>
                <a:gd name="T28" fmla="*/ 1073 w 3762"/>
                <a:gd name="T29" fmla="*/ 2453 h 3526"/>
                <a:gd name="T30" fmla="*/ 698 w 3762"/>
                <a:gd name="T31" fmla="*/ 2078 h 3526"/>
                <a:gd name="T32" fmla="*/ 854 w 3762"/>
                <a:gd name="T33" fmla="*/ 2672 h 3526"/>
                <a:gd name="T34" fmla="*/ 1229 w 3762"/>
                <a:gd name="T35" fmla="*/ 3047 h 3526"/>
                <a:gd name="T36" fmla="*/ 1448 w 3762"/>
                <a:gd name="T37" fmla="*/ 2453 h 3526"/>
                <a:gd name="T38" fmla="*/ 854 w 3762"/>
                <a:gd name="T39" fmla="*/ 2672 h 3526"/>
                <a:gd name="T40" fmla="*/ 1229 w 3762"/>
                <a:gd name="T41" fmla="*/ 3422 h 3526"/>
                <a:gd name="T42" fmla="*/ 1823 w 3762"/>
                <a:gd name="T43" fmla="*/ 3203 h 3526"/>
                <a:gd name="T44" fmla="*/ 1448 w 3762"/>
                <a:gd name="T45" fmla="*/ 2828 h 3526"/>
                <a:gd name="T46" fmla="*/ 3214 w 3762"/>
                <a:gd name="T47" fmla="*/ 1813 h 3526"/>
                <a:gd name="T48" fmla="*/ 3746 w 3762"/>
                <a:gd name="T49" fmla="*/ 1220 h 3526"/>
                <a:gd name="T50" fmla="*/ 2526 w 3762"/>
                <a:gd name="T51" fmla="*/ 0 h 3526"/>
                <a:gd name="T52" fmla="*/ 1412 w 3762"/>
                <a:gd name="T53" fmla="*/ 385 h 3526"/>
                <a:gd name="T54" fmla="*/ 1026 w 3762"/>
                <a:gd name="T55" fmla="*/ 1250 h 3526"/>
                <a:gd name="T56" fmla="*/ 1276 w 3762"/>
                <a:gd name="T57" fmla="*/ 1500 h 3526"/>
                <a:gd name="T58" fmla="*/ 2026 w 3762"/>
                <a:gd name="T59" fmla="*/ 750 h 3526"/>
                <a:gd name="T60" fmla="*/ 3448 w 3762"/>
                <a:gd name="T61" fmla="*/ 2047 h 3526"/>
                <a:gd name="T62" fmla="*/ 3071 w 3762"/>
                <a:gd name="T63" fmla="*/ 2420 h 3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62" h="3526">
                  <a:moveTo>
                    <a:pt x="401" y="1625"/>
                  </a:moveTo>
                  <a:cubicBezTo>
                    <a:pt x="56" y="1280"/>
                    <a:pt x="56" y="1280"/>
                    <a:pt x="56" y="1280"/>
                  </a:cubicBezTo>
                  <a:cubicBezTo>
                    <a:pt x="40" y="1264"/>
                    <a:pt x="40" y="1236"/>
                    <a:pt x="56" y="1220"/>
                  </a:cubicBezTo>
                  <a:cubicBezTo>
                    <a:pt x="1246" y="30"/>
                    <a:pt x="1246" y="30"/>
                    <a:pt x="1246" y="30"/>
                  </a:cubicBezTo>
                  <a:cubicBezTo>
                    <a:pt x="1262" y="14"/>
                    <a:pt x="1290" y="14"/>
                    <a:pt x="1306" y="30"/>
                  </a:cubicBezTo>
                  <a:cubicBezTo>
                    <a:pt x="1589" y="313"/>
                    <a:pt x="1589" y="313"/>
                    <a:pt x="1589" y="313"/>
                  </a:cubicBezTo>
                  <a:moveTo>
                    <a:pt x="104" y="1922"/>
                  </a:moveTo>
                  <a:cubicBezTo>
                    <a:pt x="0" y="2026"/>
                    <a:pt x="0" y="2194"/>
                    <a:pt x="104" y="2297"/>
                  </a:cubicBezTo>
                  <a:cubicBezTo>
                    <a:pt x="207" y="2401"/>
                    <a:pt x="375" y="2401"/>
                    <a:pt x="479" y="2297"/>
                  </a:cubicBezTo>
                  <a:cubicBezTo>
                    <a:pt x="698" y="2078"/>
                    <a:pt x="698" y="2078"/>
                    <a:pt x="698" y="2078"/>
                  </a:cubicBezTo>
                  <a:cubicBezTo>
                    <a:pt x="802" y="1974"/>
                    <a:pt x="802" y="1806"/>
                    <a:pt x="698" y="1703"/>
                  </a:cubicBezTo>
                  <a:cubicBezTo>
                    <a:pt x="595" y="1599"/>
                    <a:pt x="427" y="1599"/>
                    <a:pt x="323" y="1703"/>
                  </a:cubicBezTo>
                  <a:lnTo>
                    <a:pt x="104" y="1922"/>
                  </a:lnTo>
                  <a:close/>
                  <a:moveTo>
                    <a:pt x="2479" y="2578"/>
                  </a:moveTo>
                  <a:cubicBezTo>
                    <a:pt x="2698" y="2797"/>
                    <a:pt x="2698" y="2797"/>
                    <a:pt x="2698" y="2797"/>
                  </a:cubicBezTo>
                  <a:cubicBezTo>
                    <a:pt x="2802" y="2901"/>
                    <a:pt x="2970" y="2901"/>
                    <a:pt x="3073" y="2797"/>
                  </a:cubicBezTo>
                  <a:cubicBezTo>
                    <a:pt x="3177" y="2694"/>
                    <a:pt x="3177" y="2526"/>
                    <a:pt x="3073" y="2422"/>
                  </a:cubicBezTo>
                  <a:cubicBezTo>
                    <a:pt x="2854" y="2203"/>
                    <a:pt x="2854" y="2203"/>
                    <a:pt x="2854" y="2203"/>
                  </a:cubicBezTo>
                  <a:moveTo>
                    <a:pt x="1714" y="3313"/>
                  </a:moveTo>
                  <a:cubicBezTo>
                    <a:pt x="1823" y="3422"/>
                    <a:pt x="1823" y="3422"/>
                    <a:pt x="1823" y="3422"/>
                  </a:cubicBezTo>
                  <a:cubicBezTo>
                    <a:pt x="1927" y="3526"/>
                    <a:pt x="2095" y="3526"/>
                    <a:pt x="2198" y="3422"/>
                  </a:cubicBezTo>
                  <a:cubicBezTo>
                    <a:pt x="2302" y="3319"/>
                    <a:pt x="2302" y="3151"/>
                    <a:pt x="2198" y="3047"/>
                  </a:cubicBezTo>
                  <a:cubicBezTo>
                    <a:pt x="2323" y="3172"/>
                    <a:pt x="2323" y="3172"/>
                    <a:pt x="2323" y="3172"/>
                  </a:cubicBezTo>
                  <a:cubicBezTo>
                    <a:pt x="2427" y="3276"/>
                    <a:pt x="2595" y="3276"/>
                    <a:pt x="2698" y="3172"/>
                  </a:cubicBezTo>
                  <a:cubicBezTo>
                    <a:pt x="2802" y="3069"/>
                    <a:pt x="2802" y="2901"/>
                    <a:pt x="2698" y="2797"/>
                  </a:cubicBezTo>
                  <a:cubicBezTo>
                    <a:pt x="2479" y="2578"/>
                    <a:pt x="2479" y="2578"/>
                    <a:pt x="2479" y="2578"/>
                  </a:cubicBezTo>
                  <a:moveTo>
                    <a:pt x="479" y="2297"/>
                  </a:moveTo>
                  <a:cubicBezTo>
                    <a:pt x="375" y="2401"/>
                    <a:pt x="375" y="2569"/>
                    <a:pt x="479" y="2672"/>
                  </a:cubicBezTo>
                  <a:cubicBezTo>
                    <a:pt x="582" y="2776"/>
                    <a:pt x="750" y="2776"/>
                    <a:pt x="854" y="2672"/>
                  </a:cubicBezTo>
                  <a:cubicBezTo>
                    <a:pt x="1073" y="2453"/>
                    <a:pt x="1073" y="2453"/>
                    <a:pt x="1073" y="2453"/>
                  </a:cubicBezTo>
                  <a:cubicBezTo>
                    <a:pt x="1177" y="2349"/>
                    <a:pt x="1177" y="2181"/>
                    <a:pt x="1073" y="2078"/>
                  </a:cubicBezTo>
                  <a:cubicBezTo>
                    <a:pt x="970" y="1974"/>
                    <a:pt x="802" y="1974"/>
                    <a:pt x="698" y="2078"/>
                  </a:cubicBezTo>
                  <a:lnTo>
                    <a:pt x="479" y="2297"/>
                  </a:lnTo>
                  <a:close/>
                  <a:moveTo>
                    <a:pt x="854" y="2672"/>
                  </a:moveTo>
                  <a:cubicBezTo>
                    <a:pt x="750" y="2776"/>
                    <a:pt x="750" y="2944"/>
                    <a:pt x="854" y="3047"/>
                  </a:cubicBezTo>
                  <a:cubicBezTo>
                    <a:pt x="957" y="3151"/>
                    <a:pt x="1125" y="3151"/>
                    <a:pt x="1229" y="3047"/>
                  </a:cubicBezTo>
                  <a:cubicBezTo>
                    <a:pt x="1448" y="2828"/>
                    <a:pt x="1448" y="2828"/>
                    <a:pt x="1448" y="2828"/>
                  </a:cubicBezTo>
                  <a:cubicBezTo>
                    <a:pt x="1552" y="2724"/>
                    <a:pt x="1552" y="2556"/>
                    <a:pt x="1448" y="2453"/>
                  </a:cubicBezTo>
                  <a:cubicBezTo>
                    <a:pt x="1345" y="2349"/>
                    <a:pt x="1177" y="2349"/>
                    <a:pt x="1073" y="2453"/>
                  </a:cubicBezTo>
                  <a:lnTo>
                    <a:pt x="854" y="2672"/>
                  </a:lnTo>
                  <a:close/>
                  <a:moveTo>
                    <a:pt x="1229" y="3047"/>
                  </a:moveTo>
                  <a:cubicBezTo>
                    <a:pt x="1125" y="3151"/>
                    <a:pt x="1125" y="3319"/>
                    <a:pt x="1229" y="3422"/>
                  </a:cubicBezTo>
                  <a:cubicBezTo>
                    <a:pt x="1332" y="3526"/>
                    <a:pt x="1500" y="3526"/>
                    <a:pt x="1604" y="3422"/>
                  </a:cubicBezTo>
                  <a:cubicBezTo>
                    <a:pt x="1823" y="3203"/>
                    <a:pt x="1823" y="3203"/>
                    <a:pt x="1823" y="3203"/>
                  </a:cubicBezTo>
                  <a:cubicBezTo>
                    <a:pt x="1927" y="3099"/>
                    <a:pt x="1927" y="2931"/>
                    <a:pt x="1823" y="2828"/>
                  </a:cubicBezTo>
                  <a:cubicBezTo>
                    <a:pt x="1720" y="2724"/>
                    <a:pt x="1552" y="2724"/>
                    <a:pt x="1448" y="2828"/>
                  </a:cubicBezTo>
                  <a:lnTo>
                    <a:pt x="1229" y="3047"/>
                  </a:lnTo>
                  <a:close/>
                  <a:moveTo>
                    <a:pt x="3214" y="1813"/>
                  </a:moveTo>
                  <a:cubicBezTo>
                    <a:pt x="3746" y="1280"/>
                    <a:pt x="3746" y="1280"/>
                    <a:pt x="3746" y="1280"/>
                  </a:cubicBezTo>
                  <a:cubicBezTo>
                    <a:pt x="3762" y="1264"/>
                    <a:pt x="3762" y="1236"/>
                    <a:pt x="3746" y="1220"/>
                  </a:cubicBezTo>
                  <a:cubicBezTo>
                    <a:pt x="2526" y="0"/>
                    <a:pt x="2526" y="0"/>
                    <a:pt x="2526" y="0"/>
                  </a:cubicBezTo>
                  <a:cubicBezTo>
                    <a:pt x="2526" y="0"/>
                    <a:pt x="2526" y="0"/>
                    <a:pt x="2526" y="0"/>
                  </a:cubicBezTo>
                  <a:cubicBezTo>
                    <a:pt x="1436" y="363"/>
                    <a:pt x="1436" y="363"/>
                    <a:pt x="1436" y="363"/>
                  </a:cubicBezTo>
                  <a:cubicBezTo>
                    <a:pt x="1426" y="367"/>
                    <a:pt x="1417" y="375"/>
                    <a:pt x="1412" y="385"/>
                  </a:cubicBezTo>
                  <a:cubicBezTo>
                    <a:pt x="1057" y="1094"/>
                    <a:pt x="1057" y="1094"/>
                    <a:pt x="1057" y="1094"/>
                  </a:cubicBezTo>
                  <a:cubicBezTo>
                    <a:pt x="1037" y="1142"/>
                    <a:pt x="1026" y="1195"/>
                    <a:pt x="1026" y="1250"/>
                  </a:cubicBezTo>
                  <a:cubicBezTo>
                    <a:pt x="1026" y="1319"/>
                    <a:pt x="1054" y="1382"/>
                    <a:pt x="1099" y="1427"/>
                  </a:cubicBezTo>
                  <a:cubicBezTo>
                    <a:pt x="1144" y="1472"/>
                    <a:pt x="1207" y="1500"/>
                    <a:pt x="1276" y="1500"/>
                  </a:cubicBezTo>
                  <a:cubicBezTo>
                    <a:pt x="1483" y="1500"/>
                    <a:pt x="1651" y="1332"/>
                    <a:pt x="1651" y="1125"/>
                  </a:cubicBezTo>
                  <a:cubicBezTo>
                    <a:pt x="1651" y="918"/>
                    <a:pt x="1819" y="750"/>
                    <a:pt x="2026" y="750"/>
                  </a:cubicBezTo>
                  <a:cubicBezTo>
                    <a:pt x="2094" y="750"/>
                    <a:pt x="2162" y="771"/>
                    <a:pt x="2214" y="813"/>
                  </a:cubicBezTo>
                  <a:cubicBezTo>
                    <a:pt x="3448" y="2047"/>
                    <a:pt x="3448" y="2047"/>
                    <a:pt x="3448" y="2047"/>
                  </a:cubicBezTo>
                  <a:cubicBezTo>
                    <a:pt x="3553" y="2152"/>
                    <a:pt x="3552" y="2321"/>
                    <a:pt x="3446" y="2425"/>
                  </a:cubicBezTo>
                  <a:cubicBezTo>
                    <a:pt x="3341" y="2527"/>
                    <a:pt x="3174" y="2523"/>
                    <a:pt x="3071" y="2420"/>
                  </a:cubicBezTo>
                  <a:cubicBezTo>
                    <a:pt x="2854" y="2203"/>
                    <a:pt x="2854" y="2203"/>
                    <a:pt x="2854" y="2203"/>
                  </a:cubicBezTo>
                </a:path>
              </a:pathLst>
            </a:custGeom>
            <a:noFill/>
            <a:ln w="63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9144" rIns="91440" bIns="914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grpSp>
        <p:nvGrpSpPr>
          <p:cNvPr id="15" name="Group 14">
            <a:extLst>
              <a:ext uri="{FF2B5EF4-FFF2-40B4-BE49-F238E27FC236}">
                <a16:creationId xmlns:a16="http://schemas.microsoft.com/office/drawing/2014/main" id="{EFD24189-C621-438B-9B19-2FB6362EE70A}"/>
              </a:ext>
            </a:extLst>
          </p:cNvPr>
          <p:cNvGrpSpPr/>
          <p:nvPr/>
        </p:nvGrpSpPr>
        <p:grpSpPr>
          <a:xfrm>
            <a:off x="4093028" y="3938898"/>
            <a:ext cx="1057810" cy="241352"/>
            <a:chOff x="4155658" y="3909402"/>
            <a:chExt cx="1057810" cy="241352"/>
          </a:xfrm>
        </p:grpSpPr>
        <p:sp>
          <p:nvSpPr>
            <p:cNvPr id="665" name="Rectangle 664">
              <a:hlinkClick r:id="rId126" tooltip="Azure ExpressRoute lets you create private connections between Azure datacenters and infrastructure on your premises or in a colocation environment. ExpressRoute connections don't go over the public Internet. "/>
              <a:extLst>
                <a:ext uri="{FF2B5EF4-FFF2-40B4-BE49-F238E27FC236}">
                  <a16:creationId xmlns:a16="http://schemas.microsoft.com/office/drawing/2014/main" id="{F9889187-DF3A-4619-A6E2-E7055AEA957C}"/>
                </a:ext>
              </a:extLst>
            </p:cNvPr>
            <p:cNvSpPr/>
            <p:nvPr/>
          </p:nvSpPr>
          <p:spPr bwMode="auto">
            <a:xfrm>
              <a:off x="4155658" y="3944875"/>
              <a:ext cx="1057810" cy="178119"/>
            </a:xfrm>
            <a:prstGeom prst="rect">
              <a:avLst/>
            </a:prstGeom>
            <a:solidFill>
              <a:schemeClr val="bg2"/>
            </a:solidFill>
            <a:ln w="14224" cap="flat" cmpd="sng" algn="ctr">
              <a:solidFill>
                <a:schemeClr val="tx1"/>
              </a:solidFill>
              <a:prstDash val="solid"/>
              <a:miter lim="800000"/>
              <a:headEnd type="none" w="med" len="med"/>
              <a:tailEnd type="none" w="med" len="med"/>
            </a:ln>
            <a:effectLst/>
          </p:spPr>
          <p:txBody>
            <a:bodyPr lIns="304705" tIns="9144" rIns="0" bIns="9144" anchor="ctr" anchorCtr="0"/>
            <a:lstStyle/>
            <a:p>
              <a:pPr marL="0" marR="0" lvl="0" indent="0" algn="l" defTabSz="895740" rtl="0" eaLnBrk="1" fontAlgn="auto" latinLnBrk="0" hangingPunct="1">
                <a:lnSpc>
                  <a:spcPct val="90000"/>
                </a:lnSpc>
                <a:spcBef>
                  <a:spcPts val="0"/>
                </a:spcBef>
                <a:spcAft>
                  <a:spcPts val="0"/>
                </a:spcAft>
                <a:buClrTx/>
                <a:buSzTx/>
                <a:buFontTx/>
                <a:buNone/>
                <a:tabLst/>
                <a:defRPr/>
              </a:pPr>
              <a:r>
                <a:rPr kumimoji="0" lang="en-US" sz="800" b="0" i="0" u="none" strike="noStrike" kern="1200" cap="none" spc="0" normalizeH="0" baseline="0" noProof="0">
                  <a:ln>
                    <a:noFill/>
                  </a:ln>
                  <a:gradFill>
                    <a:gsLst>
                      <a:gs pos="0">
                        <a:srgbClr val="505050"/>
                      </a:gs>
                      <a:gs pos="100000">
                        <a:srgbClr val="505050"/>
                      </a:gs>
                    </a:gsLst>
                    <a:lin ang="5400000" scaled="1"/>
                  </a:gradFill>
                  <a:effectLst/>
                  <a:uLnTx/>
                  <a:uFillTx/>
                  <a:latin typeface="Segoe UI" panose="020B0502040204020203" pitchFamily="34" charset="0"/>
                  <a:ea typeface="+mn-ea"/>
                  <a:cs typeface="Segoe UI" panose="020B0502040204020203" pitchFamily="34" charset="0"/>
                </a:rPr>
                <a:t>Express Route</a:t>
              </a:r>
            </a:p>
          </p:txBody>
        </p:sp>
        <p:pic>
          <p:nvPicPr>
            <p:cNvPr id="669" name="Picture 227">
              <a:extLst>
                <a:ext uri="{FF2B5EF4-FFF2-40B4-BE49-F238E27FC236}">
                  <a16:creationId xmlns:a16="http://schemas.microsoft.com/office/drawing/2014/main" id="{E96E8648-A8C5-46D1-820B-621CD3841A38}"/>
                </a:ext>
              </a:extLst>
            </p:cNvPr>
            <p:cNvPicPr>
              <a:picLocks noChangeAspect="1"/>
            </p:cNvPicPr>
            <p:nvPr/>
          </p:nvPicPr>
          <p:blipFill>
            <a:blip r:embed="rId127">
              <a:extLst>
                <a:ext uri="{28A0092B-C50C-407E-A947-70E740481C1C}">
                  <a14:useLocalDpi xmlns:a14="http://schemas.microsoft.com/office/drawing/2010/main"/>
                </a:ext>
              </a:extLst>
            </a:blip>
            <a:stretch>
              <a:fillRect/>
            </a:stretch>
          </p:blipFill>
          <p:spPr bwMode="auto">
            <a:xfrm>
              <a:off x="4188574" y="3909402"/>
              <a:ext cx="247386" cy="241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39" name="TextBox 550">
            <a:extLst>
              <a:ext uri="{FF2B5EF4-FFF2-40B4-BE49-F238E27FC236}">
                <a16:creationId xmlns:a16="http://schemas.microsoft.com/office/drawing/2014/main" id="{25A1CD42-C2EA-4EFD-8659-36436EF9138C}"/>
              </a:ext>
            </a:extLst>
          </p:cNvPr>
          <p:cNvSpPr txBox="1"/>
          <p:nvPr/>
        </p:nvSpPr>
        <p:spPr>
          <a:xfrm>
            <a:off x="5063521" y="2874825"/>
            <a:ext cx="1247220"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0">
                      <a:srgbClr val="0078D7"/>
                    </a:gs>
                    <a:gs pos="100000">
                      <a:srgbClr val="0078D7"/>
                    </a:gs>
                  </a:gsLst>
                  <a:lin ang="5400000" scaled="1"/>
                </a:gradFill>
                <a:effectLst/>
                <a:uLnTx/>
                <a:uFillTx/>
                <a:latin typeface="Segoe UI"/>
                <a:ea typeface="+mn-ea"/>
                <a:cs typeface="+mn-cs"/>
              </a:rPr>
              <a:t>Microsoft Azure</a:t>
            </a:r>
          </a:p>
        </p:txBody>
      </p:sp>
      <p:grpSp>
        <p:nvGrpSpPr>
          <p:cNvPr id="199" name="Group 198">
            <a:extLst>
              <a:ext uri="{FF2B5EF4-FFF2-40B4-BE49-F238E27FC236}">
                <a16:creationId xmlns:a16="http://schemas.microsoft.com/office/drawing/2014/main" id="{ABF66358-FE70-4502-B1EF-A44A6770DDC9}"/>
              </a:ext>
            </a:extLst>
          </p:cNvPr>
          <p:cNvGrpSpPr/>
          <p:nvPr/>
        </p:nvGrpSpPr>
        <p:grpSpPr>
          <a:xfrm>
            <a:off x="4947501" y="3164751"/>
            <a:ext cx="1371209" cy="683351"/>
            <a:chOff x="4947501" y="3164751"/>
            <a:chExt cx="1371209" cy="683351"/>
          </a:xfrm>
        </p:grpSpPr>
        <p:sp>
          <p:nvSpPr>
            <p:cNvPr id="100" name="L-Shape 99">
              <a:hlinkClick r:id="rId128" tooltip="Azure Marketplace includes many security appliances from leading vendors among the thousands of certified, open source, and community software applications and developer services— all pre-configured for Microsoft Azure. "/>
              <a:extLst>
                <a:ext uri="{FF2B5EF4-FFF2-40B4-BE49-F238E27FC236}">
                  <a16:creationId xmlns:a16="http://schemas.microsoft.com/office/drawing/2014/main" id="{D49ECEC5-C8B8-4456-B57B-A195AA2835B9}"/>
                </a:ext>
              </a:extLst>
            </p:cNvPr>
            <p:cNvSpPr/>
            <p:nvPr/>
          </p:nvSpPr>
          <p:spPr bwMode="auto">
            <a:xfrm flipH="1" flipV="1">
              <a:off x="5021982" y="3164751"/>
              <a:ext cx="1221616" cy="683351"/>
            </a:xfrm>
            <a:prstGeom prst="corner">
              <a:avLst>
                <a:gd name="adj1" fmla="val 38559"/>
                <a:gd name="adj2" fmla="val 121668"/>
              </a:avLst>
            </a:prstGeom>
            <a:solidFill>
              <a:schemeClr val="bg1"/>
            </a:solidFill>
            <a:ln w="14224">
              <a:solidFill>
                <a:schemeClr val="bg2">
                  <a:lumMod val="9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tIns="18288" rIns="18288"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5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endParaRPr>
            </a:p>
          </p:txBody>
        </p:sp>
        <p:sp>
          <p:nvSpPr>
            <p:cNvPr id="105" name="TextBox 104">
              <a:extLst>
                <a:ext uri="{FF2B5EF4-FFF2-40B4-BE49-F238E27FC236}">
                  <a16:creationId xmlns:a16="http://schemas.microsoft.com/office/drawing/2014/main" id="{BFCEC4A4-0230-4F56-94B0-E4C1A59D5ABE}"/>
                </a:ext>
              </a:extLst>
            </p:cNvPr>
            <p:cNvSpPr txBox="1"/>
            <p:nvPr/>
          </p:nvSpPr>
          <p:spPr>
            <a:xfrm>
              <a:off x="4947501" y="3196090"/>
              <a:ext cx="1371209" cy="192199"/>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5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Azure Marketplace</a:t>
              </a:r>
              <a:endParaRPr kumimoji="0" lang="en-US" sz="2400" b="0" i="0" u="none" strike="noStrike" kern="1200" cap="none" spc="0" normalizeH="0" baseline="0" noProof="0">
                <a:ln>
                  <a:noFill/>
                </a:ln>
                <a:gradFill>
                  <a:gsLst>
                    <a:gs pos="2917">
                      <a:srgbClr val="505050"/>
                    </a:gs>
                    <a:gs pos="30000">
                      <a:srgbClr val="505050"/>
                    </a:gs>
                  </a:gsLst>
                  <a:lin ang="5400000" scaled="0"/>
                </a:gradFill>
                <a:effectLst/>
                <a:uLnTx/>
                <a:uFillTx/>
                <a:latin typeface="Segoe UI"/>
                <a:ea typeface="+mn-ea"/>
                <a:cs typeface="+mn-cs"/>
              </a:endParaRPr>
            </a:p>
          </p:txBody>
        </p:sp>
        <p:grpSp>
          <p:nvGrpSpPr>
            <p:cNvPr id="515" name="Group 514">
              <a:extLst>
                <a:ext uri="{FF2B5EF4-FFF2-40B4-BE49-F238E27FC236}">
                  <a16:creationId xmlns:a16="http://schemas.microsoft.com/office/drawing/2014/main" id="{AE0522EF-59F8-4201-8B38-AB6774DD8651}"/>
                </a:ext>
              </a:extLst>
            </p:cNvPr>
            <p:cNvGrpSpPr/>
            <p:nvPr/>
          </p:nvGrpSpPr>
          <p:grpSpPr>
            <a:xfrm>
              <a:off x="5478090" y="3428019"/>
              <a:ext cx="704463" cy="408092"/>
              <a:chOff x="6109711" y="3090710"/>
              <a:chExt cx="627485" cy="363499"/>
            </a:xfrm>
          </p:grpSpPr>
          <p:pic>
            <p:nvPicPr>
              <p:cNvPr id="516" name="Picture 515">
                <a:extLst>
                  <a:ext uri="{FF2B5EF4-FFF2-40B4-BE49-F238E27FC236}">
                    <a16:creationId xmlns:a16="http://schemas.microsoft.com/office/drawing/2014/main" id="{E789CB8D-EF79-4F04-AEB9-BB401CAC3B99}"/>
                  </a:ext>
                </a:extLst>
              </p:cNvPr>
              <p:cNvPicPr>
                <a:picLocks noChangeAspect="1"/>
              </p:cNvPicPr>
              <p:nvPr/>
            </p:nvPicPr>
            <p:blipFill>
              <a:blip r:embed="rId129" cstate="hqprint">
                <a:extLst>
                  <a:ext uri="{28A0092B-C50C-407E-A947-70E740481C1C}">
                    <a14:useLocalDpi xmlns:a14="http://schemas.microsoft.com/office/drawing/2010/main"/>
                  </a:ext>
                </a:extLst>
              </a:blip>
              <a:stretch>
                <a:fillRect/>
              </a:stretch>
            </p:blipFill>
            <p:spPr>
              <a:xfrm>
                <a:off x="6110502" y="3310834"/>
                <a:ext cx="143375" cy="143375"/>
              </a:xfrm>
              <a:prstGeom prst="rect">
                <a:avLst/>
              </a:prstGeom>
            </p:spPr>
          </p:pic>
          <p:pic>
            <p:nvPicPr>
              <p:cNvPr id="517" name="Picture 516">
                <a:extLst>
                  <a:ext uri="{FF2B5EF4-FFF2-40B4-BE49-F238E27FC236}">
                    <a16:creationId xmlns:a16="http://schemas.microsoft.com/office/drawing/2014/main" id="{8DA88A3E-8446-475A-9D4D-5B873018DA5E}"/>
                  </a:ext>
                </a:extLst>
              </p:cNvPr>
              <p:cNvPicPr>
                <a:picLocks noChangeAspect="1"/>
              </p:cNvPicPr>
              <p:nvPr/>
            </p:nvPicPr>
            <p:blipFill>
              <a:blip r:embed="rId130" cstate="hqprint">
                <a:extLst>
                  <a:ext uri="{28A0092B-C50C-407E-A947-70E740481C1C}">
                    <a14:useLocalDpi xmlns:a14="http://schemas.microsoft.com/office/drawing/2010/main"/>
                  </a:ext>
                </a:extLst>
              </a:blip>
              <a:stretch>
                <a:fillRect/>
              </a:stretch>
            </p:blipFill>
            <p:spPr>
              <a:xfrm>
                <a:off x="6335864" y="3281630"/>
                <a:ext cx="140760" cy="140760"/>
              </a:xfrm>
              <a:prstGeom prst="rect">
                <a:avLst/>
              </a:prstGeom>
            </p:spPr>
          </p:pic>
          <p:pic>
            <p:nvPicPr>
              <p:cNvPr id="518" name="Picture 517">
                <a:extLst>
                  <a:ext uri="{FF2B5EF4-FFF2-40B4-BE49-F238E27FC236}">
                    <a16:creationId xmlns:a16="http://schemas.microsoft.com/office/drawing/2014/main" id="{18542EE9-DBE3-49C2-B25F-1EBC4CF1FE84}"/>
                  </a:ext>
                </a:extLst>
              </p:cNvPr>
              <p:cNvPicPr>
                <a:picLocks noChangeAspect="1"/>
              </p:cNvPicPr>
              <p:nvPr/>
            </p:nvPicPr>
            <p:blipFill>
              <a:blip r:embed="rId131" cstate="hqprint">
                <a:extLst>
                  <a:ext uri="{28A0092B-C50C-407E-A947-70E740481C1C}">
                    <a14:useLocalDpi xmlns:a14="http://schemas.microsoft.com/office/drawing/2010/main"/>
                  </a:ext>
                </a:extLst>
              </a:blip>
              <a:stretch>
                <a:fillRect/>
              </a:stretch>
            </p:blipFill>
            <p:spPr>
              <a:xfrm>
                <a:off x="6109711" y="3096167"/>
                <a:ext cx="144712" cy="144712"/>
              </a:xfrm>
              <a:prstGeom prst="rect">
                <a:avLst/>
              </a:prstGeom>
            </p:spPr>
          </p:pic>
          <p:pic>
            <p:nvPicPr>
              <p:cNvPr id="519" name="Picture 518">
                <a:extLst>
                  <a:ext uri="{FF2B5EF4-FFF2-40B4-BE49-F238E27FC236}">
                    <a16:creationId xmlns:a16="http://schemas.microsoft.com/office/drawing/2014/main" id="{DFDDEE88-6B06-4C7E-893D-67D5B4CAC215}"/>
                  </a:ext>
                </a:extLst>
              </p:cNvPr>
              <p:cNvPicPr>
                <a:picLocks noChangeAspect="1"/>
              </p:cNvPicPr>
              <p:nvPr/>
            </p:nvPicPr>
            <p:blipFill>
              <a:blip r:embed="rId132" cstate="hqprint">
                <a:extLst>
                  <a:ext uri="{28A0092B-C50C-407E-A947-70E740481C1C}">
                    <a14:useLocalDpi xmlns:a14="http://schemas.microsoft.com/office/drawing/2010/main"/>
                  </a:ext>
                </a:extLst>
              </a:blip>
              <a:stretch>
                <a:fillRect/>
              </a:stretch>
            </p:blipFill>
            <p:spPr>
              <a:xfrm>
                <a:off x="6325693" y="3090710"/>
                <a:ext cx="143375" cy="143375"/>
              </a:xfrm>
              <a:prstGeom prst="rect">
                <a:avLst/>
              </a:prstGeom>
            </p:spPr>
          </p:pic>
          <p:grpSp>
            <p:nvGrpSpPr>
              <p:cNvPr id="520" name="Group 519">
                <a:extLst>
                  <a:ext uri="{FF2B5EF4-FFF2-40B4-BE49-F238E27FC236}">
                    <a16:creationId xmlns:a16="http://schemas.microsoft.com/office/drawing/2014/main" id="{1D86705C-4908-4323-92FB-7C81F15C9C46}"/>
                  </a:ext>
                </a:extLst>
              </p:cNvPr>
              <p:cNvGrpSpPr/>
              <p:nvPr/>
            </p:nvGrpSpPr>
            <p:grpSpPr>
              <a:xfrm>
                <a:off x="6548524" y="3342843"/>
                <a:ext cx="188672" cy="45740"/>
                <a:chOff x="1287209" y="960836"/>
                <a:chExt cx="418504" cy="101463"/>
              </a:xfrm>
              <a:solidFill>
                <a:schemeClr val="tx1">
                  <a:lumMod val="65000"/>
                  <a:lumOff val="35000"/>
                </a:schemeClr>
              </a:solidFill>
            </p:grpSpPr>
            <p:sp>
              <p:nvSpPr>
                <p:cNvPr id="522" name="Oval 521">
                  <a:extLst>
                    <a:ext uri="{FF2B5EF4-FFF2-40B4-BE49-F238E27FC236}">
                      <a16:creationId xmlns:a16="http://schemas.microsoft.com/office/drawing/2014/main" id="{4DC86AFC-F905-440D-8DA7-C7ABF53D304A}"/>
                    </a:ext>
                  </a:extLst>
                </p:cNvPr>
                <p:cNvSpPr/>
                <p:nvPr/>
              </p:nvSpPr>
              <p:spPr bwMode="auto">
                <a:xfrm>
                  <a:off x="1287209" y="960836"/>
                  <a:ext cx="101414" cy="101414"/>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23" name="Oval 522">
                  <a:extLst>
                    <a:ext uri="{FF2B5EF4-FFF2-40B4-BE49-F238E27FC236}">
                      <a16:creationId xmlns:a16="http://schemas.microsoft.com/office/drawing/2014/main" id="{8EE34B56-4BD7-46FB-B548-1C8FFE495111}"/>
                    </a:ext>
                  </a:extLst>
                </p:cNvPr>
                <p:cNvSpPr/>
                <p:nvPr/>
              </p:nvSpPr>
              <p:spPr bwMode="auto">
                <a:xfrm>
                  <a:off x="1445754" y="960845"/>
                  <a:ext cx="101414" cy="101413"/>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24" name="Oval 523">
                  <a:extLst>
                    <a:ext uri="{FF2B5EF4-FFF2-40B4-BE49-F238E27FC236}">
                      <a16:creationId xmlns:a16="http://schemas.microsoft.com/office/drawing/2014/main" id="{3694CA44-D4AF-4863-8DA4-20BD46436FE0}"/>
                    </a:ext>
                  </a:extLst>
                </p:cNvPr>
                <p:cNvSpPr/>
                <p:nvPr/>
              </p:nvSpPr>
              <p:spPr bwMode="auto">
                <a:xfrm>
                  <a:off x="1604299" y="960883"/>
                  <a:ext cx="101414" cy="101416"/>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pic>
            <p:nvPicPr>
              <p:cNvPr id="521" name="Picture 520">
                <a:extLst>
                  <a:ext uri="{FF2B5EF4-FFF2-40B4-BE49-F238E27FC236}">
                    <a16:creationId xmlns:a16="http://schemas.microsoft.com/office/drawing/2014/main" id="{137DE8CA-6A4A-4865-995B-E2BA11CF575B}"/>
                  </a:ext>
                </a:extLst>
              </p:cNvPr>
              <p:cNvPicPr>
                <a:picLocks noChangeAspect="1"/>
              </p:cNvPicPr>
              <p:nvPr/>
            </p:nvPicPr>
            <p:blipFill>
              <a:blip r:embed="rId133" cstate="hqprint">
                <a:extLst>
                  <a:ext uri="{28A0092B-C50C-407E-A947-70E740481C1C}">
                    <a14:useLocalDpi xmlns:a14="http://schemas.microsoft.com/office/drawing/2010/main"/>
                  </a:ext>
                </a:extLst>
              </a:blip>
              <a:stretch>
                <a:fillRect/>
              </a:stretch>
            </p:blipFill>
            <p:spPr>
              <a:xfrm>
                <a:off x="6574513" y="3095267"/>
                <a:ext cx="140332" cy="140332"/>
              </a:xfrm>
              <a:prstGeom prst="rect">
                <a:avLst/>
              </a:prstGeom>
            </p:spPr>
          </p:pic>
        </p:grpSp>
      </p:grpSp>
      <p:grpSp>
        <p:nvGrpSpPr>
          <p:cNvPr id="153" name="Group 152">
            <a:extLst>
              <a:ext uri="{FF2B5EF4-FFF2-40B4-BE49-F238E27FC236}">
                <a16:creationId xmlns:a16="http://schemas.microsoft.com/office/drawing/2014/main" id="{D2A4DE7F-EF4F-4F7E-801D-650E1FEB6053}"/>
              </a:ext>
            </a:extLst>
          </p:cNvPr>
          <p:cNvGrpSpPr/>
          <p:nvPr/>
        </p:nvGrpSpPr>
        <p:grpSpPr>
          <a:xfrm>
            <a:off x="2472457" y="3456261"/>
            <a:ext cx="885959" cy="512471"/>
            <a:chOff x="2144444" y="2975502"/>
            <a:chExt cx="935157" cy="512471"/>
          </a:xfrm>
        </p:grpSpPr>
        <p:sp>
          <p:nvSpPr>
            <p:cNvPr id="679" name="Rectangle 678">
              <a:extLst>
                <a:ext uri="{FF2B5EF4-FFF2-40B4-BE49-F238E27FC236}">
                  <a16:creationId xmlns:a16="http://schemas.microsoft.com/office/drawing/2014/main" id="{A029A06F-AE8A-4377-A597-25D203344D73}"/>
                </a:ext>
              </a:extLst>
            </p:cNvPr>
            <p:cNvSpPr/>
            <p:nvPr/>
          </p:nvSpPr>
          <p:spPr>
            <a:xfrm>
              <a:off x="2144444" y="3350115"/>
              <a:ext cx="935157" cy="137858"/>
            </a:xfrm>
            <a:prstGeom prst="rect">
              <a:avLst/>
            </a:prstGeom>
            <a:solidFill>
              <a:schemeClr val="bg1"/>
            </a:solidFill>
            <a:ln w="14224">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137160" tIns="9144" rIns="45720" bIns="9144" rtlCol="0" anchor="ctr">
              <a:spAutoFit/>
            </a:bodyPr>
            <a:lstStyle/>
            <a:p>
              <a:pPr marL="114300" marR="0" lvl="0" indent="0" algn="l" defTabSz="914400" rtl="0" eaLnBrk="1" fontAlgn="auto" latinLnBrk="0" hangingPunct="1">
                <a:lnSpc>
                  <a:spcPct val="97000"/>
                </a:lnSpc>
                <a:spcBef>
                  <a:spcPts val="0"/>
                </a:spcBef>
                <a:spcAft>
                  <a:spcPts val="0"/>
                </a:spcAft>
                <a:buClrTx/>
                <a:buSzTx/>
                <a:buFontTx/>
                <a:buNone/>
                <a:tabLst/>
                <a:defRPr/>
              </a:pPr>
              <a:r>
                <a:rPr kumimoji="0" lang="en-US" sz="80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VPN &amp; Proxy</a:t>
              </a:r>
            </a:p>
          </p:txBody>
        </p:sp>
        <p:sp>
          <p:nvSpPr>
            <p:cNvPr id="687" name="Rectangle 686">
              <a:extLst>
                <a:ext uri="{FF2B5EF4-FFF2-40B4-BE49-F238E27FC236}">
                  <a16:creationId xmlns:a16="http://schemas.microsoft.com/office/drawing/2014/main" id="{B2CFCAB9-AC85-4853-A575-B4421DF8EA45}"/>
                </a:ext>
              </a:extLst>
            </p:cNvPr>
            <p:cNvSpPr/>
            <p:nvPr/>
          </p:nvSpPr>
          <p:spPr>
            <a:xfrm>
              <a:off x="2144445" y="2975502"/>
              <a:ext cx="922069" cy="137858"/>
            </a:xfrm>
            <a:prstGeom prst="rect">
              <a:avLst/>
            </a:prstGeom>
            <a:solidFill>
              <a:schemeClr val="bg1"/>
            </a:solidFill>
            <a:ln w="14224">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137160" tIns="9144" rIns="45720" bIns="9144" rtlCol="0" anchor="ctr">
              <a:spAutoFit/>
            </a:bodyPr>
            <a:lstStyle/>
            <a:p>
              <a:pPr marL="114300" marR="0" lvl="0" indent="0" algn="l" defTabSz="914400" rtl="0" eaLnBrk="1" fontAlgn="auto" latinLnBrk="0" hangingPunct="1">
                <a:lnSpc>
                  <a:spcPct val="97000"/>
                </a:lnSpc>
                <a:spcBef>
                  <a:spcPts val="0"/>
                </a:spcBef>
                <a:spcAft>
                  <a:spcPts val="0"/>
                </a:spcAft>
                <a:buClrTx/>
                <a:buSzTx/>
                <a:buFontTx/>
                <a:buNone/>
                <a:tabLst/>
                <a:defRPr/>
              </a:pPr>
              <a:r>
                <a:rPr kumimoji="0" lang="en-US" sz="80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Edge DLP</a:t>
              </a:r>
            </a:p>
          </p:txBody>
        </p:sp>
        <p:sp>
          <p:nvSpPr>
            <p:cNvPr id="695" name="Rectangle 694">
              <a:extLst>
                <a:ext uri="{FF2B5EF4-FFF2-40B4-BE49-F238E27FC236}">
                  <a16:creationId xmlns:a16="http://schemas.microsoft.com/office/drawing/2014/main" id="{C3BB896A-BBFC-432A-ADC2-6DFC18D6B8DF}"/>
                </a:ext>
              </a:extLst>
            </p:cNvPr>
            <p:cNvSpPr/>
            <p:nvPr/>
          </p:nvSpPr>
          <p:spPr>
            <a:xfrm>
              <a:off x="2144445" y="3162132"/>
              <a:ext cx="926257" cy="137858"/>
            </a:xfrm>
            <a:prstGeom prst="rect">
              <a:avLst/>
            </a:prstGeom>
            <a:solidFill>
              <a:schemeClr val="bg1"/>
            </a:solidFill>
            <a:ln w="14224">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137160" tIns="9144" rIns="45720" bIns="9144" rtlCol="0" anchor="ctr">
              <a:spAutoFit/>
            </a:bodyPr>
            <a:lstStyle/>
            <a:p>
              <a:pPr marL="114300" marR="0" lvl="0" indent="0" algn="l" defTabSz="914400" rtl="0" eaLnBrk="1" fontAlgn="auto" latinLnBrk="0" hangingPunct="1">
                <a:lnSpc>
                  <a:spcPct val="97000"/>
                </a:lnSpc>
                <a:spcBef>
                  <a:spcPts val="0"/>
                </a:spcBef>
                <a:spcAft>
                  <a:spcPts val="0"/>
                </a:spcAft>
                <a:buClrTx/>
                <a:buSzTx/>
                <a:buFontTx/>
                <a:buNone/>
                <a:tabLst/>
                <a:defRPr/>
              </a:pPr>
              <a:r>
                <a:rPr kumimoji="0" lang="en-US" sz="80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IPS/IDS/NDR</a:t>
              </a:r>
            </a:p>
          </p:txBody>
        </p:sp>
        <p:sp>
          <p:nvSpPr>
            <p:cNvPr id="702" name="Commitments_EC4D">
              <a:extLst>
                <a:ext uri="{FF2B5EF4-FFF2-40B4-BE49-F238E27FC236}">
                  <a16:creationId xmlns:a16="http://schemas.microsoft.com/office/drawing/2014/main" id="{71108290-3BBA-47E5-8047-0B4C91CBC6A6}"/>
                </a:ext>
              </a:extLst>
            </p:cNvPr>
            <p:cNvSpPr>
              <a:spLocks noChangeAspect="1" noEditPoints="1"/>
            </p:cNvSpPr>
            <p:nvPr/>
          </p:nvSpPr>
          <p:spPr bwMode="auto">
            <a:xfrm>
              <a:off x="2223657" y="2994105"/>
              <a:ext cx="117028" cy="94800"/>
            </a:xfrm>
            <a:custGeom>
              <a:avLst/>
              <a:gdLst>
                <a:gd name="T0" fmla="*/ 56 w 3762"/>
                <a:gd name="T1" fmla="*/ 1280 h 3526"/>
                <a:gd name="T2" fmla="*/ 1246 w 3762"/>
                <a:gd name="T3" fmla="*/ 30 h 3526"/>
                <a:gd name="T4" fmla="*/ 1589 w 3762"/>
                <a:gd name="T5" fmla="*/ 313 h 3526"/>
                <a:gd name="T6" fmla="*/ 104 w 3762"/>
                <a:gd name="T7" fmla="*/ 2297 h 3526"/>
                <a:gd name="T8" fmla="*/ 698 w 3762"/>
                <a:gd name="T9" fmla="*/ 2078 h 3526"/>
                <a:gd name="T10" fmla="*/ 323 w 3762"/>
                <a:gd name="T11" fmla="*/ 1703 h 3526"/>
                <a:gd name="T12" fmla="*/ 2479 w 3762"/>
                <a:gd name="T13" fmla="*/ 2578 h 3526"/>
                <a:gd name="T14" fmla="*/ 3073 w 3762"/>
                <a:gd name="T15" fmla="*/ 2797 h 3526"/>
                <a:gd name="T16" fmla="*/ 2854 w 3762"/>
                <a:gd name="T17" fmla="*/ 2203 h 3526"/>
                <a:gd name="T18" fmla="*/ 1823 w 3762"/>
                <a:gd name="T19" fmla="*/ 3422 h 3526"/>
                <a:gd name="T20" fmla="*/ 2198 w 3762"/>
                <a:gd name="T21" fmla="*/ 3047 h 3526"/>
                <a:gd name="T22" fmla="*/ 2698 w 3762"/>
                <a:gd name="T23" fmla="*/ 3172 h 3526"/>
                <a:gd name="T24" fmla="*/ 2479 w 3762"/>
                <a:gd name="T25" fmla="*/ 2578 h 3526"/>
                <a:gd name="T26" fmla="*/ 479 w 3762"/>
                <a:gd name="T27" fmla="*/ 2672 h 3526"/>
                <a:gd name="T28" fmla="*/ 1073 w 3762"/>
                <a:gd name="T29" fmla="*/ 2453 h 3526"/>
                <a:gd name="T30" fmla="*/ 698 w 3762"/>
                <a:gd name="T31" fmla="*/ 2078 h 3526"/>
                <a:gd name="T32" fmla="*/ 854 w 3762"/>
                <a:gd name="T33" fmla="*/ 2672 h 3526"/>
                <a:gd name="T34" fmla="*/ 1229 w 3762"/>
                <a:gd name="T35" fmla="*/ 3047 h 3526"/>
                <a:gd name="T36" fmla="*/ 1448 w 3762"/>
                <a:gd name="T37" fmla="*/ 2453 h 3526"/>
                <a:gd name="T38" fmla="*/ 854 w 3762"/>
                <a:gd name="T39" fmla="*/ 2672 h 3526"/>
                <a:gd name="T40" fmla="*/ 1229 w 3762"/>
                <a:gd name="T41" fmla="*/ 3422 h 3526"/>
                <a:gd name="T42" fmla="*/ 1823 w 3762"/>
                <a:gd name="T43" fmla="*/ 3203 h 3526"/>
                <a:gd name="T44" fmla="*/ 1448 w 3762"/>
                <a:gd name="T45" fmla="*/ 2828 h 3526"/>
                <a:gd name="T46" fmla="*/ 3214 w 3762"/>
                <a:gd name="T47" fmla="*/ 1813 h 3526"/>
                <a:gd name="T48" fmla="*/ 3746 w 3762"/>
                <a:gd name="T49" fmla="*/ 1220 h 3526"/>
                <a:gd name="T50" fmla="*/ 2526 w 3762"/>
                <a:gd name="T51" fmla="*/ 0 h 3526"/>
                <a:gd name="T52" fmla="*/ 1412 w 3762"/>
                <a:gd name="T53" fmla="*/ 385 h 3526"/>
                <a:gd name="T54" fmla="*/ 1026 w 3762"/>
                <a:gd name="T55" fmla="*/ 1250 h 3526"/>
                <a:gd name="T56" fmla="*/ 1276 w 3762"/>
                <a:gd name="T57" fmla="*/ 1500 h 3526"/>
                <a:gd name="T58" fmla="*/ 2026 w 3762"/>
                <a:gd name="T59" fmla="*/ 750 h 3526"/>
                <a:gd name="T60" fmla="*/ 3448 w 3762"/>
                <a:gd name="T61" fmla="*/ 2047 h 3526"/>
                <a:gd name="T62" fmla="*/ 3071 w 3762"/>
                <a:gd name="T63" fmla="*/ 2420 h 3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62" h="3526">
                  <a:moveTo>
                    <a:pt x="401" y="1625"/>
                  </a:moveTo>
                  <a:cubicBezTo>
                    <a:pt x="56" y="1280"/>
                    <a:pt x="56" y="1280"/>
                    <a:pt x="56" y="1280"/>
                  </a:cubicBezTo>
                  <a:cubicBezTo>
                    <a:pt x="40" y="1264"/>
                    <a:pt x="40" y="1236"/>
                    <a:pt x="56" y="1220"/>
                  </a:cubicBezTo>
                  <a:cubicBezTo>
                    <a:pt x="1246" y="30"/>
                    <a:pt x="1246" y="30"/>
                    <a:pt x="1246" y="30"/>
                  </a:cubicBezTo>
                  <a:cubicBezTo>
                    <a:pt x="1262" y="14"/>
                    <a:pt x="1290" y="14"/>
                    <a:pt x="1306" y="30"/>
                  </a:cubicBezTo>
                  <a:cubicBezTo>
                    <a:pt x="1589" y="313"/>
                    <a:pt x="1589" y="313"/>
                    <a:pt x="1589" y="313"/>
                  </a:cubicBezTo>
                  <a:moveTo>
                    <a:pt x="104" y="1922"/>
                  </a:moveTo>
                  <a:cubicBezTo>
                    <a:pt x="0" y="2026"/>
                    <a:pt x="0" y="2194"/>
                    <a:pt x="104" y="2297"/>
                  </a:cubicBezTo>
                  <a:cubicBezTo>
                    <a:pt x="207" y="2401"/>
                    <a:pt x="375" y="2401"/>
                    <a:pt x="479" y="2297"/>
                  </a:cubicBezTo>
                  <a:cubicBezTo>
                    <a:pt x="698" y="2078"/>
                    <a:pt x="698" y="2078"/>
                    <a:pt x="698" y="2078"/>
                  </a:cubicBezTo>
                  <a:cubicBezTo>
                    <a:pt x="802" y="1974"/>
                    <a:pt x="802" y="1806"/>
                    <a:pt x="698" y="1703"/>
                  </a:cubicBezTo>
                  <a:cubicBezTo>
                    <a:pt x="595" y="1599"/>
                    <a:pt x="427" y="1599"/>
                    <a:pt x="323" y="1703"/>
                  </a:cubicBezTo>
                  <a:lnTo>
                    <a:pt x="104" y="1922"/>
                  </a:lnTo>
                  <a:close/>
                  <a:moveTo>
                    <a:pt x="2479" y="2578"/>
                  </a:moveTo>
                  <a:cubicBezTo>
                    <a:pt x="2698" y="2797"/>
                    <a:pt x="2698" y="2797"/>
                    <a:pt x="2698" y="2797"/>
                  </a:cubicBezTo>
                  <a:cubicBezTo>
                    <a:pt x="2802" y="2901"/>
                    <a:pt x="2970" y="2901"/>
                    <a:pt x="3073" y="2797"/>
                  </a:cubicBezTo>
                  <a:cubicBezTo>
                    <a:pt x="3177" y="2694"/>
                    <a:pt x="3177" y="2526"/>
                    <a:pt x="3073" y="2422"/>
                  </a:cubicBezTo>
                  <a:cubicBezTo>
                    <a:pt x="2854" y="2203"/>
                    <a:pt x="2854" y="2203"/>
                    <a:pt x="2854" y="2203"/>
                  </a:cubicBezTo>
                  <a:moveTo>
                    <a:pt x="1714" y="3313"/>
                  </a:moveTo>
                  <a:cubicBezTo>
                    <a:pt x="1823" y="3422"/>
                    <a:pt x="1823" y="3422"/>
                    <a:pt x="1823" y="3422"/>
                  </a:cubicBezTo>
                  <a:cubicBezTo>
                    <a:pt x="1927" y="3526"/>
                    <a:pt x="2095" y="3526"/>
                    <a:pt x="2198" y="3422"/>
                  </a:cubicBezTo>
                  <a:cubicBezTo>
                    <a:pt x="2302" y="3319"/>
                    <a:pt x="2302" y="3151"/>
                    <a:pt x="2198" y="3047"/>
                  </a:cubicBezTo>
                  <a:cubicBezTo>
                    <a:pt x="2323" y="3172"/>
                    <a:pt x="2323" y="3172"/>
                    <a:pt x="2323" y="3172"/>
                  </a:cubicBezTo>
                  <a:cubicBezTo>
                    <a:pt x="2427" y="3276"/>
                    <a:pt x="2595" y="3276"/>
                    <a:pt x="2698" y="3172"/>
                  </a:cubicBezTo>
                  <a:cubicBezTo>
                    <a:pt x="2802" y="3069"/>
                    <a:pt x="2802" y="2901"/>
                    <a:pt x="2698" y="2797"/>
                  </a:cubicBezTo>
                  <a:cubicBezTo>
                    <a:pt x="2479" y="2578"/>
                    <a:pt x="2479" y="2578"/>
                    <a:pt x="2479" y="2578"/>
                  </a:cubicBezTo>
                  <a:moveTo>
                    <a:pt x="479" y="2297"/>
                  </a:moveTo>
                  <a:cubicBezTo>
                    <a:pt x="375" y="2401"/>
                    <a:pt x="375" y="2569"/>
                    <a:pt x="479" y="2672"/>
                  </a:cubicBezTo>
                  <a:cubicBezTo>
                    <a:pt x="582" y="2776"/>
                    <a:pt x="750" y="2776"/>
                    <a:pt x="854" y="2672"/>
                  </a:cubicBezTo>
                  <a:cubicBezTo>
                    <a:pt x="1073" y="2453"/>
                    <a:pt x="1073" y="2453"/>
                    <a:pt x="1073" y="2453"/>
                  </a:cubicBezTo>
                  <a:cubicBezTo>
                    <a:pt x="1177" y="2349"/>
                    <a:pt x="1177" y="2181"/>
                    <a:pt x="1073" y="2078"/>
                  </a:cubicBezTo>
                  <a:cubicBezTo>
                    <a:pt x="970" y="1974"/>
                    <a:pt x="802" y="1974"/>
                    <a:pt x="698" y="2078"/>
                  </a:cubicBezTo>
                  <a:lnTo>
                    <a:pt x="479" y="2297"/>
                  </a:lnTo>
                  <a:close/>
                  <a:moveTo>
                    <a:pt x="854" y="2672"/>
                  </a:moveTo>
                  <a:cubicBezTo>
                    <a:pt x="750" y="2776"/>
                    <a:pt x="750" y="2944"/>
                    <a:pt x="854" y="3047"/>
                  </a:cubicBezTo>
                  <a:cubicBezTo>
                    <a:pt x="957" y="3151"/>
                    <a:pt x="1125" y="3151"/>
                    <a:pt x="1229" y="3047"/>
                  </a:cubicBezTo>
                  <a:cubicBezTo>
                    <a:pt x="1448" y="2828"/>
                    <a:pt x="1448" y="2828"/>
                    <a:pt x="1448" y="2828"/>
                  </a:cubicBezTo>
                  <a:cubicBezTo>
                    <a:pt x="1552" y="2724"/>
                    <a:pt x="1552" y="2556"/>
                    <a:pt x="1448" y="2453"/>
                  </a:cubicBezTo>
                  <a:cubicBezTo>
                    <a:pt x="1345" y="2349"/>
                    <a:pt x="1177" y="2349"/>
                    <a:pt x="1073" y="2453"/>
                  </a:cubicBezTo>
                  <a:lnTo>
                    <a:pt x="854" y="2672"/>
                  </a:lnTo>
                  <a:close/>
                  <a:moveTo>
                    <a:pt x="1229" y="3047"/>
                  </a:moveTo>
                  <a:cubicBezTo>
                    <a:pt x="1125" y="3151"/>
                    <a:pt x="1125" y="3319"/>
                    <a:pt x="1229" y="3422"/>
                  </a:cubicBezTo>
                  <a:cubicBezTo>
                    <a:pt x="1332" y="3526"/>
                    <a:pt x="1500" y="3526"/>
                    <a:pt x="1604" y="3422"/>
                  </a:cubicBezTo>
                  <a:cubicBezTo>
                    <a:pt x="1823" y="3203"/>
                    <a:pt x="1823" y="3203"/>
                    <a:pt x="1823" y="3203"/>
                  </a:cubicBezTo>
                  <a:cubicBezTo>
                    <a:pt x="1927" y="3099"/>
                    <a:pt x="1927" y="2931"/>
                    <a:pt x="1823" y="2828"/>
                  </a:cubicBezTo>
                  <a:cubicBezTo>
                    <a:pt x="1720" y="2724"/>
                    <a:pt x="1552" y="2724"/>
                    <a:pt x="1448" y="2828"/>
                  </a:cubicBezTo>
                  <a:lnTo>
                    <a:pt x="1229" y="3047"/>
                  </a:lnTo>
                  <a:close/>
                  <a:moveTo>
                    <a:pt x="3214" y="1813"/>
                  </a:moveTo>
                  <a:cubicBezTo>
                    <a:pt x="3746" y="1280"/>
                    <a:pt x="3746" y="1280"/>
                    <a:pt x="3746" y="1280"/>
                  </a:cubicBezTo>
                  <a:cubicBezTo>
                    <a:pt x="3762" y="1264"/>
                    <a:pt x="3762" y="1236"/>
                    <a:pt x="3746" y="1220"/>
                  </a:cubicBezTo>
                  <a:cubicBezTo>
                    <a:pt x="2526" y="0"/>
                    <a:pt x="2526" y="0"/>
                    <a:pt x="2526" y="0"/>
                  </a:cubicBezTo>
                  <a:cubicBezTo>
                    <a:pt x="2526" y="0"/>
                    <a:pt x="2526" y="0"/>
                    <a:pt x="2526" y="0"/>
                  </a:cubicBezTo>
                  <a:cubicBezTo>
                    <a:pt x="1436" y="363"/>
                    <a:pt x="1436" y="363"/>
                    <a:pt x="1436" y="363"/>
                  </a:cubicBezTo>
                  <a:cubicBezTo>
                    <a:pt x="1426" y="367"/>
                    <a:pt x="1417" y="375"/>
                    <a:pt x="1412" y="385"/>
                  </a:cubicBezTo>
                  <a:cubicBezTo>
                    <a:pt x="1057" y="1094"/>
                    <a:pt x="1057" y="1094"/>
                    <a:pt x="1057" y="1094"/>
                  </a:cubicBezTo>
                  <a:cubicBezTo>
                    <a:pt x="1037" y="1142"/>
                    <a:pt x="1026" y="1195"/>
                    <a:pt x="1026" y="1250"/>
                  </a:cubicBezTo>
                  <a:cubicBezTo>
                    <a:pt x="1026" y="1319"/>
                    <a:pt x="1054" y="1382"/>
                    <a:pt x="1099" y="1427"/>
                  </a:cubicBezTo>
                  <a:cubicBezTo>
                    <a:pt x="1144" y="1472"/>
                    <a:pt x="1207" y="1500"/>
                    <a:pt x="1276" y="1500"/>
                  </a:cubicBezTo>
                  <a:cubicBezTo>
                    <a:pt x="1483" y="1500"/>
                    <a:pt x="1651" y="1332"/>
                    <a:pt x="1651" y="1125"/>
                  </a:cubicBezTo>
                  <a:cubicBezTo>
                    <a:pt x="1651" y="918"/>
                    <a:pt x="1819" y="750"/>
                    <a:pt x="2026" y="750"/>
                  </a:cubicBezTo>
                  <a:cubicBezTo>
                    <a:pt x="2094" y="750"/>
                    <a:pt x="2162" y="771"/>
                    <a:pt x="2214" y="813"/>
                  </a:cubicBezTo>
                  <a:cubicBezTo>
                    <a:pt x="3448" y="2047"/>
                    <a:pt x="3448" y="2047"/>
                    <a:pt x="3448" y="2047"/>
                  </a:cubicBezTo>
                  <a:cubicBezTo>
                    <a:pt x="3553" y="2152"/>
                    <a:pt x="3552" y="2321"/>
                    <a:pt x="3446" y="2425"/>
                  </a:cubicBezTo>
                  <a:cubicBezTo>
                    <a:pt x="3341" y="2527"/>
                    <a:pt x="3174" y="2523"/>
                    <a:pt x="3071" y="2420"/>
                  </a:cubicBezTo>
                  <a:cubicBezTo>
                    <a:pt x="2854" y="2203"/>
                    <a:pt x="2854" y="2203"/>
                    <a:pt x="2854" y="2203"/>
                  </a:cubicBezTo>
                </a:path>
              </a:pathLst>
            </a:custGeom>
            <a:noFill/>
            <a:ln w="63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9144" rIns="91440" bIns="914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703" name="Commitments_EC4D">
              <a:extLst>
                <a:ext uri="{FF2B5EF4-FFF2-40B4-BE49-F238E27FC236}">
                  <a16:creationId xmlns:a16="http://schemas.microsoft.com/office/drawing/2014/main" id="{291327A9-64EF-4BDA-A268-B4F6573F7064}"/>
                </a:ext>
              </a:extLst>
            </p:cNvPr>
            <p:cNvSpPr>
              <a:spLocks noChangeAspect="1" noEditPoints="1"/>
            </p:cNvSpPr>
            <p:nvPr/>
          </p:nvSpPr>
          <p:spPr bwMode="auto">
            <a:xfrm>
              <a:off x="2210247" y="3193361"/>
              <a:ext cx="117028" cy="89458"/>
            </a:xfrm>
            <a:custGeom>
              <a:avLst/>
              <a:gdLst>
                <a:gd name="T0" fmla="*/ 56 w 3762"/>
                <a:gd name="T1" fmla="*/ 1280 h 3526"/>
                <a:gd name="T2" fmla="*/ 1246 w 3762"/>
                <a:gd name="T3" fmla="*/ 30 h 3526"/>
                <a:gd name="T4" fmla="*/ 1589 w 3762"/>
                <a:gd name="T5" fmla="*/ 313 h 3526"/>
                <a:gd name="T6" fmla="*/ 104 w 3762"/>
                <a:gd name="T7" fmla="*/ 2297 h 3526"/>
                <a:gd name="T8" fmla="*/ 698 w 3762"/>
                <a:gd name="T9" fmla="*/ 2078 h 3526"/>
                <a:gd name="T10" fmla="*/ 323 w 3762"/>
                <a:gd name="T11" fmla="*/ 1703 h 3526"/>
                <a:gd name="T12" fmla="*/ 2479 w 3762"/>
                <a:gd name="T13" fmla="*/ 2578 h 3526"/>
                <a:gd name="T14" fmla="*/ 3073 w 3762"/>
                <a:gd name="T15" fmla="*/ 2797 h 3526"/>
                <a:gd name="T16" fmla="*/ 2854 w 3762"/>
                <a:gd name="T17" fmla="*/ 2203 h 3526"/>
                <a:gd name="T18" fmla="*/ 1823 w 3762"/>
                <a:gd name="T19" fmla="*/ 3422 h 3526"/>
                <a:gd name="T20" fmla="*/ 2198 w 3762"/>
                <a:gd name="T21" fmla="*/ 3047 h 3526"/>
                <a:gd name="T22" fmla="*/ 2698 w 3762"/>
                <a:gd name="T23" fmla="*/ 3172 h 3526"/>
                <a:gd name="T24" fmla="*/ 2479 w 3762"/>
                <a:gd name="T25" fmla="*/ 2578 h 3526"/>
                <a:gd name="T26" fmla="*/ 479 w 3762"/>
                <a:gd name="T27" fmla="*/ 2672 h 3526"/>
                <a:gd name="T28" fmla="*/ 1073 w 3762"/>
                <a:gd name="T29" fmla="*/ 2453 h 3526"/>
                <a:gd name="T30" fmla="*/ 698 w 3762"/>
                <a:gd name="T31" fmla="*/ 2078 h 3526"/>
                <a:gd name="T32" fmla="*/ 854 w 3762"/>
                <a:gd name="T33" fmla="*/ 2672 h 3526"/>
                <a:gd name="T34" fmla="*/ 1229 w 3762"/>
                <a:gd name="T35" fmla="*/ 3047 h 3526"/>
                <a:gd name="T36" fmla="*/ 1448 w 3762"/>
                <a:gd name="T37" fmla="*/ 2453 h 3526"/>
                <a:gd name="T38" fmla="*/ 854 w 3762"/>
                <a:gd name="T39" fmla="*/ 2672 h 3526"/>
                <a:gd name="T40" fmla="*/ 1229 w 3762"/>
                <a:gd name="T41" fmla="*/ 3422 h 3526"/>
                <a:gd name="T42" fmla="*/ 1823 w 3762"/>
                <a:gd name="T43" fmla="*/ 3203 h 3526"/>
                <a:gd name="T44" fmla="*/ 1448 w 3762"/>
                <a:gd name="T45" fmla="*/ 2828 h 3526"/>
                <a:gd name="T46" fmla="*/ 3214 w 3762"/>
                <a:gd name="T47" fmla="*/ 1813 h 3526"/>
                <a:gd name="T48" fmla="*/ 3746 w 3762"/>
                <a:gd name="T49" fmla="*/ 1220 h 3526"/>
                <a:gd name="T50" fmla="*/ 2526 w 3762"/>
                <a:gd name="T51" fmla="*/ 0 h 3526"/>
                <a:gd name="T52" fmla="*/ 1412 w 3762"/>
                <a:gd name="T53" fmla="*/ 385 h 3526"/>
                <a:gd name="T54" fmla="*/ 1026 w 3762"/>
                <a:gd name="T55" fmla="*/ 1250 h 3526"/>
                <a:gd name="T56" fmla="*/ 1276 w 3762"/>
                <a:gd name="T57" fmla="*/ 1500 h 3526"/>
                <a:gd name="T58" fmla="*/ 2026 w 3762"/>
                <a:gd name="T59" fmla="*/ 750 h 3526"/>
                <a:gd name="T60" fmla="*/ 3448 w 3762"/>
                <a:gd name="T61" fmla="*/ 2047 h 3526"/>
                <a:gd name="T62" fmla="*/ 3071 w 3762"/>
                <a:gd name="T63" fmla="*/ 2420 h 3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62" h="3526">
                  <a:moveTo>
                    <a:pt x="401" y="1625"/>
                  </a:moveTo>
                  <a:cubicBezTo>
                    <a:pt x="56" y="1280"/>
                    <a:pt x="56" y="1280"/>
                    <a:pt x="56" y="1280"/>
                  </a:cubicBezTo>
                  <a:cubicBezTo>
                    <a:pt x="40" y="1264"/>
                    <a:pt x="40" y="1236"/>
                    <a:pt x="56" y="1220"/>
                  </a:cubicBezTo>
                  <a:cubicBezTo>
                    <a:pt x="1246" y="30"/>
                    <a:pt x="1246" y="30"/>
                    <a:pt x="1246" y="30"/>
                  </a:cubicBezTo>
                  <a:cubicBezTo>
                    <a:pt x="1262" y="14"/>
                    <a:pt x="1290" y="14"/>
                    <a:pt x="1306" y="30"/>
                  </a:cubicBezTo>
                  <a:cubicBezTo>
                    <a:pt x="1589" y="313"/>
                    <a:pt x="1589" y="313"/>
                    <a:pt x="1589" y="313"/>
                  </a:cubicBezTo>
                  <a:moveTo>
                    <a:pt x="104" y="1922"/>
                  </a:moveTo>
                  <a:cubicBezTo>
                    <a:pt x="0" y="2026"/>
                    <a:pt x="0" y="2194"/>
                    <a:pt x="104" y="2297"/>
                  </a:cubicBezTo>
                  <a:cubicBezTo>
                    <a:pt x="207" y="2401"/>
                    <a:pt x="375" y="2401"/>
                    <a:pt x="479" y="2297"/>
                  </a:cubicBezTo>
                  <a:cubicBezTo>
                    <a:pt x="698" y="2078"/>
                    <a:pt x="698" y="2078"/>
                    <a:pt x="698" y="2078"/>
                  </a:cubicBezTo>
                  <a:cubicBezTo>
                    <a:pt x="802" y="1974"/>
                    <a:pt x="802" y="1806"/>
                    <a:pt x="698" y="1703"/>
                  </a:cubicBezTo>
                  <a:cubicBezTo>
                    <a:pt x="595" y="1599"/>
                    <a:pt x="427" y="1599"/>
                    <a:pt x="323" y="1703"/>
                  </a:cubicBezTo>
                  <a:lnTo>
                    <a:pt x="104" y="1922"/>
                  </a:lnTo>
                  <a:close/>
                  <a:moveTo>
                    <a:pt x="2479" y="2578"/>
                  </a:moveTo>
                  <a:cubicBezTo>
                    <a:pt x="2698" y="2797"/>
                    <a:pt x="2698" y="2797"/>
                    <a:pt x="2698" y="2797"/>
                  </a:cubicBezTo>
                  <a:cubicBezTo>
                    <a:pt x="2802" y="2901"/>
                    <a:pt x="2970" y="2901"/>
                    <a:pt x="3073" y="2797"/>
                  </a:cubicBezTo>
                  <a:cubicBezTo>
                    <a:pt x="3177" y="2694"/>
                    <a:pt x="3177" y="2526"/>
                    <a:pt x="3073" y="2422"/>
                  </a:cubicBezTo>
                  <a:cubicBezTo>
                    <a:pt x="2854" y="2203"/>
                    <a:pt x="2854" y="2203"/>
                    <a:pt x="2854" y="2203"/>
                  </a:cubicBezTo>
                  <a:moveTo>
                    <a:pt x="1714" y="3313"/>
                  </a:moveTo>
                  <a:cubicBezTo>
                    <a:pt x="1823" y="3422"/>
                    <a:pt x="1823" y="3422"/>
                    <a:pt x="1823" y="3422"/>
                  </a:cubicBezTo>
                  <a:cubicBezTo>
                    <a:pt x="1927" y="3526"/>
                    <a:pt x="2095" y="3526"/>
                    <a:pt x="2198" y="3422"/>
                  </a:cubicBezTo>
                  <a:cubicBezTo>
                    <a:pt x="2302" y="3319"/>
                    <a:pt x="2302" y="3151"/>
                    <a:pt x="2198" y="3047"/>
                  </a:cubicBezTo>
                  <a:cubicBezTo>
                    <a:pt x="2323" y="3172"/>
                    <a:pt x="2323" y="3172"/>
                    <a:pt x="2323" y="3172"/>
                  </a:cubicBezTo>
                  <a:cubicBezTo>
                    <a:pt x="2427" y="3276"/>
                    <a:pt x="2595" y="3276"/>
                    <a:pt x="2698" y="3172"/>
                  </a:cubicBezTo>
                  <a:cubicBezTo>
                    <a:pt x="2802" y="3069"/>
                    <a:pt x="2802" y="2901"/>
                    <a:pt x="2698" y="2797"/>
                  </a:cubicBezTo>
                  <a:cubicBezTo>
                    <a:pt x="2479" y="2578"/>
                    <a:pt x="2479" y="2578"/>
                    <a:pt x="2479" y="2578"/>
                  </a:cubicBezTo>
                  <a:moveTo>
                    <a:pt x="479" y="2297"/>
                  </a:moveTo>
                  <a:cubicBezTo>
                    <a:pt x="375" y="2401"/>
                    <a:pt x="375" y="2569"/>
                    <a:pt x="479" y="2672"/>
                  </a:cubicBezTo>
                  <a:cubicBezTo>
                    <a:pt x="582" y="2776"/>
                    <a:pt x="750" y="2776"/>
                    <a:pt x="854" y="2672"/>
                  </a:cubicBezTo>
                  <a:cubicBezTo>
                    <a:pt x="1073" y="2453"/>
                    <a:pt x="1073" y="2453"/>
                    <a:pt x="1073" y="2453"/>
                  </a:cubicBezTo>
                  <a:cubicBezTo>
                    <a:pt x="1177" y="2349"/>
                    <a:pt x="1177" y="2181"/>
                    <a:pt x="1073" y="2078"/>
                  </a:cubicBezTo>
                  <a:cubicBezTo>
                    <a:pt x="970" y="1974"/>
                    <a:pt x="802" y="1974"/>
                    <a:pt x="698" y="2078"/>
                  </a:cubicBezTo>
                  <a:lnTo>
                    <a:pt x="479" y="2297"/>
                  </a:lnTo>
                  <a:close/>
                  <a:moveTo>
                    <a:pt x="854" y="2672"/>
                  </a:moveTo>
                  <a:cubicBezTo>
                    <a:pt x="750" y="2776"/>
                    <a:pt x="750" y="2944"/>
                    <a:pt x="854" y="3047"/>
                  </a:cubicBezTo>
                  <a:cubicBezTo>
                    <a:pt x="957" y="3151"/>
                    <a:pt x="1125" y="3151"/>
                    <a:pt x="1229" y="3047"/>
                  </a:cubicBezTo>
                  <a:cubicBezTo>
                    <a:pt x="1448" y="2828"/>
                    <a:pt x="1448" y="2828"/>
                    <a:pt x="1448" y="2828"/>
                  </a:cubicBezTo>
                  <a:cubicBezTo>
                    <a:pt x="1552" y="2724"/>
                    <a:pt x="1552" y="2556"/>
                    <a:pt x="1448" y="2453"/>
                  </a:cubicBezTo>
                  <a:cubicBezTo>
                    <a:pt x="1345" y="2349"/>
                    <a:pt x="1177" y="2349"/>
                    <a:pt x="1073" y="2453"/>
                  </a:cubicBezTo>
                  <a:lnTo>
                    <a:pt x="854" y="2672"/>
                  </a:lnTo>
                  <a:close/>
                  <a:moveTo>
                    <a:pt x="1229" y="3047"/>
                  </a:moveTo>
                  <a:cubicBezTo>
                    <a:pt x="1125" y="3151"/>
                    <a:pt x="1125" y="3319"/>
                    <a:pt x="1229" y="3422"/>
                  </a:cubicBezTo>
                  <a:cubicBezTo>
                    <a:pt x="1332" y="3526"/>
                    <a:pt x="1500" y="3526"/>
                    <a:pt x="1604" y="3422"/>
                  </a:cubicBezTo>
                  <a:cubicBezTo>
                    <a:pt x="1823" y="3203"/>
                    <a:pt x="1823" y="3203"/>
                    <a:pt x="1823" y="3203"/>
                  </a:cubicBezTo>
                  <a:cubicBezTo>
                    <a:pt x="1927" y="3099"/>
                    <a:pt x="1927" y="2931"/>
                    <a:pt x="1823" y="2828"/>
                  </a:cubicBezTo>
                  <a:cubicBezTo>
                    <a:pt x="1720" y="2724"/>
                    <a:pt x="1552" y="2724"/>
                    <a:pt x="1448" y="2828"/>
                  </a:cubicBezTo>
                  <a:lnTo>
                    <a:pt x="1229" y="3047"/>
                  </a:lnTo>
                  <a:close/>
                  <a:moveTo>
                    <a:pt x="3214" y="1813"/>
                  </a:moveTo>
                  <a:cubicBezTo>
                    <a:pt x="3746" y="1280"/>
                    <a:pt x="3746" y="1280"/>
                    <a:pt x="3746" y="1280"/>
                  </a:cubicBezTo>
                  <a:cubicBezTo>
                    <a:pt x="3762" y="1264"/>
                    <a:pt x="3762" y="1236"/>
                    <a:pt x="3746" y="1220"/>
                  </a:cubicBezTo>
                  <a:cubicBezTo>
                    <a:pt x="2526" y="0"/>
                    <a:pt x="2526" y="0"/>
                    <a:pt x="2526" y="0"/>
                  </a:cubicBezTo>
                  <a:cubicBezTo>
                    <a:pt x="2526" y="0"/>
                    <a:pt x="2526" y="0"/>
                    <a:pt x="2526" y="0"/>
                  </a:cubicBezTo>
                  <a:cubicBezTo>
                    <a:pt x="1436" y="363"/>
                    <a:pt x="1436" y="363"/>
                    <a:pt x="1436" y="363"/>
                  </a:cubicBezTo>
                  <a:cubicBezTo>
                    <a:pt x="1426" y="367"/>
                    <a:pt x="1417" y="375"/>
                    <a:pt x="1412" y="385"/>
                  </a:cubicBezTo>
                  <a:cubicBezTo>
                    <a:pt x="1057" y="1094"/>
                    <a:pt x="1057" y="1094"/>
                    <a:pt x="1057" y="1094"/>
                  </a:cubicBezTo>
                  <a:cubicBezTo>
                    <a:pt x="1037" y="1142"/>
                    <a:pt x="1026" y="1195"/>
                    <a:pt x="1026" y="1250"/>
                  </a:cubicBezTo>
                  <a:cubicBezTo>
                    <a:pt x="1026" y="1319"/>
                    <a:pt x="1054" y="1382"/>
                    <a:pt x="1099" y="1427"/>
                  </a:cubicBezTo>
                  <a:cubicBezTo>
                    <a:pt x="1144" y="1472"/>
                    <a:pt x="1207" y="1500"/>
                    <a:pt x="1276" y="1500"/>
                  </a:cubicBezTo>
                  <a:cubicBezTo>
                    <a:pt x="1483" y="1500"/>
                    <a:pt x="1651" y="1332"/>
                    <a:pt x="1651" y="1125"/>
                  </a:cubicBezTo>
                  <a:cubicBezTo>
                    <a:pt x="1651" y="918"/>
                    <a:pt x="1819" y="750"/>
                    <a:pt x="2026" y="750"/>
                  </a:cubicBezTo>
                  <a:cubicBezTo>
                    <a:pt x="2094" y="750"/>
                    <a:pt x="2162" y="771"/>
                    <a:pt x="2214" y="813"/>
                  </a:cubicBezTo>
                  <a:cubicBezTo>
                    <a:pt x="3448" y="2047"/>
                    <a:pt x="3448" y="2047"/>
                    <a:pt x="3448" y="2047"/>
                  </a:cubicBezTo>
                  <a:cubicBezTo>
                    <a:pt x="3553" y="2152"/>
                    <a:pt x="3552" y="2321"/>
                    <a:pt x="3446" y="2425"/>
                  </a:cubicBezTo>
                  <a:cubicBezTo>
                    <a:pt x="3341" y="2527"/>
                    <a:pt x="3174" y="2523"/>
                    <a:pt x="3071" y="2420"/>
                  </a:cubicBezTo>
                  <a:cubicBezTo>
                    <a:pt x="2854" y="2203"/>
                    <a:pt x="2854" y="2203"/>
                    <a:pt x="2854" y="2203"/>
                  </a:cubicBezTo>
                </a:path>
              </a:pathLst>
            </a:custGeom>
            <a:noFill/>
            <a:ln w="63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9144" rIns="91440" bIns="914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704" name="Commitments_EC4D">
              <a:extLst>
                <a:ext uri="{FF2B5EF4-FFF2-40B4-BE49-F238E27FC236}">
                  <a16:creationId xmlns:a16="http://schemas.microsoft.com/office/drawing/2014/main" id="{9181397D-D9C8-4F52-9921-D94F9DB5B67E}"/>
                </a:ext>
              </a:extLst>
            </p:cNvPr>
            <p:cNvSpPr>
              <a:spLocks noChangeAspect="1" noEditPoints="1"/>
            </p:cNvSpPr>
            <p:nvPr/>
          </p:nvSpPr>
          <p:spPr bwMode="auto">
            <a:xfrm>
              <a:off x="2222036" y="3372522"/>
              <a:ext cx="117028" cy="109728"/>
            </a:xfrm>
            <a:custGeom>
              <a:avLst/>
              <a:gdLst>
                <a:gd name="T0" fmla="*/ 56 w 3762"/>
                <a:gd name="T1" fmla="*/ 1280 h 3526"/>
                <a:gd name="T2" fmla="*/ 1246 w 3762"/>
                <a:gd name="T3" fmla="*/ 30 h 3526"/>
                <a:gd name="T4" fmla="*/ 1589 w 3762"/>
                <a:gd name="T5" fmla="*/ 313 h 3526"/>
                <a:gd name="T6" fmla="*/ 104 w 3762"/>
                <a:gd name="T7" fmla="*/ 2297 h 3526"/>
                <a:gd name="T8" fmla="*/ 698 w 3762"/>
                <a:gd name="T9" fmla="*/ 2078 h 3526"/>
                <a:gd name="T10" fmla="*/ 323 w 3762"/>
                <a:gd name="T11" fmla="*/ 1703 h 3526"/>
                <a:gd name="T12" fmla="*/ 2479 w 3762"/>
                <a:gd name="T13" fmla="*/ 2578 h 3526"/>
                <a:gd name="T14" fmla="*/ 3073 w 3762"/>
                <a:gd name="T15" fmla="*/ 2797 h 3526"/>
                <a:gd name="T16" fmla="*/ 2854 w 3762"/>
                <a:gd name="T17" fmla="*/ 2203 h 3526"/>
                <a:gd name="T18" fmla="*/ 1823 w 3762"/>
                <a:gd name="T19" fmla="*/ 3422 h 3526"/>
                <a:gd name="T20" fmla="*/ 2198 w 3762"/>
                <a:gd name="T21" fmla="*/ 3047 h 3526"/>
                <a:gd name="T22" fmla="*/ 2698 w 3762"/>
                <a:gd name="T23" fmla="*/ 3172 h 3526"/>
                <a:gd name="T24" fmla="*/ 2479 w 3762"/>
                <a:gd name="T25" fmla="*/ 2578 h 3526"/>
                <a:gd name="T26" fmla="*/ 479 w 3762"/>
                <a:gd name="T27" fmla="*/ 2672 h 3526"/>
                <a:gd name="T28" fmla="*/ 1073 w 3762"/>
                <a:gd name="T29" fmla="*/ 2453 h 3526"/>
                <a:gd name="T30" fmla="*/ 698 w 3762"/>
                <a:gd name="T31" fmla="*/ 2078 h 3526"/>
                <a:gd name="T32" fmla="*/ 854 w 3762"/>
                <a:gd name="T33" fmla="*/ 2672 h 3526"/>
                <a:gd name="T34" fmla="*/ 1229 w 3762"/>
                <a:gd name="T35" fmla="*/ 3047 h 3526"/>
                <a:gd name="T36" fmla="*/ 1448 w 3762"/>
                <a:gd name="T37" fmla="*/ 2453 h 3526"/>
                <a:gd name="T38" fmla="*/ 854 w 3762"/>
                <a:gd name="T39" fmla="*/ 2672 h 3526"/>
                <a:gd name="T40" fmla="*/ 1229 w 3762"/>
                <a:gd name="T41" fmla="*/ 3422 h 3526"/>
                <a:gd name="T42" fmla="*/ 1823 w 3762"/>
                <a:gd name="T43" fmla="*/ 3203 h 3526"/>
                <a:gd name="T44" fmla="*/ 1448 w 3762"/>
                <a:gd name="T45" fmla="*/ 2828 h 3526"/>
                <a:gd name="T46" fmla="*/ 3214 w 3762"/>
                <a:gd name="T47" fmla="*/ 1813 h 3526"/>
                <a:gd name="T48" fmla="*/ 3746 w 3762"/>
                <a:gd name="T49" fmla="*/ 1220 h 3526"/>
                <a:gd name="T50" fmla="*/ 2526 w 3762"/>
                <a:gd name="T51" fmla="*/ 0 h 3526"/>
                <a:gd name="T52" fmla="*/ 1412 w 3762"/>
                <a:gd name="T53" fmla="*/ 385 h 3526"/>
                <a:gd name="T54" fmla="*/ 1026 w 3762"/>
                <a:gd name="T55" fmla="*/ 1250 h 3526"/>
                <a:gd name="T56" fmla="*/ 1276 w 3762"/>
                <a:gd name="T57" fmla="*/ 1500 h 3526"/>
                <a:gd name="T58" fmla="*/ 2026 w 3762"/>
                <a:gd name="T59" fmla="*/ 750 h 3526"/>
                <a:gd name="T60" fmla="*/ 3448 w 3762"/>
                <a:gd name="T61" fmla="*/ 2047 h 3526"/>
                <a:gd name="T62" fmla="*/ 3071 w 3762"/>
                <a:gd name="T63" fmla="*/ 2420 h 3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62" h="3526">
                  <a:moveTo>
                    <a:pt x="401" y="1625"/>
                  </a:moveTo>
                  <a:cubicBezTo>
                    <a:pt x="56" y="1280"/>
                    <a:pt x="56" y="1280"/>
                    <a:pt x="56" y="1280"/>
                  </a:cubicBezTo>
                  <a:cubicBezTo>
                    <a:pt x="40" y="1264"/>
                    <a:pt x="40" y="1236"/>
                    <a:pt x="56" y="1220"/>
                  </a:cubicBezTo>
                  <a:cubicBezTo>
                    <a:pt x="1246" y="30"/>
                    <a:pt x="1246" y="30"/>
                    <a:pt x="1246" y="30"/>
                  </a:cubicBezTo>
                  <a:cubicBezTo>
                    <a:pt x="1262" y="14"/>
                    <a:pt x="1290" y="14"/>
                    <a:pt x="1306" y="30"/>
                  </a:cubicBezTo>
                  <a:cubicBezTo>
                    <a:pt x="1589" y="313"/>
                    <a:pt x="1589" y="313"/>
                    <a:pt x="1589" y="313"/>
                  </a:cubicBezTo>
                  <a:moveTo>
                    <a:pt x="104" y="1922"/>
                  </a:moveTo>
                  <a:cubicBezTo>
                    <a:pt x="0" y="2026"/>
                    <a:pt x="0" y="2194"/>
                    <a:pt x="104" y="2297"/>
                  </a:cubicBezTo>
                  <a:cubicBezTo>
                    <a:pt x="207" y="2401"/>
                    <a:pt x="375" y="2401"/>
                    <a:pt x="479" y="2297"/>
                  </a:cubicBezTo>
                  <a:cubicBezTo>
                    <a:pt x="698" y="2078"/>
                    <a:pt x="698" y="2078"/>
                    <a:pt x="698" y="2078"/>
                  </a:cubicBezTo>
                  <a:cubicBezTo>
                    <a:pt x="802" y="1974"/>
                    <a:pt x="802" y="1806"/>
                    <a:pt x="698" y="1703"/>
                  </a:cubicBezTo>
                  <a:cubicBezTo>
                    <a:pt x="595" y="1599"/>
                    <a:pt x="427" y="1599"/>
                    <a:pt x="323" y="1703"/>
                  </a:cubicBezTo>
                  <a:lnTo>
                    <a:pt x="104" y="1922"/>
                  </a:lnTo>
                  <a:close/>
                  <a:moveTo>
                    <a:pt x="2479" y="2578"/>
                  </a:moveTo>
                  <a:cubicBezTo>
                    <a:pt x="2698" y="2797"/>
                    <a:pt x="2698" y="2797"/>
                    <a:pt x="2698" y="2797"/>
                  </a:cubicBezTo>
                  <a:cubicBezTo>
                    <a:pt x="2802" y="2901"/>
                    <a:pt x="2970" y="2901"/>
                    <a:pt x="3073" y="2797"/>
                  </a:cubicBezTo>
                  <a:cubicBezTo>
                    <a:pt x="3177" y="2694"/>
                    <a:pt x="3177" y="2526"/>
                    <a:pt x="3073" y="2422"/>
                  </a:cubicBezTo>
                  <a:cubicBezTo>
                    <a:pt x="2854" y="2203"/>
                    <a:pt x="2854" y="2203"/>
                    <a:pt x="2854" y="2203"/>
                  </a:cubicBezTo>
                  <a:moveTo>
                    <a:pt x="1714" y="3313"/>
                  </a:moveTo>
                  <a:cubicBezTo>
                    <a:pt x="1823" y="3422"/>
                    <a:pt x="1823" y="3422"/>
                    <a:pt x="1823" y="3422"/>
                  </a:cubicBezTo>
                  <a:cubicBezTo>
                    <a:pt x="1927" y="3526"/>
                    <a:pt x="2095" y="3526"/>
                    <a:pt x="2198" y="3422"/>
                  </a:cubicBezTo>
                  <a:cubicBezTo>
                    <a:pt x="2302" y="3319"/>
                    <a:pt x="2302" y="3151"/>
                    <a:pt x="2198" y="3047"/>
                  </a:cubicBezTo>
                  <a:cubicBezTo>
                    <a:pt x="2323" y="3172"/>
                    <a:pt x="2323" y="3172"/>
                    <a:pt x="2323" y="3172"/>
                  </a:cubicBezTo>
                  <a:cubicBezTo>
                    <a:pt x="2427" y="3276"/>
                    <a:pt x="2595" y="3276"/>
                    <a:pt x="2698" y="3172"/>
                  </a:cubicBezTo>
                  <a:cubicBezTo>
                    <a:pt x="2802" y="3069"/>
                    <a:pt x="2802" y="2901"/>
                    <a:pt x="2698" y="2797"/>
                  </a:cubicBezTo>
                  <a:cubicBezTo>
                    <a:pt x="2479" y="2578"/>
                    <a:pt x="2479" y="2578"/>
                    <a:pt x="2479" y="2578"/>
                  </a:cubicBezTo>
                  <a:moveTo>
                    <a:pt x="479" y="2297"/>
                  </a:moveTo>
                  <a:cubicBezTo>
                    <a:pt x="375" y="2401"/>
                    <a:pt x="375" y="2569"/>
                    <a:pt x="479" y="2672"/>
                  </a:cubicBezTo>
                  <a:cubicBezTo>
                    <a:pt x="582" y="2776"/>
                    <a:pt x="750" y="2776"/>
                    <a:pt x="854" y="2672"/>
                  </a:cubicBezTo>
                  <a:cubicBezTo>
                    <a:pt x="1073" y="2453"/>
                    <a:pt x="1073" y="2453"/>
                    <a:pt x="1073" y="2453"/>
                  </a:cubicBezTo>
                  <a:cubicBezTo>
                    <a:pt x="1177" y="2349"/>
                    <a:pt x="1177" y="2181"/>
                    <a:pt x="1073" y="2078"/>
                  </a:cubicBezTo>
                  <a:cubicBezTo>
                    <a:pt x="970" y="1974"/>
                    <a:pt x="802" y="1974"/>
                    <a:pt x="698" y="2078"/>
                  </a:cubicBezTo>
                  <a:lnTo>
                    <a:pt x="479" y="2297"/>
                  </a:lnTo>
                  <a:close/>
                  <a:moveTo>
                    <a:pt x="854" y="2672"/>
                  </a:moveTo>
                  <a:cubicBezTo>
                    <a:pt x="750" y="2776"/>
                    <a:pt x="750" y="2944"/>
                    <a:pt x="854" y="3047"/>
                  </a:cubicBezTo>
                  <a:cubicBezTo>
                    <a:pt x="957" y="3151"/>
                    <a:pt x="1125" y="3151"/>
                    <a:pt x="1229" y="3047"/>
                  </a:cubicBezTo>
                  <a:cubicBezTo>
                    <a:pt x="1448" y="2828"/>
                    <a:pt x="1448" y="2828"/>
                    <a:pt x="1448" y="2828"/>
                  </a:cubicBezTo>
                  <a:cubicBezTo>
                    <a:pt x="1552" y="2724"/>
                    <a:pt x="1552" y="2556"/>
                    <a:pt x="1448" y="2453"/>
                  </a:cubicBezTo>
                  <a:cubicBezTo>
                    <a:pt x="1345" y="2349"/>
                    <a:pt x="1177" y="2349"/>
                    <a:pt x="1073" y="2453"/>
                  </a:cubicBezTo>
                  <a:lnTo>
                    <a:pt x="854" y="2672"/>
                  </a:lnTo>
                  <a:close/>
                  <a:moveTo>
                    <a:pt x="1229" y="3047"/>
                  </a:moveTo>
                  <a:cubicBezTo>
                    <a:pt x="1125" y="3151"/>
                    <a:pt x="1125" y="3319"/>
                    <a:pt x="1229" y="3422"/>
                  </a:cubicBezTo>
                  <a:cubicBezTo>
                    <a:pt x="1332" y="3526"/>
                    <a:pt x="1500" y="3526"/>
                    <a:pt x="1604" y="3422"/>
                  </a:cubicBezTo>
                  <a:cubicBezTo>
                    <a:pt x="1823" y="3203"/>
                    <a:pt x="1823" y="3203"/>
                    <a:pt x="1823" y="3203"/>
                  </a:cubicBezTo>
                  <a:cubicBezTo>
                    <a:pt x="1927" y="3099"/>
                    <a:pt x="1927" y="2931"/>
                    <a:pt x="1823" y="2828"/>
                  </a:cubicBezTo>
                  <a:cubicBezTo>
                    <a:pt x="1720" y="2724"/>
                    <a:pt x="1552" y="2724"/>
                    <a:pt x="1448" y="2828"/>
                  </a:cubicBezTo>
                  <a:lnTo>
                    <a:pt x="1229" y="3047"/>
                  </a:lnTo>
                  <a:close/>
                  <a:moveTo>
                    <a:pt x="3214" y="1813"/>
                  </a:moveTo>
                  <a:cubicBezTo>
                    <a:pt x="3746" y="1280"/>
                    <a:pt x="3746" y="1280"/>
                    <a:pt x="3746" y="1280"/>
                  </a:cubicBezTo>
                  <a:cubicBezTo>
                    <a:pt x="3762" y="1264"/>
                    <a:pt x="3762" y="1236"/>
                    <a:pt x="3746" y="1220"/>
                  </a:cubicBezTo>
                  <a:cubicBezTo>
                    <a:pt x="2526" y="0"/>
                    <a:pt x="2526" y="0"/>
                    <a:pt x="2526" y="0"/>
                  </a:cubicBezTo>
                  <a:cubicBezTo>
                    <a:pt x="2526" y="0"/>
                    <a:pt x="2526" y="0"/>
                    <a:pt x="2526" y="0"/>
                  </a:cubicBezTo>
                  <a:cubicBezTo>
                    <a:pt x="1436" y="363"/>
                    <a:pt x="1436" y="363"/>
                    <a:pt x="1436" y="363"/>
                  </a:cubicBezTo>
                  <a:cubicBezTo>
                    <a:pt x="1426" y="367"/>
                    <a:pt x="1417" y="375"/>
                    <a:pt x="1412" y="385"/>
                  </a:cubicBezTo>
                  <a:cubicBezTo>
                    <a:pt x="1057" y="1094"/>
                    <a:pt x="1057" y="1094"/>
                    <a:pt x="1057" y="1094"/>
                  </a:cubicBezTo>
                  <a:cubicBezTo>
                    <a:pt x="1037" y="1142"/>
                    <a:pt x="1026" y="1195"/>
                    <a:pt x="1026" y="1250"/>
                  </a:cubicBezTo>
                  <a:cubicBezTo>
                    <a:pt x="1026" y="1319"/>
                    <a:pt x="1054" y="1382"/>
                    <a:pt x="1099" y="1427"/>
                  </a:cubicBezTo>
                  <a:cubicBezTo>
                    <a:pt x="1144" y="1472"/>
                    <a:pt x="1207" y="1500"/>
                    <a:pt x="1276" y="1500"/>
                  </a:cubicBezTo>
                  <a:cubicBezTo>
                    <a:pt x="1483" y="1500"/>
                    <a:pt x="1651" y="1332"/>
                    <a:pt x="1651" y="1125"/>
                  </a:cubicBezTo>
                  <a:cubicBezTo>
                    <a:pt x="1651" y="918"/>
                    <a:pt x="1819" y="750"/>
                    <a:pt x="2026" y="750"/>
                  </a:cubicBezTo>
                  <a:cubicBezTo>
                    <a:pt x="2094" y="750"/>
                    <a:pt x="2162" y="771"/>
                    <a:pt x="2214" y="813"/>
                  </a:cubicBezTo>
                  <a:cubicBezTo>
                    <a:pt x="3448" y="2047"/>
                    <a:pt x="3448" y="2047"/>
                    <a:pt x="3448" y="2047"/>
                  </a:cubicBezTo>
                  <a:cubicBezTo>
                    <a:pt x="3553" y="2152"/>
                    <a:pt x="3552" y="2321"/>
                    <a:pt x="3446" y="2425"/>
                  </a:cubicBezTo>
                  <a:cubicBezTo>
                    <a:pt x="3341" y="2527"/>
                    <a:pt x="3174" y="2523"/>
                    <a:pt x="3071" y="2420"/>
                  </a:cubicBezTo>
                  <a:cubicBezTo>
                    <a:pt x="2854" y="2203"/>
                    <a:pt x="2854" y="2203"/>
                    <a:pt x="2854" y="2203"/>
                  </a:cubicBezTo>
                </a:path>
              </a:pathLst>
            </a:custGeom>
            <a:noFill/>
            <a:ln w="952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9144" rIns="91440" bIns="914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grpSp>
        <p:nvGrpSpPr>
          <p:cNvPr id="120" name="Group 119">
            <a:extLst>
              <a:ext uri="{FF2B5EF4-FFF2-40B4-BE49-F238E27FC236}">
                <a16:creationId xmlns:a16="http://schemas.microsoft.com/office/drawing/2014/main" id="{2587F4DC-1CE2-4B98-BDF6-2408197FE26C}"/>
              </a:ext>
            </a:extLst>
          </p:cNvPr>
          <p:cNvGrpSpPr/>
          <p:nvPr/>
        </p:nvGrpSpPr>
        <p:grpSpPr>
          <a:xfrm>
            <a:off x="2357272" y="4593403"/>
            <a:ext cx="1017153" cy="175683"/>
            <a:chOff x="2357272" y="4593403"/>
            <a:chExt cx="1017153" cy="175683"/>
          </a:xfrm>
        </p:grpSpPr>
        <p:sp>
          <p:nvSpPr>
            <p:cNvPr id="787" name="Rectangle 786">
              <a:hlinkClick r:id="rId134" tooltip="Microsoft Azure Stack is a hybrid cloud platform that lets you provide Azure services from your datacenter. Security and compliance are areas of major investment for Azure Stack."/>
              <a:extLst>
                <a:ext uri="{FF2B5EF4-FFF2-40B4-BE49-F238E27FC236}">
                  <a16:creationId xmlns:a16="http://schemas.microsoft.com/office/drawing/2014/main" id="{1EF0A278-F7DA-44D1-BB99-7A7B7089A10E}"/>
                </a:ext>
              </a:extLst>
            </p:cNvPr>
            <p:cNvSpPr/>
            <p:nvPr/>
          </p:nvSpPr>
          <p:spPr>
            <a:xfrm>
              <a:off x="2357272" y="4593403"/>
              <a:ext cx="1017153" cy="175683"/>
            </a:xfrm>
            <a:prstGeom prst="rect">
              <a:avLst/>
            </a:prstGeom>
            <a:solidFill>
              <a:schemeClr val="bg1"/>
            </a:solidFill>
            <a:ln w="14224">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45720" rIns="45720" rtlCol="0" anchor="ctr">
              <a:noAutofit/>
            </a:bodyPr>
            <a:lstStyle/>
            <a:p>
              <a:pPr marL="0" marR="0" lvl="0" indent="0" algn="ctr" defTabSz="914400" rtl="0" eaLnBrk="1" fontAlgn="auto" latinLnBrk="0" hangingPunct="1">
                <a:lnSpc>
                  <a:spcPct val="97000"/>
                </a:lnSpc>
                <a:spcBef>
                  <a:spcPts val="0"/>
                </a:spcBef>
                <a:spcAft>
                  <a:spcPts val="0"/>
                </a:spcAft>
                <a:buClrTx/>
                <a:buSzTx/>
                <a:buFontTx/>
                <a:buNone/>
                <a:tabLst/>
                <a:defRPr/>
              </a:pPr>
              <a:r>
                <a:rPr kumimoji="0" lang="en-US" sz="75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Azure Stack</a:t>
              </a:r>
            </a:p>
          </p:txBody>
        </p:sp>
        <p:pic>
          <p:nvPicPr>
            <p:cNvPr id="150" name="Picture 149">
              <a:extLst>
                <a:ext uri="{FF2B5EF4-FFF2-40B4-BE49-F238E27FC236}">
                  <a16:creationId xmlns:a16="http://schemas.microsoft.com/office/drawing/2014/main" id="{2BC538A9-F2EF-42A1-9153-5CFA9F774EC1}"/>
                </a:ext>
              </a:extLst>
            </p:cNvPr>
            <p:cNvPicPr>
              <a:picLocks noChangeAspect="1"/>
            </p:cNvPicPr>
            <p:nvPr/>
          </p:nvPicPr>
          <p:blipFill>
            <a:blip r:embed="rId45"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392864" y="4625084"/>
              <a:ext cx="150932" cy="112545"/>
            </a:xfrm>
            <a:prstGeom prst="rect">
              <a:avLst/>
            </a:prstGeom>
          </p:spPr>
        </p:pic>
      </p:grpSp>
      <p:grpSp>
        <p:nvGrpSpPr>
          <p:cNvPr id="101" name="Group 100">
            <a:extLst>
              <a:ext uri="{FF2B5EF4-FFF2-40B4-BE49-F238E27FC236}">
                <a16:creationId xmlns:a16="http://schemas.microsoft.com/office/drawing/2014/main" id="{2F7EC89E-8A15-4049-AC02-BE30889D474E}"/>
              </a:ext>
            </a:extLst>
          </p:cNvPr>
          <p:cNvGrpSpPr/>
          <p:nvPr/>
        </p:nvGrpSpPr>
        <p:grpSpPr>
          <a:xfrm>
            <a:off x="2093762" y="3830874"/>
            <a:ext cx="1270503" cy="353424"/>
            <a:chOff x="2123430" y="3828285"/>
            <a:chExt cx="1187138" cy="353424"/>
          </a:xfrm>
        </p:grpSpPr>
        <p:sp>
          <p:nvSpPr>
            <p:cNvPr id="582" name="Rectangle 581">
              <a:hlinkClick r:id="rId135" tooltip="Microsoft Entra Private Access &amp; App Proxy are modern secure replacements for VPN for users accessing private apps and resources. Microsoft Entra Private Access is for FQDNs &amp; IPs, App Proxy is for HTTPS and modern authentication protocols. "/>
              <a:extLst>
                <a:ext uri="{FF2B5EF4-FFF2-40B4-BE49-F238E27FC236}">
                  <a16:creationId xmlns:a16="http://schemas.microsoft.com/office/drawing/2014/main" id="{5417E46D-6511-48A9-8F0F-7A083A78B4E5}"/>
                </a:ext>
              </a:extLst>
            </p:cNvPr>
            <p:cNvSpPr/>
            <p:nvPr/>
          </p:nvSpPr>
          <p:spPr>
            <a:xfrm>
              <a:off x="2123430" y="3828285"/>
              <a:ext cx="1187138" cy="353424"/>
            </a:xfrm>
            <a:prstGeom prst="rect">
              <a:avLst/>
            </a:prstGeom>
            <a:solidFill>
              <a:schemeClr val="bg1"/>
            </a:solidFill>
            <a:ln w="19050">
              <a:solidFill>
                <a:srgbClr val="5C2D9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45720" rIns="91440" rtlCol="0" anchor="ctr">
              <a:noAutofit/>
            </a:bodyPr>
            <a:lstStyle/>
            <a:p>
              <a:pPr marL="0" marR="0" lvl="0" indent="0" algn="r" defTabSz="914400" rtl="0" eaLnBrk="1" fontAlgn="auto" latinLnBrk="0" hangingPunct="1">
                <a:lnSpc>
                  <a:spcPct val="97000"/>
                </a:lnSpc>
                <a:spcBef>
                  <a:spcPts val="0"/>
                </a:spcBef>
                <a:spcAft>
                  <a:spcPts val="0"/>
                </a:spcAft>
                <a:buClrTx/>
                <a:buSzTx/>
                <a:buFontTx/>
                <a:buNone/>
                <a:tabLst/>
                <a:defRPr/>
              </a:pPr>
              <a:r>
                <a:rPr kumimoji="0" lang="en-US" sz="720" b="1" i="0" u="none" strike="noStrike" kern="1200" cap="none" spc="0" normalizeH="0" baseline="0" noProof="0">
                  <a:ln>
                    <a:noFill/>
                  </a:ln>
                  <a:solidFill>
                    <a:srgbClr val="5C2D91"/>
                  </a:solidFill>
                  <a:effectLst/>
                  <a:uLnTx/>
                  <a:uFillTx/>
                  <a:latin typeface="Segoe UI" panose="020B0502040204020203" pitchFamily="34" charset="0"/>
                  <a:ea typeface="+mn-ea"/>
                  <a:cs typeface="Segoe UI" panose="020B0502040204020203" pitchFamily="34" charset="0"/>
                </a:rPr>
                <a:t>Microsoft Entra Private Access &amp; App Proxy</a:t>
              </a:r>
            </a:p>
            <a:p>
              <a:pPr marL="0" marR="0" lvl="0" indent="0" algn="r" defTabSz="914400" rtl="0" eaLnBrk="1" fontAlgn="auto" latinLnBrk="0" hangingPunct="1">
                <a:lnSpc>
                  <a:spcPct val="97000"/>
                </a:lnSpc>
                <a:spcBef>
                  <a:spcPts val="0"/>
                </a:spcBef>
                <a:spcAft>
                  <a:spcPts val="0"/>
                </a:spcAft>
                <a:buClrTx/>
                <a:buSzTx/>
                <a:buFontTx/>
                <a:buNone/>
                <a:tabLst/>
                <a:defRPr/>
              </a:pPr>
              <a:r>
                <a:rPr kumimoji="0" lang="en-US" sz="600" b="0" i="1" u="none" strike="noStrike" kern="1200" cap="none" spc="0" normalizeH="0" baseline="0" noProof="0">
                  <a:ln>
                    <a:noFill/>
                  </a:ln>
                  <a:solidFill>
                    <a:srgbClr val="5C2D91"/>
                  </a:solidFill>
                  <a:effectLst/>
                  <a:uLnTx/>
                  <a:uFillTx/>
                  <a:latin typeface="Segoe UI Semibold" panose="020B0702040204020203" pitchFamily="34" charset="0"/>
                  <a:ea typeface="+mn-ea"/>
                  <a:cs typeface="Segoe UI Semibold" panose="020B0702040204020203" pitchFamily="34" charset="0"/>
                </a:rPr>
                <a:t>Beyond User VPN</a:t>
              </a:r>
            </a:p>
          </p:txBody>
        </p:sp>
        <p:pic>
          <p:nvPicPr>
            <p:cNvPr id="113" name="Picture 112">
              <a:extLst>
                <a:ext uri="{FF2B5EF4-FFF2-40B4-BE49-F238E27FC236}">
                  <a16:creationId xmlns:a16="http://schemas.microsoft.com/office/drawing/2014/main" id="{B3E627A3-008C-4961-B31E-74DB333A5DBA}"/>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rcRect/>
            <a:stretch/>
          </p:blipFill>
          <p:spPr>
            <a:xfrm>
              <a:off x="2175425" y="3957243"/>
              <a:ext cx="170198" cy="189843"/>
            </a:xfrm>
            <a:prstGeom prst="rect">
              <a:avLst/>
            </a:prstGeom>
          </p:spPr>
        </p:pic>
      </p:grpSp>
      <p:sp>
        <p:nvSpPr>
          <p:cNvPr id="3" name="Rectangle 2">
            <a:extLst>
              <a:ext uri="{FF2B5EF4-FFF2-40B4-BE49-F238E27FC236}">
                <a16:creationId xmlns:a16="http://schemas.microsoft.com/office/drawing/2014/main" id="{84745DB0-7B18-4A4B-AE44-64FA48E6E057}"/>
              </a:ext>
            </a:extLst>
          </p:cNvPr>
          <p:cNvSpPr/>
          <p:nvPr/>
        </p:nvSpPr>
        <p:spPr>
          <a:xfrm>
            <a:off x="6443622" y="1152404"/>
            <a:ext cx="1803257" cy="803553"/>
          </a:xfrm>
          <a:prstGeom prst="rect">
            <a:avLst/>
          </a:prstGeom>
          <a:noFill/>
          <a:ln w="14224">
            <a:noFill/>
          </a:ln>
        </p:spPr>
        <p:txBody>
          <a:bodyPr wrap="square">
            <a:spAutoFit/>
          </a:bodyPr>
          <a:lstStyle/>
          <a:p>
            <a:pPr marL="0" marR="0" lvl="0" indent="0" algn="l" defTabSz="914400" rtl="0" eaLnBrk="1" fontAlgn="auto" latinLnBrk="0" hangingPunct="1">
              <a:lnSpc>
                <a:spcPct val="97000"/>
              </a:lnSpc>
              <a:spcBef>
                <a:spcPts val="0"/>
              </a:spcBef>
              <a:spcAft>
                <a:spcPts val="0"/>
              </a:spcAft>
              <a:buClrTx/>
              <a:buSzTx/>
              <a:buFontTx/>
              <a:buNone/>
              <a:tabLst/>
              <a:defRPr/>
            </a:pPr>
            <a:r>
              <a:rPr kumimoji="0" lang="en-US" sz="1050" b="1" i="0" u="none" strike="noStrike" kern="1200" cap="none" spc="0" normalizeH="0" baseline="0" noProof="0">
                <a:ln>
                  <a:noFill/>
                </a:ln>
                <a:gradFill>
                  <a:gsLst>
                    <a:gs pos="0">
                      <a:srgbClr val="505050"/>
                    </a:gs>
                    <a:gs pos="100000">
                      <a:srgbClr val="505050"/>
                    </a:gs>
                  </a:gsLst>
                  <a:lin ang="5400000" scaled="1"/>
                </a:gradFill>
                <a:effectLst/>
                <a:uLnTx/>
                <a:uFillTx/>
                <a:latin typeface="Segoe UI" panose="020B0502040204020203" pitchFamily="34" charset="0"/>
                <a:ea typeface="+mn-ea"/>
                <a:cs typeface="Segoe UI" panose="020B0502040204020203" pitchFamily="34" charset="0"/>
              </a:rPr>
              <a:t>Security Guidance</a:t>
            </a:r>
          </a:p>
          <a:p>
            <a:pPr marL="0" marR="0" lvl="0" indent="0" algn="l" defTabSz="914400" rtl="0" eaLnBrk="1" fontAlgn="auto" latinLnBrk="0" hangingPunct="1">
              <a:lnSpc>
                <a:spcPct val="97000"/>
              </a:lnSpc>
              <a:spcBef>
                <a:spcPts val="0"/>
              </a:spcBef>
              <a:spcAft>
                <a:spcPts val="0"/>
              </a:spcAft>
              <a:buClrTx/>
              <a:buSzTx/>
              <a:buFontTx/>
              <a:buNone/>
              <a:tabLst/>
              <a:defRPr/>
            </a:pPr>
            <a:endParaRPr kumimoji="0" lang="en-US" sz="80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endParaRPr>
          </a:p>
          <a:p>
            <a:pPr marL="228600" marR="0" lvl="0" indent="-228600" algn="l" defTabSz="914400" rtl="0" eaLnBrk="1" fontAlgn="auto" latinLnBrk="0" hangingPunct="1">
              <a:lnSpc>
                <a:spcPct val="97000"/>
              </a:lnSpc>
              <a:spcBef>
                <a:spcPts val="0"/>
              </a:spcBef>
              <a:spcAft>
                <a:spcPts val="300"/>
              </a:spcAft>
              <a:buClrTx/>
              <a:buSzTx/>
              <a:buFont typeface="+mj-lt"/>
              <a:buAutoNum type="arabicPeriod"/>
              <a:tabLst/>
              <a:defRPr/>
            </a:pPr>
            <a:r>
              <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hlinkClick r:id="" action="ppaction://noaction"/>
              </a:rPr>
              <a:t>Security Adoption Framework</a:t>
            </a:r>
          </a:p>
          <a:p>
            <a:pPr marL="228600" marR="0" lvl="0" indent="-228600" algn="l" defTabSz="914400" rtl="0" eaLnBrk="1" fontAlgn="auto" latinLnBrk="0" hangingPunct="1">
              <a:lnSpc>
                <a:spcPct val="97000"/>
              </a:lnSpc>
              <a:spcBef>
                <a:spcPts val="0"/>
              </a:spcBef>
              <a:spcAft>
                <a:spcPts val="300"/>
              </a:spcAft>
              <a:buClrTx/>
              <a:buSzTx/>
              <a:buFont typeface="+mj-lt"/>
              <a:buAutoNum type="arabicPeriod"/>
              <a:tabLst/>
              <a:defRPr/>
            </a:pPr>
            <a:r>
              <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hlinkClick r:id="" action="ppaction://noaction"/>
              </a:rPr>
              <a:t>Security </a:t>
            </a:r>
            <a:r>
              <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hlinkClick r:id="rId136" tooltip="Technical guidance to help security professionals build and implement cybersecurity strategy, architecture, prioritized roadmaps, best practices, getting started guides, and more. "/>
              </a:rPr>
              <a:t>Documentation</a:t>
            </a:r>
            <a:endPar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hlinkClick r:id="" action="ppaction://noaction"/>
            </a:endParaRPr>
          </a:p>
          <a:p>
            <a:pPr marL="228600" marR="0" lvl="0" indent="-228600" algn="l" defTabSz="914400" rtl="0" eaLnBrk="1" fontAlgn="auto" latinLnBrk="0" hangingPunct="1">
              <a:lnSpc>
                <a:spcPct val="97000"/>
              </a:lnSpc>
              <a:spcBef>
                <a:spcPts val="0"/>
              </a:spcBef>
              <a:spcAft>
                <a:spcPts val="300"/>
              </a:spcAft>
              <a:buClrTx/>
              <a:buSzTx/>
              <a:buFont typeface="+mj-lt"/>
              <a:buAutoNum type="arabicPeriod"/>
              <a:tabLst/>
              <a:defRPr/>
            </a:pPr>
            <a:r>
              <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Cloud Security </a:t>
            </a:r>
            <a:r>
              <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hlinkClick r:id="rId137" tooltip="The Azure Security Benchmark (ASB) provides prescriptive best practices and recommendations to help improve the security of workloads, data, and services on Azure."/>
              </a:rPr>
              <a:t>Benchmarks</a:t>
            </a:r>
            <a:endPar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endParaRPr>
          </a:p>
        </p:txBody>
      </p:sp>
      <p:grpSp>
        <p:nvGrpSpPr>
          <p:cNvPr id="136" name="Group 135">
            <a:extLst>
              <a:ext uri="{FF2B5EF4-FFF2-40B4-BE49-F238E27FC236}">
                <a16:creationId xmlns:a16="http://schemas.microsoft.com/office/drawing/2014/main" id="{940E99A8-8667-4981-B671-471AD815E4FE}"/>
              </a:ext>
            </a:extLst>
          </p:cNvPr>
          <p:cNvGrpSpPr/>
          <p:nvPr/>
        </p:nvGrpSpPr>
        <p:grpSpPr>
          <a:xfrm>
            <a:off x="6813731" y="4750846"/>
            <a:ext cx="1332140" cy="153063"/>
            <a:chOff x="6813731" y="4750846"/>
            <a:chExt cx="1332140" cy="153063"/>
          </a:xfrm>
        </p:grpSpPr>
        <p:sp>
          <p:nvSpPr>
            <p:cNvPr id="688" name="Rectangle 687">
              <a:hlinkClick r:id="rId138" tooltip="Azure offers hundreds of services to help organizations meet security and productivity objectives"/>
              <a:extLst>
                <a:ext uri="{FF2B5EF4-FFF2-40B4-BE49-F238E27FC236}">
                  <a16:creationId xmlns:a16="http://schemas.microsoft.com/office/drawing/2014/main" id="{7963C6CD-FC37-4FE2-AF9B-8C2E4680BA37}"/>
                </a:ext>
              </a:extLst>
            </p:cNvPr>
            <p:cNvSpPr/>
            <p:nvPr/>
          </p:nvSpPr>
          <p:spPr>
            <a:xfrm>
              <a:off x="6813731" y="4750846"/>
              <a:ext cx="1332140" cy="153063"/>
            </a:xfrm>
            <a:prstGeom prst="rect">
              <a:avLst/>
            </a:prstGeom>
            <a:solidFill>
              <a:schemeClr val="bg1"/>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0" i="1" u="none" strike="noStrike" kern="1200" cap="none" spc="0" normalizeH="0" baseline="0" noProof="0">
                  <a:ln>
                    <a:noFill/>
                  </a:ln>
                  <a:solidFill>
                    <a:srgbClr val="3C3C3C"/>
                  </a:solidFill>
                  <a:effectLst/>
                  <a:uLnTx/>
                  <a:uFillTx/>
                  <a:latin typeface="Segoe UI" panose="020B0502040204020203" pitchFamily="34" charset="0"/>
                  <a:ea typeface="+mn-ea"/>
                  <a:cs typeface="Segoe UI" panose="020B0502040204020203" pitchFamily="34" charset="0"/>
                </a:rPr>
                <a:t>Security &amp; Other Services</a:t>
              </a:r>
            </a:p>
          </p:txBody>
        </p:sp>
        <p:grpSp>
          <p:nvGrpSpPr>
            <p:cNvPr id="102" name="Group 101">
              <a:extLst>
                <a:ext uri="{FF2B5EF4-FFF2-40B4-BE49-F238E27FC236}">
                  <a16:creationId xmlns:a16="http://schemas.microsoft.com/office/drawing/2014/main" id="{0DB0F1ED-6A41-424B-868C-BBD6BBB667E7}"/>
                </a:ext>
              </a:extLst>
            </p:cNvPr>
            <p:cNvGrpSpPr/>
            <p:nvPr/>
          </p:nvGrpSpPr>
          <p:grpSpPr>
            <a:xfrm>
              <a:off x="6885357" y="4817123"/>
              <a:ext cx="105570" cy="25583"/>
              <a:chOff x="6660452" y="3094221"/>
              <a:chExt cx="188672" cy="45719"/>
            </a:xfrm>
          </p:grpSpPr>
          <p:sp>
            <p:nvSpPr>
              <p:cNvPr id="110" name="Oval 109">
                <a:extLst>
                  <a:ext uri="{FF2B5EF4-FFF2-40B4-BE49-F238E27FC236}">
                    <a16:creationId xmlns:a16="http://schemas.microsoft.com/office/drawing/2014/main" id="{7B3E62CD-7F8A-46CC-8BAE-4691724F58E9}"/>
                  </a:ext>
                </a:extLst>
              </p:cNvPr>
              <p:cNvSpPr/>
              <p:nvPr/>
            </p:nvSpPr>
            <p:spPr bwMode="auto">
              <a:xfrm>
                <a:off x="6660452" y="3094221"/>
                <a:ext cx="45720" cy="45719"/>
              </a:xfrm>
              <a:prstGeom prst="ellipse">
                <a:avLst/>
              </a:prstGeom>
              <a:solidFill>
                <a:schemeClr val="tx1">
                  <a:lumMod val="65000"/>
                  <a:lumOff val="3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1" name="Oval 110">
                <a:extLst>
                  <a:ext uri="{FF2B5EF4-FFF2-40B4-BE49-F238E27FC236}">
                    <a16:creationId xmlns:a16="http://schemas.microsoft.com/office/drawing/2014/main" id="{0343811B-56C3-461D-B065-DB1BB6421E5D}"/>
                  </a:ext>
                </a:extLst>
              </p:cNvPr>
              <p:cNvSpPr/>
              <p:nvPr/>
            </p:nvSpPr>
            <p:spPr bwMode="auto">
              <a:xfrm>
                <a:off x="6731928" y="3094221"/>
                <a:ext cx="45720" cy="45719"/>
              </a:xfrm>
              <a:prstGeom prst="ellipse">
                <a:avLst/>
              </a:prstGeom>
              <a:solidFill>
                <a:schemeClr val="tx1">
                  <a:lumMod val="65000"/>
                  <a:lumOff val="3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2" name="Oval 111">
                <a:extLst>
                  <a:ext uri="{FF2B5EF4-FFF2-40B4-BE49-F238E27FC236}">
                    <a16:creationId xmlns:a16="http://schemas.microsoft.com/office/drawing/2014/main" id="{D5EF34EC-591A-477C-AA1B-83A2FC1B9695}"/>
                  </a:ext>
                </a:extLst>
              </p:cNvPr>
              <p:cNvSpPr/>
              <p:nvPr/>
            </p:nvSpPr>
            <p:spPr bwMode="auto">
              <a:xfrm>
                <a:off x="6803404" y="3094221"/>
                <a:ext cx="45720" cy="45719"/>
              </a:xfrm>
              <a:prstGeom prst="ellipse">
                <a:avLst/>
              </a:prstGeom>
              <a:solidFill>
                <a:schemeClr val="tx1">
                  <a:lumMod val="65000"/>
                  <a:lumOff val="3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nvGrpSpPr>
          <p:cNvPr id="697" name="Group 696">
            <a:extLst>
              <a:ext uri="{FF2B5EF4-FFF2-40B4-BE49-F238E27FC236}">
                <a16:creationId xmlns:a16="http://schemas.microsoft.com/office/drawing/2014/main" id="{60967A4C-6687-4949-884E-EB39984EFB95}"/>
              </a:ext>
            </a:extLst>
          </p:cNvPr>
          <p:cNvGrpSpPr/>
          <p:nvPr/>
        </p:nvGrpSpPr>
        <p:grpSpPr>
          <a:xfrm>
            <a:off x="8697244" y="3005674"/>
            <a:ext cx="1283140" cy="409387"/>
            <a:chOff x="8686501" y="2842004"/>
            <a:chExt cx="1384866" cy="457176"/>
          </a:xfrm>
        </p:grpSpPr>
        <p:grpSp>
          <p:nvGrpSpPr>
            <p:cNvPr id="698" name="Group 697">
              <a:extLst>
                <a:ext uri="{FF2B5EF4-FFF2-40B4-BE49-F238E27FC236}">
                  <a16:creationId xmlns:a16="http://schemas.microsoft.com/office/drawing/2014/main" id="{D6ED7781-96EC-4A69-8F58-34134CA39400}"/>
                </a:ext>
              </a:extLst>
            </p:cNvPr>
            <p:cNvGrpSpPr/>
            <p:nvPr/>
          </p:nvGrpSpPr>
          <p:grpSpPr>
            <a:xfrm>
              <a:off x="8686501" y="2842004"/>
              <a:ext cx="1384866" cy="457176"/>
              <a:chOff x="4095283" y="4588248"/>
              <a:chExt cx="1460967" cy="482298"/>
            </a:xfrm>
          </p:grpSpPr>
          <p:sp>
            <p:nvSpPr>
              <p:cNvPr id="714" name="TextBox 713">
                <a:extLst>
                  <a:ext uri="{FF2B5EF4-FFF2-40B4-BE49-F238E27FC236}">
                    <a16:creationId xmlns:a16="http://schemas.microsoft.com/office/drawing/2014/main" id="{37A8412A-AB6F-4033-BC4F-B0E20E32D9F7}"/>
                  </a:ext>
                </a:extLst>
              </p:cNvPr>
              <p:cNvSpPr txBox="1"/>
              <p:nvPr/>
            </p:nvSpPr>
            <p:spPr>
              <a:xfrm>
                <a:off x="4362919" y="4588248"/>
                <a:ext cx="769840" cy="482298"/>
              </a:xfrm>
              <a:prstGeom prst="rect">
                <a:avLst/>
              </a:prstGeom>
              <a:noFill/>
            </p:spPr>
            <p:txBody>
              <a:bodyPr wrap="square">
                <a:spAutoFit/>
              </a:bodyPr>
              <a:lstStyle/>
              <a:p>
                <a:pPr marL="169863" marR="0" lvl="0" indent="0" algn="ctr" defTabSz="914400" rtl="0" eaLnBrk="1" fontAlgn="auto" latinLnBrk="0" hangingPunct="1">
                  <a:lnSpc>
                    <a:spcPct val="97000"/>
                  </a:lnSpc>
                  <a:spcBef>
                    <a:spcPts val="0"/>
                  </a:spcBef>
                  <a:spcAft>
                    <a:spcPts val="200"/>
                  </a:spcAft>
                  <a:buClrTx/>
                  <a:buSzTx/>
                  <a:buFontTx/>
                  <a:buNone/>
                  <a:tabLst/>
                  <a:defRPr/>
                </a:pPr>
                <a:r>
                  <a:rPr kumimoji="0" lang="en-US" sz="600" b="0" i="0" u="none" strike="noStrike" kern="1200" cap="none" spc="0" normalizeH="0" baseline="0" noProof="0">
                    <a:ln>
                      <a:noFill/>
                    </a:ln>
                    <a:solidFill>
                      <a:srgbClr val="EAEAEA">
                        <a:lumMod val="50000"/>
                      </a:srgbClr>
                    </a:solidFill>
                    <a:effectLst/>
                    <a:uLnTx/>
                    <a:uFillTx/>
                    <a:latin typeface="Segoe UI Semibold" panose="020B0702040204020203" pitchFamily="34" charset="0"/>
                    <a:ea typeface="+mn-ea"/>
                    <a:cs typeface="Segoe UI Semibold" panose="020B0702040204020203" pitchFamily="34" charset="0"/>
                  </a:rPr>
                  <a:t>Discover</a:t>
                </a:r>
              </a:p>
              <a:p>
                <a:pPr marL="169863" marR="0" lvl="0" indent="0" algn="ctr" defTabSz="914400" rtl="0" eaLnBrk="1" fontAlgn="auto" latinLnBrk="0" hangingPunct="1">
                  <a:lnSpc>
                    <a:spcPct val="97000"/>
                  </a:lnSpc>
                  <a:spcBef>
                    <a:spcPts val="0"/>
                  </a:spcBef>
                  <a:spcAft>
                    <a:spcPts val="200"/>
                  </a:spcAft>
                  <a:buClrTx/>
                  <a:buSzTx/>
                  <a:buFontTx/>
                  <a:buNone/>
                  <a:tabLst/>
                  <a:defRPr/>
                </a:pPr>
                <a:endParaRPr kumimoji="0" lang="en-US" sz="600" b="0" i="0" u="none" strike="noStrike" kern="1200" cap="none" spc="0" normalizeH="0" baseline="0" noProof="0">
                  <a:ln>
                    <a:noFill/>
                  </a:ln>
                  <a:solidFill>
                    <a:srgbClr val="EAEAEA">
                      <a:lumMod val="50000"/>
                    </a:srgbClr>
                  </a:solidFill>
                  <a:effectLst/>
                  <a:uLnTx/>
                  <a:uFillTx/>
                  <a:latin typeface="Segoe UI Semibold" panose="020B0702040204020203" pitchFamily="34" charset="0"/>
                  <a:ea typeface="+mn-ea"/>
                  <a:cs typeface="Segoe UI Semibold" panose="020B0702040204020203" pitchFamily="34" charset="0"/>
                </a:endParaRPr>
              </a:p>
              <a:p>
                <a:pPr marL="169863" marR="0" lvl="0" indent="0" algn="ctr" defTabSz="914400" rtl="0" eaLnBrk="1" fontAlgn="auto" latinLnBrk="0" hangingPunct="1">
                  <a:lnSpc>
                    <a:spcPct val="97000"/>
                  </a:lnSpc>
                  <a:spcBef>
                    <a:spcPts val="0"/>
                  </a:spcBef>
                  <a:spcAft>
                    <a:spcPts val="200"/>
                  </a:spcAft>
                  <a:buClrTx/>
                  <a:buSzTx/>
                  <a:buFontTx/>
                  <a:buNone/>
                  <a:tabLst/>
                  <a:defRPr/>
                </a:pPr>
                <a:r>
                  <a:rPr kumimoji="0" lang="en-US" sz="600" b="0" i="0" u="none" strike="noStrike" kern="1200" cap="none" spc="0" normalizeH="0" baseline="0" noProof="0">
                    <a:ln>
                      <a:noFill/>
                    </a:ln>
                    <a:solidFill>
                      <a:srgbClr val="EAEAEA">
                        <a:lumMod val="50000"/>
                      </a:srgbClr>
                    </a:solidFill>
                    <a:effectLst/>
                    <a:uLnTx/>
                    <a:uFillTx/>
                    <a:latin typeface="Segoe UI Semibold" panose="020B0702040204020203" pitchFamily="34" charset="0"/>
                    <a:ea typeface="+mn-ea"/>
                    <a:cs typeface="Segoe UI Semibold" panose="020B0702040204020203" pitchFamily="34" charset="0"/>
                  </a:rPr>
                  <a:t>Protect</a:t>
                </a:r>
              </a:p>
            </p:txBody>
          </p:sp>
          <p:sp>
            <p:nvSpPr>
              <p:cNvPr id="716" name="TextBox 715">
                <a:extLst>
                  <a:ext uri="{FF2B5EF4-FFF2-40B4-BE49-F238E27FC236}">
                    <a16:creationId xmlns:a16="http://schemas.microsoft.com/office/drawing/2014/main" id="{AFDD54AA-289D-4449-A210-1D98AAA981FD}"/>
                  </a:ext>
                </a:extLst>
              </p:cNvPr>
              <p:cNvSpPr txBox="1"/>
              <p:nvPr/>
            </p:nvSpPr>
            <p:spPr>
              <a:xfrm>
                <a:off x="5038726" y="4723311"/>
                <a:ext cx="517524" cy="2175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EAEAEA">
                        <a:lumMod val="50000"/>
                      </a:srgbClr>
                    </a:solidFill>
                    <a:effectLst/>
                    <a:uLnTx/>
                    <a:uFillTx/>
                    <a:latin typeface="Segoe UI Semibold" panose="020B0702040204020203" pitchFamily="34" charset="0"/>
                    <a:ea typeface="+mn-ea"/>
                    <a:cs typeface="Segoe UI Semibold" panose="020B0702040204020203" pitchFamily="34" charset="0"/>
                  </a:rPr>
                  <a:t>Classify</a:t>
                </a:r>
              </a:p>
            </p:txBody>
          </p:sp>
          <p:sp>
            <p:nvSpPr>
              <p:cNvPr id="720" name="TextBox 719">
                <a:extLst>
                  <a:ext uri="{FF2B5EF4-FFF2-40B4-BE49-F238E27FC236}">
                    <a16:creationId xmlns:a16="http://schemas.microsoft.com/office/drawing/2014/main" id="{84DDC6B3-A5B4-4115-860A-4D4BA5099389}"/>
                  </a:ext>
                </a:extLst>
              </p:cNvPr>
              <p:cNvSpPr txBox="1"/>
              <p:nvPr/>
            </p:nvSpPr>
            <p:spPr>
              <a:xfrm>
                <a:off x="4095283" y="4723310"/>
                <a:ext cx="831056" cy="2175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EAEAEA">
                        <a:lumMod val="50000"/>
                      </a:srgbClr>
                    </a:solidFill>
                    <a:effectLst/>
                    <a:uLnTx/>
                    <a:uFillTx/>
                    <a:latin typeface="Segoe UI Semibold" panose="020B0702040204020203" pitchFamily="34" charset="0"/>
                    <a:ea typeface="+mn-ea"/>
                    <a:cs typeface="Segoe UI Semibold" panose="020B0702040204020203" pitchFamily="34" charset="0"/>
                  </a:rPr>
                  <a:t>Monitor</a:t>
                </a:r>
              </a:p>
            </p:txBody>
          </p:sp>
        </p:grpSp>
        <p:sp>
          <p:nvSpPr>
            <p:cNvPr id="700" name="Freeform: Shape 699">
              <a:extLst>
                <a:ext uri="{FF2B5EF4-FFF2-40B4-BE49-F238E27FC236}">
                  <a16:creationId xmlns:a16="http://schemas.microsoft.com/office/drawing/2014/main" id="{4F7FBB88-C824-48BF-8DA6-04129CBBFD64}"/>
                </a:ext>
              </a:extLst>
            </p:cNvPr>
            <p:cNvSpPr/>
            <p:nvPr/>
          </p:nvSpPr>
          <p:spPr bwMode="auto">
            <a:xfrm rot="4500000">
              <a:off x="9628187" y="2889708"/>
              <a:ext cx="119476" cy="159016"/>
            </a:xfrm>
            <a:custGeom>
              <a:avLst/>
              <a:gdLst>
                <a:gd name="connsiteX0" fmla="*/ 0 w 533400"/>
                <a:gd name="connsiteY0" fmla="*/ 425450 h 425450"/>
                <a:gd name="connsiteX1" fmla="*/ 533400 w 533400"/>
                <a:gd name="connsiteY1" fmla="*/ 0 h 425450"/>
                <a:gd name="connsiteX2" fmla="*/ 533400 w 533400"/>
                <a:gd name="connsiteY2" fmla="*/ 9525 h 425450"/>
                <a:gd name="connsiteX0" fmla="*/ 0 w 533400"/>
                <a:gd name="connsiteY0" fmla="*/ 425450 h 425450"/>
                <a:gd name="connsiteX1" fmla="*/ 250825 w 533400"/>
                <a:gd name="connsiteY1" fmla="*/ 219075 h 425450"/>
                <a:gd name="connsiteX2" fmla="*/ 533400 w 533400"/>
                <a:gd name="connsiteY2" fmla="*/ 0 h 425450"/>
                <a:gd name="connsiteX3" fmla="*/ 533400 w 533400"/>
                <a:gd name="connsiteY3" fmla="*/ 9525 h 425450"/>
                <a:gd name="connsiteX0" fmla="*/ 0 w 533400"/>
                <a:gd name="connsiteY0" fmla="*/ 425450 h 425450"/>
                <a:gd name="connsiteX1" fmla="*/ 184150 w 533400"/>
                <a:gd name="connsiteY1" fmla="*/ 165100 h 425450"/>
                <a:gd name="connsiteX2" fmla="*/ 533400 w 533400"/>
                <a:gd name="connsiteY2" fmla="*/ 0 h 425450"/>
                <a:gd name="connsiteX3" fmla="*/ 533400 w 533400"/>
                <a:gd name="connsiteY3" fmla="*/ 9525 h 425450"/>
                <a:gd name="connsiteX0" fmla="*/ 0 w 533400"/>
                <a:gd name="connsiteY0" fmla="*/ 425450 h 425450"/>
                <a:gd name="connsiteX1" fmla="*/ 184150 w 533400"/>
                <a:gd name="connsiteY1" fmla="*/ 165100 h 425450"/>
                <a:gd name="connsiteX2" fmla="*/ 533400 w 533400"/>
                <a:gd name="connsiteY2" fmla="*/ 0 h 425450"/>
                <a:gd name="connsiteX3" fmla="*/ 533400 w 533400"/>
                <a:gd name="connsiteY3" fmla="*/ 9525 h 425450"/>
                <a:gd name="connsiteX0" fmla="*/ 0 w 533400"/>
                <a:gd name="connsiteY0" fmla="*/ 425450 h 425450"/>
                <a:gd name="connsiteX1" fmla="*/ 212806 w 533400"/>
                <a:gd name="connsiteY1" fmla="*/ 176023 h 425450"/>
                <a:gd name="connsiteX2" fmla="*/ 533400 w 533400"/>
                <a:gd name="connsiteY2" fmla="*/ 0 h 425450"/>
                <a:gd name="connsiteX3" fmla="*/ 533400 w 533400"/>
                <a:gd name="connsiteY3" fmla="*/ 9525 h 425450"/>
                <a:gd name="connsiteX0" fmla="*/ 0 w 538178"/>
                <a:gd name="connsiteY0" fmla="*/ 426848 h 426848"/>
                <a:gd name="connsiteX1" fmla="*/ 212806 w 538178"/>
                <a:gd name="connsiteY1" fmla="*/ 177421 h 426848"/>
                <a:gd name="connsiteX2" fmla="*/ 533400 w 538178"/>
                <a:gd name="connsiteY2" fmla="*/ 1398 h 426848"/>
                <a:gd name="connsiteX3" fmla="*/ 538178 w 538178"/>
                <a:gd name="connsiteY3" fmla="*/ 0 h 426848"/>
                <a:gd name="connsiteX0" fmla="*/ 0 w 538178"/>
                <a:gd name="connsiteY0" fmla="*/ 426848 h 426848"/>
                <a:gd name="connsiteX1" fmla="*/ 193701 w 538178"/>
                <a:gd name="connsiteY1" fmla="*/ 207069 h 426848"/>
                <a:gd name="connsiteX2" fmla="*/ 533400 w 538178"/>
                <a:gd name="connsiteY2" fmla="*/ 1398 h 426848"/>
                <a:gd name="connsiteX3" fmla="*/ 538178 w 538178"/>
                <a:gd name="connsiteY3" fmla="*/ 0 h 426848"/>
                <a:gd name="connsiteX0" fmla="*/ 0 w 538178"/>
                <a:gd name="connsiteY0" fmla="*/ 426848 h 426848"/>
                <a:gd name="connsiteX1" fmla="*/ 193701 w 538178"/>
                <a:gd name="connsiteY1" fmla="*/ 207069 h 426848"/>
                <a:gd name="connsiteX2" fmla="*/ 533400 w 538178"/>
                <a:gd name="connsiteY2" fmla="*/ 1398 h 426848"/>
                <a:gd name="connsiteX3" fmla="*/ 538178 w 538178"/>
                <a:gd name="connsiteY3" fmla="*/ 0 h 426848"/>
                <a:gd name="connsiteX0" fmla="*/ 0 w 538178"/>
                <a:gd name="connsiteY0" fmla="*/ 426848 h 426848"/>
                <a:gd name="connsiteX1" fmla="*/ 193701 w 538178"/>
                <a:gd name="connsiteY1" fmla="*/ 188344 h 426848"/>
                <a:gd name="connsiteX2" fmla="*/ 533400 w 538178"/>
                <a:gd name="connsiteY2" fmla="*/ 1398 h 426848"/>
                <a:gd name="connsiteX3" fmla="*/ 538178 w 538178"/>
                <a:gd name="connsiteY3" fmla="*/ 0 h 426848"/>
                <a:gd name="connsiteX0" fmla="*/ 0 w 538178"/>
                <a:gd name="connsiteY0" fmla="*/ 426848 h 426848"/>
                <a:gd name="connsiteX1" fmla="*/ 193701 w 538178"/>
                <a:gd name="connsiteY1" fmla="*/ 188344 h 426848"/>
                <a:gd name="connsiteX2" fmla="*/ 533400 w 538178"/>
                <a:gd name="connsiteY2" fmla="*/ 1398 h 426848"/>
                <a:gd name="connsiteX3" fmla="*/ 538178 w 538178"/>
                <a:gd name="connsiteY3" fmla="*/ 0 h 426848"/>
                <a:gd name="connsiteX0" fmla="*/ 0 w 538178"/>
                <a:gd name="connsiteY0" fmla="*/ 426848 h 426848"/>
                <a:gd name="connsiteX1" fmla="*/ 187944 w 538178"/>
                <a:gd name="connsiteY1" fmla="*/ 183746 h 426848"/>
                <a:gd name="connsiteX2" fmla="*/ 533400 w 538178"/>
                <a:gd name="connsiteY2" fmla="*/ 1398 h 426848"/>
                <a:gd name="connsiteX3" fmla="*/ 538178 w 538178"/>
                <a:gd name="connsiteY3" fmla="*/ 0 h 426848"/>
                <a:gd name="connsiteX0" fmla="*/ 0 w 538178"/>
                <a:gd name="connsiteY0" fmla="*/ 426848 h 426848"/>
                <a:gd name="connsiteX1" fmla="*/ 187944 w 538178"/>
                <a:gd name="connsiteY1" fmla="*/ 183746 h 426848"/>
                <a:gd name="connsiteX2" fmla="*/ 533400 w 538178"/>
                <a:gd name="connsiteY2" fmla="*/ 1398 h 426848"/>
                <a:gd name="connsiteX3" fmla="*/ 538178 w 538178"/>
                <a:gd name="connsiteY3" fmla="*/ 0 h 426848"/>
                <a:gd name="connsiteX0" fmla="*/ 0 w 538178"/>
                <a:gd name="connsiteY0" fmla="*/ 426848 h 426848"/>
                <a:gd name="connsiteX1" fmla="*/ 187944 w 538178"/>
                <a:gd name="connsiteY1" fmla="*/ 183746 h 426848"/>
                <a:gd name="connsiteX2" fmla="*/ 533400 w 538178"/>
                <a:gd name="connsiteY2" fmla="*/ 1398 h 426848"/>
                <a:gd name="connsiteX3" fmla="*/ 538178 w 538178"/>
                <a:gd name="connsiteY3" fmla="*/ 0 h 426848"/>
                <a:gd name="connsiteX0" fmla="*/ 0 w 533400"/>
                <a:gd name="connsiteY0" fmla="*/ 425450 h 425450"/>
                <a:gd name="connsiteX1" fmla="*/ 187944 w 533400"/>
                <a:gd name="connsiteY1" fmla="*/ 182348 h 425450"/>
                <a:gd name="connsiteX2" fmla="*/ 533400 w 533400"/>
                <a:gd name="connsiteY2" fmla="*/ 0 h 425450"/>
                <a:gd name="connsiteX0" fmla="*/ 0 w 533400"/>
                <a:gd name="connsiteY0" fmla="*/ 425450 h 425450"/>
                <a:gd name="connsiteX1" fmla="*/ 187944 w 533400"/>
                <a:gd name="connsiteY1" fmla="*/ 182348 h 425450"/>
                <a:gd name="connsiteX2" fmla="*/ 533400 w 533400"/>
                <a:gd name="connsiteY2" fmla="*/ 0 h 425450"/>
              </a:gdLst>
              <a:ahLst/>
              <a:cxnLst>
                <a:cxn ang="0">
                  <a:pos x="connsiteX0" y="connsiteY0"/>
                </a:cxn>
                <a:cxn ang="0">
                  <a:pos x="connsiteX1" y="connsiteY1"/>
                </a:cxn>
                <a:cxn ang="0">
                  <a:pos x="connsiteX2" y="connsiteY2"/>
                </a:cxn>
              </a:cxnLst>
              <a:rect l="l" t="t" r="r" b="b"/>
              <a:pathLst>
                <a:path w="533400" h="425450">
                  <a:moveTo>
                    <a:pt x="0" y="425450"/>
                  </a:moveTo>
                  <a:cubicBezTo>
                    <a:pt x="37501" y="337108"/>
                    <a:pt x="76357" y="274099"/>
                    <a:pt x="187944" y="182348"/>
                  </a:cubicBezTo>
                  <a:cubicBezTo>
                    <a:pt x="299531" y="90597"/>
                    <a:pt x="379884" y="58950"/>
                    <a:pt x="533400" y="0"/>
                  </a:cubicBezTo>
                </a:path>
              </a:pathLst>
            </a:custGeom>
            <a:noFill/>
            <a:ln w="9525">
              <a:solidFill>
                <a:srgbClr val="757575"/>
              </a:solidFill>
              <a:headEnd type="none" w="med" len="med"/>
              <a:tailEnd type="arrow" w="sm" len="sm"/>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705" name="Freeform: Shape 704">
              <a:extLst>
                <a:ext uri="{FF2B5EF4-FFF2-40B4-BE49-F238E27FC236}">
                  <a16:creationId xmlns:a16="http://schemas.microsoft.com/office/drawing/2014/main" id="{B2E70263-16B1-47D3-9BBE-9013D41C2F90}"/>
                </a:ext>
              </a:extLst>
            </p:cNvPr>
            <p:cNvSpPr/>
            <p:nvPr/>
          </p:nvSpPr>
          <p:spPr bwMode="auto">
            <a:xfrm rot="4500000" flipH="1" flipV="1">
              <a:off x="9025150" y="3100758"/>
              <a:ext cx="119476" cy="159016"/>
            </a:xfrm>
            <a:custGeom>
              <a:avLst/>
              <a:gdLst>
                <a:gd name="connsiteX0" fmla="*/ 0 w 533400"/>
                <a:gd name="connsiteY0" fmla="*/ 425450 h 425450"/>
                <a:gd name="connsiteX1" fmla="*/ 533400 w 533400"/>
                <a:gd name="connsiteY1" fmla="*/ 0 h 425450"/>
                <a:gd name="connsiteX2" fmla="*/ 533400 w 533400"/>
                <a:gd name="connsiteY2" fmla="*/ 9525 h 425450"/>
                <a:gd name="connsiteX0" fmla="*/ 0 w 533400"/>
                <a:gd name="connsiteY0" fmla="*/ 425450 h 425450"/>
                <a:gd name="connsiteX1" fmla="*/ 250825 w 533400"/>
                <a:gd name="connsiteY1" fmla="*/ 219075 h 425450"/>
                <a:gd name="connsiteX2" fmla="*/ 533400 w 533400"/>
                <a:gd name="connsiteY2" fmla="*/ 0 h 425450"/>
                <a:gd name="connsiteX3" fmla="*/ 533400 w 533400"/>
                <a:gd name="connsiteY3" fmla="*/ 9525 h 425450"/>
                <a:gd name="connsiteX0" fmla="*/ 0 w 533400"/>
                <a:gd name="connsiteY0" fmla="*/ 425450 h 425450"/>
                <a:gd name="connsiteX1" fmla="*/ 184150 w 533400"/>
                <a:gd name="connsiteY1" fmla="*/ 165100 h 425450"/>
                <a:gd name="connsiteX2" fmla="*/ 533400 w 533400"/>
                <a:gd name="connsiteY2" fmla="*/ 0 h 425450"/>
                <a:gd name="connsiteX3" fmla="*/ 533400 w 533400"/>
                <a:gd name="connsiteY3" fmla="*/ 9525 h 425450"/>
                <a:gd name="connsiteX0" fmla="*/ 0 w 533400"/>
                <a:gd name="connsiteY0" fmla="*/ 425450 h 425450"/>
                <a:gd name="connsiteX1" fmla="*/ 184150 w 533400"/>
                <a:gd name="connsiteY1" fmla="*/ 165100 h 425450"/>
                <a:gd name="connsiteX2" fmla="*/ 533400 w 533400"/>
                <a:gd name="connsiteY2" fmla="*/ 0 h 425450"/>
                <a:gd name="connsiteX3" fmla="*/ 533400 w 533400"/>
                <a:gd name="connsiteY3" fmla="*/ 9525 h 425450"/>
                <a:gd name="connsiteX0" fmla="*/ 0 w 533400"/>
                <a:gd name="connsiteY0" fmla="*/ 425450 h 425450"/>
                <a:gd name="connsiteX1" fmla="*/ 212806 w 533400"/>
                <a:gd name="connsiteY1" fmla="*/ 176023 h 425450"/>
                <a:gd name="connsiteX2" fmla="*/ 533400 w 533400"/>
                <a:gd name="connsiteY2" fmla="*/ 0 h 425450"/>
                <a:gd name="connsiteX3" fmla="*/ 533400 w 533400"/>
                <a:gd name="connsiteY3" fmla="*/ 9525 h 425450"/>
                <a:gd name="connsiteX0" fmla="*/ 0 w 538178"/>
                <a:gd name="connsiteY0" fmla="*/ 426848 h 426848"/>
                <a:gd name="connsiteX1" fmla="*/ 212806 w 538178"/>
                <a:gd name="connsiteY1" fmla="*/ 177421 h 426848"/>
                <a:gd name="connsiteX2" fmla="*/ 533400 w 538178"/>
                <a:gd name="connsiteY2" fmla="*/ 1398 h 426848"/>
                <a:gd name="connsiteX3" fmla="*/ 538178 w 538178"/>
                <a:gd name="connsiteY3" fmla="*/ 0 h 426848"/>
                <a:gd name="connsiteX0" fmla="*/ 0 w 538178"/>
                <a:gd name="connsiteY0" fmla="*/ 426848 h 426848"/>
                <a:gd name="connsiteX1" fmla="*/ 193701 w 538178"/>
                <a:gd name="connsiteY1" fmla="*/ 207069 h 426848"/>
                <a:gd name="connsiteX2" fmla="*/ 533400 w 538178"/>
                <a:gd name="connsiteY2" fmla="*/ 1398 h 426848"/>
                <a:gd name="connsiteX3" fmla="*/ 538178 w 538178"/>
                <a:gd name="connsiteY3" fmla="*/ 0 h 426848"/>
                <a:gd name="connsiteX0" fmla="*/ 0 w 538178"/>
                <a:gd name="connsiteY0" fmla="*/ 426848 h 426848"/>
                <a:gd name="connsiteX1" fmla="*/ 193701 w 538178"/>
                <a:gd name="connsiteY1" fmla="*/ 207069 h 426848"/>
                <a:gd name="connsiteX2" fmla="*/ 533400 w 538178"/>
                <a:gd name="connsiteY2" fmla="*/ 1398 h 426848"/>
                <a:gd name="connsiteX3" fmla="*/ 538178 w 538178"/>
                <a:gd name="connsiteY3" fmla="*/ 0 h 426848"/>
                <a:gd name="connsiteX0" fmla="*/ 0 w 538178"/>
                <a:gd name="connsiteY0" fmla="*/ 426848 h 426848"/>
                <a:gd name="connsiteX1" fmla="*/ 193701 w 538178"/>
                <a:gd name="connsiteY1" fmla="*/ 188344 h 426848"/>
                <a:gd name="connsiteX2" fmla="*/ 533400 w 538178"/>
                <a:gd name="connsiteY2" fmla="*/ 1398 h 426848"/>
                <a:gd name="connsiteX3" fmla="*/ 538178 w 538178"/>
                <a:gd name="connsiteY3" fmla="*/ 0 h 426848"/>
                <a:gd name="connsiteX0" fmla="*/ 0 w 538178"/>
                <a:gd name="connsiteY0" fmla="*/ 426848 h 426848"/>
                <a:gd name="connsiteX1" fmla="*/ 193701 w 538178"/>
                <a:gd name="connsiteY1" fmla="*/ 188344 h 426848"/>
                <a:gd name="connsiteX2" fmla="*/ 533400 w 538178"/>
                <a:gd name="connsiteY2" fmla="*/ 1398 h 426848"/>
                <a:gd name="connsiteX3" fmla="*/ 538178 w 538178"/>
                <a:gd name="connsiteY3" fmla="*/ 0 h 426848"/>
                <a:gd name="connsiteX0" fmla="*/ 0 w 538178"/>
                <a:gd name="connsiteY0" fmla="*/ 426848 h 426848"/>
                <a:gd name="connsiteX1" fmla="*/ 187944 w 538178"/>
                <a:gd name="connsiteY1" fmla="*/ 183746 h 426848"/>
                <a:gd name="connsiteX2" fmla="*/ 533400 w 538178"/>
                <a:gd name="connsiteY2" fmla="*/ 1398 h 426848"/>
                <a:gd name="connsiteX3" fmla="*/ 538178 w 538178"/>
                <a:gd name="connsiteY3" fmla="*/ 0 h 426848"/>
                <a:gd name="connsiteX0" fmla="*/ 0 w 538178"/>
                <a:gd name="connsiteY0" fmla="*/ 426848 h 426848"/>
                <a:gd name="connsiteX1" fmla="*/ 187944 w 538178"/>
                <a:gd name="connsiteY1" fmla="*/ 183746 h 426848"/>
                <a:gd name="connsiteX2" fmla="*/ 533400 w 538178"/>
                <a:gd name="connsiteY2" fmla="*/ 1398 h 426848"/>
                <a:gd name="connsiteX3" fmla="*/ 538178 w 538178"/>
                <a:gd name="connsiteY3" fmla="*/ 0 h 426848"/>
                <a:gd name="connsiteX0" fmla="*/ 0 w 538178"/>
                <a:gd name="connsiteY0" fmla="*/ 426848 h 426848"/>
                <a:gd name="connsiteX1" fmla="*/ 187944 w 538178"/>
                <a:gd name="connsiteY1" fmla="*/ 183746 h 426848"/>
                <a:gd name="connsiteX2" fmla="*/ 533400 w 538178"/>
                <a:gd name="connsiteY2" fmla="*/ 1398 h 426848"/>
                <a:gd name="connsiteX3" fmla="*/ 538178 w 538178"/>
                <a:gd name="connsiteY3" fmla="*/ 0 h 426848"/>
                <a:gd name="connsiteX0" fmla="*/ 0 w 533400"/>
                <a:gd name="connsiteY0" fmla="*/ 425450 h 425450"/>
                <a:gd name="connsiteX1" fmla="*/ 187944 w 533400"/>
                <a:gd name="connsiteY1" fmla="*/ 182348 h 425450"/>
                <a:gd name="connsiteX2" fmla="*/ 533400 w 533400"/>
                <a:gd name="connsiteY2" fmla="*/ 0 h 425450"/>
                <a:gd name="connsiteX0" fmla="*/ 0 w 533400"/>
                <a:gd name="connsiteY0" fmla="*/ 425450 h 425450"/>
                <a:gd name="connsiteX1" fmla="*/ 187944 w 533400"/>
                <a:gd name="connsiteY1" fmla="*/ 182348 h 425450"/>
                <a:gd name="connsiteX2" fmla="*/ 533400 w 533400"/>
                <a:gd name="connsiteY2" fmla="*/ 0 h 425450"/>
              </a:gdLst>
              <a:ahLst/>
              <a:cxnLst>
                <a:cxn ang="0">
                  <a:pos x="connsiteX0" y="connsiteY0"/>
                </a:cxn>
                <a:cxn ang="0">
                  <a:pos x="connsiteX1" y="connsiteY1"/>
                </a:cxn>
                <a:cxn ang="0">
                  <a:pos x="connsiteX2" y="connsiteY2"/>
                </a:cxn>
              </a:cxnLst>
              <a:rect l="l" t="t" r="r" b="b"/>
              <a:pathLst>
                <a:path w="533400" h="425450">
                  <a:moveTo>
                    <a:pt x="0" y="425450"/>
                  </a:moveTo>
                  <a:cubicBezTo>
                    <a:pt x="37501" y="337108"/>
                    <a:pt x="76357" y="274099"/>
                    <a:pt x="187944" y="182348"/>
                  </a:cubicBezTo>
                  <a:cubicBezTo>
                    <a:pt x="299531" y="90597"/>
                    <a:pt x="379884" y="58950"/>
                    <a:pt x="533400" y="0"/>
                  </a:cubicBezTo>
                </a:path>
              </a:pathLst>
            </a:custGeom>
            <a:noFill/>
            <a:ln w="9525">
              <a:solidFill>
                <a:srgbClr val="757575"/>
              </a:solidFill>
              <a:headEnd type="none" w="med" len="med"/>
              <a:tailEnd type="arrow" w="sm" len="sm"/>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711" name="Freeform: Shape 710">
              <a:extLst>
                <a:ext uri="{FF2B5EF4-FFF2-40B4-BE49-F238E27FC236}">
                  <a16:creationId xmlns:a16="http://schemas.microsoft.com/office/drawing/2014/main" id="{12986C3E-F0C2-46FF-B092-FC1B7FA5C891}"/>
                </a:ext>
              </a:extLst>
            </p:cNvPr>
            <p:cNvSpPr/>
            <p:nvPr/>
          </p:nvSpPr>
          <p:spPr bwMode="auto">
            <a:xfrm rot="1831267">
              <a:off x="9024729" y="2894232"/>
              <a:ext cx="119476" cy="159016"/>
            </a:xfrm>
            <a:custGeom>
              <a:avLst/>
              <a:gdLst>
                <a:gd name="connsiteX0" fmla="*/ 0 w 533400"/>
                <a:gd name="connsiteY0" fmla="*/ 425450 h 425450"/>
                <a:gd name="connsiteX1" fmla="*/ 533400 w 533400"/>
                <a:gd name="connsiteY1" fmla="*/ 0 h 425450"/>
                <a:gd name="connsiteX2" fmla="*/ 533400 w 533400"/>
                <a:gd name="connsiteY2" fmla="*/ 9525 h 425450"/>
                <a:gd name="connsiteX0" fmla="*/ 0 w 533400"/>
                <a:gd name="connsiteY0" fmla="*/ 425450 h 425450"/>
                <a:gd name="connsiteX1" fmla="*/ 250825 w 533400"/>
                <a:gd name="connsiteY1" fmla="*/ 219075 h 425450"/>
                <a:gd name="connsiteX2" fmla="*/ 533400 w 533400"/>
                <a:gd name="connsiteY2" fmla="*/ 0 h 425450"/>
                <a:gd name="connsiteX3" fmla="*/ 533400 w 533400"/>
                <a:gd name="connsiteY3" fmla="*/ 9525 h 425450"/>
                <a:gd name="connsiteX0" fmla="*/ 0 w 533400"/>
                <a:gd name="connsiteY0" fmla="*/ 425450 h 425450"/>
                <a:gd name="connsiteX1" fmla="*/ 184150 w 533400"/>
                <a:gd name="connsiteY1" fmla="*/ 165100 h 425450"/>
                <a:gd name="connsiteX2" fmla="*/ 533400 w 533400"/>
                <a:gd name="connsiteY2" fmla="*/ 0 h 425450"/>
                <a:gd name="connsiteX3" fmla="*/ 533400 w 533400"/>
                <a:gd name="connsiteY3" fmla="*/ 9525 h 425450"/>
                <a:gd name="connsiteX0" fmla="*/ 0 w 533400"/>
                <a:gd name="connsiteY0" fmla="*/ 425450 h 425450"/>
                <a:gd name="connsiteX1" fmla="*/ 184150 w 533400"/>
                <a:gd name="connsiteY1" fmla="*/ 165100 h 425450"/>
                <a:gd name="connsiteX2" fmla="*/ 533400 w 533400"/>
                <a:gd name="connsiteY2" fmla="*/ 0 h 425450"/>
                <a:gd name="connsiteX3" fmla="*/ 533400 w 533400"/>
                <a:gd name="connsiteY3" fmla="*/ 9525 h 425450"/>
                <a:gd name="connsiteX0" fmla="*/ 0 w 533400"/>
                <a:gd name="connsiteY0" fmla="*/ 425450 h 425450"/>
                <a:gd name="connsiteX1" fmla="*/ 212806 w 533400"/>
                <a:gd name="connsiteY1" fmla="*/ 176023 h 425450"/>
                <a:gd name="connsiteX2" fmla="*/ 533400 w 533400"/>
                <a:gd name="connsiteY2" fmla="*/ 0 h 425450"/>
                <a:gd name="connsiteX3" fmla="*/ 533400 w 533400"/>
                <a:gd name="connsiteY3" fmla="*/ 9525 h 425450"/>
                <a:gd name="connsiteX0" fmla="*/ 0 w 538178"/>
                <a:gd name="connsiteY0" fmla="*/ 426848 h 426848"/>
                <a:gd name="connsiteX1" fmla="*/ 212806 w 538178"/>
                <a:gd name="connsiteY1" fmla="*/ 177421 h 426848"/>
                <a:gd name="connsiteX2" fmla="*/ 533400 w 538178"/>
                <a:gd name="connsiteY2" fmla="*/ 1398 h 426848"/>
                <a:gd name="connsiteX3" fmla="*/ 538178 w 538178"/>
                <a:gd name="connsiteY3" fmla="*/ 0 h 426848"/>
                <a:gd name="connsiteX0" fmla="*/ 0 w 538178"/>
                <a:gd name="connsiteY0" fmla="*/ 426848 h 426848"/>
                <a:gd name="connsiteX1" fmla="*/ 193701 w 538178"/>
                <a:gd name="connsiteY1" fmla="*/ 207069 h 426848"/>
                <a:gd name="connsiteX2" fmla="*/ 533400 w 538178"/>
                <a:gd name="connsiteY2" fmla="*/ 1398 h 426848"/>
                <a:gd name="connsiteX3" fmla="*/ 538178 w 538178"/>
                <a:gd name="connsiteY3" fmla="*/ 0 h 426848"/>
                <a:gd name="connsiteX0" fmla="*/ 0 w 538178"/>
                <a:gd name="connsiteY0" fmla="*/ 426848 h 426848"/>
                <a:gd name="connsiteX1" fmla="*/ 193701 w 538178"/>
                <a:gd name="connsiteY1" fmla="*/ 207069 h 426848"/>
                <a:gd name="connsiteX2" fmla="*/ 533400 w 538178"/>
                <a:gd name="connsiteY2" fmla="*/ 1398 h 426848"/>
                <a:gd name="connsiteX3" fmla="*/ 538178 w 538178"/>
                <a:gd name="connsiteY3" fmla="*/ 0 h 426848"/>
                <a:gd name="connsiteX0" fmla="*/ 0 w 538178"/>
                <a:gd name="connsiteY0" fmla="*/ 426848 h 426848"/>
                <a:gd name="connsiteX1" fmla="*/ 193701 w 538178"/>
                <a:gd name="connsiteY1" fmla="*/ 188344 h 426848"/>
                <a:gd name="connsiteX2" fmla="*/ 533400 w 538178"/>
                <a:gd name="connsiteY2" fmla="*/ 1398 h 426848"/>
                <a:gd name="connsiteX3" fmla="*/ 538178 w 538178"/>
                <a:gd name="connsiteY3" fmla="*/ 0 h 426848"/>
                <a:gd name="connsiteX0" fmla="*/ 0 w 538178"/>
                <a:gd name="connsiteY0" fmla="*/ 426848 h 426848"/>
                <a:gd name="connsiteX1" fmla="*/ 193701 w 538178"/>
                <a:gd name="connsiteY1" fmla="*/ 188344 h 426848"/>
                <a:gd name="connsiteX2" fmla="*/ 533400 w 538178"/>
                <a:gd name="connsiteY2" fmla="*/ 1398 h 426848"/>
                <a:gd name="connsiteX3" fmla="*/ 538178 w 538178"/>
                <a:gd name="connsiteY3" fmla="*/ 0 h 426848"/>
                <a:gd name="connsiteX0" fmla="*/ 0 w 538178"/>
                <a:gd name="connsiteY0" fmla="*/ 426848 h 426848"/>
                <a:gd name="connsiteX1" fmla="*/ 187944 w 538178"/>
                <a:gd name="connsiteY1" fmla="*/ 183746 h 426848"/>
                <a:gd name="connsiteX2" fmla="*/ 533400 w 538178"/>
                <a:gd name="connsiteY2" fmla="*/ 1398 h 426848"/>
                <a:gd name="connsiteX3" fmla="*/ 538178 w 538178"/>
                <a:gd name="connsiteY3" fmla="*/ 0 h 426848"/>
                <a:gd name="connsiteX0" fmla="*/ 0 w 538178"/>
                <a:gd name="connsiteY0" fmla="*/ 426848 h 426848"/>
                <a:gd name="connsiteX1" fmla="*/ 187944 w 538178"/>
                <a:gd name="connsiteY1" fmla="*/ 183746 h 426848"/>
                <a:gd name="connsiteX2" fmla="*/ 533400 w 538178"/>
                <a:gd name="connsiteY2" fmla="*/ 1398 h 426848"/>
                <a:gd name="connsiteX3" fmla="*/ 538178 w 538178"/>
                <a:gd name="connsiteY3" fmla="*/ 0 h 426848"/>
                <a:gd name="connsiteX0" fmla="*/ 0 w 538178"/>
                <a:gd name="connsiteY0" fmla="*/ 426848 h 426848"/>
                <a:gd name="connsiteX1" fmla="*/ 187944 w 538178"/>
                <a:gd name="connsiteY1" fmla="*/ 183746 h 426848"/>
                <a:gd name="connsiteX2" fmla="*/ 533400 w 538178"/>
                <a:gd name="connsiteY2" fmla="*/ 1398 h 426848"/>
                <a:gd name="connsiteX3" fmla="*/ 538178 w 538178"/>
                <a:gd name="connsiteY3" fmla="*/ 0 h 426848"/>
                <a:gd name="connsiteX0" fmla="*/ 0 w 533400"/>
                <a:gd name="connsiteY0" fmla="*/ 425450 h 425450"/>
                <a:gd name="connsiteX1" fmla="*/ 187944 w 533400"/>
                <a:gd name="connsiteY1" fmla="*/ 182348 h 425450"/>
                <a:gd name="connsiteX2" fmla="*/ 533400 w 533400"/>
                <a:gd name="connsiteY2" fmla="*/ 0 h 425450"/>
                <a:gd name="connsiteX0" fmla="*/ 0 w 533400"/>
                <a:gd name="connsiteY0" fmla="*/ 425450 h 425450"/>
                <a:gd name="connsiteX1" fmla="*/ 187944 w 533400"/>
                <a:gd name="connsiteY1" fmla="*/ 182348 h 425450"/>
                <a:gd name="connsiteX2" fmla="*/ 533400 w 533400"/>
                <a:gd name="connsiteY2" fmla="*/ 0 h 425450"/>
              </a:gdLst>
              <a:ahLst/>
              <a:cxnLst>
                <a:cxn ang="0">
                  <a:pos x="connsiteX0" y="connsiteY0"/>
                </a:cxn>
                <a:cxn ang="0">
                  <a:pos x="connsiteX1" y="connsiteY1"/>
                </a:cxn>
                <a:cxn ang="0">
                  <a:pos x="connsiteX2" y="connsiteY2"/>
                </a:cxn>
              </a:cxnLst>
              <a:rect l="l" t="t" r="r" b="b"/>
              <a:pathLst>
                <a:path w="533400" h="425450">
                  <a:moveTo>
                    <a:pt x="0" y="425450"/>
                  </a:moveTo>
                  <a:cubicBezTo>
                    <a:pt x="37501" y="337108"/>
                    <a:pt x="76357" y="274099"/>
                    <a:pt x="187944" y="182348"/>
                  </a:cubicBezTo>
                  <a:cubicBezTo>
                    <a:pt x="299531" y="90597"/>
                    <a:pt x="379884" y="58950"/>
                    <a:pt x="533400" y="0"/>
                  </a:cubicBezTo>
                </a:path>
              </a:pathLst>
            </a:custGeom>
            <a:noFill/>
            <a:ln w="9525">
              <a:solidFill>
                <a:srgbClr val="757575"/>
              </a:solidFill>
              <a:headEnd type="none" w="med" len="med"/>
              <a:tailEnd type="arrow" w="sm" len="sm"/>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713" name="Freeform: Shape 712">
              <a:extLst>
                <a:ext uri="{FF2B5EF4-FFF2-40B4-BE49-F238E27FC236}">
                  <a16:creationId xmlns:a16="http://schemas.microsoft.com/office/drawing/2014/main" id="{B0B727C9-11E2-4EA0-9A5E-F47FEB2DF819}"/>
                </a:ext>
              </a:extLst>
            </p:cNvPr>
            <p:cNvSpPr/>
            <p:nvPr/>
          </p:nvSpPr>
          <p:spPr bwMode="auto">
            <a:xfrm rot="12907056">
              <a:off x="9628186" y="3097227"/>
              <a:ext cx="119476" cy="159016"/>
            </a:xfrm>
            <a:custGeom>
              <a:avLst/>
              <a:gdLst>
                <a:gd name="connsiteX0" fmla="*/ 0 w 533400"/>
                <a:gd name="connsiteY0" fmla="*/ 425450 h 425450"/>
                <a:gd name="connsiteX1" fmla="*/ 533400 w 533400"/>
                <a:gd name="connsiteY1" fmla="*/ 0 h 425450"/>
                <a:gd name="connsiteX2" fmla="*/ 533400 w 533400"/>
                <a:gd name="connsiteY2" fmla="*/ 9525 h 425450"/>
                <a:gd name="connsiteX0" fmla="*/ 0 w 533400"/>
                <a:gd name="connsiteY0" fmla="*/ 425450 h 425450"/>
                <a:gd name="connsiteX1" fmla="*/ 250825 w 533400"/>
                <a:gd name="connsiteY1" fmla="*/ 219075 h 425450"/>
                <a:gd name="connsiteX2" fmla="*/ 533400 w 533400"/>
                <a:gd name="connsiteY2" fmla="*/ 0 h 425450"/>
                <a:gd name="connsiteX3" fmla="*/ 533400 w 533400"/>
                <a:gd name="connsiteY3" fmla="*/ 9525 h 425450"/>
                <a:gd name="connsiteX0" fmla="*/ 0 w 533400"/>
                <a:gd name="connsiteY0" fmla="*/ 425450 h 425450"/>
                <a:gd name="connsiteX1" fmla="*/ 184150 w 533400"/>
                <a:gd name="connsiteY1" fmla="*/ 165100 h 425450"/>
                <a:gd name="connsiteX2" fmla="*/ 533400 w 533400"/>
                <a:gd name="connsiteY2" fmla="*/ 0 h 425450"/>
                <a:gd name="connsiteX3" fmla="*/ 533400 w 533400"/>
                <a:gd name="connsiteY3" fmla="*/ 9525 h 425450"/>
                <a:gd name="connsiteX0" fmla="*/ 0 w 533400"/>
                <a:gd name="connsiteY0" fmla="*/ 425450 h 425450"/>
                <a:gd name="connsiteX1" fmla="*/ 184150 w 533400"/>
                <a:gd name="connsiteY1" fmla="*/ 165100 h 425450"/>
                <a:gd name="connsiteX2" fmla="*/ 533400 w 533400"/>
                <a:gd name="connsiteY2" fmla="*/ 0 h 425450"/>
                <a:gd name="connsiteX3" fmla="*/ 533400 w 533400"/>
                <a:gd name="connsiteY3" fmla="*/ 9525 h 425450"/>
                <a:gd name="connsiteX0" fmla="*/ 0 w 533400"/>
                <a:gd name="connsiteY0" fmla="*/ 425450 h 425450"/>
                <a:gd name="connsiteX1" fmla="*/ 212806 w 533400"/>
                <a:gd name="connsiteY1" fmla="*/ 176023 h 425450"/>
                <a:gd name="connsiteX2" fmla="*/ 533400 w 533400"/>
                <a:gd name="connsiteY2" fmla="*/ 0 h 425450"/>
                <a:gd name="connsiteX3" fmla="*/ 533400 w 533400"/>
                <a:gd name="connsiteY3" fmla="*/ 9525 h 425450"/>
                <a:gd name="connsiteX0" fmla="*/ 0 w 538178"/>
                <a:gd name="connsiteY0" fmla="*/ 426848 h 426848"/>
                <a:gd name="connsiteX1" fmla="*/ 212806 w 538178"/>
                <a:gd name="connsiteY1" fmla="*/ 177421 h 426848"/>
                <a:gd name="connsiteX2" fmla="*/ 533400 w 538178"/>
                <a:gd name="connsiteY2" fmla="*/ 1398 h 426848"/>
                <a:gd name="connsiteX3" fmla="*/ 538178 w 538178"/>
                <a:gd name="connsiteY3" fmla="*/ 0 h 426848"/>
                <a:gd name="connsiteX0" fmla="*/ 0 w 538178"/>
                <a:gd name="connsiteY0" fmla="*/ 426848 h 426848"/>
                <a:gd name="connsiteX1" fmla="*/ 193701 w 538178"/>
                <a:gd name="connsiteY1" fmla="*/ 207069 h 426848"/>
                <a:gd name="connsiteX2" fmla="*/ 533400 w 538178"/>
                <a:gd name="connsiteY2" fmla="*/ 1398 h 426848"/>
                <a:gd name="connsiteX3" fmla="*/ 538178 w 538178"/>
                <a:gd name="connsiteY3" fmla="*/ 0 h 426848"/>
                <a:gd name="connsiteX0" fmla="*/ 0 w 538178"/>
                <a:gd name="connsiteY0" fmla="*/ 426848 h 426848"/>
                <a:gd name="connsiteX1" fmla="*/ 193701 w 538178"/>
                <a:gd name="connsiteY1" fmla="*/ 207069 h 426848"/>
                <a:gd name="connsiteX2" fmla="*/ 533400 w 538178"/>
                <a:gd name="connsiteY2" fmla="*/ 1398 h 426848"/>
                <a:gd name="connsiteX3" fmla="*/ 538178 w 538178"/>
                <a:gd name="connsiteY3" fmla="*/ 0 h 426848"/>
                <a:gd name="connsiteX0" fmla="*/ 0 w 538178"/>
                <a:gd name="connsiteY0" fmla="*/ 426848 h 426848"/>
                <a:gd name="connsiteX1" fmla="*/ 193701 w 538178"/>
                <a:gd name="connsiteY1" fmla="*/ 188344 h 426848"/>
                <a:gd name="connsiteX2" fmla="*/ 533400 w 538178"/>
                <a:gd name="connsiteY2" fmla="*/ 1398 h 426848"/>
                <a:gd name="connsiteX3" fmla="*/ 538178 w 538178"/>
                <a:gd name="connsiteY3" fmla="*/ 0 h 426848"/>
                <a:gd name="connsiteX0" fmla="*/ 0 w 538178"/>
                <a:gd name="connsiteY0" fmla="*/ 426848 h 426848"/>
                <a:gd name="connsiteX1" fmla="*/ 193701 w 538178"/>
                <a:gd name="connsiteY1" fmla="*/ 188344 h 426848"/>
                <a:gd name="connsiteX2" fmla="*/ 533400 w 538178"/>
                <a:gd name="connsiteY2" fmla="*/ 1398 h 426848"/>
                <a:gd name="connsiteX3" fmla="*/ 538178 w 538178"/>
                <a:gd name="connsiteY3" fmla="*/ 0 h 426848"/>
                <a:gd name="connsiteX0" fmla="*/ 0 w 538178"/>
                <a:gd name="connsiteY0" fmla="*/ 426848 h 426848"/>
                <a:gd name="connsiteX1" fmla="*/ 187944 w 538178"/>
                <a:gd name="connsiteY1" fmla="*/ 183746 h 426848"/>
                <a:gd name="connsiteX2" fmla="*/ 533400 w 538178"/>
                <a:gd name="connsiteY2" fmla="*/ 1398 h 426848"/>
                <a:gd name="connsiteX3" fmla="*/ 538178 w 538178"/>
                <a:gd name="connsiteY3" fmla="*/ 0 h 426848"/>
                <a:gd name="connsiteX0" fmla="*/ 0 w 538178"/>
                <a:gd name="connsiteY0" fmla="*/ 426848 h 426848"/>
                <a:gd name="connsiteX1" fmla="*/ 187944 w 538178"/>
                <a:gd name="connsiteY1" fmla="*/ 183746 h 426848"/>
                <a:gd name="connsiteX2" fmla="*/ 533400 w 538178"/>
                <a:gd name="connsiteY2" fmla="*/ 1398 h 426848"/>
                <a:gd name="connsiteX3" fmla="*/ 538178 w 538178"/>
                <a:gd name="connsiteY3" fmla="*/ 0 h 426848"/>
                <a:gd name="connsiteX0" fmla="*/ 0 w 538178"/>
                <a:gd name="connsiteY0" fmla="*/ 426848 h 426848"/>
                <a:gd name="connsiteX1" fmla="*/ 187944 w 538178"/>
                <a:gd name="connsiteY1" fmla="*/ 183746 h 426848"/>
                <a:gd name="connsiteX2" fmla="*/ 533400 w 538178"/>
                <a:gd name="connsiteY2" fmla="*/ 1398 h 426848"/>
                <a:gd name="connsiteX3" fmla="*/ 538178 w 538178"/>
                <a:gd name="connsiteY3" fmla="*/ 0 h 426848"/>
                <a:gd name="connsiteX0" fmla="*/ 0 w 533400"/>
                <a:gd name="connsiteY0" fmla="*/ 425450 h 425450"/>
                <a:gd name="connsiteX1" fmla="*/ 187944 w 533400"/>
                <a:gd name="connsiteY1" fmla="*/ 182348 h 425450"/>
                <a:gd name="connsiteX2" fmla="*/ 533400 w 533400"/>
                <a:gd name="connsiteY2" fmla="*/ 0 h 425450"/>
                <a:gd name="connsiteX0" fmla="*/ 0 w 533400"/>
                <a:gd name="connsiteY0" fmla="*/ 425450 h 425450"/>
                <a:gd name="connsiteX1" fmla="*/ 187944 w 533400"/>
                <a:gd name="connsiteY1" fmla="*/ 182348 h 425450"/>
                <a:gd name="connsiteX2" fmla="*/ 533400 w 533400"/>
                <a:gd name="connsiteY2" fmla="*/ 0 h 425450"/>
              </a:gdLst>
              <a:ahLst/>
              <a:cxnLst>
                <a:cxn ang="0">
                  <a:pos x="connsiteX0" y="connsiteY0"/>
                </a:cxn>
                <a:cxn ang="0">
                  <a:pos x="connsiteX1" y="connsiteY1"/>
                </a:cxn>
                <a:cxn ang="0">
                  <a:pos x="connsiteX2" y="connsiteY2"/>
                </a:cxn>
              </a:cxnLst>
              <a:rect l="l" t="t" r="r" b="b"/>
              <a:pathLst>
                <a:path w="533400" h="425450">
                  <a:moveTo>
                    <a:pt x="0" y="425450"/>
                  </a:moveTo>
                  <a:cubicBezTo>
                    <a:pt x="37501" y="337108"/>
                    <a:pt x="76357" y="274099"/>
                    <a:pt x="187944" y="182348"/>
                  </a:cubicBezTo>
                  <a:cubicBezTo>
                    <a:pt x="299531" y="90597"/>
                    <a:pt x="379884" y="58950"/>
                    <a:pt x="533400" y="0"/>
                  </a:cubicBezTo>
                </a:path>
              </a:pathLst>
            </a:custGeom>
            <a:noFill/>
            <a:ln w="9525">
              <a:solidFill>
                <a:srgbClr val="757575"/>
              </a:solidFill>
              <a:headEnd type="none" w="med" len="med"/>
              <a:tailEnd type="arrow" w="sm" len="sm"/>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pic>
        <p:nvPicPr>
          <p:cNvPr id="733" name="Picture 732">
            <a:extLst>
              <a:ext uri="{FF2B5EF4-FFF2-40B4-BE49-F238E27FC236}">
                <a16:creationId xmlns:a16="http://schemas.microsoft.com/office/drawing/2014/main" id="{5FD83A9D-03A9-4EA5-ACE1-3622A6EB8392}"/>
              </a:ext>
            </a:extLst>
          </p:cNvPr>
          <p:cNvPicPr>
            <a:picLocks noChangeAspect="1"/>
          </p:cNvPicPr>
          <p:nvPr/>
        </p:nvPicPr>
        <p:blipFill>
          <a:blip r:embed="rId139">
            <a:extLst>
              <a:ext uri="{28A0092B-C50C-407E-A947-70E740481C1C}">
                <a14:useLocalDpi xmlns:a14="http://schemas.microsoft.com/office/drawing/2010/main" val="0"/>
              </a:ext>
              <a:ext uri="{96DAC541-7B7A-43D3-8B79-37D633B846F1}">
                <asvg:svgBlip xmlns:asvg="http://schemas.microsoft.com/office/drawing/2016/SVG/main" r:embed="rId140"/>
              </a:ext>
            </a:extLst>
          </a:blip>
          <a:srcRect/>
          <a:stretch/>
        </p:blipFill>
        <p:spPr>
          <a:xfrm>
            <a:off x="8730208" y="2636658"/>
            <a:ext cx="150932" cy="92677"/>
          </a:xfrm>
          <a:prstGeom prst="rect">
            <a:avLst/>
          </a:prstGeom>
        </p:spPr>
      </p:pic>
      <p:sp>
        <p:nvSpPr>
          <p:cNvPr id="738" name="Rectangle 737">
            <a:extLst>
              <a:ext uri="{FF2B5EF4-FFF2-40B4-BE49-F238E27FC236}">
                <a16:creationId xmlns:a16="http://schemas.microsoft.com/office/drawing/2014/main" id="{19E787F4-2247-46BF-92D7-43FA37063416}"/>
              </a:ext>
            </a:extLst>
          </p:cNvPr>
          <p:cNvSpPr/>
          <p:nvPr/>
        </p:nvSpPr>
        <p:spPr bwMode="auto">
          <a:xfrm>
            <a:off x="284626" y="5224782"/>
            <a:ext cx="11619115" cy="191068"/>
          </a:xfrm>
          <a:prstGeom prst="rect">
            <a:avLst/>
          </a:prstGeom>
          <a:solidFill>
            <a:srgbClr val="E5F3FF"/>
          </a:solidFill>
          <a:ln w="14224">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91440" tIns="0" rIns="45720" bIns="0" rtlCol="0" anchor="ctr">
            <a:noAutofit/>
          </a:bodyPr>
          <a:lstStyle/>
          <a:p>
            <a:pPr marL="0" marR="0" lvl="0" indent="0" algn="l" defTabSz="914400" rtl="0" eaLnBrk="1" fontAlgn="auto" latinLnBrk="0" hangingPunct="1">
              <a:lnSpc>
                <a:spcPct val="97000"/>
              </a:lnSpc>
              <a:spcBef>
                <a:spcPts val="0"/>
              </a:spcBef>
              <a:spcAft>
                <a:spcPts val="0"/>
              </a:spcAft>
              <a:buClrTx/>
              <a:buSzTx/>
              <a:buFontTx/>
              <a:buNone/>
              <a:tabLst/>
              <a:defRPr/>
            </a:pPr>
            <a:r>
              <a:rPr kumimoji="0" lang="en-US" sz="83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Security Posture Management – </a:t>
            </a:r>
            <a:r>
              <a:rPr kumimoji="0" lang="en-US" sz="83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Monitor and mitigate technical security risks using </a:t>
            </a:r>
            <a:r>
              <a:rPr kumimoji="0" lang="en-US" sz="83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hlinkClick r:id="rId141" tooltip="Microsoft Secure Score is a measurement of an organization's security posture."/>
              </a:rPr>
              <a:t>Secure Score</a:t>
            </a:r>
            <a:r>
              <a:rPr kumimoji="0" lang="en-US" sz="83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 </a:t>
            </a:r>
            <a:r>
              <a:rPr kumimoji="0" lang="en-US" sz="83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hlinkClick r:id="rId142" tooltip="The compliance score in Compliance Manager helps you understand your current compliance posture, measures your progress in completing recommended improvement actions within controls, and helps you prioritize actions based on their potential to reduce risk."/>
              </a:rPr>
              <a:t>Compliance Score</a:t>
            </a:r>
            <a:r>
              <a:rPr kumimoji="0" lang="en-US" sz="83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 </a:t>
            </a:r>
            <a:r>
              <a:rPr kumimoji="0" lang="en-US" sz="83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hlinkClick r:id="rId143" tooltip="Defender for Cloud provides unified infrastructure security management system that strengthens the security posture of your data centers across multiple clouds and on-premises."/>
              </a:rPr>
              <a:t>CSPM: Defender for Cloud</a:t>
            </a:r>
            <a:r>
              <a:rPr kumimoji="0" lang="en-US" sz="83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 </a:t>
            </a:r>
            <a:r>
              <a:rPr kumimoji="0" lang="en-US" sz="83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hlinkClick r:id="rId144" tooltip="Microsoft Defender External Attack Surface Management (Defender EASM) continuously discovers and maps your digital attack surface to provide an external view of your online infrastructure. "/>
              </a:rPr>
              <a:t>Microsoft Defender External Attack Surface Management (EASM)</a:t>
            </a:r>
            <a:r>
              <a:rPr kumimoji="0" lang="en-US" sz="83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 and </a:t>
            </a:r>
            <a:r>
              <a:rPr kumimoji="0" lang="en-US" sz="83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hlinkClick r:id="rId145" tooltip="Defender Vulnerability Management provides asset visibility, intelligent assessments, and built-in remediation tools for Windows, macOS, Linux, Android, iOS, and network devices. "/>
              </a:rPr>
              <a:t>Vulnerability Management</a:t>
            </a:r>
            <a:endParaRPr kumimoji="0" lang="en-US" sz="83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endParaRPr>
          </a:p>
        </p:txBody>
      </p:sp>
      <p:cxnSp>
        <p:nvCxnSpPr>
          <p:cNvPr id="561" name="Connector: Elbow 560">
            <a:extLst>
              <a:ext uri="{FF2B5EF4-FFF2-40B4-BE49-F238E27FC236}">
                <a16:creationId xmlns:a16="http://schemas.microsoft.com/office/drawing/2014/main" id="{BD6C6ADC-0B03-4C5A-A3AB-53E6217B25A1}"/>
              </a:ext>
            </a:extLst>
          </p:cNvPr>
          <p:cNvCxnSpPr>
            <a:cxnSpLocks/>
          </p:cNvCxnSpPr>
          <p:nvPr/>
        </p:nvCxnSpPr>
        <p:spPr>
          <a:xfrm flipH="1">
            <a:off x="8351395" y="2194147"/>
            <a:ext cx="1" cy="2765203"/>
          </a:xfrm>
          <a:prstGeom prst="straightConnector1">
            <a:avLst/>
          </a:prstGeom>
          <a:ln w="28575">
            <a:solidFill>
              <a:schemeClr val="accent4"/>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610" name="Group 609">
            <a:extLst>
              <a:ext uri="{FF2B5EF4-FFF2-40B4-BE49-F238E27FC236}">
                <a16:creationId xmlns:a16="http://schemas.microsoft.com/office/drawing/2014/main" id="{0B1ECF1E-3DA5-4638-832F-ED8635E6A4CA}"/>
              </a:ext>
            </a:extLst>
          </p:cNvPr>
          <p:cNvGrpSpPr/>
          <p:nvPr/>
        </p:nvGrpSpPr>
        <p:grpSpPr>
          <a:xfrm>
            <a:off x="185279" y="2570750"/>
            <a:ext cx="1757251" cy="452225"/>
            <a:chOff x="184949" y="2570552"/>
            <a:chExt cx="1757251" cy="452225"/>
          </a:xfrm>
        </p:grpSpPr>
        <p:sp>
          <p:nvSpPr>
            <p:cNvPr id="689" name="Rectangle 688">
              <a:hlinkClick r:id="rId146" tooltip="Microsoft Endpoint Manager enables you to manage and monitor mobile devices, desktop computers, virtual machines, embedded devices, and servers."/>
              <a:extLst>
                <a:ext uri="{FF2B5EF4-FFF2-40B4-BE49-F238E27FC236}">
                  <a16:creationId xmlns:a16="http://schemas.microsoft.com/office/drawing/2014/main" id="{D9E31D1F-BE8B-450B-8D65-191466F34159}"/>
                </a:ext>
              </a:extLst>
            </p:cNvPr>
            <p:cNvSpPr/>
            <p:nvPr/>
          </p:nvSpPr>
          <p:spPr bwMode="auto">
            <a:xfrm>
              <a:off x="184949" y="2570552"/>
              <a:ext cx="1757251" cy="452225"/>
            </a:xfrm>
            <a:prstGeom prst="rect">
              <a:avLst/>
            </a:prstGeom>
            <a:solidFill>
              <a:srgbClr val="E5F3FF"/>
            </a:solidFill>
            <a:ln w="14224">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45720" rIns="0" bIns="0" rtlCol="0" anchor="t">
              <a:noAutofit/>
            </a:bodyPr>
            <a:lstStyle/>
            <a:p>
              <a:pPr marL="0" marR="0" lvl="0" indent="0" algn="ctr" defTabSz="914400" rtl="0" eaLnBrk="1" fontAlgn="auto" latinLnBrk="0" hangingPunct="1">
                <a:lnSpc>
                  <a:spcPct val="97000"/>
                </a:lnSpc>
                <a:spcBef>
                  <a:spcPts val="0"/>
                </a:spcBef>
                <a:spcAft>
                  <a:spcPts val="300"/>
                </a:spcAft>
                <a:buClrTx/>
                <a:buSzTx/>
                <a:buFontTx/>
                <a:buNone/>
                <a:tabLst>
                  <a:tab pos="1028700" algn="l"/>
                </a:tabLst>
                <a:defRPr/>
              </a:pPr>
              <a:r>
                <a:rPr kumimoji="0" lang="en-US" sz="75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Unified Endpoint Management (UEM)</a:t>
              </a:r>
            </a:p>
          </p:txBody>
        </p:sp>
        <p:sp>
          <p:nvSpPr>
            <p:cNvPr id="690" name="Rectangle 689">
              <a:hlinkClick r:id="rId147" tooltip="Microsoft Intune is a cloud-based service that focuses on mobile device management (MDM) and mobile application management (MAM). Intune integrates with Azure Active Directory (Azure AD) Conditional Access to provide device security health signals."/>
              <a:extLst>
                <a:ext uri="{FF2B5EF4-FFF2-40B4-BE49-F238E27FC236}">
                  <a16:creationId xmlns:a16="http://schemas.microsoft.com/office/drawing/2014/main" id="{EB541516-4160-4D91-9222-36D7B87D6890}"/>
                </a:ext>
              </a:extLst>
            </p:cNvPr>
            <p:cNvSpPr/>
            <p:nvPr/>
          </p:nvSpPr>
          <p:spPr>
            <a:xfrm>
              <a:off x="296109" y="2768239"/>
              <a:ext cx="398723" cy="187736"/>
            </a:xfrm>
            <a:prstGeom prst="rect">
              <a:avLst/>
            </a:prstGeom>
            <a:solidFill>
              <a:schemeClr val="bg1"/>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Intune</a:t>
              </a:r>
            </a:p>
          </p:txBody>
        </p:sp>
        <p:sp>
          <p:nvSpPr>
            <p:cNvPr id="691" name="Rectangle 690">
              <a:hlinkClick r:id="rId148" tooltip="Microsoft Configuration Manager provides security update and other management capabilities for endpoints"/>
              <a:extLst>
                <a:ext uri="{FF2B5EF4-FFF2-40B4-BE49-F238E27FC236}">
                  <a16:creationId xmlns:a16="http://schemas.microsoft.com/office/drawing/2014/main" id="{8FE7BF0D-F375-45D1-94B1-6BA8122B3524}"/>
                </a:ext>
              </a:extLst>
            </p:cNvPr>
            <p:cNvSpPr/>
            <p:nvPr/>
          </p:nvSpPr>
          <p:spPr>
            <a:xfrm>
              <a:off x="723227" y="2769476"/>
              <a:ext cx="1143570" cy="187736"/>
            </a:xfrm>
            <a:prstGeom prst="rect">
              <a:avLst/>
            </a:prstGeom>
            <a:solidFill>
              <a:schemeClr val="bg1"/>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Configuration Manager</a:t>
              </a:r>
            </a:p>
          </p:txBody>
        </p:sp>
      </p:grpSp>
      <p:sp>
        <p:nvSpPr>
          <p:cNvPr id="415" name="Rectangle 414">
            <a:hlinkClick r:id="rId149" tooltip="Prescriptive guidance on securing privileged access including strategy, models, planning, and implementation guidance to accelerate your application of zero trust principles to protect against these attack techniques. "/>
            <a:extLst>
              <a:ext uri="{FF2B5EF4-FFF2-40B4-BE49-F238E27FC236}">
                <a16:creationId xmlns:a16="http://schemas.microsoft.com/office/drawing/2014/main" id="{DA0E1A56-6BCA-4D48-A3D8-5864518B1100}"/>
              </a:ext>
            </a:extLst>
          </p:cNvPr>
          <p:cNvSpPr/>
          <p:nvPr/>
        </p:nvSpPr>
        <p:spPr>
          <a:xfrm>
            <a:off x="284627" y="4947225"/>
            <a:ext cx="11619115" cy="210312"/>
          </a:xfrm>
          <a:prstGeom prst="rect">
            <a:avLst/>
          </a:prstGeom>
          <a:solidFill>
            <a:srgbClr val="FEECED"/>
          </a:solidFill>
          <a:ln w="14224">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30" b="1" i="0" u="none" strike="noStrike" kern="1200" cap="none" spc="0" normalizeH="0" baseline="0" noProof="0">
                <a:ln>
                  <a:noFill/>
                </a:ln>
                <a:gradFill>
                  <a:gsLst>
                    <a:gs pos="0">
                      <a:srgbClr val="D41123"/>
                    </a:gs>
                    <a:gs pos="100000">
                      <a:srgbClr val="D41123"/>
                    </a:gs>
                  </a:gsLst>
                  <a:lin ang="5400000" scaled="1"/>
                </a:gradFill>
                <a:effectLst/>
                <a:uLnTx/>
                <a:uFillTx/>
                <a:latin typeface="Segoe UI" panose="020B0502040204020203" pitchFamily="34" charset="0"/>
                <a:ea typeface="+mn-ea"/>
                <a:cs typeface="Segoe UI" panose="020B0502040204020203" pitchFamily="34" charset="0"/>
              </a:rPr>
              <a:t>Securing Privileged Access – </a:t>
            </a:r>
            <a:r>
              <a:rPr kumimoji="0" lang="en-US" sz="830" b="1" i="0" u="none" strike="noStrike" kern="1200" cap="none" spc="0" normalizeH="0" baseline="0" noProof="0">
                <a:ln>
                  <a:noFill/>
                </a:ln>
                <a:gradFill>
                  <a:gsLst>
                    <a:gs pos="0">
                      <a:srgbClr val="D41123"/>
                    </a:gs>
                    <a:gs pos="100000">
                      <a:srgbClr val="D41123"/>
                    </a:gs>
                  </a:gsLst>
                  <a:lin ang="5400000" scaled="1"/>
                </a:gradFill>
                <a:effectLst/>
                <a:uLnTx/>
                <a:uFillTx/>
                <a:latin typeface="Segoe UI" panose="020B0502040204020203" pitchFamily="34" charset="0"/>
                <a:ea typeface="+mn-ea"/>
                <a:cs typeface="Segoe UI" panose="020B0502040204020203" pitchFamily="34" charset="0"/>
                <a:hlinkClick r:id="rId150"/>
              </a:rPr>
              <a:t>aka.ms/SPA</a:t>
            </a:r>
            <a:endParaRPr kumimoji="0" lang="en-US" sz="830" b="0" i="0" u="none" strike="noStrike" kern="1200" cap="none" spc="0" normalizeH="0" baseline="0" noProof="0">
              <a:ln>
                <a:noFill/>
              </a:ln>
              <a:gradFill>
                <a:gsLst>
                  <a:gs pos="0">
                    <a:srgbClr val="D41123"/>
                  </a:gs>
                  <a:gs pos="100000">
                    <a:srgbClr val="D41123"/>
                  </a:gs>
                </a:gsLst>
                <a:lin ang="5400000" scaled="1"/>
              </a:gradFill>
              <a:effectLst/>
              <a:uLnTx/>
              <a:uFillTx/>
              <a:latin typeface="Segoe UI" panose="020B0502040204020203" pitchFamily="34" charset="0"/>
              <a:ea typeface="+mn-ea"/>
              <a:cs typeface="Segoe UI" panose="020B0502040204020203" pitchFamily="34" charset="0"/>
            </a:endParaRPr>
          </a:p>
        </p:txBody>
      </p:sp>
      <p:grpSp>
        <p:nvGrpSpPr>
          <p:cNvPr id="138" name="Group 137">
            <a:extLst>
              <a:ext uri="{FF2B5EF4-FFF2-40B4-BE49-F238E27FC236}">
                <a16:creationId xmlns:a16="http://schemas.microsoft.com/office/drawing/2014/main" id="{DACD9FFD-559E-4E46-8787-DFA6B871322D}"/>
              </a:ext>
            </a:extLst>
          </p:cNvPr>
          <p:cNvGrpSpPr/>
          <p:nvPr/>
        </p:nvGrpSpPr>
        <p:grpSpPr>
          <a:xfrm>
            <a:off x="8545398" y="411357"/>
            <a:ext cx="1459835" cy="1156196"/>
            <a:chOff x="8545398" y="411357"/>
            <a:chExt cx="1459835" cy="1156196"/>
          </a:xfrm>
        </p:grpSpPr>
        <p:sp>
          <p:nvSpPr>
            <p:cNvPr id="803" name="Rectangle 802">
              <a:hlinkClick r:id="rId151" tooltip="Cloud App Security provides key XDR capabilities for Security Operations for SaaS applications as well as Shadow IT Risk management, Info Protection / DLP, Session Monitoring &amp; Control, and more"/>
              <a:extLst>
                <a:ext uri="{FF2B5EF4-FFF2-40B4-BE49-F238E27FC236}">
                  <a16:creationId xmlns:a16="http://schemas.microsoft.com/office/drawing/2014/main" id="{4820CA1C-AE52-4ABF-9AB8-6E761A361A99}"/>
                </a:ext>
              </a:extLst>
            </p:cNvPr>
            <p:cNvSpPr/>
            <p:nvPr/>
          </p:nvSpPr>
          <p:spPr>
            <a:xfrm>
              <a:off x="8545398" y="411357"/>
              <a:ext cx="1459835" cy="1156196"/>
            </a:xfrm>
            <a:prstGeom prst="rect">
              <a:avLst/>
            </a:prstGeom>
            <a:solidFill>
              <a:schemeClr val="bg1"/>
            </a:solidFill>
            <a:ln w="285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lIns="91440" rtlCol="0" anchor="t"/>
            <a:lstStyle/>
            <a:p>
              <a:pPr marL="342900" marR="0" lvl="0" indent="0" algn="l" defTabSz="914400" rtl="0" eaLnBrk="1" fontAlgn="auto" latinLnBrk="0" hangingPunct="1">
                <a:lnSpc>
                  <a:spcPct val="100000"/>
                </a:lnSpc>
                <a:spcBef>
                  <a:spcPts val="0"/>
                </a:spcBef>
                <a:spcAft>
                  <a:spcPts val="400"/>
                </a:spcAft>
                <a:buClrTx/>
                <a:buSzTx/>
                <a:buFontTx/>
                <a:buNone/>
                <a:tabLst/>
                <a:defRPr/>
              </a:pPr>
              <a:r>
                <a:rPr kumimoji="0" lang="en-US" sz="70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Microsoft Defender for Cloud Apps</a:t>
              </a:r>
            </a:p>
            <a:p>
              <a:pPr marL="114300" marR="0" lvl="0" indent="-114300" algn="l" defTabSz="914400" rtl="0" eaLnBrk="1" fontAlgn="auto" latinLnBrk="0" hangingPunct="1">
                <a:lnSpc>
                  <a:spcPct val="90000"/>
                </a:lnSpc>
                <a:spcBef>
                  <a:spcPts val="0"/>
                </a:spcBef>
                <a:spcAft>
                  <a:spcPts val="250"/>
                </a:spcAft>
                <a:buClrTx/>
                <a:buSzTx/>
                <a:buFont typeface="Arial" panose="020B0604020202020204" pitchFamily="34" charset="0"/>
                <a:buChar char="•"/>
                <a:tabLst/>
                <a:defRPr/>
              </a:pPr>
              <a:r>
                <a:rPr kumimoji="0" lang="en-US" sz="6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t>App Discovery &amp; Risk Scoring (Shadow IT)</a:t>
              </a:r>
            </a:p>
            <a:p>
              <a:pPr marL="114300" marR="0" lvl="0" indent="-114300" algn="l" defTabSz="914400" rtl="0" eaLnBrk="1" fontAlgn="auto" latinLnBrk="0" hangingPunct="1">
                <a:lnSpc>
                  <a:spcPct val="90000"/>
                </a:lnSpc>
                <a:spcBef>
                  <a:spcPts val="0"/>
                </a:spcBef>
                <a:spcAft>
                  <a:spcPts val="250"/>
                </a:spcAft>
                <a:buClrTx/>
                <a:buSzTx/>
                <a:buFont typeface="Arial" panose="020B0604020202020204" pitchFamily="34" charset="0"/>
                <a:buChar char="•"/>
                <a:tabLst/>
                <a:defRPr/>
              </a:pPr>
              <a:r>
                <a:rPr kumimoji="0" lang="en-US" sz="6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t>Threat Detection &amp; Response</a:t>
              </a:r>
            </a:p>
            <a:p>
              <a:pPr marL="114300" marR="0" lvl="0" indent="-114300" algn="l" defTabSz="914400" rtl="0" eaLnBrk="1" fontAlgn="auto" latinLnBrk="0" hangingPunct="1">
                <a:lnSpc>
                  <a:spcPct val="90000"/>
                </a:lnSpc>
                <a:spcBef>
                  <a:spcPts val="0"/>
                </a:spcBef>
                <a:spcAft>
                  <a:spcPts val="250"/>
                </a:spcAft>
                <a:buClrTx/>
                <a:buSzTx/>
                <a:buFont typeface="Arial" panose="020B0604020202020204" pitchFamily="34" charset="0"/>
                <a:buChar char="•"/>
                <a:tabLst/>
                <a:defRPr/>
              </a:pPr>
              <a:r>
                <a:rPr kumimoji="0" lang="en-US" sz="6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t>Policy Audit &amp; Enforcement</a:t>
              </a:r>
            </a:p>
            <a:p>
              <a:pPr marL="114300" marR="0" lvl="0" indent="-114300" algn="l" defTabSz="914400" rtl="0" eaLnBrk="1" fontAlgn="auto" latinLnBrk="0" hangingPunct="1">
                <a:lnSpc>
                  <a:spcPct val="90000"/>
                </a:lnSpc>
                <a:spcBef>
                  <a:spcPts val="0"/>
                </a:spcBef>
                <a:spcAft>
                  <a:spcPts val="250"/>
                </a:spcAft>
                <a:buClrTx/>
                <a:buSzTx/>
                <a:buFont typeface="Arial" panose="020B0604020202020204" pitchFamily="34" charset="0"/>
                <a:buChar char="•"/>
                <a:tabLst/>
                <a:defRPr/>
              </a:pPr>
              <a:r>
                <a:rPr kumimoji="0" lang="en-US" sz="6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t>Session monitoring &amp; control</a:t>
              </a:r>
            </a:p>
            <a:p>
              <a:pPr marL="114300" marR="0" lvl="0" indent="-114300" algn="l" defTabSz="914400" rtl="0" eaLnBrk="1" fontAlgn="auto" latinLnBrk="0" hangingPunct="1">
                <a:lnSpc>
                  <a:spcPct val="90000"/>
                </a:lnSpc>
                <a:spcBef>
                  <a:spcPts val="0"/>
                </a:spcBef>
                <a:spcAft>
                  <a:spcPts val="250"/>
                </a:spcAft>
                <a:buClrTx/>
                <a:buSzTx/>
                <a:buFont typeface="Arial" panose="020B0604020202020204" pitchFamily="34" charset="0"/>
                <a:buChar char="•"/>
                <a:tabLst/>
                <a:defRPr/>
              </a:pPr>
              <a:r>
                <a:rPr kumimoji="0" lang="en-US" sz="6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t>Information Protection &amp; </a:t>
              </a:r>
              <a:br>
                <a:rPr kumimoji="0" lang="en-US" sz="6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br>
              <a:r>
                <a:rPr kumimoji="0" lang="en-US" sz="6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t>Data Loss Prevention (DLP)</a:t>
              </a:r>
            </a:p>
          </p:txBody>
        </p:sp>
        <p:pic>
          <p:nvPicPr>
            <p:cNvPr id="118" name="Picture 117" descr="Icon&#10;&#10;Description automatically generated with medium confidence">
              <a:extLst>
                <a:ext uri="{FF2B5EF4-FFF2-40B4-BE49-F238E27FC236}">
                  <a16:creationId xmlns:a16="http://schemas.microsoft.com/office/drawing/2014/main" id="{471059BE-55B8-4ECA-B46E-DF82362A5913}"/>
                </a:ext>
              </a:extLst>
            </p:cNvPr>
            <p:cNvPicPr>
              <a:picLocks noChangeAspect="1"/>
            </p:cNvPicPr>
            <p:nvPr/>
          </p:nvPicPr>
          <p:blipFill>
            <a:blip r:embed="rId152" cstate="hqprint">
              <a:extLst>
                <a:ext uri="{28A0092B-C50C-407E-A947-70E740481C1C}">
                  <a14:useLocalDpi xmlns:a14="http://schemas.microsoft.com/office/drawing/2010/main"/>
                </a:ext>
              </a:extLst>
            </a:blip>
            <a:stretch>
              <a:fillRect/>
            </a:stretch>
          </p:blipFill>
          <p:spPr>
            <a:xfrm>
              <a:off x="8654842" y="479641"/>
              <a:ext cx="277462" cy="175019"/>
            </a:xfrm>
            <a:prstGeom prst="rect">
              <a:avLst/>
            </a:prstGeom>
          </p:spPr>
        </p:pic>
      </p:grpSp>
      <p:sp>
        <p:nvSpPr>
          <p:cNvPr id="16" name="Rectangle 15">
            <a:extLst>
              <a:ext uri="{FF2B5EF4-FFF2-40B4-BE49-F238E27FC236}">
                <a16:creationId xmlns:a16="http://schemas.microsoft.com/office/drawing/2014/main" id="{100B0426-E478-4A33-BD4D-8F4AB137A45C}"/>
              </a:ext>
            </a:extLst>
          </p:cNvPr>
          <p:cNvSpPr/>
          <p:nvPr/>
        </p:nvSpPr>
        <p:spPr>
          <a:xfrm>
            <a:off x="10373803" y="4672881"/>
            <a:ext cx="1491540"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90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Active Directory</a:t>
            </a:r>
          </a:p>
        </p:txBody>
      </p:sp>
      <p:pic>
        <p:nvPicPr>
          <p:cNvPr id="34" name="Picture 33">
            <a:extLst>
              <a:ext uri="{FF2B5EF4-FFF2-40B4-BE49-F238E27FC236}">
                <a16:creationId xmlns:a16="http://schemas.microsoft.com/office/drawing/2014/main" id="{BE6F078E-30E1-4797-90A8-94D9F23CEC49}"/>
              </a:ext>
            </a:extLst>
          </p:cNvPr>
          <p:cNvPicPr>
            <a:picLocks noChangeAspect="1"/>
          </p:cNvPicPr>
          <p:nvPr/>
        </p:nvPicPr>
        <p:blipFill>
          <a:blip r:embed="rId153" cstate="email">
            <a:extLst>
              <a:ext uri="{28A0092B-C50C-407E-A947-70E740481C1C}">
                <a14:useLocalDpi xmlns:a14="http://schemas.microsoft.com/office/drawing/2010/main"/>
              </a:ext>
            </a:extLst>
          </a:blip>
          <a:stretch>
            <a:fillRect/>
          </a:stretch>
        </p:blipFill>
        <p:spPr>
          <a:xfrm>
            <a:off x="10413761" y="4463078"/>
            <a:ext cx="308944" cy="204512"/>
          </a:xfrm>
          <a:prstGeom prst="rect">
            <a:avLst/>
          </a:prstGeom>
        </p:spPr>
      </p:pic>
      <p:sp>
        <p:nvSpPr>
          <p:cNvPr id="596" name="Rectangle 595">
            <a:hlinkClick r:id="rId79" tooltip="Microsoft Defender for Endpoints (formerly Defender ATP) provides Endpoint Detection and Response (EDR), Threat and Vulnerability Management (TVM),  automated incident investigation/remediation, and more for Windows, Linux, iOS, and Android"/>
            <a:extLst>
              <a:ext uri="{FF2B5EF4-FFF2-40B4-BE49-F238E27FC236}">
                <a16:creationId xmlns:a16="http://schemas.microsoft.com/office/drawing/2014/main" id="{140124BA-9C7B-4BFB-A65C-82071BB1C786}"/>
              </a:ext>
            </a:extLst>
          </p:cNvPr>
          <p:cNvSpPr/>
          <p:nvPr/>
        </p:nvSpPr>
        <p:spPr>
          <a:xfrm>
            <a:off x="796051" y="1022209"/>
            <a:ext cx="600043" cy="929320"/>
          </a:xfrm>
          <a:prstGeom prst="rect">
            <a:avLst/>
          </a:prstGeom>
          <a:solidFill>
            <a:schemeClr val="bg1"/>
          </a:solidFill>
          <a:ln w="14224" cap="flat" cmpd="sng" algn="ctr">
            <a:solidFill>
              <a:srgbClr val="80BCEB"/>
            </a:solidFill>
            <a:prstDash val="solid"/>
          </a:ln>
          <a:effectLst/>
        </p:spPr>
        <p:txBody>
          <a:bodyPr lIns="0" tIns="502920" rIns="45720" bIns="0" rtlCol="0" anchor="t" anchorCtr="0">
            <a:noAutofit/>
          </a:bodyPr>
          <a:lstStyle/>
          <a:p>
            <a:pPr marL="0" marR="0" lvl="0" indent="0" algn="ctr" defTabSz="914400" rtl="0" eaLnBrk="1" fontAlgn="auto" latinLnBrk="0" hangingPunct="1">
              <a:lnSpc>
                <a:spcPct val="97000"/>
              </a:lnSpc>
              <a:spcBef>
                <a:spcPts val="0"/>
              </a:spcBef>
              <a:spcAft>
                <a:spcPts val="200"/>
              </a:spcAft>
              <a:buClrTx/>
              <a:buSzTx/>
              <a:buFontTx/>
              <a:buNone/>
              <a:tabLst/>
              <a:defRPr/>
            </a:pPr>
            <a:r>
              <a:rPr kumimoji="0" lang="en-US" sz="900" b="1" i="0" u="none" strike="noStrike" kern="0" cap="none" spc="0" normalizeH="0" baseline="0" noProof="0">
                <a:ln>
                  <a:noFill/>
                </a:ln>
                <a:solidFill>
                  <a:srgbClr val="505050">
                    <a:lumMod val="60000"/>
                    <a:lumOff val="40000"/>
                  </a:srgbClr>
                </a:solidFill>
                <a:effectLst/>
                <a:uLnTx/>
                <a:uFillTx/>
                <a:latin typeface="Segoe Pro Semibold" panose="020B0702040504020203" pitchFamily="34" charset="0"/>
                <a:ea typeface="+mn-ea"/>
                <a:cs typeface="Segoe UI" panose="020B0502040204020203" pitchFamily="34" charset="0"/>
              </a:rPr>
              <a:t>Endpoint</a:t>
            </a:r>
          </a:p>
          <a:p>
            <a:pPr marL="45720" marR="0" lvl="0" indent="0" algn="ctr" defTabSz="914400" rtl="0" eaLnBrk="1" fontAlgn="auto" latinLnBrk="0" hangingPunct="1">
              <a:lnSpc>
                <a:spcPct val="97000"/>
              </a:lnSpc>
              <a:spcBef>
                <a:spcPts val="0"/>
              </a:spcBef>
              <a:spcAft>
                <a:spcPts val="0"/>
              </a:spcAft>
              <a:buClrTx/>
              <a:buSzTx/>
              <a:buFontTx/>
              <a:buNone/>
              <a:tabLst/>
              <a:defRPr/>
            </a:pPr>
            <a:r>
              <a:rPr kumimoji="0" lang="en-US" sz="500" b="1" i="1" u="none" strike="noStrike" kern="0" cap="none" spc="0" normalizeH="0" baseline="0" noProof="0">
                <a:ln>
                  <a:noFill/>
                </a:ln>
                <a:solidFill>
                  <a:srgbClr val="505050">
                    <a:lumMod val="60000"/>
                    <a:lumOff val="40000"/>
                  </a:srgbClr>
                </a:solidFill>
                <a:effectLst/>
                <a:uLnTx/>
                <a:uFillTx/>
                <a:latin typeface="Segoe Pro Semibold" panose="020B0702040504020203" pitchFamily="34" charset="0"/>
                <a:ea typeface="+mn-ea"/>
                <a:cs typeface="Segoe UI" panose="020B0502040204020203" pitchFamily="34" charset="0"/>
              </a:rPr>
              <a:t>Workstations,  Server/VM, Containers, etc.</a:t>
            </a:r>
          </a:p>
        </p:txBody>
      </p:sp>
      <p:sp>
        <p:nvSpPr>
          <p:cNvPr id="693" name="Rectangle 692">
            <a:hlinkClick r:id="rId154" tooltip="Microsoft Defender for Office 365 (formerly Office 365 ATP) provides XDR capabilities including sandbox detonation, integrated threat intelligence, attack simulation &amp; more across Email, SharePoint Online, OneDrive for Business, Teams, etc. "/>
            <a:extLst>
              <a:ext uri="{FF2B5EF4-FFF2-40B4-BE49-F238E27FC236}">
                <a16:creationId xmlns:a16="http://schemas.microsoft.com/office/drawing/2014/main" id="{F6FDF8CE-5E66-4188-B395-9C263FAE57DC}"/>
              </a:ext>
            </a:extLst>
          </p:cNvPr>
          <p:cNvSpPr/>
          <p:nvPr/>
        </p:nvSpPr>
        <p:spPr>
          <a:xfrm>
            <a:off x="1440476" y="1022209"/>
            <a:ext cx="604569" cy="929320"/>
          </a:xfrm>
          <a:prstGeom prst="rect">
            <a:avLst/>
          </a:prstGeom>
          <a:solidFill>
            <a:schemeClr val="bg1"/>
          </a:solidFill>
          <a:ln w="14224" cap="flat" cmpd="sng" algn="ctr">
            <a:solidFill>
              <a:srgbClr val="F59E80"/>
            </a:solidFill>
            <a:prstDash val="solid"/>
          </a:ln>
          <a:effectLst/>
        </p:spPr>
        <p:txBody>
          <a:bodyPr lIns="0" tIns="502920" rIns="0" bIns="0" rtlCol="0" anchor="t" anchorCtr="0"/>
          <a:lstStyle/>
          <a:p>
            <a:pPr marL="0" marR="0" lvl="0" indent="0" algn="ctr" defTabSz="914400" rtl="0" eaLnBrk="1" fontAlgn="auto" latinLnBrk="0" hangingPunct="1">
              <a:lnSpc>
                <a:spcPct val="97000"/>
              </a:lnSpc>
              <a:spcBef>
                <a:spcPts val="0"/>
              </a:spcBef>
              <a:spcAft>
                <a:spcPts val="200"/>
              </a:spcAft>
              <a:buClrTx/>
              <a:buSzTx/>
              <a:buFontTx/>
              <a:buNone/>
              <a:tabLst/>
              <a:defRPr/>
            </a:pPr>
            <a:r>
              <a:rPr kumimoji="0" lang="en-US" sz="900" b="1" i="0" u="none" strike="noStrike" kern="0" cap="none" spc="0" normalizeH="0" baseline="0" noProof="0">
                <a:ln>
                  <a:noFill/>
                </a:ln>
                <a:solidFill>
                  <a:srgbClr val="505050">
                    <a:lumMod val="60000"/>
                    <a:lumOff val="40000"/>
                  </a:srgbClr>
                </a:solidFill>
                <a:effectLst/>
                <a:uLnTx/>
                <a:uFillTx/>
                <a:latin typeface="Segoe Pro Semibold" panose="020B0702040504020203" pitchFamily="34" charset="0"/>
                <a:ea typeface="+mn-ea"/>
                <a:cs typeface="Segoe UI" panose="020B0502040204020203" pitchFamily="34" charset="0"/>
              </a:rPr>
              <a:t>Office 365</a:t>
            </a:r>
          </a:p>
          <a:p>
            <a:pPr marL="45720" marR="0" lvl="0" indent="0" algn="ctr" defTabSz="914400" rtl="0" eaLnBrk="1" fontAlgn="auto" latinLnBrk="0" hangingPunct="1">
              <a:lnSpc>
                <a:spcPct val="97000"/>
              </a:lnSpc>
              <a:spcBef>
                <a:spcPts val="0"/>
              </a:spcBef>
              <a:spcAft>
                <a:spcPts val="0"/>
              </a:spcAft>
              <a:buClrTx/>
              <a:buSzTx/>
              <a:buFontTx/>
              <a:buNone/>
              <a:tabLst/>
              <a:defRPr/>
            </a:pPr>
            <a:r>
              <a:rPr kumimoji="0" lang="en-US" sz="500" b="1" i="1" u="none" strike="noStrike" kern="0" cap="none" spc="0" normalizeH="0" baseline="0" noProof="0">
                <a:ln>
                  <a:noFill/>
                </a:ln>
                <a:solidFill>
                  <a:srgbClr val="505050">
                    <a:lumMod val="60000"/>
                    <a:lumOff val="40000"/>
                  </a:srgbClr>
                </a:solidFill>
                <a:effectLst/>
                <a:uLnTx/>
                <a:uFillTx/>
                <a:latin typeface="Segoe Pro Semibold" panose="020B0702040504020203" pitchFamily="34" charset="0"/>
                <a:ea typeface="+mn-ea"/>
                <a:cs typeface="Segoe UI" panose="020B0502040204020203" pitchFamily="34" charset="0"/>
              </a:rPr>
              <a:t>Email, Teams, </a:t>
            </a:r>
            <a:br>
              <a:rPr kumimoji="0" lang="en-US" sz="500" b="1" i="1" u="none" strike="noStrike" kern="0" cap="none" spc="0" normalizeH="0" baseline="0" noProof="0">
                <a:ln>
                  <a:noFill/>
                </a:ln>
                <a:solidFill>
                  <a:srgbClr val="505050">
                    <a:lumMod val="60000"/>
                    <a:lumOff val="40000"/>
                  </a:srgbClr>
                </a:solidFill>
                <a:effectLst/>
                <a:uLnTx/>
                <a:uFillTx/>
                <a:latin typeface="Segoe Pro Semibold" panose="020B0702040504020203" pitchFamily="34" charset="0"/>
                <a:ea typeface="+mn-ea"/>
                <a:cs typeface="Segoe UI" panose="020B0502040204020203" pitchFamily="34" charset="0"/>
              </a:rPr>
            </a:br>
            <a:r>
              <a:rPr kumimoji="0" lang="en-US" sz="500" b="1" i="1" u="none" strike="noStrike" kern="0" cap="none" spc="0" normalizeH="0" baseline="0" noProof="0">
                <a:ln>
                  <a:noFill/>
                </a:ln>
                <a:solidFill>
                  <a:srgbClr val="505050">
                    <a:lumMod val="60000"/>
                    <a:lumOff val="40000"/>
                  </a:srgbClr>
                </a:solidFill>
                <a:effectLst/>
                <a:uLnTx/>
                <a:uFillTx/>
                <a:latin typeface="Segoe Pro Semibold" panose="020B0702040504020203" pitchFamily="34" charset="0"/>
                <a:ea typeface="+mn-ea"/>
                <a:cs typeface="Segoe UI" panose="020B0502040204020203" pitchFamily="34" charset="0"/>
              </a:rPr>
              <a:t>and more</a:t>
            </a:r>
          </a:p>
        </p:txBody>
      </p:sp>
      <p:sp>
        <p:nvSpPr>
          <p:cNvPr id="696" name="Rectangle 695">
            <a:hlinkClick r:id="rId83" tooltip="(formerly ASC Standard) provides XDR capabilities to simplify detection, automated investigation and response for Azure resources (Linux and Windows VMs, Networks, Kubernetes/Containers, SQL, Storage, IoT/OT, and more) "/>
            <a:extLst>
              <a:ext uri="{FF2B5EF4-FFF2-40B4-BE49-F238E27FC236}">
                <a16:creationId xmlns:a16="http://schemas.microsoft.com/office/drawing/2014/main" id="{092BBB6F-97F7-471B-9FF3-F74E9408DA5F}"/>
              </a:ext>
            </a:extLst>
          </p:cNvPr>
          <p:cNvSpPr/>
          <p:nvPr/>
        </p:nvSpPr>
        <p:spPr>
          <a:xfrm>
            <a:off x="247327" y="1022209"/>
            <a:ext cx="504342" cy="929320"/>
          </a:xfrm>
          <a:prstGeom prst="rect">
            <a:avLst/>
          </a:prstGeom>
          <a:solidFill>
            <a:schemeClr val="bg1"/>
          </a:solidFill>
          <a:ln w="14224">
            <a:solidFill>
              <a:srgbClr val="80BCEB"/>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tIns="502920" rIns="45720" bIns="0" rtlCol="0" anchor="t">
            <a:noAutofit/>
          </a:bodyPr>
          <a:lstStyle/>
          <a:p>
            <a:pPr marL="0" marR="0" lvl="0" indent="0" algn="ctr" defTabSz="914400" rtl="0" eaLnBrk="1" fontAlgn="auto" latinLnBrk="0" hangingPunct="1">
              <a:lnSpc>
                <a:spcPct val="97000"/>
              </a:lnSpc>
              <a:spcBef>
                <a:spcPts val="0"/>
              </a:spcBef>
              <a:spcAft>
                <a:spcPts val="200"/>
              </a:spcAft>
              <a:buClrTx/>
              <a:buSzTx/>
              <a:buFontTx/>
              <a:buNone/>
              <a:tabLst/>
              <a:defRPr/>
            </a:pPr>
            <a:r>
              <a:rPr kumimoji="0" lang="en-US" sz="900" b="1" i="0" u="none" strike="noStrike" kern="0" cap="none" spc="0" normalizeH="0" baseline="0" noProof="0">
                <a:ln>
                  <a:noFill/>
                </a:ln>
                <a:solidFill>
                  <a:srgbClr val="505050">
                    <a:lumMod val="60000"/>
                    <a:lumOff val="40000"/>
                  </a:srgbClr>
                </a:solidFill>
                <a:effectLst/>
                <a:uLnTx/>
                <a:uFillTx/>
                <a:latin typeface="Segoe Pro Semibold" panose="020B0702040504020203" pitchFamily="34" charset="0"/>
                <a:ea typeface="+mn-ea"/>
                <a:cs typeface="Segoe UI" panose="020B0502040204020203" pitchFamily="34" charset="0"/>
              </a:rPr>
              <a:t>Cloud</a:t>
            </a:r>
          </a:p>
          <a:p>
            <a:pPr marL="0" marR="0" lvl="0" indent="0" algn="ctr" defTabSz="914400" rtl="0" eaLnBrk="1" fontAlgn="auto" latinLnBrk="0" hangingPunct="1">
              <a:lnSpc>
                <a:spcPct val="97000"/>
              </a:lnSpc>
              <a:spcBef>
                <a:spcPts val="0"/>
              </a:spcBef>
              <a:spcAft>
                <a:spcPts val="0"/>
              </a:spcAft>
              <a:buClrTx/>
              <a:buSzTx/>
              <a:buFontTx/>
              <a:buNone/>
              <a:tabLst/>
              <a:defRPr/>
            </a:pPr>
            <a:r>
              <a:rPr kumimoji="0" lang="en-US" sz="500" b="1" i="1" u="none" strike="noStrike" kern="0" cap="none" spc="0" normalizeH="0" baseline="0" noProof="0">
                <a:ln>
                  <a:noFill/>
                </a:ln>
                <a:solidFill>
                  <a:srgbClr val="505050">
                    <a:lumMod val="60000"/>
                    <a:lumOff val="40000"/>
                  </a:srgbClr>
                </a:solidFill>
                <a:effectLst/>
                <a:uLnTx/>
                <a:uFillTx/>
                <a:latin typeface="Segoe Pro Semibold" panose="020B0702040504020203" pitchFamily="34" charset="0"/>
                <a:ea typeface="+mn-ea"/>
                <a:cs typeface="Segoe UI" panose="020B0502040204020203" pitchFamily="34" charset="0"/>
              </a:rPr>
              <a:t>Azure, AWS, GCP, On Prem &amp; more</a:t>
            </a:r>
          </a:p>
          <a:p>
            <a:pPr marL="45720" marR="0" lvl="0" indent="0" algn="ctr" defTabSz="914400" rtl="0" eaLnBrk="1" fontAlgn="auto" latinLnBrk="0" hangingPunct="1">
              <a:lnSpc>
                <a:spcPct val="97000"/>
              </a:lnSpc>
              <a:spcBef>
                <a:spcPts val="0"/>
              </a:spcBef>
              <a:spcAft>
                <a:spcPts val="0"/>
              </a:spcAft>
              <a:buClrTx/>
              <a:buSzTx/>
              <a:buFontTx/>
              <a:buNone/>
              <a:tabLst/>
              <a:defRPr/>
            </a:pPr>
            <a:endParaRPr kumimoji="0" lang="en-US" sz="900" b="1" i="0" u="none" strike="noStrike" kern="0" cap="none" spc="0" normalizeH="0" baseline="0" noProof="0">
              <a:ln>
                <a:noFill/>
              </a:ln>
              <a:solidFill>
                <a:srgbClr val="505050">
                  <a:lumMod val="60000"/>
                  <a:lumOff val="40000"/>
                </a:srgbClr>
              </a:solidFill>
              <a:effectLst/>
              <a:uLnTx/>
              <a:uFillTx/>
              <a:latin typeface="Segoe Pro Semibold" panose="020B0702040504020203" pitchFamily="34" charset="0"/>
              <a:ea typeface="+mn-ea"/>
              <a:cs typeface="Segoe UI" panose="020B0502040204020203" pitchFamily="34" charset="0"/>
            </a:endParaRPr>
          </a:p>
        </p:txBody>
      </p:sp>
      <p:sp>
        <p:nvSpPr>
          <p:cNvPr id="737" name="Rectangle 736">
            <a:hlinkClick r:id="rId155" tooltip="Microsoft Defender for Identity (formerly Azure ATP) detects on-premises identity attacks using behavioral analysis (UEBA) + specific detections for Pass the Hash/Ticket/Password, Golden Ticket, Skeleton Key, and others."/>
            <a:extLst>
              <a:ext uri="{FF2B5EF4-FFF2-40B4-BE49-F238E27FC236}">
                <a16:creationId xmlns:a16="http://schemas.microsoft.com/office/drawing/2014/main" id="{CA278162-C640-4CD6-8BA0-6F4DDE47F6AC}"/>
              </a:ext>
            </a:extLst>
          </p:cNvPr>
          <p:cNvSpPr/>
          <p:nvPr/>
        </p:nvSpPr>
        <p:spPr>
          <a:xfrm>
            <a:off x="2089427" y="1022209"/>
            <a:ext cx="552610" cy="929320"/>
          </a:xfrm>
          <a:prstGeom prst="rect">
            <a:avLst/>
          </a:prstGeom>
          <a:solidFill>
            <a:schemeClr val="bg1"/>
          </a:solidFill>
          <a:ln w="14224" cap="flat" cmpd="sng" algn="ctr">
            <a:solidFill>
              <a:srgbClr val="AE96C8"/>
            </a:solidFill>
            <a:prstDash val="solid"/>
          </a:ln>
          <a:effectLst/>
        </p:spPr>
        <p:txBody>
          <a:bodyPr lIns="45720" tIns="502920" rIns="45720" bIns="0" rtlCol="0" anchor="t"/>
          <a:lstStyle/>
          <a:p>
            <a:pPr marL="0" marR="0" lvl="0" indent="0" algn="ctr" defTabSz="914400" rtl="0" eaLnBrk="1" fontAlgn="auto" latinLnBrk="0" hangingPunct="1">
              <a:lnSpc>
                <a:spcPct val="97000"/>
              </a:lnSpc>
              <a:spcBef>
                <a:spcPts val="0"/>
              </a:spcBef>
              <a:spcAft>
                <a:spcPts val="200"/>
              </a:spcAft>
              <a:buClrTx/>
              <a:buSzTx/>
              <a:buFontTx/>
              <a:buNone/>
              <a:tabLst/>
              <a:defRPr/>
            </a:pPr>
            <a:r>
              <a:rPr kumimoji="0" lang="en-US" sz="900" b="1" i="0" u="none" strike="noStrike" kern="0" cap="none" spc="0" normalizeH="0" baseline="0" noProof="0">
                <a:ln>
                  <a:noFill/>
                </a:ln>
                <a:solidFill>
                  <a:srgbClr val="505050">
                    <a:lumMod val="60000"/>
                    <a:lumOff val="40000"/>
                  </a:srgbClr>
                </a:solidFill>
                <a:effectLst/>
                <a:uLnTx/>
                <a:uFillTx/>
                <a:latin typeface="Segoe Pro Semibold" panose="020B0702040504020203" pitchFamily="34" charset="0"/>
                <a:ea typeface="+mn-ea"/>
                <a:cs typeface="Segoe UI" panose="020B0502040204020203" pitchFamily="34" charset="0"/>
              </a:rPr>
              <a:t>Identity</a:t>
            </a:r>
          </a:p>
          <a:p>
            <a:pPr marL="0" marR="0" lvl="0" indent="0" algn="ctr" defTabSz="914400" rtl="0" eaLnBrk="1" fontAlgn="auto" latinLnBrk="0" hangingPunct="1">
              <a:lnSpc>
                <a:spcPct val="97000"/>
              </a:lnSpc>
              <a:spcBef>
                <a:spcPts val="0"/>
              </a:spcBef>
              <a:spcAft>
                <a:spcPts val="0"/>
              </a:spcAft>
              <a:buClrTx/>
              <a:buSzTx/>
              <a:buFontTx/>
              <a:buNone/>
              <a:tabLst/>
              <a:defRPr/>
            </a:pPr>
            <a:r>
              <a:rPr kumimoji="0" lang="en-US" sz="500" b="1" i="1" u="none" strike="noStrike" kern="0" cap="none" spc="0" normalizeH="0" baseline="0" noProof="0">
                <a:ln>
                  <a:noFill/>
                </a:ln>
                <a:solidFill>
                  <a:srgbClr val="505050">
                    <a:lumMod val="60000"/>
                    <a:lumOff val="40000"/>
                  </a:srgbClr>
                </a:solidFill>
                <a:effectLst/>
                <a:uLnTx/>
                <a:uFillTx/>
                <a:latin typeface="Segoe Pro Semibold" panose="020B0702040504020203" pitchFamily="34" charset="0"/>
                <a:ea typeface="+mn-ea"/>
                <a:cs typeface="Segoe UI" panose="020B0502040204020203" pitchFamily="34" charset="0"/>
              </a:rPr>
              <a:t>Cloud &amp; </a:t>
            </a:r>
            <a:br>
              <a:rPr kumimoji="0" lang="en-US" sz="500" b="1" i="1" u="none" strike="noStrike" kern="0" cap="none" spc="0" normalizeH="0" baseline="0" noProof="0">
                <a:ln>
                  <a:noFill/>
                </a:ln>
                <a:solidFill>
                  <a:srgbClr val="505050">
                    <a:lumMod val="60000"/>
                    <a:lumOff val="40000"/>
                  </a:srgbClr>
                </a:solidFill>
                <a:effectLst/>
                <a:uLnTx/>
                <a:uFillTx/>
                <a:latin typeface="Segoe Pro Semibold" panose="020B0702040504020203" pitchFamily="34" charset="0"/>
                <a:ea typeface="+mn-ea"/>
                <a:cs typeface="Segoe UI" panose="020B0502040204020203" pitchFamily="34" charset="0"/>
              </a:rPr>
            </a:br>
            <a:r>
              <a:rPr kumimoji="0" lang="en-US" sz="500" b="1" i="1" u="none" strike="noStrike" kern="0" cap="none" spc="0" normalizeH="0" baseline="0" noProof="0">
                <a:ln>
                  <a:noFill/>
                </a:ln>
                <a:solidFill>
                  <a:srgbClr val="505050">
                    <a:lumMod val="60000"/>
                    <a:lumOff val="40000"/>
                  </a:srgbClr>
                </a:solidFill>
                <a:effectLst/>
                <a:uLnTx/>
                <a:uFillTx/>
                <a:latin typeface="Segoe Pro Semibold" panose="020B0702040504020203" pitchFamily="34" charset="0"/>
                <a:ea typeface="+mn-ea"/>
                <a:cs typeface="Segoe UI" panose="020B0502040204020203" pitchFamily="34" charset="0"/>
              </a:rPr>
              <a:t>On-Premises</a:t>
            </a:r>
          </a:p>
        </p:txBody>
      </p:sp>
      <p:sp>
        <p:nvSpPr>
          <p:cNvPr id="743" name="Rectangle 742">
            <a:hlinkClick r:id="rId151" tooltip="Cloud App Security provides key XDR capabilities for Security Operations for SaaS applications as well as Shadow IT Risk management, Info Protection / DLP, Session Monitoring &amp; Control, and more"/>
            <a:extLst>
              <a:ext uri="{FF2B5EF4-FFF2-40B4-BE49-F238E27FC236}">
                <a16:creationId xmlns:a16="http://schemas.microsoft.com/office/drawing/2014/main" id="{C6DCE581-C4A4-46E2-A7D4-B4311FA1CD84}"/>
              </a:ext>
            </a:extLst>
          </p:cNvPr>
          <p:cNvSpPr/>
          <p:nvPr/>
        </p:nvSpPr>
        <p:spPr>
          <a:xfrm>
            <a:off x="2686419" y="1022209"/>
            <a:ext cx="369661" cy="929320"/>
          </a:xfrm>
          <a:prstGeom prst="rect">
            <a:avLst/>
          </a:prstGeom>
          <a:solidFill>
            <a:schemeClr val="bg1"/>
          </a:solidFill>
          <a:ln w="14224" cap="flat" cmpd="sng" algn="ctr">
            <a:solidFill>
              <a:srgbClr val="80C1B9"/>
            </a:solidFill>
            <a:prstDash val="solid"/>
          </a:ln>
          <a:effectLst/>
        </p:spPr>
        <p:txBody>
          <a:bodyPr lIns="0" tIns="502920" rIns="0" bIns="0" rtlCol="0" anchor="t"/>
          <a:lstStyle/>
          <a:p>
            <a:pPr marL="0" marR="0" lvl="0" indent="0" algn="ctr" defTabSz="914400" rtl="0" eaLnBrk="1" fontAlgn="auto" latinLnBrk="0" hangingPunct="1">
              <a:lnSpc>
                <a:spcPct val="97000"/>
              </a:lnSpc>
              <a:spcBef>
                <a:spcPts val="0"/>
              </a:spcBef>
              <a:spcAft>
                <a:spcPts val="200"/>
              </a:spcAft>
              <a:buClrTx/>
              <a:buSzTx/>
              <a:buFontTx/>
              <a:buNone/>
              <a:tabLst/>
              <a:defRPr/>
            </a:pPr>
            <a:r>
              <a:rPr kumimoji="0" lang="en-US" sz="900" b="1" i="0" u="none" strike="noStrike" kern="0" cap="none" spc="0" normalizeH="0" baseline="0" noProof="0">
                <a:ln>
                  <a:noFill/>
                </a:ln>
                <a:solidFill>
                  <a:srgbClr val="505050">
                    <a:lumMod val="60000"/>
                    <a:lumOff val="40000"/>
                  </a:srgbClr>
                </a:solidFill>
                <a:effectLst/>
                <a:uLnTx/>
                <a:uFillTx/>
                <a:latin typeface="Segoe Pro Semibold" panose="020B0702040504020203" pitchFamily="34" charset="0"/>
                <a:ea typeface="+mn-ea"/>
                <a:cs typeface="Segoe UI" panose="020B0502040204020203" pitchFamily="34" charset="0"/>
              </a:rPr>
              <a:t>SaaS</a:t>
            </a:r>
          </a:p>
          <a:p>
            <a:pPr marL="0" marR="0" lvl="0" indent="0" algn="ctr" defTabSz="914400" rtl="0" eaLnBrk="1" fontAlgn="auto" latinLnBrk="0" hangingPunct="1">
              <a:lnSpc>
                <a:spcPct val="97000"/>
              </a:lnSpc>
              <a:spcBef>
                <a:spcPts val="0"/>
              </a:spcBef>
              <a:spcAft>
                <a:spcPts val="0"/>
              </a:spcAft>
              <a:buClrTx/>
              <a:buSzTx/>
              <a:buFontTx/>
              <a:buNone/>
              <a:tabLst/>
              <a:defRPr/>
            </a:pPr>
            <a:r>
              <a:rPr kumimoji="0" lang="nn-NO" sz="500" b="1" i="1" u="none" strike="noStrike" kern="0" cap="none" spc="0" normalizeH="0" baseline="0" noProof="0">
                <a:ln>
                  <a:noFill/>
                </a:ln>
                <a:solidFill>
                  <a:srgbClr val="505050">
                    <a:lumMod val="60000"/>
                    <a:lumOff val="40000"/>
                  </a:srgbClr>
                </a:solidFill>
                <a:effectLst/>
                <a:uLnTx/>
                <a:uFillTx/>
                <a:latin typeface="Segoe Pro Semibold" panose="020B0702040504020203" pitchFamily="34" charset="0"/>
                <a:ea typeface="+mn-ea"/>
                <a:cs typeface="Segoe UI" panose="020B0502040204020203" pitchFamily="34" charset="0"/>
              </a:rPr>
              <a:t>Cloud Apps</a:t>
            </a:r>
            <a:endParaRPr kumimoji="0" lang="en-US" sz="500" b="1" i="1" u="none" strike="noStrike" kern="0" cap="none" spc="0" normalizeH="0" baseline="0" noProof="0">
              <a:ln>
                <a:noFill/>
              </a:ln>
              <a:solidFill>
                <a:srgbClr val="505050">
                  <a:lumMod val="60000"/>
                  <a:lumOff val="40000"/>
                </a:srgbClr>
              </a:solidFill>
              <a:effectLst/>
              <a:uLnTx/>
              <a:uFillTx/>
              <a:latin typeface="Segoe Pro Semibold" panose="020B0702040504020203" pitchFamily="34" charset="0"/>
              <a:ea typeface="+mn-ea"/>
              <a:cs typeface="Segoe UI" panose="020B0502040204020203" pitchFamily="34" charset="0"/>
            </a:endParaRPr>
          </a:p>
          <a:p>
            <a:pPr marL="45720" marR="0" lvl="0" indent="0" algn="ctr" defTabSz="914400" rtl="0" eaLnBrk="1" fontAlgn="auto" latinLnBrk="0" hangingPunct="1">
              <a:lnSpc>
                <a:spcPct val="97000"/>
              </a:lnSpc>
              <a:spcBef>
                <a:spcPts val="0"/>
              </a:spcBef>
              <a:spcAft>
                <a:spcPts val="0"/>
              </a:spcAft>
              <a:buClrTx/>
              <a:buSzTx/>
              <a:buFontTx/>
              <a:buNone/>
              <a:tabLst/>
              <a:defRPr/>
            </a:pPr>
            <a:endParaRPr kumimoji="0" lang="en-US" sz="900" b="1" i="0" u="none" strike="noStrike" kern="0" cap="none" spc="0" normalizeH="0" baseline="0" noProof="0">
              <a:ln>
                <a:noFill/>
              </a:ln>
              <a:solidFill>
                <a:srgbClr val="505050">
                  <a:lumMod val="60000"/>
                  <a:lumOff val="40000"/>
                </a:srgbClr>
              </a:solidFill>
              <a:effectLst/>
              <a:uLnTx/>
              <a:uFillTx/>
              <a:latin typeface="Segoe Pro Semibold" panose="020B0702040504020203" pitchFamily="34" charset="0"/>
              <a:ea typeface="+mn-ea"/>
              <a:cs typeface="Segoe UI" panose="020B0502040204020203" pitchFamily="34" charset="0"/>
            </a:endParaRPr>
          </a:p>
        </p:txBody>
      </p:sp>
      <p:sp>
        <p:nvSpPr>
          <p:cNvPr id="745" name="Rectangle 744">
            <a:extLst>
              <a:ext uri="{FF2B5EF4-FFF2-40B4-BE49-F238E27FC236}">
                <a16:creationId xmlns:a16="http://schemas.microsoft.com/office/drawing/2014/main" id="{DD00FED0-6CBD-403E-A9E8-9CF59BD626C8}"/>
              </a:ext>
            </a:extLst>
          </p:cNvPr>
          <p:cNvSpPr/>
          <p:nvPr/>
        </p:nvSpPr>
        <p:spPr>
          <a:xfrm>
            <a:off x="4045375" y="1043977"/>
            <a:ext cx="462586" cy="907551"/>
          </a:xfrm>
          <a:prstGeom prst="rect">
            <a:avLst/>
          </a:prstGeom>
          <a:solidFill>
            <a:schemeClr val="bg1"/>
          </a:solidFill>
          <a:ln w="14224">
            <a:solidFill>
              <a:srgbClr val="A8A8A8"/>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502920" rIns="0" bIns="0" rtlCol="0" anchor="t">
            <a:noAutofit/>
          </a:bodyPr>
          <a:lstStyle/>
          <a:p>
            <a:pPr marL="0" marR="0" lvl="0" indent="0" algn="ctr" defTabSz="914400" rtl="0" eaLnBrk="1" fontAlgn="auto" latinLnBrk="0" hangingPunct="1">
              <a:lnSpc>
                <a:spcPct val="97000"/>
              </a:lnSpc>
              <a:spcBef>
                <a:spcPts val="0"/>
              </a:spcBef>
              <a:spcAft>
                <a:spcPts val="200"/>
              </a:spcAft>
              <a:buClrTx/>
              <a:buSzTx/>
              <a:buFontTx/>
              <a:buNone/>
              <a:tabLst/>
              <a:defRPr/>
            </a:pPr>
            <a:r>
              <a:rPr kumimoji="0" lang="en-US" sz="900" b="1" i="0" u="none" strike="noStrike" kern="0" cap="none" spc="0" normalizeH="0" baseline="0" noProof="0">
                <a:ln>
                  <a:noFill/>
                </a:ln>
                <a:solidFill>
                  <a:srgbClr val="505050">
                    <a:lumMod val="60000"/>
                    <a:lumOff val="40000"/>
                  </a:srgbClr>
                </a:solidFill>
                <a:effectLst/>
                <a:uLnTx/>
                <a:uFillTx/>
                <a:latin typeface="Segoe Pro Semibold" panose="020B0702040504020203" pitchFamily="34" charset="0"/>
                <a:ea typeface="+mn-ea"/>
                <a:cs typeface="Segoe UI" panose="020B0502040204020203" pitchFamily="34" charset="0"/>
              </a:rPr>
              <a:t>Other </a:t>
            </a:r>
          </a:p>
          <a:p>
            <a:pPr marL="0" marR="0" lvl="0" indent="0" algn="ctr" defTabSz="914400" rtl="0" eaLnBrk="1" fontAlgn="auto" latinLnBrk="0" hangingPunct="1">
              <a:lnSpc>
                <a:spcPct val="97000"/>
              </a:lnSpc>
              <a:spcBef>
                <a:spcPts val="0"/>
              </a:spcBef>
              <a:spcAft>
                <a:spcPts val="0"/>
              </a:spcAft>
              <a:buClrTx/>
              <a:buSzTx/>
              <a:buFontTx/>
              <a:buNone/>
              <a:tabLst/>
              <a:defRPr/>
            </a:pPr>
            <a:r>
              <a:rPr kumimoji="0" lang="en-US" sz="500" b="1" i="1" u="none" strike="noStrike" kern="0" cap="none" spc="0" normalizeH="0" baseline="0" noProof="0">
                <a:ln>
                  <a:noFill/>
                </a:ln>
                <a:solidFill>
                  <a:srgbClr val="505050">
                    <a:lumMod val="60000"/>
                    <a:lumOff val="40000"/>
                  </a:srgbClr>
                </a:solidFill>
                <a:effectLst/>
                <a:uLnTx/>
                <a:uFillTx/>
                <a:latin typeface="Segoe Pro Semibold" panose="020B0702040504020203" pitchFamily="34" charset="0"/>
                <a:ea typeface="+mn-ea"/>
                <a:cs typeface="Segoe UI" panose="020B0502040204020203" pitchFamily="34" charset="0"/>
              </a:rPr>
              <a:t>Tools, Logs, </a:t>
            </a:r>
            <a:br>
              <a:rPr kumimoji="0" lang="en-US" sz="500" b="1" i="1" u="none" strike="noStrike" kern="0" cap="none" spc="0" normalizeH="0" baseline="0" noProof="0">
                <a:ln>
                  <a:noFill/>
                </a:ln>
                <a:solidFill>
                  <a:srgbClr val="505050">
                    <a:lumMod val="60000"/>
                    <a:lumOff val="40000"/>
                  </a:srgbClr>
                </a:solidFill>
                <a:effectLst/>
                <a:uLnTx/>
                <a:uFillTx/>
                <a:latin typeface="Segoe Pro Semibold" panose="020B0702040504020203" pitchFamily="34" charset="0"/>
                <a:ea typeface="+mn-ea"/>
                <a:cs typeface="Segoe UI" panose="020B0502040204020203" pitchFamily="34" charset="0"/>
              </a:rPr>
            </a:br>
            <a:r>
              <a:rPr kumimoji="0" lang="en-US" sz="500" b="1" i="1" u="none" strike="noStrike" kern="0" cap="none" spc="0" normalizeH="0" baseline="0" noProof="0">
                <a:ln>
                  <a:noFill/>
                </a:ln>
                <a:solidFill>
                  <a:srgbClr val="505050">
                    <a:lumMod val="60000"/>
                    <a:lumOff val="40000"/>
                  </a:srgbClr>
                </a:solidFill>
                <a:effectLst/>
                <a:uLnTx/>
                <a:uFillTx/>
                <a:latin typeface="Segoe Pro Semibold" panose="020B0702040504020203" pitchFamily="34" charset="0"/>
                <a:ea typeface="+mn-ea"/>
                <a:cs typeface="Segoe UI" panose="020B0502040204020203" pitchFamily="34" charset="0"/>
              </a:rPr>
              <a:t>&amp; Data</a:t>
            </a:r>
          </a:p>
        </p:txBody>
      </p:sp>
      <p:sp>
        <p:nvSpPr>
          <p:cNvPr id="753" name="Rectangle 752">
            <a:hlinkClick r:id="rId151" tooltip="Cloud App Security provides key XDR capabilities for Security Operations for SaaS applications as well as Shadow IT Risk management, Info Protection / DLP, Session Monitoring &amp; Control, and more"/>
            <a:extLst>
              <a:ext uri="{FF2B5EF4-FFF2-40B4-BE49-F238E27FC236}">
                <a16:creationId xmlns:a16="http://schemas.microsoft.com/office/drawing/2014/main" id="{CC6EF46D-A332-4BDF-BE07-D919F6AA8525}"/>
              </a:ext>
            </a:extLst>
          </p:cNvPr>
          <p:cNvSpPr/>
          <p:nvPr/>
        </p:nvSpPr>
        <p:spPr>
          <a:xfrm>
            <a:off x="3583292" y="1026619"/>
            <a:ext cx="417700" cy="924910"/>
          </a:xfrm>
          <a:prstGeom prst="rect">
            <a:avLst/>
          </a:prstGeom>
          <a:solidFill>
            <a:schemeClr val="bg1"/>
          </a:solidFill>
          <a:ln w="14224" cap="flat" cmpd="sng" algn="ctr">
            <a:solidFill>
              <a:srgbClr val="80BCEB"/>
            </a:solidFill>
            <a:prstDash val="solid"/>
          </a:ln>
          <a:effectLst/>
        </p:spPr>
        <p:txBody>
          <a:bodyPr lIns="27432" tIns="502920" rIns="27432" bIns="0" rtlCol="0" anchor="t"/>
          <a:lstStyle/>
          <a:p>
            <a:pPr marL="0" marR="0" lvl="0" indent="0" algn="ctr" defTabSz="914400" rtl="0" eaLnBrk="1" fontAlgn="auto" latinLnBrk="0" hangingPunct="1">
              <a:lnSpc>
                <a:spcPct val="97000"/>
              </a:lnSpc>
              <a:spcBef>
                <a:spcPts val="0"/>
              </a:spcBef>
              <a:spcAft>
                <a:spcPts val="200"/>
              </a:spcAft>
              <a:buClrTx/>
              <a:buSzTx/>
              <a:buFontTx/>
              <a:buNone/>
              <a:tabLst/>
              <a:defRPr/>
            </a:pPr>
            <a:r>
              <a:rPr kumimoji="0" lang="en-US" sz="900" b="1" i="0" u="none" strike="noStrike" kern="0" cap="none" spc="0" normalizeH="0" baseline="0" noProof="0">
                <a:ln>
                  <a:noFill/>
                </a:ln>
                <a:solidFill>
                  <a:srgbClr val="505050">
                    <a:lumMod val="60000"/>
                    <a:lumOff val="40000"/>
                  </a:srgbClr>
                </a:solidFill>
                <a:effectLst/>
                <a:uLnTx/>
                <a:uFillTx/>
                <a:latin typeface="Segoe Pro Semibold" panose="020B0702040504020203" pitchFamily="34" charset="0"/>
                <a:ea typeface="+mn-ea"/>
                <a:cs typeface="Segoe UI" panose="020B0502040204020203" pitchFamily="34" charset="0"/>
              </a:rPr>
              <a:t>OT/IoT</a:t>
            </a:r>
          </a:p>
          <a:p>
            <a:pPr marL="0" marR="0" lvl="0" indent="0" algn="ctr" defTabSz="914400" rtl="0" eaLnBrk="1" fontAlgn="auto" latinLnBrk="0" hangingPunct="1">
              <a:lnSpc>
                <a:spcPct val="97000"/>
              </a:lnSpc>
              <a:spcBef>
                <a:spcPts val="0"/>
              </a:spcBef>
              <a:spcAft>
                <a:spcPts val="0"/>
              </a:spcAft>
              <a:buClrTx/>
              <a:buSzTx/>
              <a:buFontTx/>
              <a:buNone/>
              <a:tabLst/>
              <a:defRPr/>
            </a:pPr>
            <a:r>
              <a:rPr kumimoji="0" lang="en-US" sz="500" b="1" i="1" u="none" strike="noStrike" kern="0" cap="none" spc="0" normalizeH="0" baseline="0" noProof="0">
                <a:ln>
                  <a:noFill/>
                </a:ln>
                <a:solidFill>
                  <a:srgbClr val="505050">
                    <a:lumMod val="60000"/>
                    <a:lumOff val="40000"/>
                  </a:srgbClr>
                </a:solidFill>
                <a:effectLst/>
                <a:uLnTx/>
                <a:uFillTx/>
                <a:latin typeface="Segoe Pro Semibold" panose="020B0702040504020203" pitchFamily="34" charset="0"/>
                <a:ea typeface="+mn-ea"/>
                <a:cs typeface="Segoe UI" panose="020B0502040204020203" pitchFamily="34" charset="0"/>
              </a:rPr>
              <a:t>devices</a:t>
            </a:r>
          </a:p>
        </p:txBody>
      </p:sp>
      <p:sp>
        <p:nvSpPr>
          <p:cNvPr id="5" name="Rectangle 4">
            <a:hlinkClick r:id="rId156" tooltip="Cloud infrastructure entitlement management (CIEM) solution that detects, automatically right-sizes, and continuously monitors unused/excessive permissions across multicloud infrastructures in Azure, Amazon Web Services (AWS), &amp; Google Cloud Platform (GCP)"/>
            <a:extLst>
              <a:ext uri="{FF2B5EF4-FFF2-40B4-BE49-F238E27FC236}">
                <a16:creationId xmlns:a16="http://schemas.microsoft.com/office/drawing/2014/main" id="{3F30C61A-7F61-4622-BA64-9936B2974F60}"/>
              </a:ext>
            </a:extLst>
          </p:cNvPr>
          <p:cNvSpPr/>
          <p:nvPr/>
        </p:nvSpPr>
        <p:spPr>
          <a:xfrm>
            <a:off x="2500195" y="4974897"/>
            <a:ext cx="4017863" cy="156261"/>
          </a:xfrm>
          <a:prstGeom prst="rect">
            <a:avLst/>
          </a:prstGeom>
          <a:solidFill>
            <a:srgbClr val="FEF4F4"/>
          </a:solidFill>
          <a:ln w="14224">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30" b="1" i="0" u="none" strike="noStrike" kern="1200" cap="none" spc="0" normalizeH="0" baseline="0" noProof="0">
                <a:ln>
                  <a:noFill/>
                </a:ln>
                <a:gradFill>
                  <a:gsLst>
                    <a:gs pos="0">
                      <a:srgbClr val="D41123"/>
                    </a:gs>
                    <a:gs pos="100000">
                      <a:srgbClr val="D41123"/>
                    </a:gs>
                  </a:gsLst>
                  <a:lin ang="5400000" scaled="1"/>
                </a:gradFill>
                <a:effectLst/>
                <a:uLnTx/>
                <a:uFillTx/>
                <a:latin typeface="Segoe UI" panose="020B0502040204020203" pitchFamily="34" charset="0"/>
                <a:ea typeface="+mn-ea"/>
                <a:cs typeface="Segoe UI" panose="020B0502040204020203" pitchFamily="34" charset="0"/>
              </a:rPr>
              <a:t>Entra Permission Management </a:t>
            </a:r>
            <a:r>
              <a:rPr kumimoji="0" lang="en-US" sz="730" b="0" i="0" u="none" strike="noStrike" kern="1200" cap="none" spc="0" normalizeH="0" baseline="0" noProof="0">
                <a:ln>
                  <a:noFill/>
                </a:ln>
                <a:gradFill>
                  <a:gsLst>
                    <a:gs pos="0">
                      <a:srgbClr val="D41123"/>
                    </a:gs>
                    <a:gs pos="100000">
                      <a:srgbClr val="D41123"/>
                    </a:gs>
                  </a:gsLst>
                  <a:lin ang="5400000" scaled="1"/>
                </a:gradFill>
                <a:effectLst/>
                <a:uLnTx/>
                <a:uFillTx/>
                <a:latin typeface="Segoe UI" panose="020B0502040204020203" pitchFamily="34" charset="0"/>
                <a:ea typeface="+mn-ea"/>
                <a:cs typeface="Segoe UI" panose="020B0502040204020203" pitchFamily="34" charset="0"/>
              </a:rPr>
              <a:t>– Discover and Mitigate Cloud Infrastructure Permission Creep</a:t>
            </a:r>
          </a:p>
        </p:txBody>
      </p:sp>
      <p:grpSp>
        <p:nvGrpSpPr>
          <p:cNvPr id="581" name="Group 580">
            <a:extLst>
              <a:ext uri="{FF2B5EF4-FFF2-40B4-BE49-F238E27FC236}">
                <a16:creationId xmlns:a16="http://schemas.microsoft.com/office/drawing/2014/main" id="{CFB52CC8-4F6E-498C-A85E-10415D708BE9}"/>
              </a:ext>
            </a:extLst>
          </p:cNvPr>
          <p:cNvGrpSpPr/>
          <p:nvPr/>
        </p:nvGrpSpPr>
        <p:grpSpPr>
          <a:xfrm>
            <a:off x="6593221" y="4971415"/>
            <a:ext cx="5249351" cy="161732"/>
            <a:chOff x="6523847" y="4964655"/>
            <a:chExt cx="5249351" cy="161732"/>
          </a:xfrm>
        </p:grpSpPr>
        <p:sp>
          <p:nvSpPr>
            <p:cNvPr id="583" name="Rectangle 582">
              <a:hlinkClick r:id="rId157" tooltip="PAWs are an integral part of a privileged access security strategy designed to enable and protect administrator, developer, and other sensitive user accounts that would cause significant business impact if compromised."/>
              <a:extLst>
                <a:ext uri="{FF2B5EF4-FFF2-40B4-BE49-F238E27FC236}">
                  <a16:creationId xmlns:a16="http://schemas.microsoft.com/office/drawing/2014/main" id="{C99A859D-50D7-4633-9192-1EC6A4852383}"/>
                </a:ext>
              </a:extLst>
            </p:cNvPr>
            <p:cNvSpPr/>
            <p:nvPr/>
          </p:nvSpPr>
          <p:spPr>
            <a:xfrm>
              <a:off x="6523847" y="4964655"/>
              <a:ext cx="5249351" cy="161732"/>
            </a:xfrm>
            <a:prstGeom prst="rect">
              <a:avLst/>
            </a:prstGeom>
            <a:solidFill>
              <a:srgbClr val="FEECED"/>
            </a:solidFill>
            <a:ln w="14224">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 b="1" i="0" u="none" strike="noStrike" kern="1200" cap="none" spc="0" normalizeH="0" baseline="0" noProof="0">
                  <a:ln>
                    <a:noFill/>
                  </a:ln>
                  <a:gradFill>
                    <a:gsLst>
                      <a:gs pos="0">
                        <a:srgbClr val="D41123"/>
                      </a:gs>
                      <a:gs pos="100000">
                        <a:srgbClr val="D41123"/>
                      </a:gs>
                    </a:gsLst>
                    <a:lin ang="5400000" scaled="1"/>
                  </a:gradFill>
                  <a:effectLst/>
                  <a:uLnTx/>
                  <a:uFillTx/>
                  <a:latin typeface="Segoe UI" panose="020B0502040204020203" pitchFamily="34" charset="0"/>
                  <a:ea typeface="+mn-ea"/>
                  <a:cs typeface="Segoe UI" panose="020B0502040204020203" pitchFamily="34" charset="0"/>
                </a:rPr>
                <a:t>Privileged Access Workstations (PAWs) - </a:t>
              </a:r>
              <a:r>
                <a:rPr kumimoji="0" lang="en-US" sz="720" b="0" i="0" u="none" strike="noStrike" kern="1200" cap="none" spc="0" normalizeH="0" baseline="0" noProof="0">
                  <a:ln>
                    <a:noFill/>
                  </a:ln>
                  <a:gradFill>
                    <a:gsLst>
                      <a:gs pos="0">
                        <a:srgbClr val="D41123"/>
                      </a:gs>
                      <a:gs pos="100000">
                        <a:srgbClr val="D41123"/>
                      </a:gs>
                    </a:gsLst>
                    <a:lin ang="5400000" scaled="1"/>
                  </a:gradFill>
                  <a:effectLst/>
                  <a:uLnTx/>
                  <a:uFillTx/>
                  <a:latin typeface="Segoe UI" panose="020B0502040204020203" pitchFamily="34" charset="0"/>
                  <a:ea typeface="+mn-ea"/>
                  <a:cs typeface="Segoe UI" panose="020B0502040204020203" pitchFamily="34" charset="0"/>
                </a:rPr>
                <a:t>Secure workstations for administrators, developers, and other sensitive users</a:t>
              </a:r>
            </a:p>
          </p:txBody>
        </p:sp>
        <p:sp>
          <p:nvSpPr>
            <p:cNvPr id="584" name="Laptop_E770">
              <a:extLst>
                <a:ext uri="{FF2B5EF4-FFF2-40B4-BE49-F238E27FC236}">
                  <a16:creationId xmlns:a16="http://schemas.microsoft.com/office/drawing/2014/main" id="{1AC1ED1A-DAD0-4DBC-9745-512B9C88B649}"/>
                </a:ext>
              </a:extLst>
            </p:cNvPr>
            <p:cNvSpPr>
              <a:spLocks noChangeAspect="1" noEditPoints="1"/>
            </p:cNvSpPr>
            <p:nvPr/>
          </p:nvSpPr>
          <p:spPr bwMode="auto">
            <a:xfrm>
              <a:off x="6570973" y="4994932"/>
              <a:ext cx="155658" cy="103866"/>
            </a:xfrm>
            <a:custGeom>
              <a:avLst/>
              <a:gdLst>
                <a:gd name="T0" fmla="*/ 3250 w 3750"/>
                <a:gd name="T1" fmla="*/ 1750 h 2500"/>
                <a:gd name="T2" fmla="*/ 500 w 3750"/>
                <a:gd name="T3" fmla="*/ 1750 h 2500"/>
                <a:gd name="T4" fmla="*/ 500 w 3750"/>
                <a:gd name="T5" fmla="*/ 0 h 2500"/>
                <a:gd name="T6" fmla="*/ 3250 w 3750"/>
                <a:gd name="T7" fmla="*/ 0 h 2500"/>
                <a:gd name="T8" fmla="*/ 3250 w 3750"/>
                <a:gd name="T9" fmla="*/ 1750 h 2500"/>
                <a:gd name="T10" fmla="*/ 0 w 3750"/>
                <a:gd name="T11" fmla="*/ 2375 h 2500"/>
                <a:gd name="T12" fmla="*/ 125 w 3750"/>
                <a:gd name="T13" fmla="*/ 2500 h 2500"/>
                <a:gd name="T14" fmla="*/ 3625 w 3750"/>
                <a:gd name="T15" fmla="*/ 2500 h 2500"/>
                <a:gd name="T16" fmla="*/ 3750 w 3750"/>
                <a:gd name="T17" fmla="*/ 2375 h 2500"/>
                <a:gd name="T18" fmla="*/ 3688 w 3750"/>
                <a:gd name="T19" fmla="*/ 2187 h 2500"/>
                <a:gd name="T20" fmla="*/ 3250 w 3750"/>
                <a:gd name="T21" fmla="*/ 1750 h 2500"/>
                <a:gd name="T22" fmla="*/ 500 w 3750"/>
                <a:gd name="T23" fmla="*/ 1750 h 2500"/>
                <a:gd name="T24" fmla="*/ 63 w 3750"/>
                <a:gd name="T25" fmla="*/ 2187 h 2500"/>
                <a:gd name="T26" fmla="*/ 0 w 3750"/>
                <a:gd name="T27" fmla="*/ 2375 h 2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50" h="2500">
                  <a:moveTo>
                    <a:pt x="3250" y="1750"/>
                  </a:moveTo>
                  <a:cubicBezTo>
                    <a:pt x="500" y="1750"/>
                    <a:pt x="500" y="1750"/>
                    <a:pt x="500" y="1750"/>
                  </a:cubicBezTo>
                  <a:cubicBezTo>
                    <a:pt x="500" y="0"/>
                    <a:pt x="500" y="0"/>
                    <a:pt x="500" y="0"/>
                  </a:cubicBezTo>
                  <a:cubicBezTo>
                    <a:pt x="3250" y="0"/>
                    <a:pt x="3250" y="0"/>
                    <a:pt x="3250" y="0"/>
                  </a:cubicBezTo>
                  <a:lnTo>
                    <a:pt x="3250" y="1750"/>
                  </a:lnTo>
                  <a:close/>
                  <a:moveTo>
                    <a:pt x="0" y="2375"/>
                  </a:moveTo>
                  <a:cubicBezTo>
                    <a:pt x="0" y="2444"/>
                    <a:pt x="56" y="2500"/>
                    <a:pt x="125" y="2500"/>
                  </a:cubicBezTo>
                  <a:cubicBezTo>
                    <a:pt x="3625" y="2500"/>
                    <a:pt x="3625" y="2500"/>
                    <a:pt x="3625" y="2500"/>
                  </a:cubicBezTo>
                  <a:cubicBezTo>
                    <a:pt x="3694" y="2500"/>
                    <a:pt x="3750" y="2444"/>
                    <a:pt x="3750" y="2375"/>
                  </a:cubicBezTo>
                  <a:cubicBezTo>
                    <a:pt x="3750" y="2302"/>
                    <a:pt x="3726" y="2235"/>
                    <a:pt x="3688" y="2187"/>
                  </a:cubicBezTo>
                  <a:cubicBezTo>
                    <a:pt x="3250" y="1750"/>
                    <a:pt x="3250" y="1750"/>
                    <a:pt x="3250" y="1750"/>
                  </a:cubicBezTo>
                  <a:cubicBezTo>
                    <a:pt x="500" y="1750"/>
                    <a:pt x="500" y="1750"/>
                    <a:pt x="500" y="1750"/>
                  </a:cubicBezTo>
                  <a:cubicBezTo>
                    <a:pt x="63" y="2187"/>
                    <a:pt x="63" y="2187"/>
                    <a:pt x="63" y="2187"/>
                  </a:cubicBezTo>
                  <a:cubicBezTo>
                    <a:pt x="24" y="2235"/>
                    <a:pt x="0" y="2302"/>
                    <a:pt x="0" y="2375"/>
                  </a:cubicBezTo>
                  <a:close/>
                </a:path>
              </a:pathLst>
            </a:custGeom>
            <a:noFill/>
            <a:ln w="14224" cap="sq">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grpSp>
        <p:nvGrpSpPr>
          <p:cNvPr id="135" name="Group 134">
            <a:extLst>
              <a:ext uri="{FF2B5EF4-FFF2-40B4-BE49-F238E27FC236}">
                <a16:creationId xmlns:a16="http://schemas.microsoft.com/office/drawing/2014/main" id="{1C06C6E8-22A3-540E-2AD7-C1C22E11FF2D}"/>
              </a:ext>
            </a:extLst>
          </p:cNvPr>
          <p:cNvGrpSpPr/>
          <p:nvPr/>
        </p:nvGrpSpPr>
        <p:grpSpPr>
          <a:xfrm>
            <a:off x="10262860" y="1061128"/>
            <a:ext cx="1657122" cy="177976"/>
            <a:chOff x="2123429" y="3916009"/>
            <a:chExt cx="1640379" cy="177976"/>
          </a:xfrm>
        </p:grpSpPr>
        <p:sp>
          <p:nvSpPr>
            <p:cNvPr id="143" name="Rectangle 142">
              <a:hlinkClick r:id="rId158" tooltip="Microsoft Entra Internet Access protects against malicious internet traffic, unsafe or non-compliant content, and other threats."/>
              <a:extLst>
                <a:ext uri="{FF2B5EF4-FFF2-40B4-BE49-F238E27FC236}">
                  <a16:creationId xmlns:a16="http://schemas.microsoft.com/office/drawing/2014/main" id="{06E152BE-2F93-0AFB-BDF1-C6B0B29A124B}"/>
                </a:ext>
              </a:extLst>
            </p:cNvPr>
            <p:cNvSpPr/>
            <p:nvPr/>
          </p:nvSpPr>
          <p:spPr>
            <a:xfrm>
              <a:off x="2123429" y="3916009"/>
              <a:ext cx="1640379" cy="177976"/>
            </a:xfrm>
            <a:prstGeom prst="rect">
              <a:avLst/>
            </a:prstGeom>
            <a:solidFill>
              <a:schemeClr val="bg1"/>
            </a:solidFill>
            <a:ln w="19050">
              <a:solidFill>
                <a:srgbClr val="5C2D9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45720" rIns="45720" rtlCol="0" anchor="ctr">
              <a:noAutofit/>
            </a:bodyPr>
            <a:lstStyle/>
            <a:p>
              <a:pPr marL="0" marR="0" lvl="0" indent="0" algn="r" defTabSz="914400" rtl="0" eaLnBrk="1" fontAlgn="auto" latinLnBrk="0" hangingPunct="1">
                <a:lnSpc>
                  <a:spcPct val="97000"/>
                </a:lnSpc>
                <a:spcBef>
                  <a:spcPts val="0"/>
                </a:spcBef>
                <a:spcAft>
                  <a:spcPts val="0"/>
                </a:spcAft>
                <a:buClrTx/>
                <a:buSzTx/>
                <a:buFontTx/>
                <a:buNone/>
                <a:tabLst/>
                <a:defRPr/>
              </a:pPr>
              <a:r>
                <a:rPr kumimoji="0" lang="en-US" sz="750" b="1" i="0" u="none" strike="noStrike" kern="1200" cap="none" spc="0" normalizeH="0" baseline="0" noProof="0">
                  <a:ln>
                    <a:noFill/>
                  </a:ln>
                  <a:solidFill>
                    <a:srgbClr val="5C2D91"/>
                  </a:solidFill>
                  <a:effectLst/>
                  <a:uLnTx/>
                  <a:uFillTx/>
                  <a:latin typeface="Segoe UI" panose="020B0502040204020203" pitchFamily="34" charset="0"/>
                  <a:ea typeface="+mn-ea"/>
                  <a:cs typeface="Segoe UI" panose="020B0502040204020203" pitchFamily="34" charset="0"/>
                </a:rPr>
                <a:t>Microsoft Entra Internet Access</a:t>
              </a:r>
              <a:endParaRPr kumimoji="0" lang="en-US" sz="700" b="0" i="1" u="none" strike="noStrike" kern="1200" cap="none" spc="0" normalizeH="0" baseline="0" noProof="0">
                <a:ln>
                  <a:noFill/>
                </a:ln>
                <a:solidFill>
                  <a:srgbClr val="5C2D91"/>
                </a:solidFill>
                <a:effectLst/>
                <a:uLnTx/>
                <a:uFillTx/>
                <a:latin typeface="Segoe UI" panose="020B0502040204020203" pitchFamily="34" charset="0"/>
                <a:ea typeface="+mn-ea"/>
                <a:cs typeface="Segoe UI" panose="020B0502040204020203" pitchFamily="34" charset="0"/>
              </a:endParaRPr>
            </a:p>
          </p:txBody>
        </p:sp>
        <p:pic>
          <p:nvPicPr>
            <p:cNvPr id="145" name="Picture 112">
              <a:extLst>
                <a:ext uri="{FF2B5EF4-FFF2-40B4-BE49-F238E27FC236}">
                  <a16:creationId xmlns:a16="http://schemas.microsoft.com/office/drawing/2014/main" id="{91F4DE37-831E-38FD-F1FB-60142C7582DD}"/>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rcRect/>
            <a:stretch/>
          </p:blipFill>
          <p:spPr>
            <a:xfrm>
              <a:off x="2158242" y="3938309"/>
              <a:ext cx="137494" cy="137494"/>
            </a:xfrm>
            <a:prstGeom prst="rect">
              <a:avLst/>
            </a:prstGeom>
          </p:spPr>
        </p:pic>
      </p:grpSp>
      <p:grpSp>
        <p:nvGrpSpPr>
          <p:cNvPr id="162" name="Group 161">
            <a:extLst>
              <a:ext uri="{FF2B5EF4-FFF2-40B4-BE49-F238E27FC236}">
                <a16:creationId xmlns:a16="http://schemas.microsoft.com/office/drawing/2014/main" id="{62E7C57D-32DC-2757-508F-FA419C98038E}"/>
              </a:ext>
            </a:extLst>
          </p:cNvPr>
          <p:cNvGrpSpPr/>
          <p:nvPr/>
        </p:nvGrpSpPr>
        <p:grpSpPr>
          <a:xfrm>
            <a:off x="6796005" y="6232861"/>
            <a:ext cx="1255214" cy="196268"/>
            <a:chOff x="5560227" y="6246542"/>
            <a:chExt cx="1255214" cy="196268"/>
          </a:xfrm>
        </p:grpSpPr>
        <p:sp>
          <p:nvSpPr>
            <p:cNvPr id="7" name="TextBox 6">
              <a:extLst>
                <a:ext uri="{FF2B5EF4-FFF2-40B4-BE49-F238E27FC236}">
                  <a16:creationId xmlns:a16="http://schemas.microsoft.com/office/drawing/2014/main" id="{BE9A0DD7-908B-268E-4826-22671A9BEB87}"/>
                </a:ext>
              </a:extLst>
            </p:cNvPr>
            <p:cNvSpPr txBox="1"/>
            <p:nvPr/>
          </p:nvSpPr>
          <p:spPr>
            <a:xfrm>
              <a:off x="5560227" y="6246542"/>
              <a:ext cx="1255214" cy="196268"/>
            </a:xfrm>
            <a:prstGeom prst="rect">
              <a:avLst/>
            </a:prstGeom>
            <a:solidFill>
              <a:schemeClr val="bg1"/>
            </a:solidFill>
            <a:ln w="14224">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rtlCol="0" anchor="ctr">
              <a:noAutofit/>
            </a:bodyPr>
            <a:lstStyle>
              <a:defPPr>
                <a:defRPr lang="en-US"/>
              </a:defPPr>
              <a:lvl1pPr marR="0" lvl="0" indent="0" algn="ctr" fontAlgn="auto">
                <a:lnSpc>
                  <a:spcPct val="97000"/>
                </a:lnSpc>
                <a:spcBef>
                  <a:spcPts val="0"/>
                </a:spcBef>
                <a:spcAft>
                  <a:spcPts val="0"/>
                </a:spcAft>
                <a:buClrTx/>
                <a:buSzTx/>
                <a:buFontTx/>
                <a:buNone/>
                <a:tabLst/>
                <a:defRPr kumimoji="0" sz="720" b="1" i="0" u="none" strike="noStrike" cap="none" spc="0" normalizeH="0" baseline="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cs typeface="Segoe UI"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97000"/>
                </a:lnSpc>
                <a:spcBef>
                  <a:spcPts val="0"/>
                </a:spcBef>
                <a:spcAft>
                  <a:spcPts val="0"/>
                </a:spcAft>
                <a:buClrTx/>
                <a:buSzTx/>
                <a:buFontTx/>
                <a:buNone/>
                <a:tabLst/>
                <a:defRPr/>
              </a:pPr>
              <a:r>
                <a:rPr kumimoji="0" lang="en-US" sz="60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Defender for APIs </a:t>
              </a:r>
              <a:r>
                <a:rPr kumimoji="0" lang="en-US" sz="60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(preview)</a:t>
              </a:r>
            </a:p>
          </p:txBody>
        </p:sp>
        <p:grpSp>
          <p:nvGrpSpPr>
            <p:cNvPr id="21" name="Group 20">
              <a:extLst>
                <a:ext uri="{FF2B5EF4-FFF2-40B4-BE49-F238E27FC236}">
                  <a16:creationId xmlns:a16="http://schemas.microsoft.com/office/drawing/2014/main" id="{D957288E-9B92-2985-CFA5-B588231D5280}"/>
                </a:ext>
              </a:extLst>
            </p:cNvPr>
            <p:cNvGrpSpPr/>
            <p:nvPr/>
          </p:nvGrpSpPr>
          <p:grpSpPr>
            <a:xfrm>
              <a:off x="5597976" y="6277507"/>
              <a:ext cx="130735" cy="130735"/>
              <a:chOff x="9473320" y="2375073"/>
              <a:chExt cx="1915959" cy="1915955"/>
            </a:xfrm>
          </p:grpSpPr>
          <p:grpSp>
            <p:nvGrpSpPr>
              <p:cNvPr id="29" name="Group 28">
                <a:extLst>
                  <a:ext uri="{FF2B5EF4-FFF2-40B4-BE49-F238E27FC236}">
                    <a16:creationId xmlns:a16="http://schemas.microsoft.com/office/drawing/2014/main" id="{F5140325-FC4F-B807-BF98-0E5B44952134}"/>
                  </a:ext>
                </a:extLst>
              </p:cNvPr>
              <p:cNvGrpSpPr/>
              <p:nvPr/>
            </p:nvGrpSpPr>
            <p:grpSpPr>
              <a:xfrm>
                <a:off x="9473320" y="2375073"/>
                <a:ext cx="1915959" cy="1915955"/>
                <a:chOff x="-1180530" y="2922823"/>
                <a:chExt cx="2397909" cy="2397907"/>
              </a:xfrm>
            </p:grpSpPr>
            <p:sp>
              <p:nvSpPr>
                <p:cNvPr id="157" name="Arc 156">
                  <a:extLst>
                    <a:ext uri="{FF2B5EF4-FFF2-40B4-BE49-F238E27FC236}">
                      <a16:creationId xmlns:a16="http://schemas.microsoft.com/office/drawing/2014/main" id="{2FEC2457-5FFF-1E08-91F7-808B594B0574}"/>
                    </a:ext>
                  </a:extLst>
                </p:cNvPr>
                <p:cNvSpPr/>
                <p:nvPr/>
              </p:nvSpPr>
              <p:spPr>
                <a:xfrm rot="10800000">
                  <a:off x="-1180529" y="2922824"/>
                  <a:ext cx="2397908" cy="2397906"/>
                </a:xfrm>
                <a:prstGeom prst="arc">
                  <a:avLst>
                    <a:gd name="adj1" fmla="val 153468"/>
                    <a:gd name="adj2" fmla="val 5327528"/>
                  </a:avLst>
                </a:prstGeom>
                <a:solidFill>
                  <a:srgbClr val="0078D4">
                    <a:lumMod val="75000"/>
                  </a:srgbClr>
                </a:solidFill>
                <a:ln w="53975" cap="flat" cmpd="sng" algn="ctr">
                  <a:noFill/>
                  <a:prstDash val="solid"/>
                  <a:headEnd type="none" w="med" len="med"/>
                  <a:tailEnd type="arrow" w="lg"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1A1A1A"/>
                    </a:solidFill>
                    <a:effectLst/>
                    <a:uLnTx/>
                    <a:uFillTx/>
                    <a:latin typeface="Segoe UI"/>
                    <a:ea typeface="+mn-ea"/>
                    <a:cs typeface="+mn-cs"/>
                  </a:endParaRPr>
                </a:p>
              </p:txBody>
            </p:sp>
            <p:sp>
              <p:nvSpPr>
                <p:cNvPr id="159" name="Arc 158">
                  <a:extLst>
                    <a:ext uri="{FF2B5EF4-FFF2-40B4-BE49-F238E27FC236}">
                      <a16:creationId xmlns:a16="http://schemas.microsoft.com/office/drawing/2014/main" id="{C9459D89-6963-E5F6-5829-EA56B425A025}"/>
                    </a:ext>
                  </a:extLst>
                </p:cNvPr>
                <p:cNvSpPr/>
                <p:nvPr/>
              </p:nvSpPr>
              <p:spPr>
                <a:xfrm rot="10800000">
                  <a:off x="-1180529" y="2922824"/>
                  <a:ext cx="2397908" cy="2397906"/>
                </a:xfrm>
                <a:prstGeom prst="arc">
                  <a:avLst>
                    <a:gd name="adj1" fmla="val 16290144"/>
                    <a:gd name="adj2" fmla="val 517"/>
                  </a:avLst>
                </a:prstGeom>
                <a:solidFill>
                  <a:srgbClr val="0078D4">
                    <a:lumMod val="75000"/>
                  </a:srgbClr>
                </a:solidFill>
                <a:ln w="53975" cap="flat" cmpd="sng" algn="ctr">
                  <a:noFill/>
                  <a:prstDash val="solid"/>
                  <a:headEnd type="none" w="med" len="med"/>
                  <a:tailEnd type="arrow" w="lg"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1A1A1A"/>
                    </a:solidFill>
                    <a:effectLst/>
                    <a:uLnTx/>
                    <a:uFillTx/>
                    <a:latin typeface="Segoe UI"/>
                    <a:ea typeface="+mn-ea"/>
                    <a:cs typeface="+mn-cs"/>
                  </a:endParaRPr>
                </a:p>
              </p:txBody>
            </p:sp>
            <p:sp>
              <p:nvSpPr>
                <p:cNvPr id="160" name="Arc 159">
                  <a:extLst>
                    <a:ext uri="{FF2B5EF4-FFF2-40B4-BE49-F238E27FC236}">
                      <a16:creationId xmlns:a16="http://schemas.microsoft.com/office/drawing/2014/main" id="{DAB518E3-DFB8-76FE-5DAC-ABAD417402F7}"/>
                    </a:ext>
                  </a:extLst>
                </p:cNvPr>
                <p:cNvSpPr/>
                <p:nvPr/>
              </p:nvSpPr>
              <p:spPr>
                <a:xfrm>
                  <a:off x="-1180530" y="2922824"/>
                  <a:ext cx="2397908" cy="2397906"/>
                </a:xfrm>
                <a:prstGeom prst="arc">
                  <a:avLst>
                    <a:gd name="adj1" fmla="val 94612"/>
                    <a:gd name="adj2" fmla="val 5295947"/>
                  </a:avLst>
                </a:prstGeom>
                <a:solidFill>
                  <a:srgbClr val="0078D4"/>
                </a:solidFill>
                <a:ln w="53975" cap="flat" cmpd="sng" algn="ctr">
                  <a:noFill/>
                  <a:prstDash val="solid"/>
                  <a:headEnd type="none" w="med" len="med"/>
                  <a:tailEnd type="arrow" w="lg"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1A1A1A"/>
                    </a:solidFill>
                    <a:effectLst/>
                    <a:uLnTx/>
                    <a:uFillTx/>
                    <a:latin typeface="Segoe UI"/>
                    <a:ea typeface="+mn-ea"/>
                    <a:cs typeface="+mn-cs"/>
                  </a:endParaRPr>
                </a:p>
              </p:txBody>
            </p:sp>
            <p:sp>
              <p:nvSpPr>
                <p:cNvPr id="161" name="Arc 160">
                  <a:extLst>
                    <a:ext uri="{FF2B5EF4-FFF2-40B4-BE49-F238E27FC236}">
                      <a16:creationId xmlns:a16="http://schemas.microsoft.com/office/drawing/2014/main" id="{2BA00C8F-6D79-BBD9-F0D1-1EA934E8E4BF}"/>
                    </a:ext>
                  </a:extLst>
                </p:cNvPr>
                <p:cNvSpPr/>
                <p:nvPr/>
              </p:nvSpPr>
              <p:spPr>
                <a:xfrm>
                  <a:off x="-1180530" y="2922823"/>
                  <a:ext cx="2397908" cy="2397906"/>
                </a:xfrm>
                <a:prstGeom prst="arc">
                  <a:avLst>
                    <a:gd name="adj1" fmla="val 16316543"/>
                    <a:gd name="adj2" fmla="val 21543372"/>
                  </a:avLst>
                </a:prstGeom>
                <a:solidFill>
                  <a:srgbClr val="0078D4"/>
                </a:solidFill>
                <a:ln w="53975" cap="flat" cmpd="sng" algn="ctr">
                  <a:noFill/>
                  <a:prstDash val="solid"/>
                  <a:headEnd type="none" w="med" len="med"/>
                  <a:tailEnd type="arrow" w="lg"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1A1A1A"/>
                    </a:solidFill>
                    <a:effectLst/>
                    <a:uLnTx/>
                    <a:uFillTx/>
                    <a:latin typeface="Segoe UI"/>
                    <a:ea typeface="+mn-ea"/>
                    <a:cs typeface="+mn-cs"/>
                  </a:endParaRPr>
                </a:p>
              </p:txBody>
            </p:sp>
          </p:grpSp>
          <p:grpSp>
            <p:nvGrpSpPr>
              <p:cNvPr id="86" name="Group 85">
                <a:extLst>
                  <a:ext uri="{FF2B5EF4-FFF2-40B4-BE49-F238E27FC236}">
                    <a16:creationId xmlns:a16="http://schemas.microsoft.com/office/drawing/2014/main" id="{A34B4EFF-1252-7A0D-A427-949356110CF3}"/>
                  </a:ext>
                </a:extLst>
              </p:cNvPr>
              <p:cNvGrpSpPr/>
              <p:nvPr/>
            </p:nvGrpSpPr>
            <p:grpSpPr>
              <a:xfrm>
                <a:off x="9730909" y="2632664"/>
                <a:ext cx="1400774" cy="1400774"/>
                <a:chOff x="-3375459" y="2941983"/>
                <a:chExt cx="1634612" cy="1634612"/>
              </a:xfrm>
            </p:grpSpPr>
            <p:sp>
              <p:nvSpPr>
                <p:cNvPr id="90" name="Oval 89">
                  <a:extLst>
                    <a:ext uri="{FF2B5EF4-FFF2-40B4-BE49-F238E27FC236}">
                      <a16:creationId xmlns:a16="http://schemas.microsoft.com/office/drawing/2014/main" id="{7A14FC75-E55E-1BBF-5654-8413D936C4D7}"/>
                    </a:ext>
                  </a:extLst>
                </p:cNvPr>
                <p:cNvSpPr/>
                <p:nvPr/>
              </p:nvSpPr>
              <p:spPr bwMode="auto">
                <a:xfrm>
                  <a:off x="-3375459" y="2941983"/>
                  <a:ext cx="1634612" cy="1634612"/>
                </a:xfrm>
                <a:prstGeom prst="ellipse">
                  <a:avLst/>
                </a:prstGeom>
                <a:solidFill>
                  <a:srgbClr val="FFFFFF"/>
                </a:solidFill>
                <a:ln w="10795" cap="flat" cmpd="sng" algn="ctr">
                  <a:noFill/>
                  <a:prstDash val="solid"/>
                </a:ln>
                <a:effectLst>
                  <a:outerShdw blurRad="190500" dist="38100" dir="2700000" algn="ctr" rotWithShape="0">
                    <a:prstClr val="black">
                      <a:alpha val="30000"/>
                    </a:prstClr>
                  </a:outerShdw>
                </a:effectLst>
              </p:spPr>
              <p:txBody>
                <a:bodyPr vert="horz" wrap="square" lIns="228600" tIns="274320" rIns="228600" bIns="274320" rtlCol="0">
                  <a:noAutofit/>
                </a:bodyPr>
                <a:lstStyle/>
                <a:p>
                  <a:pPr marL="0" marR="0" lvl="0" indent="0" algn="ctr" defTabSz="914400" rtl="0" eaLnBrk="1" fontAlgn="base" latinLnBrk="0" hangingPunct="1">
                    <a:lnSpc>
                      <a:spcPct val="100000"/>
                    </a:lnSpc>
                    <a:spcBef>
                      <a:spcPts val="0"/>
                    </a:spcBef>
                    <a:spcAft>
                      <a:spcPts val="1600"/>
                    </a:spcAft>
                    <a:buClrTx/>
                    <a:buSzTx/>
                    <a:buFontTx/>
                    <a:buNone/>
                    <a:tabLst/>
                    <a:defRPr/>
                  </a:pPr>
                  <a:endParaRPr kumimoji="0" lang="en-US" sz="2400" b="1" i="0" u="none" strike="noStrike" kern="0" cap="all" spc="0" normalizeH="0" baseline="0" noProof="0" err="1">
                    <a:ln>
                      <a:noFill/>
                    </a:ln>
                    <a:gradFill>
                      <a:gsLst>
                        <a:gs pos="1250">
                          <a:srgbClr val="107C10"/>
                        </a:gs>
                        <a:gs pos="100000">
                          <a:srgbClr val="107C10"/>
                        </a:gs>
                      </a:gsLst>
                      <a:lin ang="5400000" scaled="0"/>
                    </a:gradFill>
                    <a:effectLst/>
                    <a:uLnTx/>
                    <a:uFillTx/>
                    <a:latin typeface="Segoe UI"/>
                    <a:ea typeface="+mn-ea"/>
                    <a:cs typeface="Segoe UI" panose="020B0502040204020203" pitchFamily="34" charset="0"/>
                  </a:endParaRPr>
                </a:p>
              </p:txBody>
            </p:sp>
            <p:pic>
              <p:nvPicPr>
                <p:cNvPr id="93" name="Picture 92">
                  <a:extLst>
                    <a:ext uri="{FF2B5EF4-FFF2-40B4-BE49-F238E27FC236}">
                      <a16:creationId xmlns:a16="http://schemas.microsoft.com/office/drawing/2014/main" id="{29DCE118-2DCD-457A-EDB2-7B5A3339B941}"/>
                    </a:ext>
                  </a:extLst>
                </p:cNvPr>
                <p:cNvPicPr>
                  <a:picLocks noChangeAspect="1"/>
                </p:cNvPicPr>
                <p:nvPr/>
              </p:nvPicPr>
              <p:blipFill>
                <a:blip r:embed="rId159"/>
                <a:stretch>
                  <a:fillRect/>
                </a:stretch>
              </p:blipFill>
              <p:spPr>
                <a:xfrm>
                  <a:off x="-3222980" y="3197431"/>
                  <a:ext cx="1037683" cy="1037695"/>
                </a:xfrm>
                <a:prstGeom prst="rect">
                  <a:avLst/>
                </a:prstGeom>
              </p:spPr>
            </p:pic>
            <p:grpSp>
              <p:nvGrpSpPr>
                <p:cNvPr id="114" name="Group 113">
                  <a:extLst>
                    <a:ext uri="{FF2B5EF4-FFF2-40B4-BE49-F238E27FC236}">
                      <a16:creationId xmlns:a16="http://schemas.microsoft.com/office/drawing/2014/main" id="{BB97DCBD-ED3B-3CA3-7851-92EEF518FBE9}"/>
                    </a:ext>
                  </a:extLst>
                </p:cNvPr>
                <p:cNvGrpSpPr/>
                <p:nvPr/>
              </p:nvGrpSpPr>
              <p:grpSpPr>
                <a:xfrm rot="2299755">
                  <a:off x="-2416424" y="3447664"/>
                  <a:ext cx="283053" cy="283049"/>
                  <a:chOff x="7532385" y="4078788"/>
                  <a:chExt cx="468337" cy="468333"/>
                </a:xfrm>
              </p:grpSpPr>
              <p:sp>
                <p:nvSpPr>
                  <p:cNvPr id="131" name="Freeform 1120">
                    <a:extLst>
                      <a:ext uri="{FF2B5EF4-FFF2-40B4-BE49-F238E27FC236}">
                        <a16:creationId xmlns:a16="http://schemas.microsoft.com/office/drawing/2014/main" id="{42A3B08F-28AA-5AAD-2311-B2937C41AE6F}"/>
                      </a:ext>
                    </a:extLst>
                  </p:cNvPr>
                  <p:cNvSpPr>
                    <a:spLocks/>
                  </p:cNvSpPr>
                  <p:nvPr/>
                </p:nvSpPr>
                <p:spPr bwMode="auto">
                  <a:xfrm>
                    <a:off x="7741034" y="4326108"/>
                    <a:ext cx="68411" cy="221013"/>
                  </a:xfrm>
                  <a:custGeom>
                    <a:avLst/>
                    <a:gdLst>
                      <a:gd name="T0" fmla="*/ 16 w 16"/>
                      <a:gd name="T1" fmla="*/ 0 h 52"/>
                      <a:gd name="T2" fmla="*/ 16 w 16"/>
                      <a:gd name="T3" fmla="*/ 44 h 52"/>
                      <a:gd name="T4" fmla="*/ 15 w 16"/>
                      <a:gd name="T5" fmla="*/ 47 h 52"/>
                      <a:gd name="T6" fmla="*/ 13 w 16"/>
                      <a:gd name="T7" fmla="*/ 50 h 52"/>
                      <a:gd name="T8" fmla="*/ 11 w 16"/>
                      <a:gd name="T9" fmla="*/ 51 h 52"/>
                      <a:gd name="T10" fmla="*/ 8 w 16"/>
                      <a:gd name="T11" fmla="*/ 52 h 52"/>
                      <a:gd name="T12" fmla="*/ 5 w 16"/>
                      <a:gd name="T13" fmla="*/ 51 h 52"/>
                      <a:gd name="T14" fmla="*/ 2 w 16"/>
                      <a:gd name="T15" fmla="*/ 50 h 52"/>
                      <a:gd name="T16" fmla="*/ 0 w 16"/>
                      <a:gd name="T17" fmla="*/ 47 h 52"/>
                      <a:gd name="T18" fmla="*/ 0 w 16"/>
                      <a:gd name="T19" fmla="*/ 44 h 52"/>
                      <a:gd name="T20" fmla="*/ 0 w 16"/>
                      <a:gd name="T21" fmla="*/ 0 h 52"/>
                      <a:gd name="T22" fmla="*/ 16 w 16"/>
                      <a:gd name="T2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52">
                        <a:moveTo>
                          <a:pt x="16" y="0"/>
                        </a:moveTo>
                        <a:cubicBezTo>
                          <a:pt x="16" y="44"/>
                          <a:pt x="16" y="44"/>
                          <a:pt x="16" y="44"/>
                        </a:cubicBezTo>
                        <a:cubicBezTo>
                          <a:pt x="16" y="45"/>
                          <a:pt x="16" y="46"/>
                          <a:pt x="15" y="47"/>
                        </a:cubicBezTo>
                        <a:cubicBezTo>
                          <a:pt x="15" y="48"/>
                          <a:pt x="14" y="49"/>
                          <a:pt x="13" y="50"/>
                        </a:cubicBezTo>
                        <a:cubicBezTo>
                          <a:pt x="13" y="50"/>
                          <a:pt x="12" y="51"/>
                          <a:pt x="11" y="51"/>
                        </a:cubicBezTo>
                        <a:cubicBezTo>
                          <a:pt x="10" y="52"/>
                          <a:pt x="9" y="52"/>
                          <a:pt x="8" y="52"/>
                        </a:cubicBezTo>
                        <a:cubicBezTo>
                          <a:pt x="7" y="52"/>
                          <a:pt x="6" y="52"/>
                          <a:pt x="5" y="51"/>
                        </a:cubicBezTo>
                        <a:cubicBezTo>
                          <a:pt x="4" y="51"/>
                          <a:pt x="3" y="50"/>
                          <a:pt x="2" y="50"/>
                        </a:cubicBezTo>
                        <a:cubicBezTo>
                          <a:pt x="1" y="49"/>
                          <a:pt x="1" y="48"/>
                          <a:pt x="0" y="47"/>
                        </a:cubicBezTo>
                        <a:cubicBezTo>
                          <a:pt x="0" y="46"/>
                          <a:pt x="0" y="45"/>
                          <a:pt x="0" y="44"/>
                        </a:cubicBezTo>
                        <a:cubicBezTo>
                          <a:pt x="0" y="0"/>
                          <a:pt x="0" y="0"/>
                          <a:pt x="0" y="0"/>
                        </a:cubicBezTo>
                        <a:lnTo>
                          <a:pt x="16" y="0"/>
                        </a:lnTo>
                        <a:close/>
                      </a:path>
                    </a:pathLst>
                  </a:custGeom>
                  <a:solidFill>
                    <a:srgbClr val="2F2F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3C3C41"/>
                      </a:solidFill>
                      <a:effectLst/>
                      <a:uLnTx/>
                      <a:uFillTx/>
                      <a:latin typeface="Segoe UI"/>
                      <a:ea typeface="+mn-ea"/>
                      <a:cs typeface="+mn-cs"/>
                    </a:endParaRPr>
                  </a:p>
                </p:txBody>
              </p:sp>
              <p:sp>
                <p:nvSpPr>
                  <p:cNvPr id="146" name="Freeform 1121">
                    <a:extLst>
                      <a:ext uri="{FF2B5EF4-FFF2-40B4-BE49-F238E27FC236}">
                        <a16:creationId xmlns:a16="http://schemas.microsoft.com/office/drawing/2014/main" id="{F6ECA808-1802-446D-3BC0-825876ADFC7E}"/>
                      </a:ext>
                    </a:extLst>
                  </p:cNvPr>
                  <p:cNvSpPr>
                    <a:spLocks/>
                  </p:cNvSpPr>
                  <p:nvPr/>
                </p:nvSpPr>
                <p:spPr bwMode="auto">
                  <a:xfrm>
                    <a:off x="7741035" y="4078788"/>
                    <a:ext cx="68411" cy="247325"/>
                  </a:xfrm>
                  <a:custGeom>
                    <a:avLst/>
                    <a:gdLst>
                      <a:gd name="T0" fmla="*/ 13 w 13"/>
                      <a:gd name="T1" fmla="*/ 0 h 47"/>
                      <a:gd name="T2" fmla="*/ 0 w 13"/>
                      <a:gd name="T3" fmla="*/ 0 h 47"/>
                      <a:gd name="T4" fmla="*/ 0 w 13"/>
                      <a:gd name="T5" fmla="*/ 12 h 47"/>
                      <a:gd name="T6" fmla="*/ 4 w 13"/>
                      <a:gd name="T7" fmla="*/ 15 h 47"/>
                      <a:gd name="T8" fmla="*/ 4 w 13"/>
                      <a:gd name="T9" fmla="*/ 47 h 47"/>
                      <a:gd name="T10" fmla="*/ 10 w 13"/>
                      <a:gd name="T11" fmla="*/ 47 h 47"/>
                      <a:gd name="T12" fmla="*/ 10 w 13"/>
                      <a:gd name="T13" fmla="*/ 15 h 47"/>
                      <a:gd name="T14" fmla="*/ 13 w 13"/>
                      <a:gd name="T15" fmla="*/ 12 h 47"/>
                      <a:gd name="T16" fmla="*/ 13 w 13"/>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47">
                        <a:moveTo>
                          <a:pt x="13" y="0"/>
                        </a:moveTo>
                        <a:lnTo>
                          <a:pt x="0" y="0"/>
                        </a:lnTo>
                        <a:lnTo>
                          <a:pt x="0" y="12"/>
                        </a:lnTo>
                        <a:lnTo>
                          <a:pt x="4" y="15"/>
                        </a:lnTo>
                        <a:lnTo>
                          <a:pt x="4" y="47"/>
                        </a:lnTo>
                        <a:lnTo>
                          <a:pt x="10" y="47"/>
                        </a:lnTo>
                        <a:lnTo>
                          <a:pt x="10" y="15"/>
                        </a:lnTo>
                        <a:lnTo>
                          <a:pt x="13" y="12"/>
                        </a:lnTo>
                        <a:lnTo>
                          <a:pt x="13" y="0"/>
                        </a:ln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3C3C41"/>
                      </a:solidFill>
                      <a:effectLst/>
                      <a:uLnTx/>
                      <a:uFillTx/>
                      <a:latin typeface="Segoe UI"/>
                      <a:ea typeface="+mn-ea"/>
                      <a:cs typeface="+mn-cs"/>
                    </a:endParaRPr>
                  </a:p>
                </p:txBody>
              </p:sp>
              <p:sp>
                <p:nvSpPr>
                  <p:cNvPr id="147" name="Rectangle 1122">
                    <a:extLst>
                      <a:ext uri="{FF2B5EF4-FFF2-40B4-BE49-F238E27FC236}">
                        <a16:creationId xmlns:a16="http://schemas.microsoft.com/office/drawing/2014/main" id="{8325DA54-EFE8-003C-ABB6-A3898F22E66B}"/>
                      </a:ext>
                    </a:extLst>
                  </p:cNvPr>
                  <p:cNvSpPr>
                    <a:spLocks noChangeArrowheads="1"/>
                  </p:cNvSpPr>
                  <p:nvPr/>
                </p:nvSpPr>
                <p:spPr bwMode="auto">
                  <a:xfrm>
                    <a:off x="7741034" y="4362942"/>
                    <a:ext cx="68411" cy="31573"/>
                  </a:xfrm>
                  <a:prstGeom prst="rect">
                    <a:avLst/>
                  </a:prstGeom>
                  <a:solidFill>
                    <a:srgbClr val="3C3C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3C3C41"/>
                      </a:solidFill>
                      <a:effectLst/>
                      <a:uLnTx/>
                      <a:uFillTx/>
                      <a:latin typeface="Segoe UI"/>
                      <a:ea typeface="+mn-ea"/>
                      <a:cs typeface="+mn-cs"/>
                    </a:endParaRPr>
                  </a:p>
                </p:txBody>
              </p:sp>
              <p:sp>
                <p:nvSpPr>
                  <p:cNvPr id="151" name="Freeform 1123">
                    <a:extLst>
                      <a:ext uri="{FF2B5EF4-FFF2-40B4-BE49-F238E27FC236}">
                        <a16:creationId xmlns:a16="http://schemas.microsoft.com/office/drawing/2014/main" id="{C03C5AA1-7105-30A8-02F1-E52CF589AA53}"/>
                      </a:ext>
                    </a:extLst>
                  </p:cNvPr>
                  <p:cNvSpPr>
                    <a:spLocks noEditPoints="1"/>
                  </p:cNvSpPr>
                  <p:nvPr/>
                </p:nvSpPr>
                <p:spPr bwMode="auto">
                  <a:xfrm rot="16643472">
                    <a:off x="7690252" y="4067783"/>
                    <a:ext cx="152604" cy="468337"/>
                  </a:xfrm>
                  <a:custGeom>
                    <a:avLst/>
                    <a:gdLst>
                      <a:gd name="T0" fmla="*/ 34 w 36"/>
                      <a:gd name="T1" fmla="*/ 9 h 112"/>
                      <a:gd name="T2" fmla="*/ 30 w 36"/>
                      <a:gd name="T3" fmla="*/ 3 h 112"/>
                      <a:gd name="T4" fmla="*/ 26 w 36"/>
                      <a:gd name="T5" fmla="*/ 0 h 112"/>
                      <a:gd name="T6" fmla="*/ 26 w 36"/>
                      <a:gd name="T7" fmla="*/ 20 h 112"/>
                      <a:gd name="T8" fmla="*/ 10 w 36"/>
                      <a:gd name="T9" fmla="*/ 20 h 112"/>
                      <a:gd name="T10" fmla="*/ 10 w 36"/>
                      <a:gd name="T11" fmla="*/ 0 h 112"/>
                      <a:gd name="T12" fmla="*/ 5 w 36"/>
                      <a:gd name="T13" fmla="*/ 3 h 112"/>
                      <a:gd name="T14" fmla="*/ 1 w 36"/>
                      <a:gd name="T15" fmla="*/ 9 h 112"/>
                      <a:gd name="T16" fmla="*/ 0 w 36"/>
                      <a:gd name="T17" fmla="*/ 16 h 112"/>
                      <a:gd name="T18" fmla="*/ 1 w 36"/>
                      <a:gd name="T19" fmla="*/ 22 h 112"/>
                      <a:gd name="T20" fmla="*/ 5 w 36"/>
                      <a:gd name="T21" fmla="*/ 28 h 112"/>
                      <a:gd name="T22" fmla="*/ 7 w 36"/>
                      <a:gd name="T23" fmla="*/ 30 h 112"/>
                      <a:gd name="T24" fmla="*/ 10 w 36"/>
                      <a:gd name="T25" fmla="*/ 32 h 112"/>
                      <a:gd name="T26" fmla="*/ 10 w 36"/>
                      <a:gd name="T27" fmla="*/ 104 h 112"/>
                      <a:gd name="T28" fmla="*/ 10 w 36"/>
                      <a:gd name="T29" fmla="*/ 107 h 112"/>
                      <a:gd name="T30" fmla="*/ 12 w 36"/>
                      <a:gd name="T31" fmla="*/ 110 h 112"/>
                      <a:gd name="T32" fmla="*/ 15 w 36"/>
                      <a:gd name="T33" fmla="*/ 112 h 112"/>
                      <a:gd name="T34" fmla="*/ 18 w 36"/>
                      <a:gd name="T35" fmla="*/ 112 h 112"/>
                      <a:gd name="T36" fmla="*/ 21 w 36"/>
                      <a:gd name="T37" fmla="*/ 112 h 112"/>
                      <a:gd name="T38" fmla="*/ 24 w 36"/>
                      <a:gd name="T39" fmla="*/ 110 h 112"/>
                      <a:gd name="T40" fmla="*/ 25 w 36"/>
                      <a:gd name="T41" fmla="*/ 107 h 112"/>
                      <a:gd name="T42" fmla="*/ 26 w 36"/>
                      <a:gd name="T43" fmla="*/ 104 h 112"/>
                      <a:gd name="T44" fmla="*/ 26 w 36"/>
                      <a:gd name="T45" fmla="*/ 32 h 112"/>
                      <a:gd name="T46" fmla="*/ 28 w 36"/>
                      <a:gd name="T47" fmla="*/ 30 h 112"/>
                      <a:gd name="T48" fmla="*/ 30 w 36"/>
                      <a:gd name="T49" fmla="*/ 28 h 112"/>
                      <a:gd name="T50" fmla="*/ 34 w 36"/>
                      <a:gd name="T51" fmla="*/ 23 h 112"/>
                      <a:gd name="T52" fmla="*/ 36 w 36"/>
                      <a:gd name="T53" fmla="*/ 16 h 112"/>
                      <a:gd name="T54" fmla="*/ 34 w 36"/>
                      <a:gd name="T55" fmla="*/ 9 h 112"/>
                      <a:gd name="T56" fmla="*/ 18 w 36"/>
                      <a:gd name="T57" fmla="*/ 108 h 112"/>
                      <a:gd name="T58" fmla="*/ 14 w 36"/>
                      <a:gd name="T59" fmla="*/ 104 h 112"/>
                      <a:gd name="T60" fmla="*/ 18 w 36"/>
                      <a:gd name="T61" fmla="*/ 100 h 112"/>
                      <a:gd name="T62" fmla="*/ 22 w 36"/>
                      <a:gd name="T63" fmla="*/ 104 h 112"/>
                      <a:gd name="T64" fmla="*/ 18 w 36"/>
                      <a:gd name="T65" fmla="*/ 10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6" h="112">
                        <a:moveTo>
                          <a:pt x="34" y="9"/>
                        </a:moveTo>
                        <a:cubicBezTo>
                          <a:pt x="33" y="7"/>
                          <a:pt x="32" y="5"/>
                          <a:pt x="30" y="3"/>
                        </a:cubicBezTo>
                        <a:cubicBezTo>
                          <a:pt x="29" y="2"/>
                          <a:pt x="28" y="1"/>
                          <a:pt x="26" y="0"/>
                        </a:cubicBezTo>
                        <a:cubicBezTo>
                          <a:pt x="26" y="20"/>
                          <a:pt x="26" y="20"/>
                          <a:pt x="26" y="20"/>
                        </a:cubicBezTo>
                        <a:cubicBezTo>
                          <a:pt x="10" y="20"/>
                          <a:pt x="10" y="20"/>
                          <a:pt x="10" y="20"/>
                        </a:cubicBezTo>
                        <a:cubicBezTo>
                          <a:pt x="10" y="0"/>
                          <a:pt x="10" y="0"/>
                          <a:pt x="10" y="0"/>
                        </a:cubicBezTo>
                        <a:cubicBezTo>
                          <a:pt x="8" y="1"/>
                          <a:pt x="7" y="2"/>
                          <a:pt x="5" y="3"/>
                        </a:cubicBezTo>
                        <a:cubicBezTo>
                          <a:pt x="4" y="5"/>
                          <a:pt x="2" y="7"/>
                          <a:pt x="1" y="9"/>
                        </a:cubicBezTo>
                        <a:cubicBezTo>
                          <a:pt x="1" y="11"/>
                          <a:pt x="0" y="14"/>
                          <a:pt x="0" y="16"/>
                        </a:cubicBezTo>
                        <a:cubicBezTo>
                          <a:pt x="0" y="18"/>
                          <a:pt x="1" y="20"/>
                          <a:pt x="1" y="22"/>
                        </a:cubicBezTo>
                        <a:cubicBezTo>
                          <a:pt x="2" y="25"/>
                          <a:pt x="4" y="27"/>
                          <a:pt x="5" y="28"/>
                        </a:cubicBezTo>
                        <a:cubicBezTo>
                          <a:pt x="6" y="29"/>
                          <a:pt x="7" y="30"/>
                          <a:pt x="7" y="30"/>
                        </a:cubicBezTo>
                        <a:cubicBezTo>
                          <a:pt x="8" y="31"/>
                          <a:pt x="9" y="31"/>
                          <a:pt x="10" y="32"/>
                        </a:cubicBezTo>
                        <a:cubicBezTo>
                          <a:pt x="10" y="104"/>
                          <a:pt x="10" y="104"/>
                          <a:pt x="10" y="104"/>
                        </a:cubicBezTo>
                        <a:cubicBezTo>
                          <a:pt x="10" y="105"/>
                          <a:pt x="10" y="106"/>
                          <a:pt x="10" y="107"/>
                        </a:cubicBezTo>
                        <a:cubicBezTo>
                          <a:pt x="11" y="108"/>
                          <a:pt x="11" y="109"/>
                          <a:pt x="12" y="110"/>
                        </a:cubicBezTo>
                        <a:cubicBezTo>
                          <a:pt x="13" y="111"/>
                          <a:pt x="14" y="111"/>
                          <a:pt x="15" y="112"/>
                        </a:cubicBezTo>
                        <a:cubicBezTo>
                          <a:pt x="16" y="112"/>
                          <a:pt x="17" y="112"/>
                          <a:pt x="18" y="112"/>
                        </a:cubicBezTo>
                        <a:cubicBezTo>
                          <a:pt x="19" y="112"/>
                          <a:pt x="20" y="112"/>
                          <a:pt x="21" y="112"/>
                        </a:cubicBezTo>
                        <a:cubicBezTo>
                          <a:pt x="22" y="111"/>
                          <a:pt x="23" y="111"/>
                          <a:pt x="24" y="110"/>
                        </a:cubicBezTo>
                        <a:cubicBezTo>
                          <a:pt x="24" y="109"/>
                          <a:pt x="25" y="108"/>
                          <a:pt x="25" y="107"/>
                        </a:cubicBezTo>
                        <a:cubicBezTo>
                          <a:pt x="26" y="106"/>
                          <a:pt x="26" y="105"/>
                          <a:pt x="26" y="104"/>
                        </a:cubicBezTo>
                        <a:cubicBezTo>
                          <a:pt x="26" y="32"/>
                          <a:pt x="26" y="32"/>
                          <a:pt x="26" y="32"/>
                        </a:cubicBezTo>
                        <a:cubicBezTo>
                          <a:pt x="27" y="31"/>
                          <a:pt x="28" y="31"/>
                          <a:pt x="28" y="30"/>
                        </a:cubicBezTo>
                        <a:cubicBezTo>
                          <a:pt x="29" y="30"/>
                          <a:pt x="30" y="29"/>
                          <a:pt x="30" y="28"/>
                        </a:cubicBezTo>
                        <a:cubicBezTo>
                          <a:pt x="32" y="27"/>
                          <a:pt x="33" y="25"/>
                          <a:pt x="34" y="23"/>
                        </a:cubicBezTo>
                        <a:cubicBezTo>
                          <a:pt x="35" y="20"/>
                          <a:pt x="36" y="18"/>
                          <a:pt x="36" y="16"/>
                        </a:cubicBezTo>
                        <a:cubicBezTo>
                          <a:pt x="36" y="14"/>
                          <a:pt x="35" y="11"/>
                          <a:pt x="34" y="9"/>
                        </a:cubicBezTo>
                        <a:close/>
                        <a:moveTo>
                          <a:pt x="18" y="108"/>
                        </a:moveTo>
                        <a:cubicBezTo>
                          <a:pt x="16" y="108"/>
                          <a:pt x="14" y="106"/>
                          <a:pt x="14" y="104"/>
                        </a:cubicBezTo>
                        <a:cubicBezTo>
                          <a:pt x="14" y="102"/>
                          <a:pt x="16" y="100"/>
                          <a:pt x="18" y="100"/>
                        </a:cubicBezTo>
                        <a:cubicBezTo>
                          <a:pt x="20" y="100"/>
                          <a:pt x="22" y="102"/>
                          <a:pt x="22" y="104"/>
                        </a:cubicBezTo>
                        <a:cubicBezTo>
                          <a:pt x="22" y="106"/>
                          <a:pt x="20" y="108"/>
                          <a:pt x="18" y="108"/>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3C3C41"/>
                      </a:solidFill>
                      <a:effectLst/>
                      <a:uLnTx/>
                      <a:uFillTx/>
                      <a:latin typeface="Segoe UI"/>
                      <a:ea typeface="+mn-ea"/>
                      <a:cs typeface="+mn-cs"/>
                    </a:endParaRPr>
                  </a:p>
                </p:txBody>
              </p:sp>
            </p:grpSp>
          </p:grpSp>
        </p:grpSp>
      </p:grpSp>
      <p:pic>
        <p:nvPicPr>
          <p:cNvPr id="164" name="Picture 163">
            <a:extLst>
              <a:ext uri="{FF2B5EF4-FFF2-40B4-BE49-F238E27FC236}">
                <a16:creationId xmlns:a16="http://schemas.microsoft.com/office/drawing/2014/main" id="{5EC1DCCD-2B74-BA82-83BA-296A4888D26B}"/>
              </a:ext>
            </a:extLst>
          </p:cNvPr>
          <p:cNvPicPr>
            <a:picLocks noChangeAspect="1"/>
          </p:cNvPicPr>
          <p:nvPr/>
        </p:nvPicPr>
        <p:blipFill>
          <a:blip r:embed="rId45"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607653" y="6220147"/>
            <a:ext cx="205865" cy="153507"/>
          </a:xfrm>
          <a:prstGeom prst="rect">
            <a:avLst/>
          </a:prstGeom>
        </p:spPr>
      </p:pic>
      <p:grpSp>
        <p:nvGrpSpPr>
          <p:cNvPr id="475" name="Group 474">
            <a:extLst>
              <a:ext uri="{FF2B5EF4-FFF2-40B4-BE49-F238E27FC236}">
                <a16:creationId xmlns:a16="http://schemas.microsoft.com/office/drawing/2014/main" id="{80EA3D8E-9921-73BE-A30C-CE3DE1B2BA86}"/>
              </a:ext>
            </a:extLst>
          </p:cNvPr>
          <p:cNvGrpSpPr/>
          <p:nvPr/>
        </p:nvGrpSpPr>
        <p:grpSpPr>
          <a:xfrm>
            <a:off x="235102" y="3350793"/>
            <a:ext cx="1699150" cy="272212"/>
            <a:chOff x="206532" y="3347120"/>
            <a:chExt cx="1745001" cy="279557"/>
          </a:xfrm>
        </p:grpSpPr>
        <p:grpSp>
          <p:nvGrpSpPr>
            <p:cNvPr id="433" name="Group 432">
              <a:extLst>
                <a:ext uri="{FF2B5EF4-FFF2-40B4-BE49-F238E27FC236}">
                  <a16:creationId xmlns:a16="http://schemas.microsoft.com/office/drawing/2014/main" id="{0057B60D-E1B5-6CAC-487B-31B93AF31E57}"/>
                </a:ext>
              </a:extLst>
            </p:cNvPr>
            <p:cNvGrpSpPr/>
            <p:nvPr/>
          </p:nvGrpSpPr>
          <p:grpSpPr>
            <a:xfrm>
              <a:off x="1582909" y="3347120"/>
              <a:ext cx="368624" cy="278260"/>
              <a:chOff x="7156514" y="2459865"/>
              <a:chExt cx="1747624" cy="1319212"/>
            </a:xfrm>
          </p:grpSpPr>
          <p:grpSp>
            <p:nvGrpSpPr>
              <p:cNvPr id="471" name="Group 470">
                <a:extLst>
                  <a:ext uri="{FF2B5EF4-FFF2-40B4-BE49-F238E27FC236}">
                    <a16:creationId xmlns:a16="http://schemas.microsoft.com/office/drawing/2014/main" id="{D460C0FE-73FD-2ACB-6FA3-9DB993E4161A}"/>
                  </a:ext>
                </a:extLst>
              </p:cNvPr>
              <p:cNvGrpSpPr/>
              <p:nvPr/>
            </p:nvGrpSpPr>
            <p:grpSpPr>
              <a:xfrm>
                <a:off x="7156514" y="2459865"/>
                <a:ext cx="1747624" cy="1319212"/>
                <a:chOff x="7987238" y="1610486"/>
                <a:chExt cx="506061" cy="382007"/>
              </a:xfrm>
            </p:grpSpPr>
            <p:sp>
              <p:nvSpPr>
                <p:cNvPr id="473" name="Rectangle 472">
                  <a:extLst>
                    <a:ext uri="{FF2B5EF4-FFF2-40B4-BE49-F238E27FC236}">
                      <a16:creationId xmlns:a16="http://schemas.microsoft.com/office/drawing/2014/main" id="{AAF26CDE-5A8F-D253-3DAA-9A5157FDAF71}"/>
                    </a:ext>
                  </a:extLst>
                </p:cNvPr>
                <p:cNvSpPr/>
                <p:nvPr/>
              </p:nvSpPr>
              <p:spPr bwMode="auto">
                <a:xfrm>
                  <a:off x="7994852" y="1610486"/>
                  <a:ext cx="498447" cy="30271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74" name="monitor">
                  <a:extLst>
                    <a:ext uri="{FF2B5EF4-FFF2-40B4-BE49-F238E27FC236}">
                      <a16:creationId xmlns:a16="http://schemas.microsoft.com/office/drawing/2014/main" id="{BF3B12AD-7F5A-3CCA-44EC-73F84CC6BA6A}"/>
                    </a:ext>
                  </a:extLst>
                </p:cNvPr>
                <p:cNvSpPr>
                  <a:spLocks noChangeAspect="1" noEditPoints="1"/>
                </p:cNvSpPr>
                <p:nvPr/>
              </p:nvSpPr>
              <p:spPr bwMode="auto">
                <a:xfrm>
                  <a:off x="7987238" y="1610486"/>
                  <a:ext cx="498447" cy="382007"/>
                </a:xfrm>
                <a:custGeom>
                  <a:avLst/>
                  <a:gdLst>
                    <a:gd name="T0" fmla="*/ 244 w 244"/>
                    <a:gd name="T1" fmla="*/ 68 h 187"/>
                    <a:gd name="T2" fmla="*/ 244 w 244"/>
                    <a:gd name="T3" fmla="*/ 151 h 187"/>
                    <a:gd name="T4" fmla="*/ 0 w 244"/>
                    <a:gd name="T5" fmla="*/ 151 h 187"/>
                    <a:gd name="T6" fmla="*/ 0 w 244"/>
                    <a:gd name="T7" fmla="*/ 0 h 187"/>
                    <a:gd name="T8" fmla="*/ 244 w 244"/>
                    <a:gd name="T9" fmla="*/ 0 h 187"/>
                    <a:gd name="T10" fmla="*/ 244 w 244"/>
                    <a:gd name="T11" fmla="*/ 68 h 187"/>
                    <a:gd name="T12" fmla="*/ 122 w 244"/>
                    <a:gd name="T13" fmla="*/ 151 h 187"/>
                    <a:gd name="T14" fmla="*/ 122 w 244"/>
                    <a:gd name="T15" fmla="*/ 187 h 187"/>
                    <a:gd name="T16" fmla="*/ 73 w 244"/>
                    <a:gd name="T17" fmla="*/ 187 h 187"/>
                    <a:gd name="T18" fmla="*/ 171 w 244"/>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87">
                      <a:moveTo>
                        <a:pt x="244" y="68"/>
                      </a:moveTo>
                      <a:lnTo>
                        <a:pt x="244" y="151"/>
                      </a:lnTo>
                      <a:lnTo>
                        <a:pt x="0" y="151"/>
                      </a:lnTo>
                      <a:lnTo>
                        <a:pt x="0" y="0"/>
                      </a:lnTo>
                      <a:lnTo>
                        <a:pt x="244" y="0"/>
                      </a:lnTo>
                      <a:lnTo>
                        <a:pt x="244" y="68"/>
                      </a:lnTo>
                      <a:moveTo>
                        <a:pt x="122" y="151"/>
                      </a:moveTo>
                      <a:lnTo>
                        <a:pt x="122" y="187"/>
                      </a:lnTo>
                      <a:moveTo>
                        <a:pt x="73" y="187"/>
                      </a:moveTo>
                      <a:lnTo>
                        <a:pt x="171" y="187"/>
                      </a:lnTo>
                    </a:path>
                  </a:pathLst>
                </a:custGeom>
                <a:solidFill>
                  <a:schemeClr val="bg1">
                    <a:lumMod val="95000"/>
                  </a:schemeClr>
                </a:solidFill>
                <a:ln w="14224" cap="sq">
                  <a:solidFill>
                    <a:schemeClr val="bg2">
                      <a:lumMod val="1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sp>
            <p:nvSpPr>
              <p:cNvPr id="472" name="Freeform 6">
                <a:extLst>
                  <a:ext uri="{FF2B5EF4-FFF2-40B4-BE49-F238E27FC236}">
                    <a16:creationId xmlns:a16="http://schemas.microsoft.com/office/drawing/2014/main" id="{4EDD3165-52D8-9314-2B9F-D80075378BE3}"/>
                  </a:ext>
                </a:extLst>
              </p:cNvPr>
              <p:cNvSpPr>
                <a:spLocks noEditPoints="1"/>
              </p:cNvSpPr>
              <p:nvPr/>
            </p:nvSpPr>
            <p:spPr bwMode="auto">
              <a:xfrm>
                <a:off x="7685435" y="2645550"/>
                <a:ext cx="663488" cy="656450"/>
              </a:xfrm>
              <a:custGeom>
                <a:avLst/>
                <a:gdLst>
                  <a:gd name="T0" fmla="*/ 88 w 1374"/>
                  <a:gd name="T1" fmla="*/ 1258 h 1620"/>
                  <a:gd name="T2" fmla="*/ 40 w 1374"/>
                  <a:gd name="T3" fmla="*/ 1324 h 1620"/>
                  <a:gd name="T4" fmla="*/ 42 w 1374"/>
                  <a:gd name="T5" fmla="*/ 1484 h 1620"/>
                  <a:gd name="T6" fmla="*/ 386 w 1374"/>
                  <a:gd name="T7" fmla="*/ 1572 h 1620"/>
                  <a:gd name="T8" fmla="*/ 494 w 1374"/>
                  <a:gd name="T9" fmla="*/ 1488 h 1620"/>
                  <a:gd name="T10" fmla="*/ 266 w 1374"/>
                  <a:gd name="T11" fmla="*/ 1124 h 1620"/>
                  <a:gd name="T12" fmla="*/ 190 w 1374"/>
                  <a:gd name="T13" fmla="*/ 1036 h 1620"/>
                  <a:gd name="T14" fmla="*/ 364 w 1374"/>
                  <a:gd name="T15" fmla="*/ 682 h 1620"/>
                  <a:gd name="T16" fmla="*/ 452 w 1374"/>
                  <a:gd name="T17" fmla="*/ 438 h 1620"/>
                  <a:gd name="T18" fmla="*/ 478 w 1374"/>
                  <a:gd name="T19" fmla="*/ 92 h 1620"/>
                  <a:gd name="T20" fmla="*/ 656 w 1374"/>
                  <a:gd name="T21" fmla="*/ 0 h 1620"/>
                  <a:gd name="T22" fmla="*/ 922 w 1374"/>
                  <a:gd name="T23" fmla="*/ 168 h 1620"/>
                  <a:gd name="T24" fmla="*/ 978 w 1374"/>
                  <a:gd name="T25" fmla="*/ 502 h 1620"/>
                  <a:gd name="T26" fmla="*/ 1140 w 1374"/>
                  <a:gd name="T27" fmla="*/ 750 h 1620"/>
                  <a:gd name="T28" fmla="*/ 1224 w 1374"/>
                  <a:gd name="T29" fmla="*/ 1120 h 1620"/>
                  <a:gd name="T30" fmla="*/ 1078 w 1374"/>
                  <a:gd name="T31" fmla="*/ 1242 h 1620"/>
                  <a:gd name="T32" fmla="*/ 988 w 1374"/>
                  <a:gd name="T33" fmla="*/ 1172 h 1620"/>
                  <a:gd name="T34" fmla="*/ 932 w 1374"/>
                  <a:gd name="T35" fmla="*/ 1222 h 1620"/>
                  <a:gd name="T36" fmla="*/ 952 w 1374"/>
                  <a:gd name="T37" fmla="*/ 1542 h 1620"/>
                  <a:gd name="T38" fmla="*/ 1068 w 1374"/>
                  <a:gd name="T39" fmla="*/ 1560 h 1620"/>
                  <a:gd name="T40" fmla="*/ 1292 w 1374"/>
                  <a:gd name="T41" fmla="*/ 1434 h 1620"/>
                  <a:gd name="T42" fmla="*/ 1236 w 1374"/>
                  <a:gd name="T43" fmla="*/ 1276 h 1620"/>
                  <a:gd name="T44" fmla="*/ 1326 w 1374"/>
                  <a:gd name="T45" fmla="*/ 1330 h 1620"/>
                  <a:gd name="T46" fmla="*/ 1330 w 1374"/>
                  <a:gd name="T47" fmla="*/ 1438 h 1620"/>
                  <a:gd name="T48" fmla="*/ 1048 w 1374"/>
                  <a:gd name="T49" fmla="*/ 1614 h 1620"/>
                  <a:gd name="T50" fmla="*/ 900 w 1374"/>
                  <a:gd name="T51" fmla="*/ 1570 h 1620"/>
                  <a:gd name="T52" fmla="*/ 578 w 1374"/>
                  <a:gd name="T53" fmla="*/ 1546 h 1620"/>
                  <a:gd name="T54" fmla="*/ 356 w 1374"/>
                  <a:gd name="T55" fmla="*/ 1606 h 1620"/>
                  <a:gd name="T56" fmla="*/ 0 w 1374"/>
                  <a:gd name="T57" fmla="*/ 1464 h 1620"/>
                  <a:gd name="T58" fmla="*/ 14 w 1374"/>
                  <a:gd name="T59" fmla="*/ 1256 h 1620"/>
                  <a:gd name="T60" fmla="*/ 166 w 1374"/>
                  <a:gd name="T61" fmla="*/ 1186 h 1620"/>
                  <a:gd name="T62" fmla="*/ 438 w 1374"/>
                  <a:gd name="T63" fmla="*/ 716 h 1620"/>
                  <a:gd name="T64" fmla="*/ 358 w 1374"/>
                  <a:gd name="T65" fmla="*/ 934 h 1620"/>
                  <a:gd name="T66" fmla="*/ 288 w 1374"/>
                  <a:gd name="T67" fmla="*/ 1036 h 1620"/>
                  <a:gd name="T68" fmla="*/ 326 w 1374"/>
                  <a:gd name="T69" fmla="*/ 1124 h 1620"/>
                  <a:gd name="T70" fmla="*/ 520 w 1374"/>
                  <a:gd name="T71" fmla="*/ 1354 h 1620"/>
                  <a:gd name="T72" fmla="*/ 524 w 1374"/>
                  <a:gd name="T73" fmla="*/ 1412 h 1620"/>
                  <a:gd name="T74" fmla="*/ 790 w 1374"/>
                  <a:gd name="T75" fmla="*/ 1418 h 1620"/>
                  <a:gd name="T76" fmla="*/ 892 w 1374"/>
                  <a:gd name="T77" fmla="*/ 1424 h 1620"/>
                  <a:gd name="T78" fmla="*/ 914 w 1374"/>
                  <a:gd name="T79" fmla="*/ 1402 h 1620"/>
                  <a:gd name="T80" fmla="*/ 948 w 1374"/>
                  <a:gd name="T81" fmla="*/ 1130 h 1620"/>
                  <a:gd name="T82" fmla="*/ 976 w 1374"/>
                  <a:gd name="T83" fmla="*/ 930 h 1620"/>
                  <a:gd name="T84" fmla="*/ 842 w 1374"/>
                  <a:gd name="T85" fmla="*/ 588 h 1620"/>
                  <a:gd name="T86" fmla="*/ 820 w 1374"/>
                  <a:gd name="T87" fmla="*/ 438 h 1620"/>
                  <a:gd name="T88" fmla="*/ 700 w 1374"/>
                  <a:gd name="T89" fmla="*/ 370 h 1620"/>
                  <a:gd name="T90" fmla="*/ 744 w 1374"/>
                  <a:gd name="T91" fmla="*/ 288 h 1620"/>
                  <a:gd name="T92" fmla="*/ 802 w 1374"/>
                  <a:gd name="T93" fmla="*/ 390 h 1620"/>
                  <a:gd name="T94" fmla="*/ 786 w 1374"/>
                  <a:gd name="T95" fmla="*/ 246 h 1620"/>
                  <a:gd name="T96" fmla="*/ 674 w 1374"/>
                  <a:gd name="T97" fmla="*/ 302 h 1620"/>
                  <a:gd name="T98" fmla="*/ 538 w 1374"/>
                  <a:gd name="T99" fmla="*/ 246 h 1620"/>
                  <a:gd name="T100" fmla="*/ 494 w 1374"/>
                  <a:gd name="T101" fmla="*/ 368 h 1620"/>
                  <a:gd name="T102" fmla="*/ 508 w 1374"/>
                  <a:gd name="T103" fmla="*/ 344 h 1620"/>
                  <a:gd name="T104" fmla="*/ 558 w 1374"/>
                  <a:gd name="T105" fmla="*/ 304 h 1620"/>
                  <a:gd name="T106" fmla="*/ 510 w 1374"/>
                  <a:gd name="T107" fmla="*/ 418 h 1620"/>
                  <a:gd name="T108" fmla="*/ 576 w 1374"/>
                  <a:gd name="T109" fmla="*/ 514 h 1620"/>
                  <a:gd name="T110" fmla="*/ 792 w 1374"/>
                  <a:gd name="T111" fmla="*/ 466 h 1620"/>
                  <a:gd name="T112" fmla="*/ 570 w 1374"/>
                  <a:gd name="T113" fmla="*/ 560 h 1620"/>
                  <a:gd name="T114" fmla="*/ 762 w 1374"/>
                  <a:gd name="T115" fmla="*/ 514 h 1620"/>
                  <a:gd name="T116" fmla="*/ 568 w 1374"/>
                  <a:gd name="T117" fmla="*/ 618 h 1620"/>
                  <a:gd name="T118" fmla="*/ 1078 w 1374"/>
                  <a:gd name="T119" fmla="*/ 892 h 1620"/>
                  <a:gd name="T120" fmla="*/ 1072 w 1374"/>
                  <a:gd name="T121" fmla="*/ 986 h 1620"/>
                  <a:gd name="T122" fmla="*/ 870 w 1374"/>
                  <a:gd name="T123" fmla="*/ 496 h 1620"/>
                  <a:gd name="T124" fmla="*/ 924 w 1374"/>
                  <a:gd name="T125" fmla="*/ 514 h 1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74" h="1620">
                    <a:moveTo>
                      <a:pt x="174" y="1170"/>
                    </a:moveTo>
                    <a:lnTo>
                      <a:pt x="174" y="1170"/>
                    </a:lnTo>
                    <a:lnTo>
                      <a:pt x="174" y="1188"/>
                    </a:lnTo>
                    <a:lnTo>
                      <a:pt x="172" y="1204"/>
                    </a:lnTo>
                    <a:lnTo>
                      <a:pt x="168" y="1218"/>
                    </a:lnTo>
                    <a:lnTo>
                      <a:pt x="162" y="1230"/>
                    </a:lnTo>
                    <a:lnTo>
                      <a:pt x="154" y="1238"/>
                    </a:lnTo>
                    <a:lnTo>
                      <a:pt x="142" y="1246"/>
                    </a:lnTo>
                    <a:lnTo>
                      <a:pt x="130" y="1252"/>
                    </a:lnTo>
                    <a:lnTo>
                      <a:pt x="114" y="1256"/>
                    </a:lnTo>
                    <a:lnTo>
                      <a:pt x="114" y="1256"/>
                    </a:lnTo>
                    <a:lnTo>
                      <a:pt x="88" y="1258"/>
                    </a:lnTo>
                    <a:lnTo>
                      <a:pt x="64" y="1258"/>
                    </a:lnTo>
                    <a:lnTo>
                      <a:pt x="64" y="1258"/>
                    </a:lnTo>
                    <a:lnTo>
                      <a:pt x="52" y="1260"/>
                    </a:lnTo>
                    <a:lnTo>
                      <a:pt x="42" y="1262"/>
                    </a:lnTo>
                    <a:lnTo>
                      <a:pt x="34" y="1266"/>
                    </a:lnTo>
                    <a:lnTo>
                      <a:pt x="28" y="1272"/>
                    </a:lnTo>
                    <a:lnTo>
                      <a:pt x="26" y="1278"/>
                    </a:lnTo>
                    <a:lnTo>
                      <a:pt x="24" y="1286"/>
                    </a:lnTo>
                    <a:lnTo>
                      <a:pt x="26" y="1294"/>
                    </a:lnTo>
                    <a:lnTo>
                      <a:pt x="30" y="1304"/>
                    </a:lnTo>
                    <a:lnTo>
                      <a:pt x="30" y="1304"/>
                    </a:lnTo>
                    <a:lnTo>
                      <a:pt x="40" y="1324"/>
                    </a:lnTo>
                    <a:lnTo>
                      <a:pt x="46" y="1342"/>
                    </a:lnTo>
                    <a:lnTo>
                      <a:pt x="50" y="1360"/>
                    </a:lnTo>
                    <a:lnTo>
                      <a:pt x="52" y="1378"/>
                    </a:lnTo>
                    <a:lnTo>
                      <a:pt x="52" y="1396"/>
                    </a:lnTo>
                    <a:lnTo>
                      <a:pt x="48" y="1416"/>
                    </a:lnTo>
                    <a:lnTo>
                      <a:pt x="42" y="1434"/>
                    </a:lnTo>
                    <a:lnTo>
                      <a:pt x="32" y="1452"/>
                    </a:lnTo>
                    <a:lnTo>
                      <a:pt x="32" y="1452"/>
                    </a:lnTo>
                    <a:lnTo>
                      <a:pt x="32" y="1456"/>
                    </a:lnTo>
                    <a:lnTo>
                      <a:pt x="32" y="1460"/>
                    </a:lnTo>
                    <a:lnTo>
                      <a:pt x="36" y="1472"/>
                    </a:lnTo>
                    <a:lnTo>
                      <a:pt x="42" y="1484"/>
                    </a:lnTo>
                    <a:lnTo>
                      <a:pt x="50" y="1492"/>
                    </a:lnTo>
                    <a:lnTo>
                      <a:pt x="50" y="1492"/>
                    </a:lnTo>
                    <a:lnTo>
                      <a:pt x="60" y="1498"/>
                    </a:lnTo>
                    <a:lnTo>
                      <a:pt x="72" y="1500"/>
                    </a:lnTo>
                    <a:lnTo>
                      <a:pt x="98" y="1506"/>
                    </a:lnTo>
                    <a:lnTo>
                      <a:pt x="98" y="1506"/>
                    </a:lnTo>
                    <a:lnTo>
                      <a:pt x="216" y="1536"/>
                    </a:lnTo>
                    <a:lnTo>
                      <a:pt x="276" y="1550"/>
                    </a:lnTo>
                    <a:lnTo>
                      <a:pt x="336" y="1564"/>
                    </a:lnTo>
                    <a:lnTo>
                      <a:pt x="336" y="1564"/>
                    </a:lnTo>
                    <a:lnTo>
                      <a:pt x="360" y="1568"/>
                    </a:lnTo>
                    <a:lnTo>
                      <a:pt x="386" y="1572"/>
                    </a:lnTo>
                    <a:lnTo>
                      <a:pt x="412" y="1572"/>
                    </a:lnTo>
                    <a:lnTo>
                      <a:pt x="438" y="1570"/>
                    </a:lnTo>
                    <a:lnTo>
                      <a:pt x="438" y="1570"/>
                    </a:lnTo>
                    <a:lnTo>
                      <a:pt x="452" y="1566"/>
                    </a:lnTo>
                    <a:lnTo>
                      <a:pt x="464" y="1560"/>
                    </a:lnTo>
                    <a:lnTo>
                      <a:pt x="476" y="1552"/>
                    </a:lnTo>
                    <a:lnTo>
                      <a:pt x="484" y="1542"/>
                    </a:lnTo>
                    <a:lnTo>
                      <a:pt x="490" y="1532"/>
                    </a:lnTo>
                    <a:lnTo>
                      <a:pt x="494" y="1518"/>
                    </a:lnTo>
                    <a:lnTo>
                      <a:pt x="494" y="1504"/>
                    </a:lnTo>
                    <a:lnTo>
                      <a:pt x="494" y="1488"/>
                    </a:lnTo>
                    <a:lnTo>
                      <a:pt x="494" y="1488"/>
                    </a:lnTo>
                    <a:lnTo>
                      <a:pt x="490" y="1468"/>
                    </a:lnTo>
                    <a:lnTo>
                      <a:pt x="486" y="1448"/>
                    </a:lnTo>
                    <a:lnTo>
                      <a:pt x="480" y="1430"/>
                    </a:lnTo>
                    <a:lnTo>
                      <a:pt x="472" y="1412"/>
                    </a:lnTo>
                    <a:lnTo>
                      <a:pt x="472" y="1412"/>
                    </a:lnTo>
                    <a:lnTo>
                      <a:pt x="386" y="1284"/>
                    </a:lnTo>
                    <a:lnTo>
                      <a:pt x="344" y="1220"/>
                    </a:lnTo>
                    <a:lnTo>
                      <a:pt x="298" y="1158"/>
                    </a:lnTo>
                    <a:lnTo>
                      <a:pt x="298" y="1158"/>
                    </a:lnTo>
                    <a:lnTo>
                      <a:pt x="290" y="1146"/>
                    </a:lnTo>
                    <a:lnTo>
                      <a:pt x="278" y="1134"/>
                    </a:lnTo>
                    <a:lnTo>
                      <a:pt x="266" y="1124"/>
                    </a:lnTo>
                    <a:lnTo>
                      <a:pt x="254" y="1118"/>
                    </a:lnTo>
                    <a:lnTo>
                      <a:pt x="240" y="1114"/>
                    </a:lnTo>
                    <a:lnTo>
                      <a:pt x="224" y="1112"/>
                    </a:lnTo>
                    <a:lnTo>
                      <a:pt x="208" y="1116"/>
                    </a:lnTo>
                    <a:lnTo>
                      <a:pt x="190" y="1122"/>
                    </a:lnTo>
                    <a:lnTo>
                      <a:pt x="190" y="1122"/>
                    </a:lnTo>
                    <a:lnTo>
                      <a:pt x="186" y="1108"/>
                    </a:lnTo>
                    <a:lnTo>
                      <a:pt x="184" y="1092"/>
                    </a:lnTo>
                    <a:lnTo>
                      <a:pt x="184" y="1078"/>
                    </a:lnTo>
                    <a:lnTo>
                      <a:pt x="184" y="1064"/>
                    </a:lnTo>
                    <a:lnTo>
                      <a:pt x="186" y="1050"/>
                    </a:lnTo>
                    <a:lnTo>
                      <a:pt x="190" y="1036"/>
                    </a:lnTo>
                    <a:lnTo>
                      <a:pt x="200" y="1008"/>
                    </a:lnTo>
                    <a:lnTo>
                      <a:pt x="200" y="1008"/>
                    </a:lnTo>
                    <a:lnTo>
                      <a:pt x="232" y="940"/>
                    </a:lnTo>
                    <a:lnTo>
                      <a:pt x="248" y="906"/>
                    </a:lnTo>
                    <a:lnTo>
                      <a:pt x="262" y="870"/>
                    </a:lnTo>
                    <a:lnTo>
                      <a:pt x="262" y="870"/>
                    </a:lnTo>
                    <a:lnTo>
                      <a:pt x="280" y="820"/>
                    </a:lnTo>
                    <a:lnTo>
                      <a:pt x="304" y="772"/>
                    </a:lnTo>
                    <a:lnTo>
                      <a:pt x="316" y="748"/>
                    </a:lnTo>
                    <a:lnTo>
                      <a:pt x="332" y="726"/>
                    </a:lnTo>
                    <a:lnTo>
                      <a:pt x="348" y="704"/>
                    </a:lnTo>
                    <a:lnTo>
                      <a:pt x="364" y="682"/>
                    </a:lnTo>
                    <a:lnTo>
                      <a:pt x="364" y="682"/>
                    </a:lnTo>
                    <a:lnTo>
                      <a:pt x="378" y="666"/>
                    </a:lnTo>
                    <a:lnTo>
                      <a:pt x="390" y="650"/>
                    </a:lnTo>
                    <a:lnTo>
                      <a:pt x="390" y="650"/>
                    </a:lnTo>
                    <a:lnTo>
                      <a:pt x="406" y="628"/>
                    </a:lnTo>
                    <a:lnTo>
                      <a:pt x="422" y="604"/>
                    </a:lnTo>
                    <a:lnTo>
                      <a:pt x="434" y="578"/>
                    </a:lnTo>
                    <a:lnTo>
                      <a:pt x="444" y="552"/>
                    </a:lnTo>
                    <a:lnTo>
                      <a:pt x="452" y="526"/>
                    </a:lnTo>
                    <a:lnTo>
                      <a:pt x="456" y="498"/>
                    </a:lnTo>
                    <a:lnTo>
                      <a:pt x="456" y="468"/>
                    </a:lnTo>
                    <a:lnTo>
                      <a:pt x="452" y="438"/>
                    </a:lnTo>
                    <a:lnTo>
                      <a:pt x="452" y="438"/>
                    </a:lnTo>
                    <a:lnTo>
                      <a:pt x="448" y="406"/>
                    </a:lnTo>
                    <a:lnTo>
                      <a:pt x="446" y="374"/>
                    </a:lnTo>
                    <a:lnTo>
                      <a:pt x="444" y="310"/>
                    </a:lnTo>
                    <a:lnTo>
                      <a:pt x="446" y="246"/>
                    </a:lnTo>
                    <a:lnTo>
                      <a:pt x="450" y="182"/>
                    </a:lnTo>
                    <a:lnTo>
                      <a:pt x="450" y="182"/>
                    </a:lnTo>
                    <a:lnTo>
                      <a:pt x="452" y="162"/>
                    </a:lnTo>
                    <a:lnTo>
                      <a:pt x="456" y="144"/>
                    </a:lnTo>
                    <a:lnTo>
                      <a:pt x="462" y="124"/>
                    </a:lnTo>
                    <a:lnTo>
                      <a:pt x="470" y="108"/>
                    </a:lnTo>
                    <a:lnTo>
                      <a:pt x="478" y="92"/>
                    </a:lnTo>
                    <a:lnTo>
                      <a:pt x="488" y="76"/>
                    </a:lnTo>
                    <a:lnTo>
                      <a:pt x="500" y="62"/>
                    </a:lnTo>
                    <a:lnTo>
                      <a:pt x="514" y="50"/>
                    </a:lnTo>
                    <a:lnTo>
                      <a:pt x="528" y="40"/>
                    </a:lnTo>
                    <a:lnTo>
                      <a:pt x="544" y="30"/>
                    </a:lnTo>
                    <a:lnTo>
                      <a:pt x="560" y="20"/>
                    </a:lnTo>
                    <a:lnTo>
                      <a:pt x="578" y="14"/>
                    </a:lnTo>
                    <a:lnTo>
                      <a:pt x="596" y="8"/>
                    </a:lnTo>
                    <a:lnTo>
                      <a:pt x="614" y="4"/>
                    </a:lnTo>
                    <a:lnTo>
                      <a:pt x="634" y="2"/>
                    </a:lnTo>
                    <a:lnTo>
                      <a:pt x="656" y="0"/>
                    </a:lnTo>
                    <a:lnTo>
                      <a:pt x="656" y="0"/>
                    </a:lnTo>
                    <a:lnTo>
                      <a:pt x="686" y="2"/>
                    </a:lnTo>
                    <a:lnTo>
                      <a:pt x="718" y="6"/>
                    </a:lnTo>
                    <a:lnTo>
                      <a:pt x="746" y="12"/>
                    </a:lnTo>
                    <a:lnTo>
                      <a:pt x="772" y="20"/>
                    </a:lnTo>
                    <a:lnTo>
                      <a:pt x="798" y="32"/>
                    </a:lnTo>
                    <a:lnTo>
                      <a:pt x="822" y="46"/>
                    </a:lnTo>
                    <a:lnTo>
                      <a:pt x="844" y="60"/>
                    </a:lnTo>
                    <a:lnTo>
                      <a:pt x="864" y="78"/>
                    </a:lnTo>
                    <a:lnTo>
                      <a:pt x="882" y="98"/>
                    </a:lnTo>
                    <a:lnTo>
                      <a:pt x="898" y="120"/>
                    </a:lnTo>
                    <a:lnTo>
                      <a:pt x="910" y="144"/>
                    </a:lnTo>
                    <a:lnTo>
                      <a:pt x="922" y="168"/>
                    </a:lnTo>
                    <a:lnTo>
                      <a:pt x="930" y="196"/>
                    </a:lnTo>
                    <a:lnTo>
                      <a:pt x="938" y="224"/>
                    </a:lnTo>
                    <a:lnTo>
                      <a:pt x="940" y="254"/>
                    </a:lnTo>
                    <a:lnTo>
                      <a:pt x="942" y="286"/>
                    </a:lnTo>
                    <a:lnTo>
                      <a:pt x="942" y="286"/>
                    </a:lnTo>
                    <a:lnTo>
                      <a:pt x="944" y="344"/>
                    </a:lnTo>
                    <a:lnTo>
                      <a:pt x="946" y="370"/>
                    </a:lnTo>
                    <a:lnTo>
                      <a:pt x="950" y="398"/>
                    </a:lnTo>
                    <a:lnTo>
                      <a:pt x="956" y="426"/>
                    </a:lnTo>
                    <a:lnTo>
                      <a:pt x="962" y="452"/>
                    </a:lnTo>
                    <a:lnTo>
                      <a:pt x="968" y="478"/>
                    </a:lnTo>
                    <a:lnTo>
                      <a:pt x="978" y="502"/>
                    </a:lnTo>
                    <a:lnTo>
                      <a:pt x="988" y="528"/>
                    </a:lnTo>
                    <a:lnTo>
                      <a:pt x="998" y="552"/>
                    </a:lnTo>
                    <a:lnTo>
                      <a:pt x="1012" y="576"/>
                    </a:lnTo>
                    <a:lnTo>
                      <a:pt x="1024" y="600"/>
                    </a:lnTo>
                    <a:lnTo>
                      <a:pt x="1040" y="622"/>
                    </a:lnTo>
                    <a:lnTo>
                      <a:pt x="1056" y="646"/>
                    </a:lnTo>
                    <a:lnTo>
                      <a:pt x="1074" y="668"/>
                    </a:lnTo>
                    <a:lnTo>
                      <a:pt x="1094" y="690"/>
                    </a:lnTo>
                    <a:lnTo>
                      <a:pt x="1094" y="690"/>
                    </a:lnTo>
                    <a:lnTo>
                      <a:pt x="1110" y="710"/>
                    </a:lnTo>
                    <a:lnTo>
                      <a:pt x="1126" y="730"/>
                    </a:lnTo>
                    <a:lnTo>
                      <a:pt x="1140" y="750"/>
                    </a:lnTo>
                    <a:lnTo>
                      <a:pt x="1152" y="772"/>
                    </a:lnTo>
                    <a:lnTo>
                      <a:pt x="1176" y="814"/>
                    </a:lnTo>
                    <a:lnTo>
                      <a:pt x="1196" y="860"/>
                    </a:lnTo>
                    <a:lnTo>
                      <a:pt x="1212" y="908"/>
                    </a:lnTo>
                    <a:lnTo>
                      <a:pt x="1224" y="956"/>
                    </a:lnTo>
                    <a:lnTo>
                      <a:pt x="1232" y="1006"/>
                    </a:lnTo>
                    <a:lnTo>
                      <a:pt x="1236" y="1056"/>
                    </a:lnTo>
                    <a:lnTo>
                      <a:pt x="1236" y="1056"/>
                    </a:lnTo>
                    <a:lnTo>
                      <a:pt x="1236" y="1072"/>
                    </a:lnTo>
                    <a:lnTo>
                      <a:pt x="1234" y="1088"/>
                    </a:lnTo>
                    <a:lnTo>
                      <a:pt x="1230" y="1104"/>
                    </a:lnTo>
                    <a:lnTo>
                      <a:pt x="1224" y="1120"/>
                    </a:lnTo>
                    <a:lnTo>
                      <a:pt x="1218" y="1134"/>
                    </a:lnTo>
                    <a:lnTo>
                      <a:pt x="1208" y="1150"/>
                    </a:lnTo>
                    <a:lnTo>
                      <a:pt x="1198" y="1164"/>
                    </a:lnTo>
                    <a:lnTo>
                      <a:pt x="1188" y="1178"/>
                    </a:lnTo>
                    <a:lnTo>
                      <a:pt x="1176" y="1192"/>
                    </a:lnTo>
                    <a:lnTo>
                      <a:pt x="1162" y="1204"/>
                    </a:lnTo>
                    <a:lnTo>
                      <a:pt x="1148" y="1214"/>
                    </a:lnTo>
                    <a:lnTo>
                      <a:pt x="1134" y="1222"/>
                    </a:lnTo>
                    <a:lnTo>
                      <a:pt x="1120" y="1230"/>
                    </a:lnTo>
                    <a:lnTo>
                      <a:pt x="1106" y="1236"/>
                    </a:lnTo>
                    <a:lnTo>
                      <a:pt x="1092" y="1240"/>
                    </a:lnTo>
                    <a:lnTo>
                      <a:pt x="1078" y="1242"/>
                    </a:lnTo>
                    <a:lnTo>
                      <a:pt x="1078" y="1242"/>
                    </a:lnTo>
                    <a:lnTo>
                      <a:pt x="1066" y="1242"/>
                    </a:lnTo>
                    <a:lnTo>
                      <a:pt x="1054" y="1240"/>
                    </a:lnTo>
                    <a:lnTo>
                      <a:pt x="1042" y="1236"/>
                    </a:lnTo>
                    <a:lnTo>
                      <a:pt x="1032" y="1232"/>
                    </a:lnTo>
                    <a:lnTo>
                      <a:pt x="1022" y="1226"/>
                    </a:lnTo>
                    <a:lnTo>
                      <a:pt x="1014" y="1218"/>
                    </a:lnTo>
                    <a:lnTo>
                      <a:pt x="1008" y="1208"/>
                    </a:lnTo>
                    <a:lnTo>
                      <a:pt x="1000" y="1196"/>
                    </a:lnTo>
                    <a:lnTo>
                      <a:pt x="1000" y="1196"/>
                    </a:lnTo>
                    <a:lnTo>
                      <a:pt x="994" y="1184"/>
                    </a:lnTo>
                    <a:lnTo>
                      <a:pt x="988" y="1172"/>
                    </a:lnTo>
                    <a:lnTo>
                      <a:pt x="988" y="1172"/>
                    </a:lnTo>
                    <a:lnTo>
                      <a:pt x="972" y="1158"/>
                    </a:lnTo>
                    <a:lnTo>
                      <a:pt x="964" y="1152"/>
                    </a:lnTo>
                    <a:lnTo>
                      <a:pt x="958" y="1152"/>
                    </a:lnTo>
                    <a:lnTo>
                      <a:pt x="958" y="1152"/>
                    </a:lnTo>
                    <a:lnTo>
                      <a:pt x="950" y="1154"/>
                    </a:lnTo>
                    <a:lnTo>
                      <a:pt x="942" y="1162"/>
                    </a:lnTo>
                    <a:lnTo>
                      <a:pt x="936" y="1170"/>
                    </a:lnTo>
                    <a:lnTo>
                      <a:pt x="934" y="1180"/>
                    </a:lnTo>
                    <a:lnTo>
                      <a:pt x="934" y="1180"/>
                    </a:lnTo>
                    <a:lnTo>
                      <a:pt x="932" y="1200"/>
                    </a:lnTo>
                    <a:lnTo>
                      <a:pt x="932" y="1222"/>
                    </a:lnTo>
                    <a:lnTo>
                      <a:pt x="932" y="1266"/>
                    </a:lnTo>
                    <a:lnTo>
                      <a:pt x="932" y="1266"/>
                    </a:lnTo>
                    <a:lnTo>
                      <a:pt x="940" y="1432"/>
                    </a:lnTo>
                    <a:lnTo>
                      <a:pt x="940" y="1432"/>
                    </a:lnTo>
                    <a:lnTo>
                      <a:pt x="938" y="1456"/>
                    </a:lnTo>
                    <a:lnTo>
                      <a:pt x="936" y="1480"/>
                    </a:lnTo>
                    <a:lnTo>
                      <a:pt x="936" y="1480"/>
                    </a:lnTo>
                    <a:lnTo>
                      <a:pt x="936" y="1494"/>
                    </a:lnTo>
                    <a:lnTo>
                      <a:pt x="938" y="1508"/>
                    </a:lnTo>
                    <a:lnTo>
                      <a:pt x="942" y="1520"/>
                    </a:lnTo>
                    <a:lnTo>
                      <a:pt x="946" y="1532"/>
                    </a:lnTo>
                    <a:lnTo>
                      <a:pt x="952" y="1542"/>
                    </a:lnTo>
                    <a:lnTo>
                      <a:pt x="960" y="1550"/>
                    </a:lnTo>
                    <a:lnTo>
                      <a:pt x="966" y="1558"/>
                    </a:lnTo>
                    <a:lnTo>
                      <a:pt x="976" y="1564"/>
                    </a:lnTo>
                    <a:lnTo>
                      <a:pt x="986" y="1570"/>
                    </a:lnTo>
                    <a:lnTo>
                      <a:pt x="996" y="1572"/>
                    </a:lnTo>
                    <a:lnTo>
                      <a:pt x="1006" y="1574"/>
                    </a:lnTo>
                    <a:lnTo>
                      <a:pt x="1018" y="1574"/>
                    </a:lnTo>
                    <a:lnTo>
                      <a:pt x="1030" y="1574"/>
                    </a:lnTo>
                    <a:lnTo>
                      <a:pt x="1042" y="1570"/>
                    </a:lnTo>
                    <a:lnTo>
                      <a:pt x="1056" y="1566"/>
                    </a:lnTo>
                    <a:lnTo>
                      <a:pt x="1068" y="1560"/>
                    </a:lnTo>
                    <a:lnTo>
                      <a:pt x="1068" y="1560"/>
                    </a:lnTo>
                    <a:lnTo>
                      <a:pt x="1082" y="1552"/>
                    </a:lnTo>
                    <a:lnTo>
                      <a:pt x="1092" y="1544"/>
                    </a:lnTo>
                    <a:lnTo>
                      <a:pt x="1092" y="1544"/>
                    </a:lnTo>
                    <a:lnTo>
                      <a:pt x="1114" y="1526"/>
                    </a:lnTo>
                    <a:lnTo>
                      <a:pt x="1136" y="1510"/>
                    </a:lnTo>
                    <a:lnTo>
                      <a:pt x="1158" y="1496"/>
                    </a:lnTo>
                    <a:lnTo>
                      <a:pt x="1182" y="1482"/>
                    </a:lnTo>
                    <a:lnTo>
                      <a:pt x="1206" y="1470"/>
                    </a:lnTo>
                    <a:lnTo>
                      <a:pt x="1232" y="1458"/>
                    </a:lnTo>
                    <a:lnTo>
                      <a:pt x="1282" y="1438"/>
                    </a:lnTo>
                    <a:lnTo>
                      <a:pt x="1282" y="1438"/>
                    </a:lnTo>
                    <a:lnTo>
                      <a:pt x="1292" y="1434"/>
                    </a:lnTo>
                    <a:lnTo>
                      <a:pt x="1302" y="1428"/>
                    </a:lnTo>
                    <a:lnTo>
                      <a:pt x="1320" y="1416"/>
                    </a:lnTo>
                    <a:lnTo>
                      <a:pt x="1354" y="1386"/>
                    </a:lnTo>
                    <a:lnTo>
                      <a:pt x="1354" y="1386"/>
                    </a:lnTo>
                    <a:lnTo>
                      <a:pt x="1320" y="1360"/>
                    </a:lnTo>
                    <a:lnTo>
                      <a:pt x="1304" y="1348"/>
                    </a:lnTo>
                    <a:lnTo>
                      <a:pt x="1286" y="1336"/>
                    </a:lnTo>
                    <a:lnTo>
                      <a:pt x="1286" y="1336"/>
                    </a:lnTo>
                    <a:lnTo>
                      <a:pt x="1270" y="1326"/>
                    </a:lnTo>
                    <a:lnTo>
                      <a:pt x="1254" y="1312"/>
                    </a:lnTo>
                    <a:lnTo>
                      <a:pt x="1244" y="1296"/>
                    </a:lnTo>
                    <a:lnTo>
                      <a:pt x="1236" y="1276"/>
                    </a:lnTo>
                    <a:lnTo>
                      <a:pt x="1232" y="1256"/>
                    </a:lnTo>
                    <a:lnTo>
                      <a:pt x="1230" y="1232"/>
                    </a:lnTo>
                    <a:lnTo>
                      <a:pt x="1234" y="1208"/>
                    </a:lnTo>
                    <a:lnTo>
                      <a:pt x="1242" y="1182"/>
                    </a:lnTo>
                    <a:lnTo>
                      <a:pt x="1242" y="1182"/>
                    </a:lnTo>
                    <a:lnTo>
                      <a:pt x="1244" y="1210"/>
                    </a:lnTo>
                    <a:lnTo>
                      <a:pt x="1252" y="1236"/>
                    </a:lnTo>
                    <a:lnTo>
                      <a:pt x="1260" y="1260"/>
                    </a:lnTo>
                    <a:lnTo>
                      <a:pt x="1274" y="1280"/>
                    </a:lnTo>
                    <a:lnTo>
                      <a:pt x="1288" y="1298"/>
                    </a:lnTo>
                    <a:lnTo>
                      <a:pt x="1306" y="1316"/>
                    </a:lnTo>
                    <a:lnTo>
                      <a:pt x="1326" y="1330"/>
                    </a:lnTo>
                    <a:lnTo>
                      <a:pt x="1348" y="1344"/>
                    </a:lnTo>
                    <a:lnTo>
                      <a:pt x="1348" y="1344"/>
                    </a:lnTo>
                    <a:lnTo>
                      <a:pt x="1360" y="1352"/>
                    </a:lnTo>
                    <a:lnTo>
                      <a:pt x="1368" y="1360"/>
                    </a:lnTo>
                    <a:lnTo>
                      <a:pt x="1374" y="1370"/>
                    </a:lnTo>
                    <a:lnTo>
                      <a:pt x="1374" y="1382"/>
                    </a:lnTo>
                    <a:lnTo>
                      <a:pt x="1374" y="1392"/>
                    </a:lnTo>
                    <a:lnTo>
                      <a:pt x="1368" y="1404"/>
                    </a:lnTo>
                    <a:lnTo>
                      <a:pt x="1360" y="1414"/>
                    </a:lnTo>
                    <a:lnTo>
                      <a:pt x="1350" y="1424"/>
                    </a:lnTo>
                    <a:lnTo>
                      <a:pt x="1350" y="1424"/>
                    </a:lnTo>
                    <a:lnTo>
                      <a:pt x="1330" y="1438"/>
                    </a:lnTo>
                    <a:lnTo>
                      <a:pt x="1310" y="1450"/>
                    </a:lnTo>
                    <a:lnTo>
                      <a:pt x="1288" y="1462"/>
                    </a:lnTo>
                    <a:lnTo>
                      <a:pt x="1268" y="1474"/>
                    </a:lnTo>
                    <a:lnTo>
                      <a:pt x="1268" y="1474"/>
                    </a:lnTo>
                    <a:lnTo>
                      <a:pt x="1182" y="1528"/>
                    </a:lnTo>
                    <a:lnTo>
                      <a:pt x="1140" y="1558"/>
                    </a:lnTo>
                    <a:lnTo>
                      <a:pt x="1100" y="1588"/>
                    </a:lnTo>
                    <a:lnTo>
                      <a:pt x="1100" y="1588"/>
                    </a:lnTo>
                    <a:lnTo>
                      <a:pt x="1088" y="1596"/>
                    </a:lnTo>
                    <a:lnTo>
                      <a:pt x="1074" y="1602"/>
                    </a:lnTo>
                    <a:lnTo>
                      <a:pt x="1062" y="1608"/>
                    </a:lnTo>
                    <a:lnTo>
                      <a:pt x="1048" y="1614"/>
                    </a:lnTo>
                    <a:lnTo>
                      <a:pt x="1036" y="1616"/>
                    </a:lnTo>
                    <a:lnTo>
                      <a:pt x="1022" y="1618"/>
                    </a:lnTo>
                    <a:lnTo>
                      <a:pt x="1008" y="1620"/>
                    </a:lnTo>
                    <a:lnTo>
                      <a:pt x="996" y="1618"/>
                    </a:lnTo>
                    <a:lnTo>
                      <a:pt x="982" y="1616"/>
                    </a:lnTo>
                    <a:lnTo>
                      <a:pt x="968" y="1614"/>
                    </a:lnTo>
                    <a:lnTo>
                      <a:pt x="956" y="1610"/>
                    </a:lnTo>
                    <a:lnTo>
                      <a:pt x="944" y="1604"/>
                    </a:lnTo>
                    <a:lnTo>
                      <a:pt x="932" y="1598"/>
                    </a:lnTo>
                    <a:lnTo>
                      <a:pt x="920" y="1590"/>
                    </a:lnTo>
                    <a:lnTo>
                      <a:pt x="910" y="1580"/>
                    </a:lnTo>
                    <a:lnTo>
                      <a:pt x="900" y="1570"/>
                    </a:lnTo>
                    <a:lnTo>
                      <a:pt x="900" y="1570"/>
                    </a:lnTo>
                    <a:lnTo>
                      <a:pt x="888" y="1558"/>
                    </a:lnTo>
                    <a:lnTo>
                      <a:pt x="872" y="1548"/>
                    </a:lnTo>
                    <a:lnTo>
                      <a:pt x="854" y="1540"/>
                    </a:lnTo>
                    <a:lnTo>
                      <a:pt x="838" y="1538"/>
                    </a:lnTo>
                    <a:lnTo>
                      <a:pt x="838" y="1538"/>
                    </a:lnTo>
                    <a:lnTo>
                      <a:pt x="780" y="1536"/>
                    </a:lnTo>
                    <a:lnTo>
                      <a:pt x="724" y="1534"/>
                    </a:lnTo>
                    <a:lnTo>
                      <a:pt x="666" y="1536"/>
                    </a:lnTo>
                    <a:lnTo>
                      <a:pt x="610" y="1540"/>
                    </a:lnTo>
                    <a:lnTo>
                      <a:pt x="610" y="1540"/>
                    </a:lnTo>
                    <a:lnTo>
                      <a:pt x="578" y="1546"/>
                    </a:lnTo>
                    <a:lnTo>
                      <a:pt x="546" y="1556"/>
                    </a:lnTo>
                    <a:lnTo>
                      <a:pt x="516" y="1570"/>
                    </a:lnTo>
                    <a:lnTo>
                      <a:pt x="488" y="1584"/>
                    </a:lnTo>
                    <a:lnTo>
                      <a:pt x="488" y="1584"/>
                    </a:lnTo>
                    <a:lnTo>
                      <a:pt x="472" y="1594"/>
                    </a:lnTo>
                    <a:lnTo>
                      <a:pt x="456" y="1602"/>
                    </a:lnTo>
                    <a:lnTo>
                      <a:pt x="440" y="1608"/>
                    </a:lnTo>
                    <a:lnTo>
                      <a:pt x="424" y="1610"/>
                    </a:lnTo>
                    <a:lnTo>
                      <a:pt x="408" y="1612"/>
                    </a:lnTo>
                    <a:lnTo>
                      <a:pt x="392" y="1612"/>
                    </a:lnTo>
                    <a:lnTo>
                      <a:pt x="374" y="1610"/>
                    </a:lnTo>
                    <a:lnTo>
                      <a:pt x="356" y="1606"/>
                    </a:lnTo>
                    <a:lnTo>
                      <a:pt x="356" y="1606"/>
                    </a:lnTo>
                    <a:lnTo>
                      <a:pt x="214" y="1566"/>
                    </a:lnTo>
                    <a:lnTo>
                      <a:pt x="72" y="1530"/>
                    </a:lnTo>
                    <a:lnTo>
                      <a:pt x="72" y="1530"/>
                    </a:lnTo>
                    <a:lnTo>
                      <a:pt x="46" y="1522"/>
                    </a:lnTo>
                    <a:lnTo>
                      <a:pt x="28" y="1514"/>
                    </a:lnTo>
                    <a:lnTo>
                      <a:pt x="14" y="1506"/>
                    </a:lnTo>
                    <a:lnTo>
                      <a:pt x="8" y="1500"/>
                    </a:lnTo>
                    <a:lnTo>
                      <a:pt x="4" y="1494"/>
                    </a:lnTo>
                    <a:lnTo>
                      <a:pt x="2" y="1488"/>
                    </a:lnTo>
                    <a:lnTo>
                      <a:pt x="0" y="1480"/>
                    </a:lnTo>
                    <a:lnTo>
                      <a:pt x="0" y="1464"/>
                    </a:lnTo>
                    <a:lnTo>
                      <a:pt x="4" y="1444"/>
                    </a:lnTo>
                    <a:lnTo>
                      <a:pt x="10" y="1420"/>
                    </a:lnTo>
                    <a:lnTo>
                      <a:pt x="10" y="1420"/>
                    </a:lnTo>
                    <a:lnTo>
                      <a:pt x="16" y="1396"/>
                    </a:lnTo>
                    <a:lnTo>
                      <a:pt x="18" y="1370"/>
                    </a:lnTo>
                    <a:lnTo>
                      <a:pt x="16" y="1344"/>
                    </a:lnTo>
                    <a:lnTo>
                      <a:pt x="12" y="1318"/>
                    </a:lnTo>
                    <a:lnTo>
                      <a:pt x="12" y="1318"/>
                    </a:lnTo>
                    <a:lnTo>
                      <a:pt x="10" y="1298"/>
                    </a:lnTo>
                    <a:lnTo>
                      <a:pt x="8" y="1280"/>
                    </a:lnTo>
                    <a:lnTo>
                      <a:pt x="10" y="1266"/>
                    </a:lnTo>
                    <a:lnTo>
                      <a:pt x="14" y="1256"/>
                    </a:lnTo>
                    <a:lnTo>
                      <a:pt x="22" y="1248"/>
                    </a:lnTo>
                    <a:lnTo>
                      <a:pt x="34" y="1242"/>
                    </a:lnTo>
                    <a:lnTo>
                      <a:pt x="50" y="1240"/>
                    </a:lnTo>
                    <a:lnTo>
                      <a:pt x="72" y="1238"/>
                    </a:lnTo>
                    <a:lnTo>
                      <a:pt x="72" y="1238"/>
                    </a:lnTo>
                    <a:lnTo>
                      <a:pt x="88" y="1236"/>
                    </a:lnTo>
                    <a:lnTo>
                      <a:pt x="104" y="1232"/>
                    </a:lnTo>
                    <a:lnTo>
                      <a:pt x="118" y="1226"/>
                    </a:lnTo>
                    <a:lnTo>
                      <a:pt x="132" y="1220"/>
                    </a:lnTo>
                    <a:lnTo>
                      <a:pt x="144" y="1210"/>
                    </a:lnTo>
                    <a:lnTo>
                      <a:pt x="156" y="1200"/>
                    </a:lnTo>
                    <a:lnTo>
                      <a:pt x="166" y="1186"/>
                    </a:lnTo>
                    <a:lnTo>
                      <a:pt x="174" y="1170"/>
                    </a:lnTo>
                    <a:lnTo>
                      <a:pt x="174" y="1170"/>
                    </a:lnTo>
                    <a:close/>
                    <a:moveTo>
                      <a:pt x="504" y="546"/>
                    </a:moveTo>
                    <a:lnTo>
                      <a:pt x="504" y="546"/>
                    </a:lnTo>
                    <a:lnTo>
                      <a:pt x="488" y="588"/>
                    </a:lnTo>
                    <a:lnTo>
                      <a:pt x="470" y="626"/>
                    </a:lnTo>
                    <a:lnTo>
                      <a:pt x="470" y="626"/>
                    </a:lnTo>
                    <a:lnTo>
                      <a:pt x="456" y="656"/>
                    </a:lnTo>
                    <a:lnTo>
                      <a:pt x="450" y="670"/>
                    </a:lnTo>
                    <a:lnTo>
                      <a:pt x="444" y="686"/>
                    </a:lnTo>
                    <a:lnTo>
                      <a:pt x="440" y="700"/>
                    </a:lnTo>
                    <a:lnTo>
                      <a:pt x="438" y="716"/>
                    </a:lnTo>
                    <a:lnTo>
                      <a:pt x="438" y="734"/>
                    </a:lnTo>
                    <a:lnTo>
                      <a:pt x="442" y="750"/>
                    </a:lnTo>
                    <a:lnTo>
                      <a:pt x="442" y="750"/>
                    </a:lnTo>
                    <a:lnTo>
                      <a:pt x="442" y="756"/>
                    </a:lnTo>
                    <a:lnTo>
                      <a:pt x="442" y="760"/>
                    </a:lnTo>
                    <a:lnTo>
                      <a:pt x="434" y="772"/>
                    </a:lnTo>
                    <a:lnTo>
                      <a:pt x="434" y="772"/>
                    </a:lnTo>
                    <a:lnTo>
                      <a:pt x="414" y="802"/>
                    </a:lnTo>
                    <a:lnTo>
                      <a:pt x="396" y="834"/>
                    </a:lnTo>
                    <a:lnTo>
                      <a:pt x="380" y="866"/>
                    </a:lnTo>
                    <a:lnTo>
                      <a:pt x="368" y="900"/>
                    </a:lnTo>
                    <a:lnTo>
                      <a:pt x="358" y="934"/>
                    </a:lnTo>
                    <a:lnTo>
                      <a:pt x="350" y="970"/>
                    </a:lnTo>
                    <a:lnTo>
                      <a:pt x="346" y="1006"/>
                    </a:lnTo>
                    <a:lnTo>
                      <a:pt x="346" y="1044"/>
                    </a:lnTo>
                    <a:lnTo>
                      <a:pt x="346" y="1044"/>
                    </a:lnTo>
                    <a:lnTo>
                      <a:pt x="346" y="1056"/>
                    </a:lnTo>
                    <a:lnTo>
                      <a:pt x="344" y="1070"/>
                    </a:lnTo>
                    <a:lnTo>
                      <a:pt x="338" y="1104"/>
                    </a:lnTo>
                    <a:lnTo>
                      <a:pt x="338" y="1104"/>
                    </a:lnTo>
                    <a:lnTo>
                      <a:pt x="318" y="1088"/>
                    </a:lnTo>
                    <a:lnTo>
                      <a:pt x="304" y="1072"/>
                    </a:lnTo>
                    <a:lnTo>
                      <a:pt x="296" y="1054"/>
                    </a:lnTo>
                    <a:lnTo>
                      <a:pt x="288" y="1036"/>
                    </a:lnTo>
                    <a:lnTo>
                      <a:pt x="284" y="1018"/>
                    </a:lnTo>
                    <a:lnTo>
                      <a:pt x="282" y="998"/>
                    </a:lnTo>
                    <a:lnTo>
                      <a:pt x="278" y="962"/>
                    </a:lnTo>
                    <a:lnTo>
                      <a:pt x="278" y="962"/>
                    </a:lnTo>
                    <a:lnTo>
                      <a:pt x="274" y="986"/>
                    </a:lnTo>
                    <a:lnTo>
                      <a:pt x="274" y="1008"/>
                    </a:lnTo>
                    <a:lnTo>
                      <a:pt x="274" y="1030"/>
                    </a:lnTo>
                    <a:lnTo>
                      <a:pt x="278" y="1050"/>
                    </a:lnTo>
                    <a:lnTo>
                      <a:pt x="284" y="1070"/>
                    </a:lnTo>
                    <a:lnTo>
                      <a:pt x="294" y="1090"/>
                    </a:lnTo>
                    <a:lnTo>
                      <a:pt x="308" y="1108"/>
                    </a:lnTo>
                    <a:lnTo>
                      <a:pt x="326" y="1124"/>
                    </a:lnTo>
                    <a:lnTo>
                      <a:pt x="326" y="1124"/>
                    </a:lnTo>
                    <a:lnTo>
                      <a:pt x="406" y="1192"/>
                    </a:lnTo>
                    <a:lnTo>
                      <a:pt x="488" y="1260"/>
                    </a:lnTo>
                    <a:lnTo>
                      <a:pt x="488" y="1260"/>
                    </a:lnTo>
                    <a:lnTo>
                      <a:pt x="506" y="1278"/>
                    </a:lnTo>
                    <a:lnTo>
                      <a:pt x="520" y="1294"/>
                    </a:lnTo>
                    <a:lnTo>
                      <a:pt x="528" y="1310"/>
                    </a:lnTo>
                    <a:lnTo>
                      <a:pt x="530" y="1318"/>
                    </a:lnTo>
                    <a:lnTo>
                      <a:pt x="532" y="1324"/>
                    </a:lnTo>
                    <a:lnTo>
                      <a:pt x="530" y="1332"/>
                    </a:lnTo>
                    <a:lnTo>
                      <a:pt x="528" y="1340"/>
                    </a:lnTo>
                    <a:lnTo>
                      <a:pt x="520" y="1354"/>
                    </a:lnTo>
                    <a:lnTo>
                      <a:pt x="506" y="1368"/>
                    </a:lnTo>
                    <a:lnTo>
                      <a:pt x="486" y="1382"/>
                    </a:lnTo>
                    <a:lnTo>
                      <a:pt x="486" y="1382"/>
                    </a:lnTo>
                    <a:lnTo>
                      <a:pt x="546" y="1518"/>
                    </a:lnTo>
                    <a:lnTo>
                      <a:pt x="546" y="1518"/>
                    </a:lnTo>
                    <a:lnTo>
                      <a:pt x="552" y="1504"/>
                    </a:lnTo>
                    <a:lnTo>
                      <a:pt x="554" y="1490"/>
                    </a:lnTo>
                    <a:lnTo>
                      <a:pt x="552" y="1478"/>
                    </a:lnTo>
                    <a:lnTo>
                      <a:pt x="548" y="1464"/>
                    </a:lnTo>
                    <a:lnTo>
                      <a:pt x="534" y="1438"/>
                    </a:lnTo>
                    <a:lnTo>
                      <a:pt x="528" y="1426"/>
                    </a:lnTo>
                    <a:lnTo>
                      <a:pt x="524" y="1412"/>
                    </a:lnTo>
                    <a:lnTo>
                      <a:pt x="524" y="1412"/>
                    </a:lnTo>
                    <a:lnTo>
                      <a:pt x="570" y="1428"/>
                    </a:lnTo>
                    <a:lnTo>
                      <a:pt x="594" y="1434"/>
                    </a:lnTo>
                    <a:lnTo>
                      <a:pt x="618" y="1440"/>
                    </a:lnTo>
                    <a:lnTo>
                      <a:pt x="642" y="1444"/>
                    </a:lnTo>
                    <a:lnTo>
                      <a:pt x="666" y="1446"/>
                    </a:lnTo>
                    <a:lnTo>
                      <a:pt x="692" y="1446"/>
                    </a:lnTo>
                    <a:lnTo>
                      <a:pt x="718" y="1442"/>
                    </a:lnTo>
                    <a:lnTo>
                      <a:pt x="718" y="1442"/>
                    </a:lnTo>
                    <a:lnTo>
                      <a:pt x="744" y="1436"/>
                    </a:lnTo>
                    <a:lnTo>
                      <a:pt x="768" y="1428"/>
                    </a:lnTo>
                    <a:lnTo>
                      <a:pt x="790" y="1418"/>
                    </a:lnTo>
                    <a:lnTo>
                      <a:pt x="812" y="1404"/>
                    </a:lnTo>
                    <a:lnTo>
                      <a:pt x="832" y="1390"/>
                    </a:lnTo>
                    <a:lnTo>
                      <a:pt x="852" y="1372"/>
                    </a:lnTo>
                    <a:lnTo>
                      <a:pt x="870" y="1354"/>
                    </a:lnTo>
                    <a:lnTo>
                      <a:pt x="886" y="1330"/>
                    </a:lnTo>
                    <a:lnTo>
                      <a:pt x="886" y="1330"/>
                    </a:lnTo>
                    <a:lnTo>
                      <a:pt x="892" y="1344"/>
                    </a:lnTo>
                    <a:lnTo>
                      <a:pt x="896" y="1356"/>
                    </a:lnTo>
                    <a:lnTo>
                      <a:pt x="898" y="1368"/>
                    </a:lnTo>
                    <a:lnTo>
                      <a:pt x="898" y="1380"/>
                    </a:lnTo>
                    <a:lnTo>
                      <a:pt x="896" y="1402"/>
                    </a:lnTo>
                    <a:lnTo>
                      <a:pt x="892" y="1424"/>
                    </a:lnTo>
                    <a:lnTo>
                      <a:pt x="886" y="1446"/>
                    </a:lnTo>
                    <a:lnTo>
                      <a:pt x="882" y="1468"/>
                    </a:lnTo>
                    <a:lnTo>
                      <a:pt x="882" y="1480"/>
                    </a:lnTo>
                    <a:lnTo>
                      <a:pt x="882" y="1490"/>
                    </a:lnTo>
                    <a:lnTo>
                      <a:pt x="884" y="1502"/>
                    </a:lnTo>
                    <a:lnTo>
                      <a:pt x="886" y="1512"/>
                    </a:lnTo>
                    <a:lnTo>
                      <a:pt x="886" y="1512"/>
                    </a:lnTo>
                    <a:lnTo>
                      <a:pt x="896" y="1486"/>
                    </a:lnTo>
                    <a:lnTo>
                      <a:pt x="904" y="1458"/>
                    </a:lnTo>
                    <a:lnTo>
                      <a:pt x="910" y="1430"/>
                    </a:lnTo>
                    <a:lnTo>
                      <a:pt x="914" y="1402"/>
                    </a:lnTo>
                    <a:lnTo>
                      <a:pt x="914" y="1402"/>
                    </a:lnTo>
                    <a:lnTo>
                      <a:pt x="912" y="1356"/>
                    </a:lnTo>
                    <a:lnTo>
                      <a:pt x="910" y="1310"/>
                    </a:lnTo>
                    <a:lnTo>
                      <a:pt x="908" y="1266"/>
                    </a:lnTo>
                    <a:lnTo>
                      <a:pt x="908" y="1220"/>
                    </a:lnTo>
                    <a:lnTo>
                      <a:pt x="908" y="1220"/>
                    </a:lnTo>
                    <a:lnTo>
                      <a:pt x="910" y="1200"/>
                    </a:lnTo>
                    <a:lnTo>
                      <a:pt x="912" y="1182"/>
                    </a:lnTo>
                    <a:lnTo>
                      <a:pt x="918" y="1164"/>
                    </a:lnTo>
                    <a:lnTo>
                      <a:pt x="924" y="1156"/>
                    </a:lnTo>
                    <a:lnTo>
                      <a:pt x="928" y="1150"/>
                    </a:lnTo>
                    <a:lnTo>
                      <a:pt x="928" y="1150"/>
                    </a:lnTo>
                    <a:lnTo>
                      <a:pt x="948" y="1130"/>
                    </a:lnTo>
                    <a:lnTo>
                      <a:pt x="970" y="1112"/>
                    </a:lnTo>
                    <a:lnTo>
                      <a:pt x="1006" y="1084"/>
                    </a:lnTo>
                    <a:lnTo>
                      <a:pt x="1006" y="1084"/>
                    </a:lnTo>
                    <a:lnTo>
                      <a:pt x="998" y="1066"/>
                    </a:lnTo>
                    <a:lnTo>
                      <a:pt x="988" y="1048"/>
                    </a:lnTo>
                    <a:lnTo>
                      <a:pt x="982" y="1030"/>
                    </a:lnTo>
                    <a:lnTo>
                      <a:pt x="980" y="1022"/>
                    </a:lnTo>
                    <a:lnTo>
                      <a:pt x="980" y="1014"/>
                    </a:lnTo>
                    <a:lnTo>
                      <a:pt x="980" y="1014"/>
                    </a:lnTo>
                    <a:lnTo>
                      <a:pt x="982" y="986"/>
                    </a:lnTo>
                    <a:lnTo>
                      <a:pt x="980" y="958"/>
                    </a:lnTo>
                    <a:lnTo>
                      <a:pt x="976" y="930"/>
                    </a:lnTo>
                    <a:lnTo>
                      <a:pt x="972" y="904"/>
                    </a:lnTo>
                    <a:lnTo>
                      <a:pt x="966" y="878"/>
                    </a:lnTo>
                    <a:lnTo>
                      <a:pt x="958" y="852"/>
                    </a:lnTo>
                    <a:lnTo>
                      <a:pt x="938" y="800"/>
                    </a:lnTo>
                    <a:lnTo>
                      <a:pt x="916" y="750"/>
                    </a:lnTo>
                    <a:lnTo>
                      <a:pt x="894" y="702"/>
                    </a:lnTo>
                    <a:lnTo>
                      <a:pt x="870" y="652"/>
                    </a:lnTo>
                    <a:lnTo>
                      <a:pt x="850" y="602"/>
                    </a:lnTo>
                    <a:lnTo>
                      <a:pt x="850" y="602"/>
                    </a:lnTo>
                    <a:lnTo>
                      <a:pt x="846" y="594"/>
                    </a:lnTo>
                    <a:lnTo>
                      <a:pt x="842" y="588"/>
                    </a:lnTo>
                    <a:lnTo>
                      <a:pt x="842" y="588"/>
                    </a:lnTo>
                    <a:lnTo>
                      <a:pt x="832" y="574"/>
                    </a:lnTo>
                    <a:lnTo>
                      <a:pt x="822" y="560"/>
                    </a:lnTo>
                    <a:lnTo>
                      <a:pt x="816" y="546"/>
                    </a:lnTo>
                    <a:lnTo>
                      <a:pt x="812" y="530"/>
                    </a:lnTo>
                    <a:lnTo>
                      <a:pt x="810" y="514"/>
                    </a:lnTo>
                    <a:lnTo>
                      <a:pt x="810" y="498"/>
                    </a:lnTo>
                    <a:lnTo>
                      <a:pt x="812" y="482"/>
                    </a:lnTo>
                    <a:lnTo>
                      <a:pt x="816" y="466"/>
                    </a:lnTo>
                    <a:lnTo>
                      <a:pt x="816" y="466"/>
                    </a:lnTo>
                    <a:lnTo>
                      <a:pt x="820" y="456"/>
                    </a:lnTo>
                    <a:lnTo>
                      <a:pt x="820" y="446"/>
                    </a:lnTo>
                    <a:lnTo>
                      <a:pt x="820" y="438"/>
                    </a:lnTo>
                    <a:lnTo>
                      <a:pt x="816" y="432"/>
                    </a:lnTo>
                    <a:lnTo>
                      <a:pt x="812" y="426"/>
                    </a:lnTo>
                    <a:lnTo>
                      <a:pt x="804" y="420"/>
                    </a:lnTo>
                    <a:lnTo>
                      <a:pt x="796" y="416"/>
                    </a:lnTo>
                    <a:lnTo>
                      <a:pt x="786" y="412"/>
                    </a:lnTo>
                    <a:lnTo>
                      <a:pt x="786" y="412"/>
                    </a:lnTo>
                    <a:lnTo>
                      <a:pt x="768" y="406"/>
                    </a:lnTo>
                    <a:lnTo>
                      <a:pt x="750" y="400"/>
                    </a:lnTo>
                    <a:lnTo>
                      <a:pt x="716" y="382"/>
                    </a:lnTo>
                    <a:lnTo>
                      <a:pt x="716" y="382"/>
                    </a:lnTo>
                    <a:lnTo>
                      <a:pt x="708" y="376"/>
                    </a:lnTo>
                    <a:lnTo>
                      <a:pt x="700" y="370"/>
                    </a:lnTo>
                    <a:lnTo>
                      <a:pt x="696" y="362"/>
                    </a:lnTo>
                    <a:lnTo>
                      <a:pt x="696" y="354"/>
                    </a:lnTo>
                    <a:lnTo>
                      <a:pt x="696" y="344"/>
                    </a:lnTo>
                    <a:lnTo>
                      <a:pt x="696" y="336"/>
                    </a:lnTo>
                    <a:lnTo>
                      <a:pt x="702" y="320"/>
                    </a:lnTo>
                    <a:lnTo>
                      <a:pt x="702" y="320"/>
                    </a:lnTo>
                    <a:lnTo>
                      <a:pt x="710" y="308"/>
                    </a:lnTo>
                    <a:lnTo>
                      <a:pt x="720" y="298"/>
                    </a:lnTo>
                    <a:lnTo>
                      <a:pt x="732" y="290"/>
                    </a:lnTo>
                    <a:lnTo>
                      <a:pt x="738" y="288"/>
                    </a:lnTo>
                    <a:lnTo>
                      <a:pt x="744" y="288"/>
                    </a:lnTo>
                    <a:lnTo>
                      <a:pt x="744" y="288"/>
                    </a:lnTo>
                    <a:lnTo>
                      <a:pt x="750" y="290"/>
                    </a:lnTo>
                    <a:lnTo>
                      <a:pt x="756" y="292"/>
                    </a:lnTo>
                    <a:lnTo>
                      <a:pt x="768" y="302"/>
                    </a:lnTo>
                    <a:lnTo>
                      <a:pt x="778" y="312"/>
                    </a:lnTo>
                    <a:lnTo>
                      <a:pt x="786" y="326"/>
                    </a:lnTo>
                    <a:lnTo>
                      <a:pt x="786" y="326"/>
                    </a:lnTo>
                    <a:lnTo>
                      <a:pt x="790" y="340"/>
                    </a:lnTo>
                    <a:lnTo>
                      <a:pt x="790" y="354"/>
                    </a:lnTo>
                    <a:lnTo>
                      <a:pt x="788" y="388"/>
                    </a:lnTo>
                    <a:lnTo>
                      <a:pt x="788" y="388"/>
                    </a:lnTo>
                    <a:lnTo>
                      <a:pt x="796" y="390"/>
                    </a:lnTo>
                    <a:lnTo>
                      <a:pt x="802" y="390"/>
                    </a:lnTo>
                    <a:lnTo>
                      <a:pt x="808" y="388"/>
                    </a:lnTo>
                    <a:lnTo>
                      <a:pt x="814" y="386"/>
                    </a:lnTo>
                    <a:lnTo>
                      <a:pt x="818" y="382"/>
                    </a:lnTo>
                    <a:lnTo>
                      <a:pt x="820" y="376"/>
                    </a:lnTo>
                    <a:lnTo>
                      <a:pt x="824" y="362"/>
                    </a:lnTo>
                    <a:lnTo>
                      <a:pt x="824" y="362"/>
                    </a:lnTo>
                    <a:lnTo>
                      <a:pt x="824" y="338"/>
                    </a:lnTo>
                    <a:lnTo>
                      <a:pt x="822" y="316"/>
                    </a:lnTo>
                    <a:lnTo>
                      <a:pt x="818" y="294"/>
                    </a:lnTo>
                    <a:lnTo>
                      <a:pt x="810" y="276"/>
                    </a:lnTo>
                    <a:lnTo>
                      <a:pt x="798" y="260"/>
                    </a:lnTo>
                    <a:lnTo>
                      <a:pt x="786" y="246"/>
                    </a:lnTo>
                    <a:lnTo>
                      <a:pt x="770" y="238"/>
                    </a:lnTo>
                    <a:lnTo>
                      <a:pt x="762" y="236"/>
                    </a:lnTo>
                    <a:lnTo>
                      <a:pt x="754" y="234"/>
                    </a:lnTo>
                    <a:lnTo>
                      <a:pt x="754" y="234"/>
                    </a:lnTo>
                    <a:lnTo>
                      <a:pt x="738" y="234"/>
                    </a:lnTo>
                    <a:lnTo>
                      <a:pt x="722" y="236"/>
                    </a:lnTo>
                    <a:lnTo>
                      <a:pt x="708" y="240"/>
                    </a:lnTo>
                    <a:lnTo>
                      <a:pt x="702" y="244"/>
                    </a:lnTo>
                    <a:lnTo>
                      <a:pt x="700" y="248"/>
                    </a:lnTo>
                    <a:lnTo>
                      <a:pt x="700" y="248"/>
                    </a:lnTo>
                    <a:lnTo>
                      <a:pt x="686" y="274"/>
                    </a:lnTo>
                    <a:lnTo>
                      <a:pt x="674" y="302"/>
                    </a:lnTo>
                    <a:lnTo>
                      <a:pt x="652" y="358"/>
                    </a:lnTo>
                    <a:lnTo>
                      <a:pt x="652" y="358"/>
                    </a:lnTo>
                    <a:lnTo>
                      <a:pt x="602" y="354"/>
                    </a:lnTo>
                    <a:lnTo>
                      <a:pt x="602" y="354"/>
                    </a:lnTo>
                    <a:lnTo>
                      <a:pt x="592" y="310"/>
                    </a:lnTo>
                    <a:lnTo>
                      <a:pt x="586" y="290"/>
                    </a:lnTo>
                    <a:lnTo>
                      <a:pt x="578" y="272"/>
                    </a:lnTo>
                    <a:lnTo>
                      <a:pt x="578" y="272"/>
                    </a:lnTo>
                    <a:lnTo>
                      <a:pt x="574" y="266"/>
                    </a:lnTo>
                    <a:lnTo>
                      <a:pt x="568" y="260"/>
                    </a:lnTo>
                    <a:lnTo>
                      <a:pt x="552" y="252"/>
                    </a:lnTo>
                    <a:lnTo>
                      <a:pt x="538" y="246"/>
                    </a:lnTo>
                    <a:lnTo>
                      <a:pt x="532" y="244"/>
                    </a:lnTo>
                    <a:lnTo>
                      <a:pt x="530" y="244"/>
                    </a:lnTo>
                    <a:lnTo>
                      <a:pt x="530" y="244"/>
                    </a:lnTo>
                    <a:lnTo>
                      <a:pt x="518" y="260"/>
                    </a:lnTo>
                    <a:lnTo>
                      <a:pt x="506" y="278"/>
                    </a:lnTo>
                    <a:lnTo>
                      <a:pt x="496" y="296"/>
                    </a:lnTo>
                    <a:lnTo>
                      <a:pt x="492" y="314"/>
                    </a:lnTo>
                    <a:lnTo>
                      <a:pt x="492" y="314"/>
                    </a:lnTo>
                    <a:lnTo>
                      <a:pt x="488" y="336"/>
                    </a:lnTo>
                    <a:lnTo>
                      <a:pt x="488" y="346"/>
                    </a:lnTo>
                    <a:lnTo>
                      <a:pt x="490" y="356"/>
                    </a:lnTo>
                    <a:lnTo>
                      <a:pt x="494" y="368"/>
                    </a:lnTo>
                    <a:lnTo>
                      <a:pt x="500" y="376"/>
                    </a:lnTo>
                    <a:lnTo>
                      <a:pt x="508" y="384"/>
                    </a:lnTo>
                    <a:lnTo>
                      <a:pt x="520" y="392"/>
                    </a:lnTo>
                    <a:lnTo>
                      <a:pt x="520" y="392"/>
                    </a:lnTo>
                    <a:lnTo>
                      <a:pt x="522" y="390"/>
                    </a:lnTo>
                    <a:lnTo>
                      <a:pt x="528" y="386"/>
                    </a:lnTo>
                    <a:lnTo>
                      <a:pt x="528" y="386"/>
                    </a:lnTo>
                    <a:lnTo>
                      <a:pt x="516" y="372"/>
                    </a:lnTo>
                    <a:lnTo>
                      <a:pt x="512" y="366"/>
                    </a:lnTo>
                    <a:lnTo>
                      <a:pt x="510" y="358"/>
                    </a:lnTo>
                    <a:lnTo>
                      <a:pt x="510" y="358"/>
                    </a:lnTo>
                    <a:lnTo>
                      <a:pt x="508" y="344"/>
                    </a:lnTo>
                    <a:lnTo>
                      <a:pt x="510" y="328"/>
                    </a:lnTo>
                    <a:lnTo>
                      <a:pt x="512" y="314"/>
                    </a:lnTo>
                    <a:lnTo>
                      <a:pt x="516" y="298"/>
                    </a:lnTo>
                    <a:lnTo>
                      <a:pt x="516" y="298"/>
                    </a:lnTo>
                    <a:lnTo>
                      <a:pt x="518" y="296"/>
                    </a:lnTo>
                    <a:lnTo>
                      <a:pt x="522" y="294"/>
                    </a:lnTo>
                    <a:lnTo>
                      <a:pt x="532" y="292"/>
                    </a:lnTo>
                    <a:lnTo>
                      <a:pt x="542" y="290"/>
                    </a:lnTo>
                    <a:lnTo>
                      <a:pt x="546" y="290"/>
                    </a:lnTo>
                    <a:lnTo>
                      <a:pt x="550" y="292"/>
                    </a:lnTo>
                    <a:lnTo>
                      <a:pt x="550" y="292"/>
                    </a:lnTo>
                    <a:lnTo>
                      <a:pt x="558" y="304"/>
                    </a:lnTo>
                    <a:lnTo>
                      <a:pt x="564" y="318"/>
                    </a:lnTo>
                    <a:lnTo>
                      <a:pt x="570" y="332"/>
                    </a:lnTo>
                    <a:lnTo>
                      <a:pt x="574" y="346"/>
                    </a:lnTo>
                    <a:lnTo>
                      <a:pt x="574" y="346"/>
                    </a:lnTo>
                    <a:lnTo>
                      <a:pt x="574" y="354"/>
                    </a:lnTo>
                    <a:lnTo>
                      <a:pt x="570" y="360"/>
                    </a:lnTo>
                    <a:lnTo>
                      <a:pt x="560" y="374"/>
                    </a:lnTo>
                    <a:lnTo>
                      <a:pt x="560" y="374"/>
                    </a:lnTo>
                    <a:lnTo>
                      <a:pt x="534" y="396"/>
                    </a:lnTo>
                    <a:lnTo>
                      <a:pt x="522" y="406"/>
                    </a:lnTo>
                    <a:lnTo>
                      <a:pt x="510" y="418"/>
                    </a:lnTo>
                    <a:lnTo>
                      <a:pt x="510" y="418"/>
                    </a:lnTo>
                    <a:lnTo>
                      <a:pt x="504" y="428"/>
                    </a:lnTo>
                    <a:lnTo>
                      <a:pt x="498" y="440"/>
                    </a:lnTo>
                    <a:lnTo>
                      <a:pt x="494" y="450"/>
                    </a:lnTo>
                    <a:lnTo>
                      <a:pt x="494" y="454"/>
                    </a:lnTo>
                    <a:lnTo>
                      <a:pt x="494" y="456"/>
                    </a:lnTo>
                    <a:lnTo>
                      <a:pt x="494" y="456"/>
                    </a:lnTo>
                    <a:lnTo>
                      <a:pt x="514" y="476"/>
                    </a:lnTo>
                    <a:lnTo>
                      <a:pt x="526" y="488"/>
                    </a:lnTo>
                    <a:lnTo>
                      <a:pt x="536" y="496"/>
                    </a:lnTo>
                    <a:lnTo>
                      <a:pt x="548" y="504"/>
                    </a:lnTo>
                    <a:lnTo>
                      <a:pt x="562" y="510"/>
                    </a:lnTo>
                    <a:lnTo>
                      <a:pt x="576" y="514"/>
                    </a:lnTo>
                    <a:lnTo>
                      <a:pt x="594" y="514"/>
                    </a:lnTo>
                    <a:lnTo>
                      <a:pt x="594" y="514"/>
                    </a:lnTo>
                    <a:lnTo>
                      <a:pt x="644" y="506"/>
                    </a:lnTo>
                    <a:lnTo>
                      <a:pt x="670" y="500"/>
                    </a:lnTo>
                    <a:lnTo>
                      <a:pt x="694" y="494"/>
                    </a:lnTo>
                    <a:lnTo>
                      <a:pt x="718" y="486"/>
                    </a:lnTo>
                    <a:lnTo>
                      <a:pt x="742" y="474"/>
                    </a:lnTo>
                    <a:lnTo>
                      <a:pt x="766" y="460"/>
                    </a:lnTo>
                    <a:lnTo>
                      <a:pt x="788" y="444"/>
                    </a:lnTo>
                    <a:lnTo>
                      <a:pt x="788" y="444"/>
                    </a:lnTo>
                    <a:lnTo>
                      <a:pt x="792" y="460"/>
                    </a:lnTo>
                    <a:lnTo>
                      <a:pt x="792" y="466"/>
                    </a:lnTo>
                    <a:lnTo>
                      <a:pt x="792" y="466"/>
                    </a:lnTo>
                    <a:lnTo>
                      <a:pt x="734" y="494"/>
                    </a:lnTo>
                    <a:lnTo>
                      <a:pt x="706" y="506"/>
                    </a:lnTo>
                    <a:lnTo>
                      <a:pt x="676" y="518"/>
                    </a:lnTo>
                    <a:lnTo>
                      <a:pt x="646" y="528"/>
                    </a:lnTo>
                    <a:lnTo>
                      <a:pt x="614" y="534"/>
                    </a:lnTo>
                    <a:lnTo>
                      <a:pt x="580" y="538"/>
                    </a:lnTo>
                    <a:lnTo>
                      <a:pt x="564" y="536"/>
                    </a:lnTo>
                    <a:lnTo>
                      <a:pt x="546" y="534"/>
                    </a:lnTo>
                    <a:lnTo>
                      <a:pt x="546" y="534"/>
                    </a:lnTo>
                    <a:lnTo>
                      <a:pt x="558" y="548"/>
                    </a:lnTo>
                    <a:lnTo>
                      <a:pt x="570" y="560"/>
                    </a:lnTo>
                    <a:lnTo>
                      <a:pt x="582" y="566"/>
                    </a:lnTo>
                    <a:lnTo>
                      <a:pt x="596" y="570"/>
                    </a:lnTo>
                    <a:lnTo>
                      <a:pt x="608" y="572"/>
                    </a:lnTo>
                    <a:lnTo>
                      <a:pt x="622" y="570"/>
                    </a:lnTo>
                    <a:lnTo>
                      <a:pt x="634" y="568"/>
                    </a:lnTo>
                    <a:lnTo>
                      <a:pt x="648" y="564"/>
                    </a:lnTo>
                    <a:lnTo>
                      <a:pt x="648" y="564"/>
                    </a:lnTo>
                    <a:lnTo>
                      <a:pt x="672" y="554"/>
                    </a:lnTo>
                    <a:lnTo>
                      <a:pt x="696" y="544"/>
                    </a:lnTo>
                    <a:lnTo>
                      <a:pt x="742" y="520"/>
                    </a:lnTo>
                    <a:lnTo>
                      <a:pt x="742" y="520"/>
                    </a:lnTo>
                    <a:lnTo>
                      <a:pt x="762" y="514"/>
                    </a:lnTo>
                    <a:lnTo>
                      <a:pt x="782" y="510"/>
                    </a:lnTo>
                    <a:lnTo>
                      <a:pt x="782" y="510"/>
                    </a:lnTo>
                    <a:lnTo>
                      <a:pt x="786" y="522"/>
                    </a:lnTo>
                    <a:lnTo>
                      <a:pt x="786" y="522"/>
                    </a:lnTo>
                    <a:lnTo>
                      <a:pt x="698" y="578"/>
                    </a:lnTo>
                    <a:lnTo>
                      <a:pt x="654" y="604"/>
                    </a:lnTo>
                    <a:lnTo>
                      <a:pt x="608" y="630"/>
                    </a:lnTo>
                    <a:lnTo>
                      <a:pt x="608" y="630"/>
                    </a:lnTo>
                    <a:lnTo>
                      <a:pt x="604" y="630"/>
                    </a:lnTo>
                    <a:lnTo>
                      <a:pt x="598" y="630"/>
                    </a:lnTo>
                    <a:lnTo>
                      <a:pt x="582" y="626"/>
                    </a:lnTo>
                    <a:lnTo>
                      <a:pt x="568" y="618"/>
                    </a:lnTo>
                    <a:lnTo>
                      <a:pt x="554" y="608"/>
                    </a:lnTo>
                    <a:lnTo>
                      <a:pt x="554" y="608"/>
                    </a:lnTo>
                    <a:lnTo>
                      <a:pt x="540" y="594"/>
                    </a:lnTo>
                    <a:lnTo>
                      <a:pt x="528" y="578"/>
                    </a:lnTo>
                    <a:lnTo>
                      <a:pt x="504" y="546"/>
                    </a:lnTo>
                    <a:lnTo>
                      <a:pt x="504" y="546"/>
                    </a:lnTo>
                    <a:close/>
                    <a:moveTo>
                      <a:pt x="1078" y="1054"/>
                    </a:moveTo>
                    <a:lnTo>
                      <a:pt x="1078" y="1054"/>
                    </a:lnTo>
                    <a:lnTo>
                      <a:pt x="1084" y="1012"/>
                    </a:lnTo>
                    <a:lnTo>
                      <a:pt x="1086" y="970"/>
                    </a:lnTo>
                    <a:lnTo>
                      <a:pt x="1084" y="930"/>
                    </a:lnTo>
                    <a:lnTo>
                      <a:pt x="1078" y="892"/>
                    </a:lnTo>
                    <a:lnTo>
                      <a:pt x="1068" y="854"/>
                    </a:lnTo>
                    <a:lnTo>
                      <a:pt x="1052" y="818"/>
                    </a:lnTo>
                    <a:lnTo>
                      <a:pt x="1032" y="784"/>
                    </a:lnTo>
                    <a:lnTo>
                      <a:pt x="1008" y="750"/>
                    </a:lnTo>
                    <a:lnTo>
                      <a:pt x="1008" y="750"/>
                    </a:lnTo>
                    <a:lnTo>
                      <a:pt x="1040" y="826"/>
                    </a:lnTo>
                    <a:lnTo>
                      <a:pt x="1056" y="866"/>
                    </a:lnTo>
                    <a:lnTo>
                      <a:pt x="1066" y="904"/>
                    </a:lnTo>
                    <a:lnTo>
                      <a:pt x="1070" y="924"/>
                    </a:lnTo>
                    <a:lnTo>
                      <a:pt x="1072" y="944"/>
                    </a:lnTo>
                    <a:lnTo>
                      <a:pt x="1074" y="966"/>
                    </a:lnTo>
                    <a:lnTo>
                      <a:pt x="1072" y="986"/>
                    </a:lnTo>
                    <a:lnTo>
                      <a:pt x="1070" y="1006"/>
                    </a:lnTo>
                    <a:lnTo>
                      <a:pt x="1064" y="1028"/>
                    </a:lnTo>
                    <a:lnTo>
                      <a:pt x="1056" y="1050"/>
                    </a:lnTo>
                    <a:lnTo>
                      <a:pt x="1046" y="1070"/>
                    </a:lnTo>
                    <a:lnTo>
                      <a:pt x="1046" y="1070"/>
                    </a:lnTo>
                    <a:lnTo>
                      <a:pt x="1108" y="1080"/>
                    </a:lnTo>
                    <a:lnTo>
                      <a:pt x="1108" y="1080"/>
                    </a:lnTo>
                    <a:lnTo>
                      <a:pt x="1078" y="1054"/>
                    </a:lnTo>
                    <a:lnTo>
                      <a:pt x="1078" y="1054"/>
                    </a:lnTo>
                    <a:close/>
                    <a:moveTo>
                      <a:pt x="880" y="490"/>
                    </a:moveTo>
                    <a:lnTo>
                      <a:pt x="880" y="490"/>
                    </a:lnTo>
                    <a:lnTo>
                      <a:pt x="870" y="496"/>
                    </a:lnTo>
                    <a:lnTo>
                      <a:pt x="870" y="496"/>
                    </a:lnTo>
                    <a:lnTo>
                      <a:pt x="888" y="520"/>
                    </a:lnTo>
                    <a:lnTo>
                      <a:pt x="908" y="542"/>
                    </a:lnTo>
                    <a:lnTo>
                      <a:pt x="908" y="542"/>
                    </a:lnTo>
                    <a:lnTo>
                      <a:pt x="912" y="544"/>
                    </a:lnTo>
                    <a:lnTo>
                      <a:pt x="918" y="544"/>
                    </a:lnTo>
                    <a:lnTo>
                      <a:pt x="932" y="542"/>
                    </a:lnTo>
                    <a:lnTo>
                      <a:pt x="932" y="542"/>
                    </a:lnTo>
                    <a:lnTo>
                      <a:pt x="928" y="526"/>
                    </a:lnTo>
                    <a:lnTo>
                      <a:pt x="928" y="520"/>
                    </a:lnTo>
                    <a:lnTo>
                      <a:pt x="924" y="514"/>
                    </a:lnTo>
                    <a:lnTo>
                      <a:pt x="924" y="514"/>
                    </a:lnTo>
                    <a:lnTo>
                      <a:pt x="914" y="508"/>
                    </a:lnTo>
                    <a:lnTo>
                      <a:pt x="902" y="502"/>
                    </a:lnTo>
                    <a:lnTo>
                      <a:pt x="880" y="490"/>
                    </a:lnTo>
                    <a:lnTo>
                      <a:pt x="880" y="490"/>
                    </a:lnTo>
                    <a:close/>
                  </a:path>
                </a:pathLst>
              </a:custGeom>
              <a:solidFill>
                <a:schemeClr val="bg2">
                  <a:lumMod val="1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706" tIns="146165" rIns="182706" bIns="146165" numCol="1" spcCol="0" rtlCol="0" fromWordArt="0" anchor="t" anchorCtr="0" forceAA="0" compatLnSpc="1">
                <a:prstTxWarp prst="textNoShape">
                  <a:avLst/>
                </a:prstTxWarp>
                <a:noAutofit/>
              </a:bodyPr>
              <a:lstStyle/>
              <a:p>
                <a:pPr marL="0" marR="0" lvl="0" indent="0" algn="ctr" defTabSz="913111" rtl="0" eaLnBrk="1" fontAlgn="base" latinLnBrk="0" hangingPunct="1">
                  <a:lnSpc>
                    <a:spcPct val="90000"/>
                  </a:lnSpc>
                  <a:spcBef>
                    <a:spcPct val="0"/>
                  </a:spcBef>
                  <a:spcAft>
                    <a:spcPct val="0"/>
                  </a:spcAft>
                  <a:buClrTx/>
                  <a:buSzTx/>
                  <a:buFontTx/>
                  <a:buNone/>
                  <a:tabLst/>
                  <a:defRPr/>
                </a:pPr>
                <a:endParaRPr kumimoji="0" lang="en-US" sz="1998" b="0" i="0" u="none" strike="noStrike" kern="1200" cap="none" spc="-50" normalizeH="0" baseline="0" noProof="0">
                  <a:ln>
                    <a:noFill/>
                  </a:ln>
                  <a:gradFill>
                    <a:gsLst>
                      <a:gs pos="1250">
                        <a:srgbClr val="EFEFEF"/>
                      </a:gs>
                      <a:gs pos="10417">
                        <a:srgbClr val="EFEFEF"/>
                      </a:gs>
                    </a:gsLst>
                    <a:lin ang="5400000" scaled="0"/>
                  </a:gradFill>
                  <a:effectLst/>
                  <a:uLnTx/>
                  <a:uFillTx/>
                  <a:latin typeface="Segoe UI Light"/>
                  <a:ea typeface="+mn-ea"/>
                  <a:cs typeface="+mn-cs"/>
                </a:endParaRPr>
              </a:p>
            </p:txBody>
          </p:sp>
        </p:grpSp>
        <p:grpSp>
          <p:nvGrpSpPr>
            <p:cNvPr id="434" name="Group 433">
              <a:extLst>
                <a:ext uri="{FF2B5EF4-FFF2-40B4-BE49-F238E27FC236}">
                  <a16:creationId xmlns:a16="http://schemas.microsoft.com/office/drawing/2014/main" id="{31D2F130-9163-DDC2-19DA-C6AF6D31BBF9}"/>
                </a:ext>
              </a:extLst>
            </p:cNvPr>
            <p:cNvGrpSpPr/>
            <p:nvPr/>
          </p:nvGrpSpPr>
          <p:grpSpPr>
            <a:xfrm>
              <a:off x="1130422" y="3348417"/>
              <a:ext cx="368624" cy="278260"/>
              <a:chOff x="7987238" y="1610486"/>
              <a:chExt cx="506061" cy="382007"/>
            </a:xfrm>
          </p:grpSpPr>
          <p:sp>
            <p:nvSpPr>
              <p:cNvPr id="464" name="Rectangle 463">
                <a:extLst>
                  <a:ext uri="{FF2B5EF4-FFF2-40B4-BE49-F238E27FC236}">
                    <a16:creationId xmlns:a16="http://schemas.microsoft.com/office/drawing/2014/main" id="{96AA21B6-2D36-026B-CFA7-C4B075E9BEB5}"/>
                  </a:ext>
                </a:extLst>
              </p:cNvPr>
              <p:cNvSpPr/>
              <p:nvPr/>
            </p:nvSpPr>
            <p:spPr bwMode="auto">
              <a:xfrm>
                <a:off x="7994852" y="1610486"/>
                <a:ext cx="498447" cy="302717"/>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465" name="Group 464">
                <a:extLst>
                  <a:ext uri="{FF2B5EF4-FFF2-40B4-BE49-F238E27FC236}">
                    <a16:creationId xmlns:a16="http://schemas.microsoft.com/office/drawing/2014/main" id="{BBDB8AC7-A9F7-0014-4165-59D326E2CA24}"/>
                  </a:ext>
                </a:extLst>
              </p:cNvPr>
              <p:cNvGrpSpPr/>
              <p:nvPr/>
            </p:nvGrpSpPr>
            <p:grpSpPr>
              <a:xfrm>
                <a:off x="7987238" y="1610486"/>
                <a:ext cx="498447" cy="382007"/>
                <a:chOff x="9563138" y="2462727"/>
                <a:chExt cx="516394" cy="395761"/>
              </a:xfrm>
            </p:grpSpPr>
            <p:sp>
              <p:nvSpPr>
                <p:cNvPr id="466" name="monitor">
                  <a:extLst>
                    <a:ext uri="{FF2B5EF4-FFF2-40B4-BE49-F238E27FC236}">
                      <a16:creationId xmlns:a16="http://schemas.microsoft.com/office/drawing/2014/main" id="{882057FA-2756-66B4-DEE4-C9923AC63AC3}"/>
                    </a:ext>
                  </a:extLst>
                </p:cNvPr>
                <p:cNvSpPr>
                  <a:spLocks noChangeAspect="1" noEditPoints="1"/>
                </p:cNvSpPr>
                <p:nvPr/>
              </p:nvSpPr>
              <p:spPr bwMode="auto">
                <a:xfrm>
                  <a:off x="9563138" y="2462727"/>
                  <a:ext cx="516394" cy="395761"/>
                </a:xfrm>
                <a:custGeom>
                  <a:avLst/>
                  <a:gdLst>
                    <a:gd name="T0" fmla="*/ 244 w 244"/>
                    <a:gd name="T1" fmla="*/ 68 h 187"/>
                    <a:gd name="T2" fmla="*/ 244 w 244"/>
                    <a:gd name="T3" fmla="*/ 151 h 187"/>
                    <a:gd name="T4" fmla="*/ 0 w 244"/>
                    <a:gd name="T5" fmla="*/ 151 h 187"/>
                    <a:gd name="T6" fmla="*/ 0 w 244"/>
                    <a:gd name="T7" fmla="*/ 0 h 187"/>
                    <a:gd name="T8" fmla="*/ 244 w 244"/>
                    <a:gd name="T9" fmla="*/ 0 h 187"/>
                    <a:gd name="T10" fmla="*/ 244 w 244"/>
                    <a:gd name="T11" fmla="*/ 68 h 187"/>
                    <a:gd name="T12" fmla="*/ 122 w 244"/>
                    <a:gd name="T13" fmla="*/ 151 h 187"/>
                    <a:gd name="T14" fmla="*/ 122 w 244"/>
                    <a:gd name="T15" fmla="*/ 187 h 187"/>
                    <a:gd name="T16" fmla="*/ 73 w 244"/>
                    <a:gd name="T17" fmla="*/ 187 h 187"/>
                    <a:gd name="T18" fmla="*/ 171 w 244"/>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87">
                      <a:moveTo>
                        <a:pt x="244" y="68"/>
                      </a:moveTo>
                      <a:lnTo>
                        <a:pt x="244" y="151"/>
                      </a:lnTo>
                      <a:lnTo>
                        <a:pt x="0" y="151"/>
                      </a:lnTo>
                      <a:lnTo>
                        <a:pt x="0" y="0"/>
                      </a:lnTo>
                      <a:lnTo>
                        <a:pt x="244" y="0"/>
                      </a:lnTo>
                      <a:lnTo>
                        <a:pt x="244" y="68"/>
                      </a:lnTo>
                      <a:moveTo>
                        <a:pt x="122" y="151"/>
                      </a:moveTo>
                      <a:lnTo>
                        <a:pt x="122" y="187"/>
                      </a:lnTo>
                      <a:moveTo>
                        <a:pt x="73" y="187"/>
                      </a:moveTo>
                      <a:lnTo>
                        <a:pt x="171" y="187"/>
                      </a:lnTo>
                    </a:path>
                  </a:pathLst>
                </a:custGeom>
                <a:noFill/>
                <a:ln w="14224" cap="sq">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nvGrpSpPr>
                <p:cNvPr id="467" name="Group 466">
                  <a:extLst>
                    <a:ext uri="{FF2B5EF4-FFF2-40B4-BE49-F238E27FC236}">
                      <a16:creationId xmlns:a16="http://schemas.microsoft.com/office/drawing/2014/main" id="{AEC760FA-5C88-5039-5B68-87C11FA303F2}"/>
                    </a:ext>
                  </a:extLst>
                </p:cNvPr>
                <p:cNvGrpSpPr/>
                <p:nvPr/>
              </p:nvGrpSpPr>
              <p:grpSpPr>
                <a:xfrm>
                  <a:off x="9746672" y="2545410"/>
                  <a:ext cx="107950" cy="134938"/>
                  <a:chOff x="9444088" y="2885171"/>
                  <a:chExt cx="107950" cy="134938"/>
                </a:xfrm>
                <a:solidFill>
                  <a:schemeClr val="tx1"/>
                </a:solidFill>
              </p:grpSpPr>
              <p:sp>
                <p:nvSpPr>
                  <p:cNvPr id="468" name="Freeform 26">
                    <a:extLst>
                      <a:ext uri="{FF2B5EF4-FFF2-40B4-BE49-F238E27FC236}">
                        <a16:creationId xmlns:a16="http://schemas.microsoft.com/office/drawing/2014/main" id="{151922E0-885D-BF58-854F-63AFA23BB24C}"/>
                      </a:ext>
                    </a:extLst>
                  </p:cNvPr>
                  <p:cNvSpPr>
                    <a:spLocks/>
                  </p:cNvSpPr>
                  <p:nvPr/>
                </p:nvSpPr>
                <p:spPr bwMode="auto">
                  <a:xfrm>
                    <a:off x="9496476" y="2885171"/>
                    <a:ext cx="30163" cy="31750"/>
                  </a:xfrm>
                  <a:custGeom>
                    <a:avLst/>
                    <a:gdLst>
                      <a:gd name="T0" fmla="*/ 179 w 188"/>
                      <a:gd name="T1" fmla="*/ 0 h 196"/>
                      <a:gd name="T2" fmla="*/ 45 w 188"/>
                      <a:gd name="T3" fmla="*/ 72 h 196"/>
                      <a:gd name="T4" fmla="*/ 12 w 188"/>
                      <a:gd name="T5" fmla="*/ 195 h 196"/>
                      <a:gd name="T6" fmla="*/ 141 w 188"/>
                      <a:gd name="T7" fmla="*/ 128 h 196"/>
                      <a:gd name="T8" fmla="*/ 179 w 188"/>
                      <a:gd name="T9" fmla="*/ 0 h 196"/>
                    </a:gdLst>
                    <a:ahLst/>
                    <a:cxnLst>
                      <a:cxn ang="0">
                        <a:pos x="T0" y="T1"/>
                      </a:cxn>
                      <a:cxn ang="0">
                        <a:pos x="T2" y="T3"/>
                      </a:cxn>
                      <a:cxn ang="0">
                        <a:pos x="T4" y="T5"/>
                      </a:cxn>
                      <a:cxn ang="0">
                        <a:pos x="T6" y="T7"/>
                      </a:cxn>
                      <a:cxn ang="0">
                        <a:pos x="T8" y="T9"/>
                      </a:cxn>
                    </a:cxnLst>
                    <a:rect l="0" t="0" r="r" b="b"/>
                    <a:pathLst>
                      <a:path w="188" h="196">
                        <a:moveTo>
                          <a:pt x="179" y="0"/>
                        </a:moveTo>
                        <a:cubicBezTo>
                          <a:pt x="179" y="0"/>
                          <a:pt x="90" y="8"/>
                          <a:pt x="45" y="72"/>
                        </a:cubicBezTo>
                        <a:cubicBezTo>
                          <a:pt x="0" y="136"/>
                          <a:pt x="12" y="195"/>
                          <a:pt x="12" y="195"/>
                        </a:cubicBezTo>
                        <a:cubicBezTo>
                          <a:pt x="12" y="195"/>
                          <a:pt x="90" y="196"/>
                          <a:pt x="141" y="128"/>
                        </a:cubicBezTo>
                        <a:cubicBezTo>
                          <a:pt x="188" y="66"/>
                          <a:pt x="179" y="0"/>
                          <a:pt x="179"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469" name="Freeform 27">
                    <a:extLst>
                      <a:ext uri="{FF2B5EF4-FFF2-40B4-BE49-F238E27FC236}">
                        <a16:creationId xmlns:a16="http://schemas.microsoft.com/office/drawing/2014/main" id="{ED2EBC6B-C2B3-E9F6-3590-15740B25DB3F}"/>
                      </a:ext>
                    </a:extLst>
                  </p:cNvPr>
                  <p:cNvSpPr>
                    <a:spLocks/>
                  </p:cNvSpPr>
                  <p:nvPr/>
                </p:nvSpPr>
                <p:spPr bwMode="auto">
                  <a:xfrm>
                    <a:off x="9444088" y="2916921"/>
                    <a:ext cx="107950" cy="103188"/>
                  </a:xfrm>
                  <a:custGeom>
                    <a:avLst/>
                    <a:gdLst>
                      <a:gd name="T0" fmla="*/ 662 w 682"/>
                      <a:gd name="T1" fmla="*/ 87 h 643"/>
                      <a:gd name="T2" fmla="*/ 499 w 682"/>
                      <a:gd name="T3" fmla="*/ 2 h 643"/>
                      <a:gd name="T4" fmla="*/ 424 w 682"/>
                      <a:gd name="T5" fmla="*/ 16 h 643"/>
                      <a:gd name="T6" fmla="*/ 345 w 682"/>
                      <a:gd name="T7" fmla="*/ 41 h 643"/>
                      <a:gd name="T8" fmla="*/ 286 w 682"/>
                      <a:gd name="T9" fmla="*/ 22 h 643"/>
                      <a:gd name="T10" fmla="*/ 201 w 682"/>
                      <a:gd name="T11" fmla="*/ 4 h 643"/>
                      <a:gd name="T12" fmla="*/ 82 w 682"/>
                      <a:gd name="T13" fmla="*/ 53 h 643"/>
                      <a:gd name="T14" fmla="*/ 0 w 682"/>
                      <a:gd name="T15" fmla="*/ 261 h 643"/>
                      <a:gd name="T16" fmla="*/ 58 w 682"/>
                      <a:gd name="T17" fmla="*/ 484 h 643"/>
                      <a:gd name="T18" fmla="*/ 143 w 682"/>
                      <a:gd name="T19" fmla="*/ 603 h 643"/>
                      <a:gd name="T20" fmla="*/ 209 w 682"/>
                      <a:gd name="T21" fmla="*/ 639 h 643"/>
                      <a:gd name="T22" fmla="*/ 258 w 682"/>
                      <a:gd name="T23" fmla="*/ 634 h 643"/>
                      <a:gd name="T24" fmla="*/ 321 w 682"/>
                      <a:gd name="T25" fmla="*/ 609 h 643"/>
                      <a:gd name="T26" fmla="*/ 406 w 682"/>
                      <a:gd name="T27" fmla="*/ 612 h 643"/>
                      <a:gd name="T28" fmla="*/ 492 w 682"/>
                      <a:gd name="T29" fmla="*/ 640 h 643"/>
                      <a:gd name="T30" fmla="*/ 609 w 682"/>
                      <a:gd name="T31" fmla="*/ 560 h 643"/>
                      <a:gd name="T32" fmla="*/ 671 w 682"/>
                      <a:gd name="T33" fmla="*/ 452 h 643"/>
                      <a:gd name="T34" fmla="*/ 682 w 682"/>
                      <a:gd name="T35" fmla="*/ 414 h 643"/>
                      <a:gd name="T36" fmla="*/ 631 w 682"/>
                      <a:gd name="T37" fmla="*/ 382 h 643"/>
                      <a:gd name="T38" fmla="*/ 572 w 682"/>
                      <a:gd name="T39" fmla="*/ 274 h 643"/>
                      <a:gd name="T40" fmla="*/ 599 w 682"/>
                      <a:gd name="T41" fmla="*/ 147 h 643"/>
                      <a:gd name="T42" fmla="*/ 662 w 682"/>
                      <a:gd name="T43" fmla="*/ 87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2" h="643">
                        <a:moveTo>
                          <a:pt x="662" y="87"/>
                        </a:moveTo>
                        <a:cubicBezTo>
                          <a:pt x="662" y="87"/>
                          <a:pt x="614" y="2"/>
                          <a:pt x="499" y="2"/>
                        </a:cubicBezTo>
                        <a:cubicBezTo>
                          <a:pt x="499" y="2"/>
                          <a:pt x="469" y="0"/>
                          <a:pt x="424" y="16"/>
                        </a:cubicBezTo>
                        <a:cubicBezTo>
                          <a:pt x="379" y="32"/>
                          <a:pt x="367" y="41"/>
                          <a:pt x="345" y="41"/>
                        </a:cubicBezTo>
                        <a:cubicBezTo>
                          <a:pt x="345" y="41"/>
                          <a:pt x="315" y="36"/>
                          <a:pt x="286" y="22"/>
                        </a:cubicBezTo>
                        <a:cubicBezTo>
                          <a:pt x="257" y="9"/>
                          <a:pt x="226" y="4"/>
                          <a:pt x="201" y="4"/>
                        </a:cubicBezTo>
                        <a:cubicBezTo>
                          <a:pt x="176" y="4"/>
                          <a:pt x="121" y="20"/>
                          <a:pt x="82" y="53"/>
                        </a:cubicBezTo>
                        <a:cubicBezTo>
                          <a:pt x="41" y="88"/>
                          <a:pt x="0" y="152"/>
                          <a:pt x="0" y="261"/>
                        </a:cubicBezTo>
                        <a:cubicBezTo>
                          <a:pt x="0" y="370"/>
                          <a:pt x="55" y="479"/>
                          <a:pt x="58" y="484"/>
                        </a:cubicBezTo>
                        <a:cubicBezTo>
                          <a:pt x="60" y="488"/>
                          <a:pt x="120" y="584"/>
                          <a:pt x="143" y="603"/>
                        </a:cubicBezTo>
                        <a:cubicBezTo>
                          <a:pt x="167" y="623"/>
                          <a:pt x="185" y="638"/>
                          <a:pt x="209" y="639"/>
                        </a:cubicBezTo>
                        <a:cubicBezTo>
                          <a:pt x="232" y="640"/>
                          <a:pt x="245" y="638"/>
                          <a:pt x="258" y="634"/>
                        </a:cubicBezTo>
                        <a:cubicBezTo>
                          <a:pt x="270" y="629"/>
                          <a:pt x="305" y="611"/>
                          <a:pt x="321" y="609"/>
                        </a:cubicBezTo>
                        <a:cubicBezTo>
                          <a:pt x="337" y="608"/>
                          <a:pt x="362" y="598"/>
                          <a:pt x="406" y="612"/>
                        </a:cubicBezTo>
                        <a:cubicBezTo>
                          <a:pt x="450" y="626"/>
                          <a:pt x="464" y="643"/>
                          <a:pt x="492" y="640"/>
                        </a:cubicBezTo>
                        <a:cubicBezTo>
                          <a:pt x="520" y="636"/>
                          <a:pt x="557" y="635"/>
                          <a:pt x="609" y="560"/>
                        </a:cubicBezTo>
                        <a:cubicBezTo>
                          <a:pt x="626" y="536"/>
                          <a:pt x="669" y="463"/>
                          <a:pt x="671" y="452"/>
                        </a:cubicBezTo>
                        <a:cubicBezTo>
                          <a:pt x="673" y="441"/>
                          <a:pt x="682" y="427"/>
                          <a:pt x="682" y="414"/>
                        </a:cubicBezTo>
                        <a:cubicBezTo>
                          <a:pt x="682" y="414"/>
                          <a:pt x="642" y="394"/>
                          <a:pt x="631" y="382"/>
                        </a:cubicBezTo>
                        <a:cubicBezTo>
                          <a:pt x="615" y="364"/>
                          <a:pt x="584" y="338"/>
                          <a:pt x="572" y="274"/>
                        </a:cubicBezTo>
                        <a:cubicBezTo>
                          <a:pt x="561" y="211"/>
                          <a:pt x="592" y="155"/>
                          <a:pt x="599" y="147"/>
                        </a:cubicBezTo>
                        <a:cubicBezTo>
                          <a:pt x="606" y="139"/>
                          <a:pt x="641" y="96"/>
                          <a:pt x="662" y="8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grpSp>
        </p:grpSp>
        <p:grpSp>
          <p:nvGrpSpPr>
            <p:cNvPr id="435" name="Group 434">
              <a:extLst>
                <a:ext uri="{FF2B5EF4-FFF2-40B4-BE49-F238E27FC236}">
                  <a16:creationId xmlns:a16="http://schemas.microsoft.com/office/drawing/2014/main" id="{0A0D76FF-42E3-4484-3688-03832A47B9CF}"/>
                </a:ext>
              </a:extLst>
            </p:cNvPr>
            <p:cNvGrpSpPr/>
            <p:nvPr/>
          </p:nvGrpSpPr>
          <p:grpSpPr>
            <a:xfrm>
              <a:off x="683484" y="3348417"/>
              <a:ext cx="363077" cy="278260"/>
              <a:chOff x="7398246" y="1610486"/>
              <a:chExt cx="498447" cy="382007"/>
            </a:xfrm>
          </p:grpSpPr>
          <p:sp>
            <p:nvSpPr>
              <p:cNvPr id="456" name="monitor">
                <a:extLst>
                  <a:ext uri="{FF2B5EF4-FFF2-40B4-BE49-F238E27FC236}">
                    <a16:creationId xmlns:a16="http://schemas.microsoft.com/office/drawing/2014/main" id="{743CEFBB-CCAF-5D28-A073-D6A1DA206F94}"/>
                  </a:ext>
                </a:extLst>
              </p:cNvPr>
              <p:cNvSpPr>
                <a:spLocks noChangeAspect="1" noEditPoints="1"/>
              </p:cNvSpPr>
              <p:nvPr/>
            </p:nvSpPr>
            <p:spPr bwMode="auto">
              <a:xfrm>
                <a:off x="7398246" y="1610486"/>
                <a:ext cx="498447" cy="382007"/>
              </a:xfrm>
              <a:custGeom>
                <a:avLst/>
                <a:gdLst>
                  <a:gd name="T0" fmla="*/ 244 w 244"/>
                  <a:gd name="T1" fmla="*/ 68 h 187"/>
                  <a:gd name="T2" fmla="*/ 244 w 244"/>
                  <a:gd name="T3" fmla="*/ 151 h 187"/>
                  <a:gd name="T4" fmla="*/ 0 w 244"/>
                  <a:gd name="T5" fmla="*/ 151 h 187"/>
                  <a:gd name="T6" fmla="*/ 0 w 244"/>
                  <a:gd name="T7" fmla="*/ 0 h 187"/>
                  <a:gd name="T8" fmla="*/ 244 w 244"/>
                  <a:gd name="T9" fmla="*/ 0 h 187"/>
                  <a:gd name="T10" fmla="*/ 244 w 244"/>
                  <a:gd name="T11" fmla="*/ 68 h 187"/>
                  <a:gd name="T12" fmla="*/ 122 w 244"/>
                  <a:gd name="T13" fmla="*/ 151 h 187"/>
                  <a:gd name="T14" fmla="*/ 122 w 244"/>
                  <a:gd name="T15" fmla="*/ 187 h 187"/>
                  <a:gd name="T16" fmla="*/ 73 w 244"/>
                  <a:gd name="T17" fmla="*/ 187 h 187"/>
                  <a:gd name="T18" fmla="*/ 171 w 244"/>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87">
                    <a:moveTo>
                      <a:pt x="244" y="68"/>
                    </a:moveTo>
                    <a:lnTo>
                      <a:pt x="244" y="151"/>
                    </a:lnTo>
                    <a:lnTo>
                      <a:pt x="0" y="151"/>
                    </a:lnTo>
                    <a:lnTo>
                      <a:pt x="0" y="0"/>
                    </a:lnTo>
                    <a:lnTo>
                      <a:pt x="244" y="0"/>
                    </a:lnTo>
                    <a:lnTo>
                      <a:pt x="244" y="68"/>
                    </a:lnTo>
                    <a:moveTo>
                      <a:pt x="122" y="151"/>
                    </a:moveTo>
                    <a:lnTo>
                      <a:pt x="122" y="187"/>
                    </a:lnTo>
                    <a:moveTo>
                      <a:pt x="73" y="187"/>
                    </a:moveTo>
                    <a:lnTo>
                      <a:pt x="171" y="187"/>
                    </a:lnTo>
                  </a:path>
                </a:pathLst>
              </a:custGeom>
              <a:noFill/>
              <a:ln w="14224"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57" name="Rectangle 456">
                <a:extLst>
                  <a:ext uri="{FF2B5EF4-FFF2-40B4-BE49-F238E27FC236}">
                    <a16:creationId xmlns:a16="http://schemas.microsoft.com/office/drawing/2014/main" id="{1BF1422F-E270-992A-EA0B-2F01C749E602}"/>
                  </a:ext>
                </a:extLst>
              </p:cNvPr>
              <p:cNvSpPr/>
              <p:nvPr/>
            </p:nvSpPr>
            <p:spPr bwMode="auto">
              <a:xfrm>
                <a:off x="7398246" y="1610486"/>
                <a:ext cx="498447" cy="30271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459" name="Group 11">
                <a:extLst>
                  <a:ext uri="{FF2B5EF4-FFF2-40B4-BE49-F238E27FC236}">
                    <a16:creationId xmlns:a16="http://schemas.microsoft.com/office/drawing/2014/main" id="{F4DE516A-425F-8B29-4FF6-C3C3B62E2B1F}"/>
                  </a:ext>
                </a:extLst>
              </p:cNvPr>
              <p:cNvGrpSpPr>
                <a:grpSpLocks noChangeAspect="1"/>
              </p:cNvGrpSpPr>
              <p:nvPr/>
            </p:nvGrpSpPr>
            <p:grpSpPr bwMode="auto">
              <a:xfrm>
                <a:off x="7581678" y="1714920"/>
                <a:ext cx="111860" cy="111860"/>
                <a:chOff x="5664" y="1835"/>
                <a:chExt cx="73" cy="73"/>
              </a:xfrm>
              <a:solidFill>
                <a:schemeClr val="bg1"/>
              </a:solidFill>
            </p:grpSpPr>
            <p:sp>
              <p:nvSpPr>
                <p:cNvPr id="460" name="Freeform 12">
                  <a:extLst>
                    <a:ext uri="{FF2B5EF4-FFF2-40B4-BE49-F238E27FC236}">
                      <a16:creationId xmlns:a16="http://schemas.microsoft.com/office/drawing/2014/main" id="{26C7D507-431C-B5C8-7F9C-665BC82B5CFC}"/>
                    </a:ext>
                  </a:extLst>
                </p:cNvPr>
                <p:cNvSpPr>
                  <a:spLocks/>
                </p:cNvSpPr>
                <p:nvPr/>
              </p:nvSpPr>
              <p:spPr bwMode="auto">
                <a:xfrm>
                  <a:off x="5696" y="1835"/>
                  <a:ext cx="41" cy="35"/>
                </a:xfrm>
                <a:custGeom>
                  <a:avLst/>
                  <a:gdLst>
                    <a:gd name="T0" fmla="*/ 41 w 41"/>
                    <a:gd name="T1" fmla="*/ 35 h 35"/>
                    <a:gd name="T2" fmla="*/ 41 w 41"/>
                    <a:gd name="T3" fmla="*/ 0 h 35"/>
                    <a:gd name="T4" fmla="*/ 0 w 41"/>
                    <a:gd name="T5" fmla="*/ 6 h 35"/>
                    <a:gd name="T6" fmla="*/ 0 w 41"/>
                    <a:gd name="T7" fmla="*/ 35 h 35"/>
                    <a:gd name="T8" fmla="*/ 41 w 41"/>
                    <a:gd name="T9" fmla="*/ 35 h 35"/>
                  </a:gdLst>
                  <a:ahLst/>
                  <a:cxnLst>
                    <a:cxn ang="0">
                      <a:pos x="T0" y="T1"/>
                    </a:cxn>
                    <a:cxn ang="0">
                      <a:pos x="T2" y="T3"/>
                    </a:cxn>
                    <a:cxn ang="0">
                      <a:pos x="T4" y="T5"/>
                    </a:cxn>
                    <a:cxn ang="0">
                      <a:pos x="T6" y="T7"/>
                    </a:cxn>
                    <a:cxn ang="0">
                      <a:pos x="T8" y="T9"/>
                    </a:cxn>
                  </a:cxnLst>
                  <a:rect l="0" t="0" r="r" b="b"/>
                  <a:pathLst>
                    <a:path w="41" h="35">
                      <a:moveTo>
                        <a:pt x="41" y="35"/>
                      </a:moveTo>
                      <a:lnTo>
                        <a:pt x="41" y="0"/>
                      </a:lnTo>
                      <a:lnTo>
                        <a:pt x="0" y="6"/>
                      </a:lnTo>
                      <a:lnTo>
                        <a:pt x="0" y="35"/>
                      </a:lnTo>
                      <a:lnTo>
                        <a:pt x="41"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461" name="Freeform 13">
                  <a:extLst>
                    <a:ext uri="{FF2B5EF4-FFF2-40B4-BE49-F238E27FC236}">
                      <a16:creationId xmlns:a16="http://schemas.microsoft.com/office/drawing/2014/main" id="{42CEAA2D-6A0D-7CD5-D970-3E626E530596}"/>
                    </a:ext>
                  </a:extLst>
                </p:cNvPr>
                <p:cNvSpPr>
                  <a:spLocks/>
                </p:cNvSpPr>
                <p:nvPr/>
              </p:nvSpPr>
              <p:spPr bwMode="auto">
                <a:xfrm>
                  <a:off x="5664" y="1841"/>
                  <a:ext cx="30" cy="29"/>
                </a:xfrm>
                <a:custGeom>
                  <a:avLst/>
                  <a:gdLst>
                    <a:gd name="T0" fmla="*/ 30 w 30"/>
                    <a:gd name="T1" fmla="*/ 0 h 29"/>
                    <a:gd name="T2" fmla="*/ 0 w 30"/>
                    <a:gd name="T3" fmla="*/ 5 h 29"/>
                    <a:gd name="T4" fmla="*/ 0 w 30"/>
                    <a:gd name="T5" fmla="*/ 29 h 29"/>
                    <a:gd name="T6" fmla="*/ 30 w 30"/>
                    <a:gd name="T7" fmla="*/ 29 h 29"/>
                    <a:gd name="T8" fmla="*/ 30 w 30"/>
                    <a:gd name="T9" fmla="*/ 0 h 29"/>
                  </a:gdLst>
                  <a:ahLst/>
                  <a:cxnLst>
                    <a:cxn ang="0">
                      <a:pos x="T0" y="T1"/>
                    </a:cxn>
                    <a:cxn ang="0">
                      <a:pos x="T2" y="T3"/>
                    </a:cxn>
                    <a:cxn ang="0">
                      <a:pos x="T4" y="T5"/>
                    </a:cxn>
                    <a:cxn ang="0">
                      <a:pos x="T6" y="T7"/>
                    </a:cxn>
                    <a:cxn ang="0">
                      <a:pos x="T8" y="T9"/>
                    </a:cxn>
                  </a:cxnLst>
                  <a:rect l="0" t="0" r="r" b="b"/>
                  <a:pathLst>
                    <a:path w="30" h="29">
                      <a:moveTo>
                        <a:pt x="30" y="0"/>
                      </a:moveTo>
                      <a:lnTo>
                        <a:pt x="0" y="5"/>
                      </a:lnTo>
                      <a:lnTo>
                        <a:pt x="0" y="29"/>
                      </a:lnTo>
                      <a:lnTo>
                        <a:pt x="30" y="29"/>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462" name="Freeform 14">
                  <a:extLst>
                    <a:ext uri="{FF2B5EF4-FFF2-40B4-BE49-F238E27FC236}">
                      <a16:creationId xmlns:a16="http://schemas.microsoft.com/office/drawing/2014/main" id="{33397A29-893B-53F2-D8FE-12748C8B808E}"/>
                    </a:ext>
                  </a:extLst>
                </p:cNvPr>
                <p:cNvSpPr>
                  <a:spLocks/>
                </p:cNvSpPr>
                <p:nvPr/>
              </p:nvSpPr>
              <p:spPr bwMode="auto">
                <a:xfrm>
                  <a:off x="5664" y="1873"/>
                  <a:ext cx="30" cy="29"/>
                </a:xfrm>
                <a:custGeom>
                  <a:avLst/>
                  <a:gdLst>
                    <a:gd name="T0" fmla="*/ 0 w 30"/>
                    <a:gd name="T1" fmla="*/ 0 h 29"/>
                    <a:gd name="T2" fmla="*/ 0 w 30"/>
                    <a:gd name="T3" fmla="*/ 24 h 29"/>
                    <a:gd name="T4" fmla="*/ 30 w 30"/>
                    <a:gd name="T5" fmla="*/ 29 h 29"/>
                    <a:gd name="T6" fmla="*/ 30 w 30"/>
                    <a:gd name="T7" fmla="*/ 0 h 29"/>
                    <a:gd name="T8" fmla="*/ 0 w 30"/>
                    <a:gd name="T9" fmla="*/ 0 h 29"/>
                  </a:gdLst>
                  <a:ahLst/>
                  <a:cxnLst>
                    <a:cxn ang="0">
                      <a:pos x="T0" y="T1"/>
                    </a:cxn>
                    <a:cxn ang="0">
                      <a:pos x="T2" y="T3"/>
                    </a:cxn>
                    <a:cxn ang="0">
                      <a:pos x="T4" y="T5"/>
                    </a:cxn>
                    <a:cxn ang="0">
                      <a:pos x="T6" y="T7"/>
                    </a:cxn>
                    <a:cxn ang="0">
                      <a:pos x="T8" y="T9"/>
                    </a:cxn>
                  </a:cxnLst>
                  <a:rect l="0" t="0" r="r" b="b"/>
                  <a:pathLst>
                    <a:path w="30" h="29">
                      <a:moveTo>
                        <a:pt x="0" y="0"/>
                      </a:moveTo>
                      <a:lnTo>
                        <a:pt x="0" y="24"/>
                      </a:lnTo>
                      <a:lnTo>
                        <a:pt x="30" y="29"/>
                      </a:lnTo>
                      <a:lnTo>
                        <a:pt x="3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463" name="Freeform 15">
                  <a:extLst>
                    <a:ext uri="{FF2B5EF4-FFF2-40B4-BE49-F238E27FC236}">
                      <a16:creationId xmlns:a16="http://schemas.microsoft.com/office/drawing/2014/main" id="{CD461D08-FB09-C347-C5EB-DFE6EB37DC03}"/>
                    </a:ext>
                  </a:extLst>
                </p:cNvPr>
                <p:cNvSpPr>
                  <a:spLocks/>
                </p:cNvSpPr>
                <p:nvPr/>
              </p:nvSpPr>
              <p:spPr bwMode="auto">
                <a:xfrm>
                  <a:off x="5696" y="1873"/>
                  <a:ext cx="41" cy="35"/>
                </a:xfrm>
                <a:custGeom>
                  <a:avLst/>
                  <a:gdLst>
                    <a:gd name="T0" fmla="*/ 0 w 41"/>
                    <a:gd name="T1" fmla="*/ 29 h 35"/>
                    <a:gd name="T2" fmla="*/ 41 w 41"/>
                    <a:gd name="T3" fmla="*/ 35 h 35"/>
                    <a:gd name="T4" fmla="*/ 41 w 41"/>
                    <a:gd name="T5" fmla="*/ 0 h 35"/>
                    <a:gd name="T6" fmla="*/ 0 w 41"/>
                    <a:gd name="T7" fmla="*/ 0 h 35"/>
                    <a:gd name="T8" fmla="*/ 0 w 41"/>
                    <a:gd name="T9" fmla="*/ 29 h 35"/>
                  </a:gdLst>
                  <a:ahLst/>
                  <a:cxnLst>
                    <a:cxn ang="0">
                      <a:pos x="T0" y="T1"/>
                    </a:cxn>
                    <a:cxn ang="0">
                      <a:pos x="T2" y="T3"/>
                    </a:cxn>
                    <a:cxn ang="0">
                      <a:pos x="T4" y="T5"/>
                    </a:cxn>
                    <a:cxn ang="0">
                      <a:pos x="T6" y="T7"/>
                    </a:cxn>
                    <a:cxn ang="0">
                      <a:pos x="T8" y="T9"/>
                    </a:cxn>
                  </a:cxnLst>
                  <a:rect l="0" t="0" r="r" b="b"/>
                  <a:pathLst>
                    <a:path w="41" h="35">
                      <a:moveTo>
                        <a:pt x="0" y="29"/>
                      </a:moveTo>
                      <a:lnTo>
                        <a:pt x="41" y="35"/>
                      </a:lnTo>
                      <a:lnTo>
                        <a:pt x="41" y="0"/>
                      </a:lnTo>
                      <a:lnTo>
                        <a:pt x="0" y="0"/>
                      </a:lnTo>
                      <a:lnTo>
                        <a:pt x="0"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grpSp>
        <p:grpSp>
          <p:nvGrpSpPr>
            <p:cNvPr id="436" name="Group 435">
              <a:extLst>
                <a:ext uri="{FF2B5EF4-FFF2-40B4-BE49-F238E27FC236}">
                  <a16:creationId xmlns:a16="http://schemas.microsoft.com/office/drawing/2014/main" id="{C04ED8E8-BC30-A8CE-E9E8-0CAA1BF196A9}"/>
                </a:ext>
              </a:extLst>
            </p:cNvPr>
            <p:cNvGrpSpPr/>
            <p:nvPr/>
          </p:nvGrpSpPr>
          <p:grpSpPr>
            <a:xfrm>
              <a:off x="444718" y="3348417"/>
              <a:ext cx="154905" cy="257165"/>
              <a:chOff x="7084723" y="1610486"/>
              <a:chExt cx="212660" cy="353049"/>
            </a:xfrm>
          </p:grpSpPr>
          <p:sp>
            <p:nvSpPr>
              <p:cNvPr id="450" name="Rectangle 449">
                <a:extLst>
                  <a:ext uri="{FF2B5EF4-FFF2-40B4-BE49-F238E27FC236}">
                    <a16:creationId xmlns:a16="http://schemas.microsoft.com/office/drawing/2014/main" id="{E2EE7EDA-3219-0E32-1950-26CF4378E26E}"/>
                  </a:ext>
                </a:extLst>
              </p:cNvPr>
              <p:cNvSpPr/>
              <p:nvPr/>
            </p:nvSpPr>
            <p:spPr bwMode="auto">
              <a:xfrm>
                <a:off x="7085519" y="1610486"/>
                <a:ext cx="211864" cy="353049"/>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451" name="Group 450">
                <a:extLst>
                  <a:ext uri="{FF2B5EF4-FFF2-40B4-BE49-F238E27FC236}">
                    <a16:creationId xmlns:a16="http://schemas.microsoft.com/office/drawing/2014/main" id="{D0EF9F19-7F41-467D-21B4-D061F3DD78B2}"/>
                  </a:ext>
                </a:extLst>
              </p:cNvPr>
              <p:cNvGrpSpPr/>
              <p:nvPr/>
            </p:nvGrpSpPr>
            <p:grpSpPr>
              <a:xfrm>
                <a:off x="7138556" y="1706457"/>
                <a:ext cx="104198" cy="130248"/>
                <a:chOff x="9444088" y="2885171"/>
                <a:chExt cx="107950" cy="134938"/>
              </a:xfrm>
              <a:solidFill>
                <a:schemeClr val="bg1"/>
              </a:solidFill>
            </p:grpSpPr>
            <p:sp>
              <p:nvSpPr>
                <p:cNvPr id="454" name="Freeform 26">
                  <a:extLst>
                    <a:ext uri="{FF2B5EF4-FFF2-40B4-BE49-F238E27FC236}">
                      <a16:creationId xmlns:a16="http://schemas.microsoft.com/office/drawing/2014/main" id="{5B841E0F-A5B7-0032-F904-3740127F199C}"/>
                    </a:ext>
                  </a:extLst>
                </p:cNvPr>
                <p:cNvSpPr>
                  <a:spLocks/>
                </p:cNvSpPr>
                <p:nvPr/>
              </p:nvSpPr>
              <p:spPr bwMode="auto">
                <a:xfrm>
                  <a:off x="9496476" y="2885171"/>
                  <a:ext cx="30163" cy="31750"/>
                </a:xfrm>
                <a:custGeom>
                  <a:avLst/>
                  <a:gdLst>
                    <a:gd name="T0" fmla="*/ 179 w 188"/>
                    <a:gd name="T1" fmla="*/ 0 h 196"/>
                    <a:gd name="T2" fmla="*/ 45 w 188"/>
                    <a:gd name="T3" fmla="*/ 72 h 196"/>
                    <a:gd name="T4" fmla="*/ 12 w 188"/>
                    <a:gd name="T5" fmla="*/ 195 h 196"/>
                    <a:gd name="T6" fmla="*/ 141 w 188"/>
                    <a:gd name="T7" fmla="*/ 128 h 196"/>
                    <a:gd name="T8" fmla="*/ 179 w 188"/>
                    <a:gd name="T9" fmla="*/ 0 h 196"/>
                  </a:gdLst>
                  <a:ahLst/>
                  <a:cxnLst>
                    <a:cxn ang="0">
                      <a:pos x="T0" y="T1"/>
                    </a:cxn>
                    <a:cxn ang="0">
                      <a:pos x="T2" y="T3"/>
                    </a:cxn>
                    <a:cxn ang="0">
                      <a:pos x="T4" y="T5"/>
                    </a:cxn>
                    <a:cxn ang="0">
                      <a:pos x="T6" y="T7"/>
                    </a:cxn>
                    <a:cxn ang="0">
                      <a:pos x="T8" y="T9"/>
                    </a:cxn>
                  </a:cxnLst>
                  <a:rect l="0" t="0" r="r" b="b"/>
                  <a:pathLst>
                    <a:path w="188" h="196">
                      <a:moveTo>
                        <a:pt x="179" y="0"/>
                      </a:moveTo>
                      <a:cubicBezTo>
                        <a:pt x="179" y="0"/>
                        <a:pt x="90" y="8"/>
                        <a:pt x="45" y="72"/>
                      </a:cubicBezTo>
                      <a:cubicBezTo>
                        <a:pt x="0" y="136"/>
                        <a:pt x="12" y="195"/>
                        <a:pt x="12" y="195"/>
                      </a:cubicBezTo>
                      <a:cubicBezTo>
                        <a:pt x="12" y="195"/>
                        <a:pt x="90" y="196"/>
                        <a:pt x="141" y="128"/>
                      </a:cubicBezTo>
                      <a:cubicBezTo>
                        <a:pt x="188" y="66"/>
                        <a:pt x="179" y="0"/>
                        <a:pt x="17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455" name="Freeform 27">
                  <a:extLst>
                    <a:ext uri="{FF2B5EF4-FFF2-40B4-BE49-F238E27FC236}">
                      <a16:creationId xmlns:a16="http://schemas.microsoft.com/office/drawing/2014/main" id="{D8C1EF40-9A31-D302-267A-9581C44D2C46}"/>
                    </a:ext>
                  </a:extLst>
                </p:cNvPr>
                <p:cNvSpPr>
                  <a:spLocks/>
                </p:cNvSpPr>
                <p:nvPr/>
              </p:nvSpPr>
              <p:spPr bwMode="auto">
                <a:xfrm>
                  <a:off x="9444088" y="2916921"/>
                  <a:ext cx="107950" cy="103188"/>
                </a:xfrm>
                <a:custGeom>
                  <a:avLst/>
                  <a:gdLst>
                    <a:gd name="T0" fmla="*/ 662 w 682"/>
                    <a:gd name="T1" fmla="*/ 87 h 643"/>
                    <a:gd name="T2" fmla="*/ 499 w 682"/>
                    <a:gd name="T3" fmla="*/ 2 h 643"/>
                    <a:gd name="T4" fmla="*/ 424 w 682"/>
                    <a:gd name="T5" fmla="*/ 16 h 643"/>
                    <a:gd name="T6" fmla="*/ 345 w 682"/>
                    <a:gd name="T7" fmla="*/ 41 h 643"/>
                    <a:gd name="T8" fmla="*/ 286 w 682"/>
                    <a:gd name="T9" fmla="*/ 22 h 643"/>
                    <a:gd name="T10" fmla="*/ 201 w 682"/>
                    <a:gd name="T11" fmla="*/ 4 h 643"/>
                    <a:gd name="T12" fmla="*/ 82 w 682"/>
                    <a:gd name="T13" fmla="*/ 53 h 643"/>
                    <a:gd name="T14" fmla="*/ 0 w 682"/>
                    <a:gd name="T15" fmla="*/ 261 h 643"/>
                    <a:gd name="T16" fmla="*/ 58 w 682"/>
                    <a:gd name="T17" fmla="*/ 484 h 643"/>
                    <a:gd name="T18" fmla="*/ 143 w 682"/>
                    <a:gd name="T19" fmla="*/ 603 h 643"/>
                    <a:gd name="T20" fmla="*/ 209 w 682"/>
                    <a:gd name="T21" fmla="*/ 639 h 643"/>
                    <a:gd name="T22" fmla="*/ 258 w 682"/>
                    <a:gd name="T23" fmla="*/ 634 h 643"/>
                    <a:gd name="T24" fmla="*/ 321 w 682"/>
                    <a:gd name="T25" fmla="*/ 609 h 643"/>
                    <a:gd name="T26" fmla="*/ 406 w 682"/>
                    <a:gd name="T27" fmla="*/ 612 h 643"/>
                    <a:gd name="T28" fmla="*/ 492 w 682"/>
                    <a:gd name="T29" fmla="*/ 640 h 643"/>
                    <a:gd name="T30" fmla="*/ 609 w 682"/>
                    <a:gd name="T31" fmla="*/ 560 h 643"/>
                    <a:gd name="T32" fmla="*/ 671 w 682"/>
                    <a:gd name="T33" fmla="*/ 452 h 643"/>
                    <a:gd name="T34" fmla="*/ 682 w 682"/>
                    <a:gd name="T35" fmla="*/ 414 h 643"/>
                    <a:gd name="T36" fmla="*/ 631 w 682"/>
                    <a:gd name="T37" fmla="*/ 382 h 643"/>
                    <a:gd name="T38" fmla="*/ 572 w 682"/>
                    <a:gd name="T39" fmla="*/ 274 h 643"/>
                    <a:gd name="T40" fmla="*/ 599 w 682"/>
                    <a:gd name="T41" fmla="*/ 147 h 643"/>
                    <a:gd name="T42" fmla="*/ 662 w 682"/>
                    <a:gd name="T43" fmla="*/ 87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2" h="643">
                      <a:moveTo>
                        <a:pt x="662" y="87"/>
                      </a:moveTo>
                      <a:cubicBezTo>
                        <a:pt x="662" y="87"/>
                        <a:pt x="614" y="2"/>
                        <a:pt x="499" y="2"/>
                      </a:cubicBezTo>
                      <a:cubicBezTo>
                        <a:pt x="499" y="2"/>
                        <a:pt x="469" y="0"/>
                        <a:pt x="424" y="16"/>
                      </a:cubicBezTo>
                      <a:cubicBezTo>
                        <a:pt x="379" y="32"/>
                        <a:pt x="367" y="41"/>
                        <a:pt x="345" y="41"/>
                      </a:cubicBezTo>
                      <a:cubicBezTo>
                        <a:pt x="345" y="41"/>
                        <a:pt x="315" y="36"/>
                        <a:pt x="286" y="22"/>
                      </a:cubicBezTo>
                      <a:cubicBezTo>
                        <a:pt x="257" y="9"/>
                        <a:pt x="226" y="4"/>
                        <a:pt x="201" y="4"/>
                      </a:cubicBezTo>
                      <a:cubicBezTo>
                        <a:pt x="176" y="4"/>
                        <a:pt x="121" y="20"/>
                        <a:pt x="82" y="53"/>
                      </a:cubicBezTo>
                      <a:cubicBezTo>
                        <a:pt x="41" y="88"/>
                        <a:pt x="0" y="152"/>
                        <a:pt x="0" y="261"/>
                      </a:cubicBezTo>
                      <a:cubicBezTo>
                        <a:pt x="0" y="370"/>
                        <a:pt x="55" y="479"/>
                        <a:pt x="58" y="484"/>
                      </a:cubicBezTo>
                      <a:cubicBezTo>
                        <a:pt x="60" y="488"/>
                        <a:pt x="120" y="584"/>
                        <a:pt x="143" y="603"/>
                      </a:cubicBezTo>
                      <a:cubicBezTo>
                        <a:pt x="167" y="623"/>
                        <a:pt x="185" y="638"/>
                        <a:pt x="209" y="639"/>
                      </a:cubicBezTo>
                      <a:cubicBezTo>
                        <a:pt x="232" y="640"/>
                        <a:pt x="245" y="638"/>
                        <a:pt x="258" y="634"/>
                      </a:cubicBezTo>
                      <a:cubicBezTo>
                        <a:pt x="270" y="629"/>
                        <a:pt x="305" y="611"/>
                        <a:pt x="321" y="609"/>
                      </a:cubicBezTo>
                      <a:cubicBezTo>
                        <a:pt x="337" y="608"/>
                        <a:pt x="362" y="598"/>
                        <a:pt x="406" y="612"/>
                      </a:cubicBezTo>
                      <a:cubicBezTo>
                        <a:pt x="450" y="626"/>
                        <a:pt x="464" y="643"/>
                        <a:pt x="492" y="640"/>
                      </a:cubicBezTo>
                      <a:cubicBezTo>
                        <a:pt x="520" y="636"/>
                        <a:pt x="557" y="635"/>
                        <a:pt x="609" y="560"/>
                      </a:cubicBezTo>
                      <a:cubicBezTo>
                        <a:pt x="626" y="536"/>
                        <a:pt x="669" y="463"/>
                        <a:pt x="671" y="452"/>
                      </a:cubicBezTo>
                      <a:cubicBezTo>
                        <a:pt x="673" y="441"/>
                        <a:pt x="682" y="427"/>
                        <a:pt x="682" y="414"/>
                      </a:cubicBezTo>
                      <a:cubicBezTo>
                        <a:pt x="682" y="414"/>
                        <a:pt x="642" y="394"/>
                        <a:pt x="631" y="382"/>
                      </a:cubicBezTo>
                      <a:cubicBezTo>
                        <a:pt x="615" y="364"/>
                        <a:pt x="584" y="338"/>
                        <a:pt x="572" y="274"/>
                      </a:cubicBezTo>
                      <a:cubicBezTo>
                        <a:pt x="561" y="211"/>
                        <a:pt x="592" y="155"/>
                        <a:pt x="599" y="147"/>
                      </a:cubicBezTo>
                      <a:cubicBezTo>
                        <a:pt x="606" y="139"/>
                        <a:pt x="641" y="96"/>
                        <a:pt x="662" y="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sp>
            <p:nvSpPr>
              <p:cNvPr id="452" name="CellPhone_E8EA">
                <a:extLst>
                  <a:ext uri="{FF2B5EF4-FFF2-40B4-BE49-F238E27FC236}">
                    <a16:creationId xmlns:a16="http://schemas.microsoft.com/office/drawing/2014/main" id="{B8D1855E-0B09-621B-8E6D-5C451C8967A6}"/>
                  </a:ext>
                </a:extLst>
              </p:cNvPr>
              <p:cNvSpPr>
                <a:spLocks noChangeAspect="1" noEditPoints="1"/>
              </p:cNvSpPr>
              <p:nvPr/>
            </p:nvSpPr>
            <p:spPr bwMode="auto">
              <a:xfrm>
                <a:off x="7084723" y="1610486"/>
                <a:ext cx="211864" cy="353049"/>
              </a:xfrm>
              <a:custGeom>
                <a:avLst/>
                <a:gdLst>
                  <a:gd name="T0" fmla="*/ 2125 w 2250"/>
                  <a:gd name="T1" fmla="*/ 3750 h 3750"/>
                  <a:gd name="T2" fmla="*/ 125 w 2250"/>
                  <a:gd name="T3" fmla="*/ 3750 h 3750"/>
                  <a:gd name="T4" fmla="*/ 0 w 2250"/>
                  <a:gd name="T5" fmla="*/ 3625 h 3750"/>
                  <a:gd name="T6" fmla="*/ 0 w 2250"/>
                  <a:gd name="T7" fmla="*/ 125 h 3750"/>
                  <a:gd name="T8" fmla="*/ 125 w 2250"/>
                  <a:gd name="T9" fmla="*/ 0 h 3750"/>
                  <a:gd name="T10" fmla="*/ 2125 w 2250"/>
                  <a:gd name="T11" fmla="*/ 0 h 3750"/>
                  <a:gd name="T12" fmla="*/ 2250 w 2250"/>
                  <a:gd name="T13" fmla="*/ 125 h 3750"/>
                  <a:gd name="T14" fmla="*/ 2250 w 2250"/>
                  <a:gd name="T15" fmla="*/ 3625 h 3750"/>
                  <a:gd name="T16" fmla="*/ 2125 w 2250"/>
                  <a:gd name="T17" fmla="*/ 3750 h 3750"/>
                  <a:gd name="T18" fmla="*/ 875 w 2250"/>
                  <a:gd name="T19" fmla="*/ 3250 h 3750"/>
                  <a:gd name="T20" fmla="*/ 1375 w 2250"/>
                  <a:gd name="T21" fmla="*/ 3250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50" h="3750">
                    <a:moveTo>
                      <a:pt x="2125" y="3750"/>
                    </a:moveTo>
                    <a:cubicBezTo>
                      <a:pt x="125" y="3750"/>
                      <a:pt x="125" y="3750"/>
                      <a:pt x="125" y="3750"/>
                    </a:cubicBezTo>
                    <a:cubicBezTo>
                      <a:pt x="56" y="3750"/>
                      <a:pt x="0" y="3694"/>
                      <a:pt x="0" y="3625"/>
                    </a:cubicBezTo>
                    <a:cubicBezTo>
                      <a:pt x="0" y="125"/>
                      <a:pt x="0" y="125"/>
                      <a:pt x="0" y="125"/>
                    </a:cubicBezTo>
                    <a:cubicBezTo>
                      <a:pt x="0" y="56"/>
                      <a:pt x="56" y="0"/>
                      <a:pt x="125" y="0"/>
                    </a:cubicBezTo>
                    <a:cubicBezTo>
                      <a:pt x="2125" y="0"/>
                      <a:pt x="2125" y="0"/>
                      <a:pt x="2125" y="0"/>
                    </a:cubicBezTo>
                    <a:cubicBezTo>
                      <a:pt x="2194" y="0"/>
                      <a:pt x="2250" y="56"/>
                      <a:pt x="2250" y="125"/>
                    </a:cubicBezTo>
                    <a:cubicBezTo>
                      <a:pt x="2250" y="3625"/>
                      <a:pt x="2250" y="3625"/>
                      <a:pt x="2250" y="3625"/>
                    </a:cubicBezTo>
                    <a:cubicBezTo>
                      <a:pt x="2250" y="3694"/>
                      <a:pt x="2194" y="3750"/>
                      <a:pt x="2125" y="3750"/>
                    </a:cubicBezTo>
                    <a:close/>
                    <a:moveTo>
                      <a:pt x="875" y="3250"/>
                    </a:moveTo>
                    <a:cubicBezTo>
                      <a:pt x="1375" y="3250"/>
                      <a:pt x="1375" y="3250"/>
                      <a:pt x="1375" y="3250"/>
                    </a:cubicBezTo>
                  </a:path>
                </a:pathLst>
              </a:custGeom>
              <a:noFill/>
              <a:ln w="14224" cap="sq">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cxnSp>
            <p:nvCxnSpPr>
              <p:cNvPr id="453" name="Straight Connector 452">
                <a:extLst>
                  <a:ext uri="{FF2B5EF4-FFF2-40B4-BE49-F238E27FC236}">
                    <a16:creationId xmlns:a16="http://schemas.microsoft.com/office/drawing/2014/main" id="{4AEDA56B-CE41-9A03-2FB3-1AD5DC768B08}"/>
                  </a:ext>
                </a:extLst>
              </p:cNvPr>
              <p:cNvCxnSpPr>
                <a:cxnSpLocks/>
              </p:cNvCxnSpPr>
              <p:nvPr/>
            </p:nvCxnSpPr>
            <p:spPr>
              <a:xfrm>
                <a:off x="7165583" y="1916461"/>
                <a:ext cx="47081" cy="0"/>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37" name="Group 436">
              <a:extLst>
                <a:ext uri="{FF2B5EF4-FFF2-40B4-BE49-F238E27FC236}">
                  <a16:creationId xmlns:a16="http://schemas.microsoft.com/office/drawing/2014/main" id="{21CC7332-0635-4D2E-0D7A-9ADB34A8AA18}"/>
                </a:ext>
              </a:extLst>
            </p:cNvPr>
            <p:cNvGrpSpPr/>
            <p:nvPr/>
          </p:nvGrpSpPr>
          <p:grpSpPr>
            <a:xfrm>
              <a:off x="206532" y="3348790"/>
              <a:ext cx="154325" cy="257165"/>
              <a:chOff x="6490922" y="1610486"/>
              <a:chExt cx="211865" cy="353049"/>
            </a:xfrm>
          </p:grpSpPr>
          <p:sp>
            <p:nvSpPr>
              <p:cNvPr id="438" name="Rectangle 437">
                <a:extLst>
                  <a:ext uri="{FF2B5EF4-FFF2-40B4-BE49-F238E27FC236}">
                    <a16:creationId xmlns:a16="http://schemas.microsoft.com/office/drawing/2014/main" id="{A05951B9-174D-8EAA-9150-9F1BC432F6D8}"/>
                  </a:ext>
                </a:extLst>
              </p:cNvPr>
              <p:cNvSpPr/>
              <p:nvPr/>
            </p:nvSpPr>
            <p:spPr bwMode="auto">
              <a:xfrm>
                <a:off x="6490922" y="1610486"/>
                <a:ext cx="211864" cy="353049"/>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439" name="Group 30">
                <a:extLst>
                  <a:ext uri="{FF2B5EF4-FFF2-40B4-BE49-F238E27FC236}">
                    <a16:creationId xmlns:a16="http://schemas.microsoft.com/office/drawing/2014/main" id="{363F6079-787A-FE5C-1B8A-F0DDD07261C4}"/>
                  </a:ext>
                </a:extLst>
              </p:cNvPr>
              <p:cNvGrpSpPr>
                <a:grpSpLocks noChangeAspect="1"/>
              </p:cNvGrpSpPr>
              <p:nvPr/>
            </p:nvGrpSpPr>
            <p:grpSpPr bwMode="auto">
              <a:xfrm>
                <a:off x="6545792" y="1729376"/>
                <a:ext cx="111361" cy="115269"/>
                <a:chOff x="5049" y="1841"/>
                <a:chExt cx="57" cy="59"/>
              </a:xfrm>
              <a:solidFill>
                <a:schemeClr val="bg1"/>
              </a:solidFill>
            </p:grpSpPr>
            <p:sp>
              <p:nvSpPr>
                <p:cNvPr id="442" name="Freeform 31">
                  <a:extLst>
                    <a:ext uri="{FF2B5EF4-FFF2-40B4-BE49-F238E27FC236}">
                      <a16:creationId xmlns:a16="http://schemas.microsoft.com/office/drawing/2014/main" id="{47B4EF4D-617B-E708-4CAB-82BBBA2B069F}"/>
                    </a:ext>
                  </a:extLst>
                </p:cNvPr>
                <p:cNvSpPr>
                  <a:spLocks/>
                </p:cNvSpPr>
                <p:nvPr/>
              </p:nvSpPr>
              <p:spPr bwMode="auto">
                <a:xfrm>
                  <a:off x="5049" y="1859"/>
                  <a:ext cx="9" cy="23"/>
                </a:xfrm>
                <a:custGeom>
                  <a:avLst/>
                  <a:gdLst>
                    <a:gd name="T0" fmla="*/ 70 w 81"/>
                    <a:gd name="T1" fmla="*/ 0 h 212"/>
                    <a:gd name="T2" fmla="*/ 11 w 81"/>
                    <a:gd name="T3" fmla="*/ 0 h 212"/>
                    <a:gd name="T4" fmla="*/ 0 w 81"/>
                    <a:gd name="T5" fmla="*/ 11 h 212"/>
                    <a:gd name="T6" fmla="*/ 0 w 81"/>
                    <a:gd name="T7" fmla="*/ 201 h 212"/>
                    <a:gd name="T8" fmla="*/ 11 w 81"/>
                    <a:gd name="T9" fmla="*/ 212 h 212"/>
                    <a:gd name="T10" fmla="*/ 70 w 81"/>
                    <a:gd name="T11" fmla="*/ 212 h 212"/>
                    <a:gd name="T12" fmla="*/ 81 w 81"/>
                    <a:gd name="T13" fmla="*/ 201 h 212"/>
                    <a:gd name="T14" fmla="*/ 81 w 81"/>
                    <a:gd name="T15" fmla="*/ 11 h 212"/>
                    <a:gd name="T16" fmla="*/ 70 w 81"/>
                    <a:gd name="T17"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212">
                      <a:moveTo>
                        <a:pt x="70" y="0"/>
                      </a:moveTo>
                      <a:cubicBezTo>
                        <a:pt x="11" y="0"/>
                        <a:pt x="11" y="0"/>
                        <a:pt x="11" y="0"/>
                      </a:cubicBezTo>
                      <a:cubicBezTo>
                        <a:pt x="5" y="0"/>
                        <a:pt x="0" y="5"/>
                        <a:pt x="0" y="11"/>
                      </a:cubicBezTo>
                      <a:cubicBezTo>
                        <a:pt x="0" y="201"/>
                        <a:pt x="0" y="201"/>
                        <a:pt x="0" y="201"/>
                      </a:cubicBezTo>
                      <a:cubicBezTo>
                        <a:pt x="0" y="207"/>
                        <a:pt x="5" y="212"/>
                        <a:pt x="11" y="212"/>
                      </a:cubicBezTo>
                      <a:cubicBezTo>
                        <a:pt x="70" y="212"/>
                        <a:pt x="70" y="212"/>
                        <a:pt x="70" y="212"/>
                      </a:cubicBezTo>
                      <a:cubicBezTo>
                        <a:pt x="76" y="212"/>
                        <a:pt x="81" y="207"/>
                        <a:pt x="81" y="201"/>
                      </a:cubicBezTo>
                      <a:cubicBezTo>
                        <a:pt x="81" y="11"/>
                        <a:pt x="81" y="11"/>
                        <a:pt x="81" y="11"/>
                      </a:cubicBezTo>
                      <a:cubicBezTo>
                        <a:pt x="81" y="5"/>
                        <a:pt x="76" y="0"/>
                        <a:pt x="7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443" name="Freeform 32">
                  <a:extLst>
                    <a:ext uri="{FF2B5EF4-FFF2-40B4-BE49-F238E27FC236}">
                      <a16:creationId xmlns:a16="http://schemas.microsoft.com/office/drawing/2014/main" id="{576DC067-1ECB-1E0E-FC2C-D0AF9A7EE3DD}"/>
                    </a:ext>
                  </a:extLst>
                </p:cNvPr>
                <p:cNvSpPr>
                  <a:spLocks/>
                </p:cNvSpPr>
                <p:nvPr/>
              </p:nvSpPr>
              <p:spPr bwMode="auto">
                <a:xfrm>
                  <a:off x="5097" y="1859"/>
                  <a:ext cx="9" cy="23"/>
                </a:xfrm>
                <a:custGeom>
                  <a:avLst/>
                  <a:gdLst>
                    <a:gd name="T0" fmla="*/ 71 w 82"/>
                    <a:gd name="T1" fmla="*/ 0 h 212"/>
                    <a:gd name="T2" fmla="*/ 11 w 82"/>
                    <a:gd name="T3" fmla="*/ 0 h 212"/>
                    <a:gd name="T4" fmla="*/ 0 w 82"/>
                    <a:gd name="T5" fmla="*/ 11 h 212"/>
                    <a:gd name="T6" fmla="*/ 0 w 82"/>
                    <a:gd name="T7" fmla="*/ 201 h 212"/>
                    <a:gd name="T8" fmla="*/ 11 w 82"/>
                    <a:gd name="T9" fmla="*/ 212 h 212"/>
                    <a:gd name="T10" fmla="*/ 71 w 82"/>
                    <a:gd name="T11" fmla="*/ 212 h 212"/>
                    <a:gd name="T12" fmla="*/ 82 w 82"/>
                    <a:gd name="T13" fmla="*/ 201 h 212"/>
                    <a:gd name="T14" fmla="*/ 82 w 82"/>
                    <a:gd name="T15" fmla="*/ 11 h 212"/>
                    <a:gd name="T16" fmla="*/ 71 w 82"/>
                    <a:gd name="T17"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212">
                      <a:moveTo>
                        <a:pt x="71" y="0"/>
                      </a:moveTo>
                      <a:cubicBezTo>
                        <a:pt x="11" y="0"/>
                        <a:pt x="11" y="0"/>
                        <a:pt x="11" y="0"/>
                      </a:cubicBezTo>
                      <a:cubicBezTo>
                        <a:pt x="5" y="0"/>
                        <a:pt x="0" y="5"/>
                        <a:pt x="0" y="11"/>
                      </a:cubicBezTo>
                      <a:cubicBezTo>
                        <a:pt x="0" y="201"/>
                        <a:pt x="0" y="201"/>
                        <a:pt x="0" y="201"/>
                      </a:cubicBezTo>
                      <a:cubicBezTo>
                        <a:pt x="0" y="207"/>
                        <a:pt x="5" y="212"/>
                        <a:pt x="11" y="212"/>
                      </a:cubicBezTo>
                      <a:cubicBezTo>
                        <a:pt x="71" y="212"/>
                        <a:pt x="71" y="212"/>
                        <a:pt x="71" y="212"/>
                      </a:cubicBezTo>
                      <a:cubicBezTo>
                        <a:pt x="77" y="212"/>
                        <a:pt x="82" y="207"/>
                        <a:pt x="82" y="201"/>
                      </a:cubicBezTo>
                      <a:cubicBezTo>
                        <a:pt x="82" y="11"/>
                        <a:pt x="82" y="11"/>
                        <a:pt x="82" y="11"/>
                      </a:cubicBezTo>
                      <a:cubicBezTo>
                        <a:pt x="82" y="5"/>
                        <a:pt x="77" y="0"/>
                        <a:pt x="7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444" name="Freeform 33">
                  <a:extLst>
                    <a:ext uri="{FF2B5EF4-FFF2-40B4-BE49-F238E27FC236}">
                      <a16:creationId xmlns:a16="http://schemas.microsoft.com/office/drawing/2014/main" id="{F9DC2247-500B-B5E9-54CC-B1256D764127}"/>
                    </a:ext>
                  </a:extLst>
                </p:cNvPr>
                <p:cNvSpPr>
                  <a:spLocks/>
                </p:cNvSpPr>
                <p:nvPr/>
              </p:nvSpPr>
              <p:spPr bwMode="auto">
                <a:xfrm>
                  <a:off x="5066" y="1877"/>
                  <a:ext cx="9" cy="23"/>
                </a:xfrm>
                <a:custGeom>
                  <a:avLst/>
                  <a:gdLst>
                    <a:gd name="T0" fmla="*/ 70 w 81"/>
                    <a:gd name="T1" fmla="*/ 0 h 211"/>
                    <a:gd name="T2" fmla="*/ 11 w 81"/>
                    <a:gd name="T3" fmla="*/ 0 h 211"/>
                    <a:gd name="T4" fmla="*/ 0 w 81"/>
                    <a:gd name="T5" fmla="*/ 11 h 211"/>
                    <a:gd name="T6" fmla="*/ 0 w 81"/>
                    <a:gd name="T7" fmla="*/ 200 h 211"/>
                    <a:gd name="T8" fmla="*/ 11 w 81"/>
                    <a:gd name="T9" fmla="*/ 211 h 211"/>
                    <a:gd name="T10" fmla="*/ 70 w 81"/>
                    <a:gd name="T11" fmla="*/ 211 h 211"/>
                    <a:gd name="T12" fmla="*/ 81 w 81"/>
                    <a:gd name="T13" fmla="*/ 200 h 211"/>
                    <a:gd name="T14" fmla="*/ 81 w 81"/>
                    <a:gd name="T15" fmla="*/ 11 h 211"/>
                    <a:gd name="T16" fmla="*/ 70 w 81"/>
                    <a:gd name="T17"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211">
                      <a:moveTo>
                        <a:pt x="70" y="0"/>
                      </a:moveTo>
                      <a:cubicBezTo>
                        <a:pt x="11" y="0"/>
                        <a:pt x="11" y="0"/>
                        <a:pt x="11" y="0"/>
                      </a:cubicBezTo>
                      <a:cubicBezTo>
                        <a:pt x="5" y="0"/>
                        <a:pt x="0" y="4"/>
                        <a:pt x="0" y="11"/>
                      </a:cubicBezTo>
                      <a:cubicBezTo>
                        <a:pt x="0" y="200"/>
                        <a:pt x="0" y="200"/>
                        <a:pt x="0" y="200"/>
                      </a:cubicBezTo>
                      <a:cubicBezTo>
                        <a:pt x="0" y="206"/>
                        <a:pt x="5" y="211"/>
                        <a:pt x="11" y="211"/>
                      </a:cubicBezTo>
                      <a:cubicBezTo>
                        <a:pt x="70" y="211"/>
                        <a:pt x="70" y="211"/>
                        <a:pt x="70" y="211"/>
                      </a:cubicBezTo>
                      <a:cubicBezTo>
                        <a:pt x="76" y="211"/>
                        <a:pt x="81" y="206"/>
                        <a:pt x="81" y="200"/>
                      </a:cubicBezTo>
                      <a:cubicBezTo>
                        <a:pt x="81" y="11"/>
                        <a:pt x="81" y="11"/>
                        <a:pt x="81" y="11"/>
                      </a:cubicBezTo>
                      <a:cubicBezTo>
                        <a:pt x="81" y="4"/>
                        <a:pt x="76" y="0"/>
                        <a:pt x="7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445" name="Freeform 34">
                  <a:extLst>
                    <a:ext uri="{FF2B5EF4-FFF2-40B4-BE49-F238E27FC236}">
                      <a16:creationId xmlns:a16="http://schemas.microsoft.com/office/drawing/2014/main" id="{9379A1F1-5526-90AD-423A-5A049249EE22}"/>
                    </a:ext>
                  </a:extLst>
                </p:cNvPr>
                <p:cNvSpPr>
                  <a:spLocks/>
                </p:cNvSpPr>
                <p:nvPr/>
              </p:nvSpPr>
              <p:spPr bwMode="auto">
                <a:xfrm>
                  <a:off x="5079" y="1877"/>
                  <a:ext cx="10" cy="23"/>
                </a:xfrm>
                <a:custGeom>
                  <a:avLst/>
                  <a:gdLst>
                    <a:gd name="T0" fmla="*/ 71 w 82"/>
                    <a:gd name="T1" fmla="*/ 0 h 211"/>
                    <a:gd name="T2" fmla="*/ 11 w 82"/>
                    <a:gd name="T3" fmla="*/ 0 h 211"/>
                    <a:gd name="T4" fmla="*/ 0 w 82"/>
                    <a:gd name="T5" fmla="*/ 11 h 211"/>
                    <a:gd name="T6" fmla="*/ 0 w 82"/>
                    <a:gd name="T7" fmla="*/ 200 h 211"/>
                    <a:gd name="T8" fmla="*/ 11 w 82"/>
                    <a:gd name="T9" fmla="*/ 211 h 211"/>
                    <a:gd name="T10" fmla="*/ 71 w 82"/>
                    <a:gd name="T11" fmla="*/ 211 h 211"/>
                    <a:gd name="T12" fmla="*/ 82 w 82"/>
                    <a:gd name="T13" fmla="*/ 200 h 211"/>
                    <a:gd name="T14" fmla="*/ 82 w 82"/>
                    <a:gd name="T15" fmla="*/ 11 h 211"/>
                    <a:gd name="T16" fmla="*/ 71 w 82"/>
                    <a:gd name="T17"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211">
                      <a:moveTo>
                        <a:pt x="71" y="0"/>
                      </a:moveTo>
                      <a:cubicBezTo>
                        <a:pt x="11" y="0"/>
                        <a:pt x="11" y="0"/>
                        <a:pt x="11" y="0"/>
                      </a:cubicBezTo>
                      <a:cubicBezTo>
                        <a:pt x="5" y="0"/>
                        <a:pt x="0" y="4"/>
                        <a:pt x="0" y="11"/>
                      </a:cubicBezTo>
                      <a:cubicBezTo>
                        <a:pt x="0" y="200"/>
                        <a:pt x="0" y="200"/>
                        <a:pt x="0" y="200"/>
                      </a:cubicBezTo>
                      <a:cubicBezTo>
                        <a:pt x="0" y="206"/>
                        <a:pt x="5" y="211"/>
                        <a:pt x="11" y="211"/>
                      </a:cubicBezTo>
                      <a:cubicBezTo>
                        <a:pt x="71" y="211"/>
                        <a:pt x="71" y="211"/>
                        <a:pt x="71" y="211"/>
                      </a:cubicBezTo>
                      <a:cubicBezTo>
                        <a:pt x="77" y="211"/>
                        <a:pt x="82" y="206"/>
                        <a:pt x="82" y="200"/>
                      </a:cubicBezTo>
                      <a:cubicBezTo>
                        <a:pt x="82" y="11"/>
                        <a:pt x="82" y="11"/>
                        <a:pt x="82" y="11"/>
                      </a:cubicBezTo>
                      <a:cubicBezTo>
                        <a:pt x="82" y="4"/>
                        <a:pt x="77" y="0"/>
                        <a:pt x="7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446" name="Freeform 35">
                  <a:extLst>
                    <a:ext uri="{FF2B5EF4-FFF2-40B4-BE49-F238E27FC236}">
                      <a16:creationId xmlns:a16="http://schemas.microsoft.com/office/drawing/2014/main" id="{730262F3-B59D-8F4B-B114-DA2C553AF112}"/>
                    </a:ext>
                  </a:extLst>
                </p:cNvPr>
                <p:cNvSpPr>
                  <a:spLocks/>
                </p:cNvSpPr>
                <p:nvPr/>
              </p:nvSpPr>
              <p:spPr bwMode="auto">
                <a:xfrm>
                  <a:off x="5060" y="1859"/>
                  <a:ext cx="35" cy="28"/>
                </a:xfrm>
                <a:custGeom>
                  <a:avLst/>
                  <a:gdLst>
                    <a:gd name="T0" fmla="*/ 304 w 304"/>
                    <a:gd name="T1" fmla="*/ 0 h 264"/>
                    <a:gd name="T2" fmla="*/ 304 w 304"/>
                    <a:gd name="T3" fmla="*/ 221 h 264"/>
                    <a:gd name="T4" fmla="*/ 261 w 304"/>
                    <a:gd name="T5" fmla="*/ 264 h 264"/>
                    <a:gd name="T6" fmla="*/ 43 w 304"/>
                    <a:gd name="T7" fmla="*/ 264 h 264"/>
                    <a:gd name="T8" fmla="*/ 0 w 304"/>
                    <a:gd name="T9" fmla="*/ 221 h 264"/>
                    <a:gd name="T10" fmla="*/ 0 w 304"/>
                    <a:gd name="T11" fmla="*/ 0 h 264"/>
                    <a:gd name="T12" fmla="*/ 304 w 304"/>
                    <a:gd name="T13" fmla="*/ 0 h 264"/>
                  </a:gdLst>
                  <a:ahLst/>
                  <a:cxnLst>
                    <a:cxn ang="0">
                      <a:pos x="T0" y="T1"/>
                    </a:cxn>
                    <a:cxn ang="0">
                      <a:pos x="T2" y="T3"/>
                    </a:cxn>
                    <a:cxn ang="0">
                      <a:pos x="T4" y="T5"/>
                    </a:cxn>
                    <a:cxn ang="0">
                      <a:pos x="T6" y="T7"/>
                    </a:cxn>
                    <a:cxn ang="0">
                      <a:pos x="T8" y="T9"/>
                    </a:cxn>
                    <a:cxn ang="0">
                      <a:pos x="T10" y="T11"/>
                    </a:cxn>
                    <a:cxn ang="0">
                      <a:pos x="T12" y="T13"/>
                    </a:cxn>
                  </a:cxnLst>
                  <a:rect l="0" t="0" r="r" b="b"/>
                  <a:pathLst>
                    <a:path w="304" h="264">
                      <a:moveTo>
                        <a:pt x="304" y="0"/>
                      </a:moveTo>
                      <a:cubicBezTo>
                        <a:pt x="304" y="221"/>
                        <a:pt x="304" y="221"/>
                        <a:pt x="304" y="221"/>
                      </a:cubicBezTo>
                      <a:cubicBezTo>
                        <a:pt x="304" y="244"/>
                        <a:pt x="285" y="264"/>
                        <a:pt x="261" y="264"/>
                      </a:cubicBezTo>
                      <a:cubicBezTo>
                        <a:pt x="43" y="264"/>
                        <a:pt x="43" y="264"/>
                        <a:pt x="43" y="264"/>
                      </a:cubicBezTo>
                      <a:cubicBezTo>
                        <a:pt x="20" y="264"/>
                        <a:pt x="0" y="244"/>
                        <a:pt x="0" y="221"/>
                      </a:cubicBezTo>
                      <a:cubicBezTo>
                        <a:pt x="0" y="0"/>
                        <a:pt x="0" y="0"/>
                        <a:pt x="0" y="0"/>
                      </a:cubicBezTo>
                      <a:lnTo>
                        <a:pt x="30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447" name="Freeform 36">
                  <a:extLst>
                    <a:ext uri="{FF2B5EF4-FFF2-40B4-BE49-F238E27FC236}">
                      <a16:creationId xmlns:a16="http://schemas.microsoft.com/office/drawing/2014/main" id="{06CC74F8-50CE-2E69-D910-1BD2056FDF27}"/>
                    </a:ext>
                  </a:extLst>
                </p:cNvPr>
                <p:cNvSpPr>
                  <a:spLocks noEditPoints="1"/>
                </p:cNvSpPr>
                <p:nvPr/>
              </p:nvSpPr>
              <p:spPr bwMode="auto">
                <a:xfrm>
                  <a:off x="5060" y="1845"/>
                  <a:ext cx="35" cy="13"/>
                </a:xfrm>
                <a:custGeom>
                  <a:avLst/>
                  <a:gdLst>
                    <a:gd name="T0" fmla="*/ 152 w 304"/>
                    <a:gd name="T1" fmla="*/ 0 h 118"/>
                    <a:gd name="T2" fmla="*/ 0 w 304"/>
                    <a:gd name="T3" fmla="*/ 118 h 118"/>
                    <a:gd name="T4" fmla="*/ 304 w 304"/>
                    <a:gd name="T5" fmla="*/ 118 h 118"/>
                    <a:gd name="T6" fmla="*/ 152 w 304"/>
                    <a:gd name="T7" fmla="*/ 0 h 118"/>
                    <a:gd name="T8" fmla="*/ 90 w 304"/>
                    <a:gd name="T9" fmla="*/ 79 h 118"/>
                    <a:gd name="T10" fmla="*/ 72 w 304"/>
                    <a:gd name="T11" fmla="*/ 61 h 118"/>
                    <a:gd name="T12" fmla="*/ 90 w 304"/>
                    <a:gd name="T13" fmla="*/ 43 h 118"/>
                    <a:gd name="T14" fmla="*/ 108 w 304"/>
                    <a:gd name="T15" fmla="*/ 61 h 118"/>
                    <a:gd name="T16" fmla="*/ 90 w 304"/>
                    <a:gd name="T17" fmla="*/ 79 h 118"/>
                    <a:gd name="T18" fmla="*/ 214 w 304"/>
                    <a:gd name="T19" fmla="*/ 79 h 118"/>
                    <a:gd name="T20" fmla="*/ 196 w 304"/>
                    <a:gd name="T21" fmla="*/ 61 h 118"/>
                    <a:gd name="T22" fmla="*/ 214 w 304"/>
                    <a:gd name="T23" fmla="*/ 43 h 118"/>
                    <a:gd name="T24" fmla="*/ 233 w 304"/>
                    <a:gd name="T25" fmla="*/ 61 h 118"/>
                    <a:gd name="T26" fmla="*/ 214 w 304"/>
                    <a:gd name="T27" fmla="*/ 79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4" h="118">
                      <a:moveTo>
                        <a:pt x="152" y="0"/>
                      </a:moveTo>
                      <a:cubicBezTo>
                        <a:pt x="68" y="0"/>
                        <a:pt x="0" y="53"/>
                        <a:pt x="0" y="118"/>
                      </a:cubicBezTo>
                      <a:cubicBezTo>
                        <a:pt x="304" y="118"/>
                        <a:pt x="304" y="118"/>
                        <a:pt x="304" y="118"/>
                      </a:cubicBezTo>
                      <a:cubicBezTo>
                        <a:pt x="304" y="53"/>
                        <a:pt x="236" y="0"/>
                        <a:pt x="152" y="0"/>
                      </a:cubicBezTo>
                      <a:close/>
                      <a:moveTo>
                        <a:pt x="90" y="79"/>
                      </a:moveTo>
                      <a:cubicBezTo>
                        <a:pt x="80" y="79"/>
                        <a:pt x="72" y="71"/>
                        <a:pt x="72" y="61"/>
                      </a:cubicBezTo>
                      <a:cubicBezTo>
                        <a:pt x="72" y="51"/>
                        <a:pt x="80" y="43"/>
                        <a:pt x="90" y="43"/>
                      </a:cubicBezTo>
                      <a:cubicBezTo>
                        <a:pt x="100" y="43"/>
                        <a:pt x="108" y="51"/>
                        <a:pt x="108" y="61"/>
                      </a:cubicBezTo>
                      <a:cubicBezTo>
                        <a:pt x="108" y="71"/>
                        <a:pt x="100" y="79"/>
                        <a:pt x="90" y="79"/>
                      </a:cubicBezTo>
                      <a:close/>
                      <a:moveTo>
                        <a:pt x="214" y="79"/>
                      </a:moveTo>
                      <a:cubicBezTo>
                        <a:pt x="204" y="79"/>
                        <a:pt x="196" y="71"/>
                        <a:pt x="196" y="61"/>
                      </a:cubicBezTo>
                      <a:cubicBezTo>
                        <a:pt x="196" y="51"/>
                        <a:pt x="204" y="43"/>
                        <a:pt x="214" y="43"/>
                      </a:cubicBezTo>
                      <a:cubicBezTo>
                        <a:pt x="224" y="43"/>
                        <a:pt x="233" y="51"/>
                        <a:pt x="233" y="61"/>
                      </a:cubicBezTo>
                      <a:cubicBezTo>
                        <a:pt x="233" y="71"/>
                        <a:pt x="224" y="79"/>
                        <a:pt x="214"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448" name="Freeform 37">
                  <a:extLst>
                    <a:ext uri="{FF2B5EF4-FFF2-40B4-BE49-F238E27FC236}">
                      <a16:creationId xmlns:a16="http://schemas.microsoft.com/office/drawing/2014/main" id="{5D0E759B-135A-E685-59B0-4CA00C3E8F32}"/>
                    </a:ext>
                  </a:extLst>
                </p:cNvPr>
                <p:cNvSpPr>
                  <a:spLocks/>
                </p:cNvSpPr>
                <p:nvPr/>
              </p:nvSpPr>
              <p:spPr bwMode="auto">
                <a:xfrm>
                  <a:off x="5064" y="1841"/>
                  <a:ext cx="10" cy="10"/>
                </a:xfrm>
                <a:custGeom>
                  <a:avLst/>
                  <a:gdLst>
                    <a:gd name="T0" fmla="*/ 79 w 85"/>
                    <a:gd name="T1" fmla="*/ 71 h 101"/>
                    <a:gd name="T2" fmla="*/ 40 w 85"/>
                    <a:gd name="T3" fmla="*/ 12 h 101"/>
                    <a:gd name="T4" fmla="*/ 12 w 85"/>
                    <a:gd name="T5" fmla="*/ 7 h 101"/>
                    <a:gd name="T6" fmla="*/ 6 w 85"/>
                    <a:gd name="T7" fmla="*/ 35 h 101"/>
                    <a:gd name="T8" fmla="*/ 42 w 85"/>
                    <a:gd name="T9" fmla="*/ 89 h 101"/>
                    <a:gd name="T10" fmla="*/ 53 w 85"/>
                    <a:gd name="T11" fmla="*/ 85 h 101"/>
                    <a:gd name="T12" fmla="*/ 71 w 85"/>
                    <a:gd name="T13" fmla="*/ 101 h 101"/>
                    <a:gd name="T14" fmla="*/ 73 w 85"/>
                    <a:gd name="T15" fmla="*/ 100 h 101"/>
                    <a:gd name="T16" fmla="*/ 79 w 85"/>
                    <a:gd name="T17" fmla="*/ 7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101">
                      <a:moveTo>
                        <a:pt x="79" y="71"/>
                      </a:moveTo>
                      <a:cubicBezTo>
                        <a:pt x="40" y="12"/>
                        <a:pt x="40" y="12"/>
                        <a:pt x="40" y="12"/>
                      </a:cubicBezTo>
                      <a:cubicBezTo>
                        <a:pt x="34" y="3"/>
                        <a:pt x="21" y="0"/>
                        <a:pt x="12" y="7"/>
                      </a:cubicBezTo>
                      <a:cubicBezTo>
                        <a:pt x="3" y="13"/>
                        <a:pt x="0" y="25"/>
                        <a:pt x="6" y="35"/>
                      </a:cubicBezTo>
                      <a:cubicBezTo>
                        <a:pt x="42" y="89"/>
                        <a:pt x="42" y="89"/>
                        <a:pt x="42" y="89"/>
                      </a:cubicBezTo>
                      <a:cubicBezTo>
                        <a:pt x="45" y="86"/>
                        <a:pt x="49" y="85"/>
                        <a:pt x="53" y="85"/>
                      </a:cubicBezTo>
                      <a:cubicBezTo>
                        <a:pt x="63" y="85"/>
                        <a:pt x="70" y="92"/>
                        <a:pt x="71" y="101"/>
                      </a:cubicBezTo>
                      <a:cubicBezTo>
                        <a:pt x="72" y="100"/>
                        <a:pt x="73" y="100"/>
                        <a:pt x="73" y="100"/>
                      </a:cubicBezTo>
                      <a:cubicBezTo>
                        <a:pt x="82" y="93"/>
                        <a:pt x="85" y="81"/>
                        <a:pt x="79"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449" name="Freeform 38">
                  <a:extLst>
                    <a:ext uri="{FF2B5EF4-FFF2-40B4-BE49-F238E27FC236}">
                      <a16:creationId xmlns:a16="http://schemas.microsoft.com/office/drawing/2014/main" id="{6C2AC31F-838D-0FDE-ABDC-44B597C505E4}"/>
                    </a:ext>
                  </a:extLst>
                </p:cNvPr>
                <p:cNvSpPr>
                  <a:spLocks/>
                </p:cNvSpPr>
                <p:nvPr/>
              </p:nvSpPr>
              <p:spPr bwMode="auto">
                <a:xfrm>
                  <a:off x="5081" y="1841"/>
                  <a:ext cx="10" cy="10"/>
                </a:xfrm>
                <a:custGeom>
                  <a:avLst/>
                  <a:gdLst>
                    <a:gd name="T0" fmla="*/ 73 w 85"/>
                    <a:gd name="T1" fmla="*/ 7 h 101"/>
                    <a:gd name="T2" fmla="*/ 44 w 85"/>
                    <a:gd name="T3" fmla="*/ 12 h 101"/>
                    <a:gd name="T4" fmla="*/ 6 w 85"/>
                    <a:gd name="T5" fmla="*/ 71 h 101"/>
                    <a:gd name="T6" fmla="*/ 12 w 85"/>
                    <a:gd name="T7" fmla="*/ 100 h 101"/>
                    <a:gd name="T8" fmla="*/ 13 w 85"/>
                    <a:gd name="T9" fmla="*/ 101 h 101"/>
                    <a:gd name="T10" fmla="*/ 31 w 85"/>
                    <a:gd name="T11" fmla="*/ 85 h 101"/>
                    <a:gd name="T12" fmla="*/ 43 w 85"/>
                    <a:gd name="T13" fmla="*/ 89 h 101"/>
                    <a:gd name="T14" fmla="*/ 78 w 85"/>
                    <a:gd name="T15" fmla="*/ 35 h 101"/>
                    <a:gd name="T16" fmla="*/ 73 w 85"/>
                    <a:gd name="T17" fmla="*/ 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101">
                      <a:moveTo>
                        <a:pt x="73" y="7"/>
                      </a:moveTo>
                      <a:cubicBezTo>
                        <a:pt x="63" y="0"/>
                        <a:pt x="51" y="3"/>
                        <a:pt x="44" y="12"/>
                      </a:cubicBezTo>
                      <a:cubicBezTo>
                        <a:pt x="6" y="71"/>
                        <a:pt x="6" y="71"/>
                        <a:pt x="6" y="71"/>
                      </a:cubicBezTo>
                      <a:cubicBezTo>
                        <a:pt x="0" y="81"/>
                        <a:pt x="2" y="93"/>
                        <a:pt x="12" y="100"/>
                      </a:cubicBezTo>
                      <a:cubicBezTo>
                        <a:pt x="12" y="100"/>
                        <a:pt x="13" y="100"/>
                        <a:pt x="13" y="101"/>
                      </a:cubicBezTo>
                      <a:cubicBezTo>
                        <a:pt x="15" y="92"/>
                        <a:pt x="22" y="85"/>
                        <a:pt x="31" y="85"/>
                      </a:cubicBezTo>
                      <a:cubicBezTo>
                        <a:pt x="36" y="85"/>
                        <a:pt x="40" y="86"/>
                        <a:pt x="43" y="89"/>
                      </a:cubicBezTo>
                      <a:cubicBezTo>
                        <a:pt x="78" y="35"/>
                        <a:pt x="78" y="35"/>
                        <a:pt x="78" y="35"/>
                      </a:cubicBezTo>
                      <a:cubicBezTo>
                        <a:pt x="85" y="25"/>
                        <a:pt x="82" y="13"/>
                        <a:pt x="7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sp>
            <p:nvSpPr>
              <p:cNvPr id="440" name="CellPhone_E8EA">
                <a:extLst>
                  <a:ext uri="{FF2B5EF4-FFF2-40B4-BE49-F238E27FC236}">
                    <a16:creationId xmlns:a16="http://schemas.microsoft.com/office/drawing/2014/main" id="{521C34FC-26FA-6DFF-226E-97DEF93AB250}"/>
                  </a:ext>
                </a:extLst>
              </p:cNvPr>
              <p:cNvSpPr>
                <a:spLocks noChangeAspect="1" noEditPoints="1"/>
              </p:cNvSpPr>
              <p:nvPr/>
            </p:nvSpPr>
            <p:spPr bwMode="auto">
              <a:xfrm>
                <a:off x="6490923" y="1610486"/>
                <a:ext cx="211864" cy="353049"/>
              </a:xfrm>
              <a:custGeom>
                <a:avLst/>
                <a:gdLst>
                  <a:gd name="T0" fmla="*/ 2125 w 2250"/>
                  <a:gd name="T1" fmla="*/ 3750 h 3750"/>
                  <a:gd name="T2" fmla="*/ 125 w 2250"/>
                  <a:gd name="T3" fmla="*/ 3750 h 3750"/>
                  <a:gd name="T4" fmla="*/ 0 w 2250"/>
                  <a:gd name="T5" fmla="*/ 3625 h 3750"/>
                  <a:gd name="T6" fmla="*/ 0 w 2250"/>
                  <a:gd name="T7" fmla="*/ 125 h 3750"/>
                  <a:gd name="T8" fmla="*/ 125 w 2250"/>
                  <a:gd name="T9" fmla="*/ 0 h 3750"/>
                  <a:gd name="T10" fmla="*/ 2125 w 2250"/>
                  <a:gd name="T11" fmla="*/ 0 h 3750"/>
                  <a:gd name="T12" fmla="*/ 2250 w 2250"/>
                  <a:gd name="T13" fmla="*/ 125 h 3750"/>
                  <a:gd name="T14" fmla="*/ 2250 w 2250"/>
                  <a:gd name="T15" fmla="*/ 3625 h 3750"/>
                  <a:gd name="T16" fmla="*/ 2125 w 2250"/>
                  <a:gd name="T17" fmla="*/ 3750 h 3750"/>
                  <a:gd name="T18" fmla="*/ 875 w 2250"/>
                  <a:gd name="T19" fmla="*/ 3250 h 3750"/>
                  <a:gd name="T20" fmla="*/ 1375 w 2250"/>
                  <a:gd name="T21" fmla="*/ 3250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50" h="3750">
                    <a:moveTo>
                      <a:pt x="2125" y="3750"/>
                    </a:moveTo>
                    <a:cubicBezTo>
                      <a:pt x="125" y="3750"/>
                      <a:pt x="125" y="3750"/>
                      <a:pt x="125" y="3750"/>
                    </a:cubicBezTo>
                    <a:cubicBezTo>
                      <a:pt x="56" y="3750"/>
                      <a:pt x="0" y="3694"/>
                      <a:pt x="0" y="3625"/>
                    </a:cubicBezTo>
                    <a:cubicBezTo>
                      <a:pt x="0" y="125"/>
                      <a:pt x="0" y="125"/>
                      <a:pt x="0" y="125"/>
                    </a:cubicBezTo>
                    <a:cubicBezTo>
                      <a:pt x="0" y="56"/>
                      <a:pt x="56" y="0"/>
                      <a:pt x="125" y="0"/>
                    </a:cubicBezTo>
                    <a:cubicBezTo>
                      <a:pt x="2125" y="0"/>
                      <a:pt x="2125" y="0"/>
                      <a:pt x="2125" y="0"/>
                    </a:cubicBezTo>
                    <a:cubicBezTo>
                      <a:pt x="2194" y="0"/>
                      <a:pt x="2250" y="56"/>
                      <a:pt x="2250" y="125"/>
                    </a:cubicBezTo>
                    <a:cubicBezTo>
                      <a:pt x="2250" y="3625"/>
                      <a:pt x="2250" y="3625"/>
                      <a:pt x="2250" y="3625"/>
                    </a:cubicBezTo>
                    <a:cubicBezTo>
                      <a:pt x="2250" y="3694"/>
                      <a:pt x="2194" y="3750"/>
                      <a:pt x="2125" y="3750"/>
                    </a:cubicBezTo>
                    <a:close/>
                    <a:moveTo>
                      <a:pt x="875" y="3250"/>
                    </a:moveTo>
                    <a:cubicBezTo>
                      <a:pt x="1375" y="3250"/>
                      <a:pt x="1375" y="3250"/>
                      <a:pt x="1375" y="3250"/>
                    </a:cubicBezTo>
                  </a:path>
                </a:pathLst>
              </a:custGeom>
              <a:noFill/>
              <a:ln w="14224" cap="sq">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cxnSp>
            <p:nvCxnSpPr>
              <p:cNvPr id="441" name="Straight Connector 440">
                <a:extLst>
                  <a:ext uri="{FF2B5EF4-FFF2-40B4-BE49-F238E27FC236}">
                    <a16:creationId xmlns:a16="http://schemas.microsoft.com/office/drawing/2014/main" id="{CD11BD71-A9F4-3B24-77F8-0E944DEAAAD9}"/>
                  </a:ext>
                </a:extLst>
              </p:cNvPr>
              <p:cNvCxnSpPr>
                <a:cxnSpLocks/>
              </p:cNvCxnSpPr>
              <p:nvPr/>
            </p:nvCxnSpPr>
            <p:spPr>
              <a:xfrm>
                <a:off x="6573314" y="1916461"/>
                <a:ext cx="47081" cy="0"/>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48" name="Rectangle 47">
            <a:hlinkClick r:id="rId155" tooltip="Microsoft Defender for Identity (formerly Azure ATP) detects on-premises identity attacks using behavioral analysis (UEBA) + specific detections for Pass the Hash/Ticket/Password, Golden Ticket, Skeleton Key, and others."/>
            <a:extLst>
              <a:ext uri="{FF2B5EF4-FFF2-40B4-BE49-F238E27FC236}">
                <a16:creationId xmlns:a16="http://schemas.microsoft.com/office/drawing/2014/main" id="{64445BA6-6D0B-5914-76FA-E448C63B4082}"/>
              </a:ext>
            </a:extLst>
          </p:cNvPr>
          <p:cNvSpPr/>
          <p:nvPr/>
        </p:nvSpPr>
        <p:spPr>
          <a:xfrm>
            <a:off x="3100462" y="1022209"/>
            <a:ext cx="438448" cy="929320"/>
          </a:xfrm>
          <a:prstGeom prst="rect">
            <a:avLst/>
          </a:prstGeom>
          <a:solidFill>
            <a:schemeClr val="bg1"/>
          </a:solidFill>
          <a:ln w="14224" cap="flat" cmpd="sng" algn="ctr">
            <a:solidFill>
              <a:schemeClr val="accent3">
                <a:lumMod val="20000"/>
                <a:lumOff val="80000"/>
              </a:schemeClr>
            </a:solidFill>
            <a:prstDash val="solid"/>
          </a:ln>
          <a:effectLst/>
        </p:spPr>
        <p:txBody>
          <a:bodyPr lIns="45720" tIns="502920" rIns="45720" bIns="0" rtlCol="0" anchor="t"/>
          <a:lstStyle/>
          <a:p>
            <a:pPr marL="0" marR="0" lvl="0" indent="0" algn="ctr" defTabSz="914400" rtl="0" eaLnBrk="1" fontAlgn="auto" latinLnBrk="0" hangingPunct="1">
              <a:lnSpc>
                <a:spcPct val="97000"/>
              </a:lnSpc>
              <a:spcBef>
                <a:spcPts val="0"/>
              </a:spcBef>
              <a:spcAft>
                <a:spcPts val="200"/>
              </a:spcAft>
              <a:buClrTx/>
              <a:buSzTx/>
              <a:buFontTx/>
              <a:buNone/>
              <a:tabLst/>
              <a:defRPr/>
            </a:pPr>
            <a:r>
              <a:rPr kumimoji="0" lang="en-US" sz="900" b="1" i="0" u="none" strike="noStrike" kern="0" cap="none" spc="0" normalizeH="0" baseline="0" noProof="0">
                <a:ln>
                  <a:noFill/>
                </a:ln>
                <a:solidFill>
                  <a:srgbClr val="505050">
                    <a:lumMod val="60000"/>
                    <a:lumOff val="40000"/>
                  </a:srgbClr>
                </a:solidFill>
                <a:effectLst/>
                <a:uLnTx/>
                <a:uFillTx/>
                <a:latin typeface="Segoe Pro Semibold" panose="020B0702040504020203" pitchFamily="34" charset="0"/>
                <a:ea typeface="+mn-ea"/>
                <a:cs typeface="Segoe UI" panose="020B0502040204020203" pitchFamily="34" charset="0"/>
              </a:rPr>
              <a:t>Data</a:t>
            </a:r>
          </a:p>
          <a:p>
            <a:pPr marL="0" marR="0" lvl="0" indent="0" algn="ctr" defTabSz="914400" rtl="0" eaLnBrk="1" fontAlgn="auto" latinLnBrk="0" hangingPunct="1">
              <a:lnSpc>
                <a:spcPct val="97000"/>
              </a:lnSpc>
              <a:spcBef>
                <a:spcPts val="0"/>
              </a:spcBef>
              <a:spcAft>
                <a:spcPts val="0"/>
              </a:spcAft>
              <a:buClrTx/>
              <a:buSzTx/>
              <a:buFontTx/>
              <a:buNone/>
              <a:tabLst/>
              <a:defRPr/>
            </a:pPr>
            <a:r>
              <a:rPr kumimoji="0" lang="en-US" sz="500" b="1" i="1" u="none" strike="noStrike" kern="0" cap="none" spc="0" normalizeH="0" baseline="0" noProof="0">
                <a:ln>
                  <a:noFill/>
                </a:ln>
                <a:solidFill>
                  <a:srgbClr val="505050">
                    <a:lumMod val="60000"/>
                    <a:lumOff val="40000"/>
                  </a:srgbClr>
                </a:solidFill>
                <a:effectLst/>
                <a:uLnTx/>
                <a:uFillTx/>
                <a:latin typeface="Segoe Pro Semibold" panose="020B0702040504020203" pitchFamily="34" charset="0"/>
                <a:ea typeface="+mn-ea"/>
                <a:cs typeface="Segoe UI" panose="020B0502040204020203" pitchFamily="34" charset="0"/>
              </a:rPr>
              <a:t>SQL, DLP,  &amp; more</a:t>
            </a:r>
          </a:p>
        </p:txBody>
      </p:sp>
      <p:grpSp>
        <p:nvGrpSpPr>
          <p:cNvPr id="168" name="Group 167">
            <a:extLst>
              <a:ext uri="{FF2B5EF4-FFF2-40B4-BE49-F238E27FC236}">
                <a16:creationId xmlns:a16="http://schemas.microsoft.com/office/drawing/2014/main" id="{D2C0CBE9-F687-C40F-53A4-B113CAAC742A}"/>
              </a:ext>
            </a:extLst>
          </p:cNvPr>
          <p:cNvGrpSpPr/>
          <p:nvPr/>
        </p:nvGrpSpPr>
        <p:grpSpPr>
          <a:xfrm>
            <a:off x="252603" y="746376"/>
            <a:ext cx="4420904" cy="723605"/>
            <a:chOff x="252603" y="746376"/>
            <a:chExt cx="4420904" cy="723605"/>
          </a:xfrm>
        </p:grpSpPr>
        <p:sp>
          <p:nvSpPr>
            <p:cNvPr id="756" name="Rectangle 755">
              <a:hlinkClick r:id="rId160" tooltip="Unified detection and response platform designed to simplify security operations with integrated detection, automated investigation and response across platforms and clouds. "/>
              <a:extLst>
                <a:ext uri="{FF2B5EF4-FFF2-40B4-BE49-F238E27FC236}">
                  <a16:creationId xmlns:a16="http://schemas.microsoft.com/office/drawing/2014/main" id="{85BCED09-695D-4641-A2DF-3AF6A077FBD8}"/>
                </a:ext>
              </a:extLst>
            </p:cNvPr>
            <p:cNvSpPr/>
            <p:nvPr/>
          </p:nvSpPr>
          <p:spPr>
            <a:xfrm>
              <a:off x="252603" y="749016"/>
              <a:ext cx="4258788" cy="720465"/>
            </a:xfrm>
            <a:prstGeom prst="rect">
              <a:avLst/>
            </a:prstGeom>
            <a:solidFill>
              <a:srgbClr val="E5F3FF"/>
            </a:solidFill>
            <a:ln w="19050" cap="flat" cmpd="sng" algn="ctr">
              <a:solidFill>
                <a:srgbClr val="003C6C"/>
              </a:solidFill>
              <a:prstDash val="solid"/>
            </a:ln>
            <a:effectLst/>
          </p:spPr>
          <p:txBody>
            <a:bodyPr lIns="45720" tIns="27432" rIns="548640" rtlCol="0" anchor="t"/>
            <a:lstStyle/>
            <a:p>
              <a:pPr marL="0" marR="0" lvl="0" indent="0" algn="ctr" defTabSz="914400" rtl="0" eaLnBrk="1" fontAlgn="auto" latinLnBrk="0" hangingPunct="1">
                <a:lnSpc>
                  <a:spcPct val="97000"/>
                </a:lnSpc>
                <a:spcBef>
                  <a:spcPts val="0"/>
                </a:spcBef>
                <a:spcAft>
                  <a:spcPts val="100"/>
                </a:spcAft>
                <a:buClrTx/>
                <a:buSzTx/>
                <a:buFontTx/>
                <a:buNone/>
                <a:tabLst>
                  <a:tab pos="571500" algn="l"/>
                </a:tabLst>
                <a:defRPr/>
              </a:pPr>
              <a:r>
                <a:rPr kumimoji="0" lang="en-US" sz="1050" b="1" i="0" u="none" strike="noStrike" kern="0" cap="none" spc="0" normalizeH="0" baseline="0" noProof="0">
                  <a:ln>
                    <a:noFill/>
                  </a:ln>
                  <a:solidFill>
                    <a:srgbClr val="000000"/>
                  </a:solidFill>
                  <a:effectLst/>
                  <a:uLnTx/>
                  <a:uFillTx/>
                  <a:latin typeface="Segoe UI"/>
                  <a:ea typeface="+mn-ea"/>
                  <a:cs typeface="Segoe UI Semibold" panose="020B0702040204020203" pitchFamily="34" charset="0"/>
                </a:rPr>
                <a:t>Microsoft Defender XDR</a:t>
              </a:r>
            </a:p>
            <a:p>
              <a:pPr marL="0" marR="0" lvl="0" indent="0" algn="ctr" defTabSz="914400" rtl="0" eaLnBrk="1" fontAlgn="auto" latinLnBrk="0" hangingPunct="1">
                <a:lnSpc>
                  <a:spcPct val="97000"/>
                </a:lnSpc>
                <a:spcBef>
                  <a:spcPts val="0"/>
                </a:spcBef>
                <a:spcAft>
                  <a:spcPts val="100"/>
                </a:spcAft>
                <a:buClrTx/>
                <a:buSzTx/>
                <a:buFontTx/>
                <a:buNone/>
                <a:tabLst>
                  <a:tab pos="571500" algn="l"/>
                </a:tabLst>
                <a:defRPr/>
              </a:pPr>
              <a:r>
                <a:rPr kumimoji="0" lang="en-US" sz="800" b="0" i="1" u="none" strike="noStrike" kern="1200" cap="none" spc="0" normalizeH="0" baseline="0" noProof="0">
                  <a:ln>
                    <a:noFill/>
                  </a:ln>
                  <a:solidFill>
                    <a:sysClr val="windowText" lastClr="000000"/>
                  </a:solidFill>
                  <a:effectLst/>
                  <a:uLnTx/>
                  <a:uFillTx/>
                  <a:latin typeface="Segoe UI Semibold" panose="020B0702040204020203" pitchFamily="34" charset="0"/>
                  <a:ea typeface="+mn-ea"/>
                  <a:cs typeface="Segoe UI Semibold" panose="020B0702040204020203" pitchFamily="34" charset="0"/>
                </a:rPr>
                <a:t>Unified Threat Detection and Response across IT, OT, and IoT Assets </a:t>
              </a:r>
            </a:p>
            <a:p>
              <a:pPr marL="57150" marR="0" lvl="0" indent="0" algn="ctr" defTabSz="914400" rtl="0" eaLnBrk="1" fontAlgn="auto" latinLnBrk="0" hangingPunct="1">
                <a:lnSpc>
                  <a:spcPct val="90000"/>
                </a:lnSpc>
                <a:spcBef>
                  <a:spcPts val="200"/>
                </a:spcBef>
                <a:spcAft>
                  <a:spcPts val="150"/>
                </a:spcAft>
                <a:buClrTx/>
                <a:buSzTx/>
                <a:buFontTx/>
                <a:buNone/>
                <a:tabLst/>
                <a:defRPr/>
              </a:pPr>
              <a:r>
                <a:rPr kumimoji="0" lang="en-US" sz="700" b="0" i="1" u="none" strike="noStrike" kern="1200" cap="none" spc="0" normalizeH="0" baseline="0" noProof="0">
                  <a:ln>
                    <a:noFill/>
                  </a:ln>
                  <a:solidFill>
                    <a:srgbClr val="000000"/>
                  </a:solidFill>
                  <a:effectLst/>
                  <a:uLnTx/>
                  <a:uFillTx/>
                  <a:latin typeface="Segoe UI"/>
                  <a:ea typeface="+mn-ea"/>
                  <a:cs typeface="Segoe UI Semibold" panose="020B0702040204020203" pitchFamily="34" charset="0"/>
                </a:rPr>
                <a:t>Incident Response | Automation </a:t>
              </a:r>
              <a:r>
                <a:rPr kumimoji="0" lang="en-US" sz="700" b="0" i="1" u="none" strike="noStrike" kern="1200" cap="none" spc="0" normalizeH="0" baseline="0" noProof="0">
                  <a:ln>
                    <a:noFill/>
                  </a:ln>
                  <a:solidFill>
                    <a:srgbClr val="000000"/>
                  </a:solidFill>
                  <a:effectLst/>
                  <a:uLnTx/>
                  <a:uFillTx/>
                  <a:latin typeface="Segoe UI"/>
                  <a:ea typeface="+mn-ea"/>
                  <a:cs typeface="Segoe UI Semibold" panose="020B0702040204020203" pitchFamily="34" charset="0"/>
                  <a:sym typeface="Wingdings" panose="05000000000000000000" pitchFamily="2" charset="2"/>
                </a:rPr>
                <a:t>| </a:t>
              </a:r>
              <a:r>
                <a:rPr kumimoji="0" lang="en-US" sz="700" b="0" i="1" u="none" strike="noStrike" kern="1200" cap="none" spc="0" normalizeH="0" baseline="0" noProof="0">
                  <a:ln>
                    <a:noFill/>
                  </a:ln>
                  <a:solidFill>
                    <a:srgbClr val="000000"/>
                  </a:solidFill>
                  <a:effectLst/>
                  <a:uLnTx/>
                  <a:uFillTx/>
                  <a:latin typeface="Segoe UI"/>
                  <a:ea typeface="+mn-ea"/>
                  <a:cs typeface="Segoe UI Semibold" panose="020B0702040204020203" pitchFamily="34" charset="0"/>
                </a:rPr>
                <a:t>Threat Hunting | Threat Intelligence</a:t>
              </a:r>
            </a:p>
            <a:p>
              <a:pPr marL="0" marR="0" lvl="0" indent="0" algn="ctr" defTabSz="914400" rtl="0" eaLnBrk="1" fontAlgn="auto" latinLnBrk="0" hangingPunct="1">
                <a:lnSpc>
                  <a:spcPct val="97000"/>
                </a:lnSpc>
                <a:spcBef>
                  <a:spcPts val="0"/>
                </a:spcBef>
                <a:spcAft>
                  <a:spcPts val="100"/>
                </a:spcAft>
                <a:buClrTx/>
                <a:buSzTx/>
                <a:buFontTx/>
                <a:buNone/>
                <a:tabLst>
                  <a:tab pos="571500" algn="l"/>
                </a:tabLst>
                <a:defRPr/>
              </a:pPr>
              <a:endParaRPr kumimoji="0" lang="en-US" sz="800" b="0" i="1" u="none" strike="noStrike" kern="1200" cap="none" spc="0" normalizeH="0" baseline="0" noProof="0">
                <a:ln>
                  <a:noFill/>
                </a:ln>
                <a:solidFill>
                  <a:sysClr val="windowText" lastClr="000000"/>
                </a:solidFill>
                <a:effectLst/>
                <a:uLnTx/>
                <a:uFillTx/>
                <a:latin typeface="Segoe UI Semibold" panose="020B0702040204020203" pitchFamily="34" charset="0"/>
                <a:ea typeface="+mn-ea"/>
                <a:cs typeface="Segoe UI Semibold" panose="020B0702040204020203" pitchFamily="34" charset="0"/>
              </a:endParaRPr>
            </a:p>
            <a:p>
              <a:pPr marL="0" marR="0" lvl="0" indent="0" algn="ctr" defTabSz="914400" rtl="0" eaLnBrk="1" fontAlgn="auto" latinLnBrk="0" hangingPunct="1">
                <a:lnSpc>
                  <a:spcPct val="97000"/>
                </a:lnSpc>
                <a:spcBef>
                  <a:spcPts val="0"/>
                </a:spcBef>
                <a:spcAft>
                  <a:spcPts val="100"/>
                </a:spcAft>
                <a:buClrTx/>
                <a:buSzTx/>
                <a:buFontTx/>
                <a:buNone/>
                <a:tabLst>
                  <a:tab pos="571500" algn="l"/>
                </a:tabLst>
                <a:defRPr/>
              </a:pPr>
              <a:endParaRPr kumimoji="0" lang="en-US" sz="1050" b="1" i="1" u="none" strike="noStrike" kern="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endParaRPr>
            </a:p>
            <a:p>
              <a:pPr marL="0" marR="0" lvl="0" indent="0" algn="ctr" defTabSz="914400" rtl="0" eaLnBrk="1" fontAlgn="auto" latinLnBrk="0" hangingPunct="1">
                <a:lnSpc>
                  <a:spcPct val="97000"/>
                </a:lnSpc>
                <a:spcBef>
                  <a:spcPts val="0"/>
                </a:spcBef>
                <a:spcAft>
                  <a:spcPts val="100"/>
                </a:spcAft>
                <a:buClrTx/>
                <a:buSzTx/>
                <a:buFontTx/>
                <a:buNone/>
                <a:tabLst>
                  <a:tab pos="571500" algn="l"/>
                </a:tabLst>
                <a:defRPr/>
              </a:pPr>
              <a:endParaRPr kumimoji="0" lang="en-US" sz="900" b="1" i="0" u="none" strike="noStrike" kern="0" cap="none" spc="0" normalizeH="0" baseline="0" noProof="0">
                <a:ln>
                  <a:noFill/>
                </a:ln>
                <a:gradFill>
                  <a:gsLst>
                    <a:gs pos="0">
                      <a:srgbClr val="505050">
                        <a:lumMod val="75000"/>
                      </a:srgbClr>
                    </a:gs>
                    <a:gs pos="100000">
                      <a:srgbClr val="505050">
                        <a:lumMod val="75000"/>
                      </a:srgbClr>
                    </a:gs>
                  </a:gsLst>
                  <a:lin ang="5400000" scaled="1"/>
                </a:gradFill>
                <a:effectLst/>
                <a:highlight>
                  <a:srgbClr val="FFFF00"/>
                </a:highlight>
                <a:uLnTx/>
                <a:uFillTx/>
                <a:latin typeface="Segoe UI" panose="020B0502040204020203" pitchFamily="34" charset="0"/>
                <a:ea typeface="+mn-ea"/>
                <a:cs typeface="Segoe UI" panose="020B0502040204020203" pitchFamily="34" charset="0"/>
              </a:endParaRPr>
            </a:p>
          </p:txBody>
        </p:sp>
        <p:sp>
          <p:nvSpPr>
            <p:cNvPr id="23" name="L-Shape 22">
              <a:extLst>
                <a:ext uri="{FF2B5EF4-FFF2-40B4-BE49-F238E27FC236}">
                  <a16:creationId xmlns:a16="http://schemas.microsoft.com/office/drawing/2014/main" id="{1E79F032-0612-2B55-DBF8-08F5C1BAE180}"/>
                </a:ext>
              </a:extLst>
            </p:cNvPr>
            <p:cNvSpPr/>
            <p:nvPr/>
          </p:nvSpPr>
          <p:spPr bwMode="auto">
            <a:xfrm flipH="1">
              <a:off x="252819" y="836267"/>
              <a:ext cx="4262285" cy="633714"/>
            </a:xfrm>
            <a:prstGeom prst="corner">
              <a:avLst>
                <a:gd name="adj1" fmla="val 9239"/>
                <a:gd name="adj2" fmla="val 76811"/>
              </a:avLst>
            </a:prstGeom>
            <a:solidFill>
              <a:srgbClr val="E5F3FF"/>
            </a:solidFill>
            <a:ln w="19050">
              <a:gradFill>
                <a:gsLst>
                  <a:gs pos="0">
                    <a:srgbClr val="003C6C"/>
                  </a:gs>
                  <a:gs pos="74000">
                    <a:srgbClr val="003C6C"/>
                  </a:gs>
                </a:gsLst>
                <a:lin ang="5400000" scaled="1"/>
              </a:gra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40" tIns="27432"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err="1">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53" name="Rectangle 52">
              <a:hlinkClick r:id="rId161" tooltip="Microsoft Azure Sentinel is a cloud native SIEM+SOAR solution that uses UEBA and ML to rapidly detect, hunt for, and remediate threats across your enterprise (including IT, IoT, and OT environments)"/>
              <a:extLst>
                <a:ext uri="{FF2B5EF4-FFF2-40B4-BE49-F238E27FC236}">
                  <a16:creationId xmlns:a16="http://schemas.microsoft.com/office/drawing/2014/main" id="{E4D38D7F-0E76-3F95-87AD-06D7F06C58D0}"/>
                </a:ext>
              </a:extLst>
            </p:cNvPr>
            <p:cNvSpPr/>
            <p:nvPr/>
          </p:nvSpPr>
          <p:spPr>
            <a:xfrm>
              <a:off x="3862153" y="922088"/>
              <a:ext cx="811354" cy="29198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45720" bIns="457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Microsoft Sentinel </a:t>
              </a:r>
            </a:p>
          </p:txBody>
        </p:sp>
        <p:grpSp>
          <p:nvGrpSpPr>
            <p:cNvPr id="55" name="Group 54">
              <a:extLst>
                <a:ext uri="{FF2B5EF4-FFF2-40B4-BE49-F238E27FC236}">
                  <a16:creationId xmlns:a16="http://schemas.microsoft.com/office/drawing/2014/main" id="{D9FDD3D5-385F-C7D1-EF49-B118D92E3C51}"/>
                </a:ext>
              </a:extLst>
            </p:cNvPr>
            <p:cNvGrpSpPr/>
            <p:nvPr/>
          </p:nvGrpSpPr>
          <p:grpSpPr>
            <a:xfrm>
              <a:off x="4222130" y="869462"/>
              <a:ext cx="93267" cy="96421"/>
              <a:chOff x="1489569" y="-398422"/>
              <a:chExt cx="123825" cy="128013"/>
            </a:xfrm>
          </p:grpSpPr>
          <p:pic>
            <p:nvPicPr>
              <p:cNvPr id="54" name="Graphic 53">
                <a:extLst>
                  <a:ext uri="{FF2B5EF4-FFF2-40B4-BE49-F238E27FC236}">
                    <a16:creationId xmlns:a16="http://schemas.microsoft.com/office/drawing/2014/main" id="{6D24A654-495B-D272-5612-86D14C63105E}"/>
                  </a:ext>
                </a:extLst>
              </p:cNvPr>
              <p:cNvPicPr>
                <a:picLocks noChangeAspect="1"/>
              </p:cNvPicPr>
              <p:nvPr/>
            </p:nvPicPr>
            <p:blipFill>
              <a:blip r:embed="rId162">
                <a:extLst>
                  <a:ext uri="{96DAC541-7B7A-43D3-8B79-37D633B846F1}">
                    <asvg:svgBlip xmlns:asvg="http://schemas.microsoft.com/office/drawing/2016/SVG/main" r:embed="rId163"/>
                  </a:ext>
                </a:extLst>
              </a:blip>
              <a:srcRect/>
              <a:stretch/>
            </p:blipFill>
            <p:spPr>
              <a:xfrm>
                <a:off x="1490061" y="-398422"/>
                <a:ext cx="122842" cy="122842"/>
              </a:xfrm>
              <a:prstGeom prst="rect">
                <a:avLst/>
              </a:prstGeom>
            </p:spPr>
          </p:pic>
          <p:pic>
            <p:nvPicPr>
              <p:cNvPr id="52" name="Graphic 51">
                <a:extLst>
                  <a:ext uri="{FF2B5EF4-FFF2-40B4-BE49-F238E27FC236}">
                    <a16:creationId xmlns:a16="http://schemas.microsoft.com/office/drawing/2014/main" id="{7E01E46D-7989-3280-2590-28ED4A4441D3}"/>
                  </a:ext>
                </a:extLst>
              </p:cNvPr>
              <p:cNvPicPr>
                <a:picLocks noChangeAspect="1"/>
              </p:cNvPicPr>
              <p:nvPr/>
            </p:nvPicPr>
            <p:blipFill>
              <a:blip r:embed="rId164">
                <a:extLst>
                  <a:ext uri="{96DAC541-7B7A-43D3-8B79-37D633B846F1}">
                    <asvg:svgBlip xmlns:asvg="http://schemas.microsoft.com/office/drawing/2016/SVG/main" r:embed="rId165"/>
                  </a:ext>
                </a:extLst>
              </a:blip>
              <a:srcRect/>
              <a:stretch/>
            </p:blipFill>
            <p:spPr>
              <a:xfrm>
                <a:off x="1489569" y="-393251"/>
                <a:ext cx="123825" cy="122842"/>
              </a:xfrm>
              <a:prstGeom prst="rect">
                <a:avLst/>
              </a:prstGeom>
            </p:spPr>
          </p:pic>
        </p:grpSp>
        <p:sp>
          <p:nvSpPr>
            <p:cNvPr id="61" name="TextBox 60">
              <a:extLst>
                <a:ext uri="{FF2B5EF4-FFF2-40B4-BE49-F238E27FC236}">
                  <a16:creationId xmlns:a16="http://schemas.microsoft.com/office/drawing/2014/main" id="{4D066AE0-3D4F-2504-9302-338B9A4B1B8F}"/>
                </a:ext>
              </a:extLst>
            </p:cNvPr>
            <p:cNvSpPr txBox="1"/>
            <p:nvPr/>
          </p:nvSpPr>
          <p:spPr>
            <a:xfrm>
              <a:off x="3994080" y="1183571"/>
              <a:ext cx="549367" cy="207749"/>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0" i="1"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Cloud Native </a:t>
              </a:r>
              <a:br>
                <a:rPr kumimoji="0" lang="en-US" sz="450" b="0" i="1"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br>
              <a:r>
                <a:rPr kumimoji="0" lang="en-US" sz="450" b="0" i="1"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SIEM, SOAR, </a:t>
              </a:r>
              <a:br>
                <a:rPr kumimoji="0" lang="en-US" sz="450" b="0" i="1"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br>
              <a:r>
                <a:rPr kumimoji="0" lang="en-US" sz="450" b="0" i="1"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and UEBA</a:t>
              </a:r>
              <a:endParaRPr kumimoji="0" lang="en-US" sz="450" b="1" i="1"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grpSp>
          <p:nvGrpSpPr>
            <p:cNvPr id="66" name="Group 65">
              <a:extLst>
                <a:ext uri="{FF2B5EF4-FFF2-40B4-BE49-F238E27FC236}">
                  <a16:creationId xmlns:a16="http://schemas.microsoft.com/office/drawing/2014/main" id="{7A1B2B44-D554-F7EE-4C77-C3FB24C314A8}"/>
                </a:ext>
              </a:extLst>
            </p:cNvPr>
            <p:cNvGrpSpPr/>
            <p:nvPr/>
          </p:nvGrpSpPr>
          <p:grpSpPr>
            <a:xfrm>
              <a:off x="1019899" y="1222268"/>
              <a:ext cx="2220831" cy="232195"/>
              <a:chOff x="1277743" y="-310499"/>
              <a:chExt cx="2220831" cy="232195"/>
            </a:xfrm>
          </p:grpSpPr>
          <p:sp>
            <p:nvSpPr>
              <p:cNvPr id="158" name="Rectangle 157">
                <a:hlinkClick r:id="rId166" tooltip="Microsoft Security Copilot (Preview) uses generative AI to help detect threats, investigate incidents, write up investigations, and improve security posture."/>
                <a:extLst>
                  <a:ext uri="{FF2B5EF4-FFF2-40B4-BE49-F238E27FC236}">
                    <a16:creationId xmlns:a16="http://schemas.microsoft.com/office/drawing/2014/main" id="{D10504FB-6C77-E3A3-035C-AE041E7B59CD}"/>
                  </a:ext>
                </a:extLst>
              </p:cNvPr>
              <p:cNvSpPr/>
              <p:nvPr/>
            </p:nvSpPr>
            <p:spPr>
              <a:xfrm>
                <a:off x="1277743" y="-310499"/>
                <a:ext cx="2220831" cy="232195"/>
              </a:xfrm>
              <a:prstGeom prst="rect">
                <a:avLst/>
              </a:prstGeom>
              <a:solidFill>
                <a:srgbClr val="E5F3FF"/>
              </a:solidFill>
              <a:ln w="19050" cap="flat" cmpd="sng" algn="ctr">
                <a:gradFill>
                  <a:gsLst>
                    <a:gs pos="7000">
                      <a:srgbClr val="E5F3FF"/>
                    </a:gs>
                    <a:gs pos="16000">
                      <a:srgbClr val="003C6C"/>
                    </a:gs>
                    <a:gs pos="83000">
                      <a:srgbClr val="003C6C"/>
                    </a:gs>
                    <a:gs pos="93000">
                      <a:srgbClr val="E5F3FF"/>
                    </a:gs>
                  </a:gsLst>
                  <a:lin ang="5400000" scaled="1"/>
                </a:gradFill>
                <a:prstDash val="solid"/>
              </a:ln>
              <a:effectLst/>
            </p:spPr>
            <p:txBody>
              <a:bodyPr lIns="182880" rIns="45720" rtlCol="0" anchor="ctr"/>
              <a:lstStyle/>
              <a:p>
                <a:pPr marL="0" marR="0" lvl="0" indent="0" algn="ctr" defTabSz="914400" rtl="0" eaLnBrk="1" fontAlgn="auto" latinLnBrk="0" hangingPunct="1">
                  <a:lnSpc>
                    <a:spcPct val="97000"/>
                  </a:lnSpc>
                  <a:spcBef>
                    <a:spcPts val="0"/>
                  </a:spcBef>
                  <a:spcAft>
                    <a:spcPts val="100"/>
                  </a:spcAft>
                  <a:buClrTx/>
                  <a:buSzTx/>
                  <a:buFontTx/>
                  <a:buNone/>
                  <a:tabLst>
                    <a:tab pos="571500" algn="l"/>
                  </a:tabLst>
                  <a:defRPr/>
                </a:pPr>
                <a:r>
                  <a:rPr kumimoji="0" lang="en-US" sz="900" b="1" i="0" u="none" strike="noStrike" kern="0" cap="none" spc="0" normalizeH="0" baseline="0" noProof="0">
                    <a:ln>
                      <a:noFill/>
                    </a:ln>
                    <a:solidFill>
                      <a:srgbClr val="0078D7">
                        <a:lumMod val="75000"/>
                      </a:srgbClr>
                    </a:solidFill>
                    <a:effectLst/>
                    <a:uLnTx/>
                    <a:uFillTx/>
                    <a:latin typeface="Segoe UI Semibold" panose="020B0702040204020203" pitchFamily="34" charset="0"/>
                    <a:ea typeface="+mn-ea"/>
                    <a:cs typeface="Segoe UI Semibold" panose="020B0702040204020203" pitchFamily="34" charset="0"/>
                  </a:rPr>
                  <a:t>Microsoft Security Copilot (Preview)</a:t>
                </a:r>
              </a:p>
            </p:txBody>
          </p:sp>
          <p:pic>
            <p:nvPicPr>
              <p:cNvPr id="106" name="Graphic 105">
                <a:extLst>
                  <a:ext uri="{FF2B5EF4-FFF2-40B4-BE49-F238E27FC236}">
                    <a16:creationId xmlns:a16="http://schemas.microsoft.com/office/drawing/2014/main" id="{58788F87-9B45-E485-6717-68514C42EC5E}"/>
                  </a:ext>
                </a:extLst>
              </p:cNvPr>
              <p:cNvPicPr>
                <a:picLocks noChangeAspect="1"/>
              </p:cNvPicPr>
              <p:nvPr/>
            </p:nvPicPr>
            <p:blipFill>
              <a:blip r:embed="rId167">
                <a:extLst>
                  <a:ext uri="{28A0092B-C50C-407E-A947-70E740481C1C}">
                    <a14:useLocalDpi xmlns:a14="http://schemas.microsoft.com/office/drawing/2010/main" val="0"/>
                  </a:ext>
                  <a:ext uri="{96DAC541-7B7A-43D3-8B79-37D633B846F1}">
                    <asvg:svgBlip xmlns:asvg="http://schemas.microsoft.com/office/drawing/2016/SVG/main" r:embed="rId168"/>
                  </a:ext>
                </a:extLst>
              </a:blip>
              <a:stretch>
                <a:fillRect/>
              </a:stretch>
            </p:blipFill>
            <p:spPr>
              <a:xfrm>
                <a:off x="1316886" y="-279586"/>
                <a:ext cx="156107" cy="156107"/>
              </a:xfrm>
              <a:prstGeom prst="rect">
                <a:avLst/>
              </a:prstGeom>
            </p:spPr>
          </p:pic>
        </p:grpSp>
        <p:sp>
          <p:nvSpPr>
            <p:cNvPr id="68" name="Rectangle 67">
              <a:hlinkClick r:id="rId160" tooltip="Unified detection and response platform designed to simplify security operations with integrated detection, automated investigation and response across platforms and clouds. "/>
              <a:extLst>
                <a:ext uri="{FF2B5EF4-FFF2-40B4-BE49-F238E27FC236}">
                  <a16:creationId xmlns:a16="http://schemas.microsoft.com/office/drawing/2014/main" id="{A290D615-68B6-2611-1495-F8034E0DBE87}"/>
                </a:ext>
              </a:extLst>
            </p:cNvPr>
            <p:cNvSpPr/>
            <p:nvPr/>
          </p:nvSpPr>
          <p:spPr>
            <a:xfrm>
              <a:off x="255658" y="746376"/>
              <a:ext cx="4258788" cy="715258"/>
            </a:xfrm>
            <a:prstGeom prst="rect">
              <a:avLst/>
            </a:prstGeom>
            <a:noFill/>
            <a:ln w="19050" cap="flat" cmpd="sng" algn="ctr">
              <a:solidFill>
                <a:srgbClr val="003C6C"/>
              </a:solidFill>
              <a:prstDash val="solid"/>
            </a:ln>
            <a:effectLst/>
          </p:spPr>
          <p:txBody>
            <a:bodyPr lIns="45720" tIns="27432" rIns="45720" rtlCol="0" anchor="t"/>
            <a:lstStyle/>
            <a:p>
              <a:pPr marL="0" marR="0" lvl="0" indent="0" algn="ctr" defTabSz="914400" rtl="0" eaLnBrk="1" fontAlgn="auto" latinLnBrk="0" hangingPunct="1">
                <a:lnSpc>
                  <a:spcPct val="97000"/>
                </a:lnSpc>
                <a:spcBef>
                  <a:spcPts val="0"/>
                </a:spcBef>
                <a:spcAft>
                  <a:spcPts val="100"/>
                </a:spcAft>
                <a:buClrTx/>
                <a:buSzTx/>
                <a:buFontTx/>
                <a:buNone/>
                <a:tabLst>
                  <a:tab pos="571500" algn="l"/>
                </a:tabLst>
                <a:defRPr/>
              </a:pPr>
              <a:endParaRPr kumimoji="0" lang="en-US" sz="900" b="1" i="0" u="none" strike="noStrike" kern="0" cap="none" spc="0" normalizeH="0" baseline="0" noProof="0">
                <a:ln>
                  <a:noFill/>
                </a:ln>
                <a:gradFill>
                  <a:gsLst>
                    <a:gs pos="0">
                      <a:srgbClr val="505050">
                        <a:lumMod val="75000"/>
                      </a:srgbClr>
                    </a:gs>
                    <a:gs pos="100000">
                      <a:srgbClr val="505050">
                        <a:lumMod val="75000"/>
                      </a:srgbClr>
                    </a:gs>
                  </a:gsLst>
                  <a:lin ang="5400000" scaled="1"/>
                </a:gradFill>
                <a:effectLst/>
                <a:highlight>
                  <a:srgbClr val="FFFF00"/>
                </a:highlight>
                <a:uLnTx/>
                <a:uFillTx/>
                <a:latin typeface="Segoe UI" panose="020B0502040204020203" pitchFamily="34" charset="0"/>
                <a:ea typeface="+mn-ea"/>
                <a:cs typeface="Segoe UI" panose="020B0502040204020203" pitchFamily="34" charset="0"/>
              </a:endParaRPr>
            </a:p>
          </p:txBody>
        </p:sp>
      </p:grpSp>
      <p:grpSp>
        <p:nvGrpSpPr>
          <p:cNvPr id="170" name="Group 169">
            <a:extLst>
              <a:ext uri="{FF2B5EF4-FFF2-40B4-BE49-F238E27FC236}">
                <a16:creationId xmlns:a16="http://schemas.microsoft.com/office/drawing/2014/main" id="{1F455B86-A00D-0EB3-381C-03663449EF76}"/>
              </a:ext>
            </a:extLst>
          </p:cNvPr>
          <p:cNvGrpSpPr/>
          <p:nvPr/>
        </p:nvGrpSpPr>
        <p:grpSpPr>
          <a:xfrm>
            <a:off x="2724135" y="394478"/>
            <a:ext cx="1780533" cy="311785"/>
            <a:chOff x="9943238" y="2804841"/>
            <a:chExt cx="1780533" cy="306933"/>
          </a:xfrm>
        </p:grpSpPr>
        <p:sp>
          <p:nvSpPr>
            <p:cNvPr id="176" name="Rectangle 175">
              <a:hlinkClick r:id="rId169" tooltip="The Microsoft Intelligent Security Association (MISA) is an ecosystem of independent software vendors and managed security service providers that have integrated their solutions to better defend against a world of increasing threats."/>
              <a:extLst>
                <a:ext uri="{FF2B5EF4-FFF2-40B4-BE49-F238E27FC236}">
                  <a16:creationId xmlns:a16="http://schemas.microsoft.com/office/drawing/2014/main" id="{9192BBC3-E1BA-102D-2591-F804BC11BE84}"/>
                </a:ext>
              </a:extLst>
            </p:cNvPr>
            <p:cNvSpPr/>
            <p:nvPr/>
          </p:nvSpPr>
          <p:spPr>
            <a:xfrm>
              <a:off x="9943238" y="2804841"/>
              <a:ext cx="1780533" cy="306933"/>
            </a:xfrm>
            <a:prstGeom prst="rect">
              <a:avLst/>
            </a:prstGeom>
            <a:solidFill>
              <a:srgbClr val="EAFCEA"/>
            </a:solidFill>
            <a:ln w="12700">
              <a:solidFill>
                <a:srgbClr val="505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292608" tIns="73152" rIns="45720" bIns="73152"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Managed Security Operations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1" u="none" strike="noStrike" kern="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a:ea typeface="+mn-ea"/>
                  <a:cs typeface="Segoe UI" panose="020B0502040204020203" pitchFamily="34" charset="0"/>
                </a:rPr>
                <a:t>Using Microsoft Security</a:t>
              </a:r>
            </a:p>
          </p:txBody>
        </p:sp>
        <p:sp>
          <p:nvSpPr>
            <p:cNvPr id="188" name="Commitments_EC4D">
              <a:extLst>
                <a:ext uri="{FF2B5EF4-FFF2-40B4-BE49-F238E27FC236}">
                  <a16:creationId xmlns:a16="http://schemas.microsoft.com/office/drawing/2014/main" id="{CA1908E8-0219-3859-98BA-0953AA1FCA7B}"/>
                </a:ext>
              </a:extLst>
            </p:cNvPr>
            <p:cNvSpPr>
              <a:spLocks noChangeAspect="1" noEditPoints="1"/>
            </p:cNvSpPr>
            <p:nvPr/>
          </p:nvSpPr>
          <p:spPr bwMode="auto">
            <a:xfrm>
              <a:off x="10005919" y="2872352"/>
              <a:ext cx="171080" cy="158486"/>
            </a:xfrm>
            <a:custGeom>
              <a:avLst/>
              <a:gdLst>
                <a:gd name="T0" fmla="*/ 56 w 3762"/>
                <a:gd name="T1" fmla="*/ 1280 h 3526"/>
                <a:gd name="T2" fmla="*/ 1246 w 3762"/>
                <a:gd name="T3" fmla="*/ 30 h 3526"/>
                <a:gd name="T4" fmla="*/ 1589 w 3762"/>
                <a:gd name="T5" fmla="*/ 313 h 3526"/>
                <a:gd name="T6" fmla="*/ 104 w 3762"/>
                <a:gd name="T7" fmla="*/ 2297 h 3526"/>
                <a:gd name="T8" fmla="*/ 698 w 3762"/>
                <a:gd name="T9" fmla="*/ 2078 h 3526"/>
                <a:gd name="T10" fmla="*/ 323 w 3762"/>
                <a:gd name="T11" fmla="*/ 1703 h 3526"/>
                <a:gd name="T12" fmla="*/ 2479 w 3762"/>
                <a:gd name="T13" fmla="*/ 2578 h 3526"/>
                <a:gd name="T14" fmla="*/ 3073 w 3762"/>
                <a:gd name="T15" fmla="*/ 2797 h 3526"/>
                <a:gd name="T16" fmla="*/ 2854 w 3762"/>
                <a:gd name="T17" fmla="*/ 2203 h 3526"/>
                <a:gd name="T18" fmla="*/ 1823 w 3762"/>
                <a:gd name="T19" fmla="*/ 3422 h 3526"/>
                <a:gd name="T20" fmla="*/ 2198 w 3762"/>
                <a:gd name="T21" fmla="*/ 3047 h 3526"/>
                <a:gd name="T22" fmla="*/ 2698 w 3762"/>
                <a:gd name="T23" fmla="*/ 3172 h 3526"/>
                <a:gd name="T24" fmla="*/ 2479 w 3762"/>
                <a:gd name="T25" fmla="*/ 2578 h 3526"/>
                <a:gd name="T26" fmla="*/ 479 w 3762"/>
                <a:gd name="T27" fmla="*/ 2672 h 3526"/>
                <a:gd name="T28" fmla="*/ 1073 w 3762"/>
                <a:gd name="T29" fmla="*/ 2453 h 3526"/>
                <a:gd name="T30" fmla="*/ 698 w 3762"/>
                <a:gd name="T31" fmla="*/ 2078 h 3526"/>
                <a:gd name="T32" fmla="*/ 854 w 3762"/>
                <a:gd name="T33" fmla="*/ 2672 h 3526"/>
                <a:gd name="T34" fmla="*/ 1229 w 3762"/>
                <a:gd name="T35" fmla="*/ 3047 h 3526"/>
                <a:gd name="T36" fmla="*/ 1448 w 3762"/>
                <a:gd name="T37" fmla="*/ 2453 h 3526"/>
                <a:gd name="T38" fmla="*/ 854 w 3762"/>
                <a:gd name="T39" fmla="*/ 2672 h 3526"/>
                <a:gd name="T40" fmla="*/ 1229 w 3762"/>
                <a:gd name="T41" fmla="*/ 3422 h 3526"/>
                <a:gd name="T42" fmla="*/ 1823 w 3762"/>
                <a:gd name="T43" fmla="*/ 3203 h 3526"/>
                <a:gd name="T44" fmla="*/ 1448 w 3762"/>
                <a:gd name="T45" fmla="*/ 2828 h 3526"/>
                <a:gd name="T46" fmla="*/ 3214 w 3762"/>
                <a:gd name="T47" fmla="*/ 1813 h 3526"/>
                <a:gd name="T48" fmla="*/ 3746 w 3762"/>
                <a:gd name="T49" fmla="*/ 1220 h 3526"/>
                <a:gd name="T50" fmla="*/ 2526 w 3762"/>
                <a:gd name="T51" fmla="*/ 0 h 3526"/>
                <a:gd name="T52" fmla="*/ 1412 w 3762"/>
                <a:gd name="T53" fmla="*/ 385 h 3526"/>
                <a:gd name="T54" fmla="*/ 1026 w 3762"/>
                <a:gd name="T55" fmla="*/ 1250 h 3526"/>
                <a:gd name="T56" fmla="*/ 1276 w 3762"/>
                <a:gd name="T57" fmla="*/ 1500 h 3526"/>
                <a:gd name="T58" fmla="*/ 2026 w 3762"/>
                <a:gd name="T59" fmla="*/ 750 h 3526"/>
                <a:gd name="T60" fmla="*/ 3448 w 3762"/>
                <a:gd name="T61" fmla="*/ 2047 h 3526"/>
                <a:gd name="T62" fmla="*/ 3071 w 3762"/>
                <a:gd name="T63" fmla="*/ 2420 h 3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62" h="3526">
                  <a:moveTo>
                    <a:pt x="401" y="1625"/>
                  </a:moveTo>
                  <a:cubicBezTo>
                    <a:pt x="56" y="1280"/>
                    <a:pt x="56" y="1280"/>
                    <a:pt x="56" y="1280"/>
                  </a:cubicBezTo>
                  <a:cubicBezTo>
                    <a:pt x="40" y="1264"/>
                    <a:pt x="40" y="1236"/>
                    <a:pt x="56" y="1220"/>
                  </a:cubicBezTo>
                  <a:cubicBezTo>
                    <a:pt x="1246" y="30"/>
                    <a:pt x="1246" y="30"/>
                    <a:pt x="1246" y="30"/>
                  </a:cubicBezTo>
                  <a:cubicBezTo>
                    <a:pt x="1262" y="14"/>
                    <a:pt x="1290" y="14"/>
                    <a:pt x="1306" y="30"/>
                  </a:cubicBezTo>
                  <a:cubicBezTo>
                    <a:pt x="1589" y="313"/>
                    <a:pt x="1589" y="313"/>
                    <a:pt x="1589" y="313"/>
                  </a:cubicBezTo>
                  <a:moveTo>
                    <a:pt x="104" y="1922"/>
                  </a:moveTo>
                  <a:cubicBezTo>
                    <a:pt x="0" y="2026"/>
                    <a:pt x="0" y="2194"/>
                    <a:pt x="104" y="2297"/>
                  </a:cubicBezTo>
                  <a:cubicBezTo>
                    <a:pt x="207" y="2401"/>
                    <a:pt x="375" y="2401"/>
                    <a:pt x="479" y="2297"/>
                  </a:cubicBezTo>
                  <a:cubicBezTo>
                    <a:pt x="698" y="2078"/>
                    <a:pt x="698" y="2078"/>
                    <a:pt x="698" y="2078"/>
                  </a:cubicBezTo>
                  <a:cubicBezTo>
                    <a:pt x="802" y="1974"/>
                    <a:pt x="802" y="1806"/>
                    <a:pt x="698" y="1703"/>
                  </a:cubicBezTo>
                  <a:cubicBezTo>
                    <a:pt x="595" y="1599"/>
                    <a:pt x="427" y="1599"/>
                    <a:pt x="323" y="1703"/>
                  </a:cubicBezTo>
                  <a:lnTo>
                    <a:pt x="104" y="1922"/>
                  </a:lnTo>
                  <a:close/>
                  <a:moveTo>
                    <a:pt x="2479" y="2578"/>
                  </a:moveTo>
                  <a:cubicBezTo>
                    <a:pt x="2698" y="2797"/>
                    <a:pt x="2698" y="2797"/>
                    <a:pt x="2698" y="2797"/>
                  </a:cubicBezTo>
                  <a:cubicBezTo>
                    <a:pt x="2802" y="2901"/>
                    <a:pt x="2970" y="2901"/>
                    <a:pt x="3073" y="2797"/>
                  </a:cubicBezTo>
                  <a:cubicBezTo>
                    <a:pt x="3177" y="2694"/>
                    <a:pt x="3177" y="2526"/>
                    <a:pt x="3073" y="2422"/>
                  </a:cubicBezTo>
                  <a:cubicBezTo>
                    <a:pt x="2854" y="2203"/>
                    <a:pt x="2854" y="2203"/>
                    <a:pt x="2854" y="2203"/>
                  </a:cubicBezTo>
                  <a:moveTo>
                    <a:pt x="1714" y="3313"/>
                  </a:moveTo>
                  <a:cubicBezTo>
                    <a:pt x="1823" y="3422"/>
                    <a:pt x="1823" y="3422"/>
                    <a:pt x="1823" y="3422"/>
                  </a:cubicBezTo>
                  <a:cubicBezTo>
                    <a:pt x="1927" y="3526"/>
                    <a:pt x="2095" y="3526"/>
                    <a:pt x="2198" y="3422"/>
                  </a:cubicBezTo>
                  <a:cubicBezTo>
                    <a:pt x="2302" y="3319"/>
                    <a:pt x="2302" y="3151"/>
                    <a:pt x="2198" y="3047"/>
                  </a:cubicBezTo>
                  <a:cubicBezTo>
                    <a:pt x="2323" y="3172"/>
                    <a:pt x="2323" y="3172"/>
                    <a:pt x="2323" y="3172"/>
                  </a:cubicBezTo>
                  <a:cubicBezTo>
                    <a:pt x="2427" y="3276"/>
                    <a:pt x="2595" y="3276"/>
                    <a:pt x="2698" y="3172"/>
                  </a:cubicBezTo>
                  <a:cubicBezTo>
                    <a:pt x="2802" y="3069"/>
                    <a:pt x="2802" y="2901"/>
                    <a:pt x="2698" y="2797"/>
                  </a:cubicBezTo>
                  <a:cubicBezTo>
                    <a:pt x="2479" y="2578"/>
                    <a:pt x="2479" y="2578"/>
                    <a:pt x="2479" y="2578"/>
                  </a:cubicBezTo>
                  <a:moveTo>
                    <a:pt x="479" y="2297"/>
                  </a:moveTo>
                  <a:cubicBezTo>
                    <a:pt x="375" y="2401"/>
                    <a:pt x="375" y="2569"/>
                    <a:pt x="479" y="2672"/>
                  </a:cubicBezTo>
                  <a:cubicBezTo>
                    <a:pt x="582" y="2776"/>
                    <a:pt x="750" y="2776"/>
                    <a:pt x="854" y="2672"/>
                  </a:cubicBezTo>
                  <a:cubicBezTo>
                    <a:pt x="1073" y="2453"/>
                    <a:pt x="1073" y="2453"/>
                    <a:pt x="1073" y="2453"/>
                  </a:cubicBezTo>
                  <a:cubicBezTo>
                    <a:pt x="1177" y="2349"/>
                    <a:pt x="1177" y="2181"/>
                    <a:pt x="1073" y="2078"/>
                  </a:cubicBezTo>
                  <a:cubicBezTo>
                    <a:pt x="970" y="1974"/>
                    <a:pt x="802" y="1974"/>
                    <a:pt x="698" y="2078"/>
                  </a:cubicBezTo>
                  <a:lnTo>
                    <a:pt x="479" y="2297"/>
                  </a:lnTo>
                  <a:close/>
                  <a:moveTo>
                    <a:pt x="854" y="2672"/>
                  </a:moveTo>
                  <a:cubicBezTo>
                    <a:pt x="750" y="2776"/>
                    <a:pt x="750" y="2944"/>
                    <a:pt x="854" y="3047"/>
                  </a:cubicBezTo>
                  <a:cubicBezTo>
                    <a:pt x="957" y="3151"/>
                    <a:pt x="1125" y="3151"/>
                    <a:pt x="1229" y="3047"/>
                  </a:cubicBezTo>
                  <a:cubicBezTo>
                    <a:pt x="1448" y="2828"/>
                    <a:pt x="1448" y="2828"/>
                    <a:pt x="1448" y="2828"/>
                  </a:cubicBezTo>
                  <a:cubicBezTo>
                    <a:pt x="1552" y="2724"/>
                    <a:pt x="1552" y="2556"/>
                    <a:pt x="1448" y="2453"/>
                  </a:cubicBezTo>
                  <a:cubicBezTo>
                    <a:pt x="1345" y="2349"/>
                    <a:pt x="1177" y="2349"/>
                    <a:pt x="1073" y="2453"/>
                  </a:cubicBezTo>
                  <a:lnTo>
                    <a:pt x="854" y="2672"/>
                  </a:lnTo>
                  <a:close/>
                  <a:moveTo>
                    <a:pt x="1229" y="3047"/>
                  </a:moveTo>
                  <a:cubicBezTo>
                    <a:pt x="1125" y="3151"/>
                    <a:pt x="1125" y="3319"/>
                    <a:pt x="1229" y="3422"/>
                  </a:cubicBezTo>
                  <a:cubicBezTo>
                    <a:pt x="1332" y="3526"/>
                    <a:pt x="1500" y="3526"/>
                    <a:pt x="1604" y="3422"/>
                  </a:cubicBezTo>
                  <a:cubicBezTo>
                    <a:pt x="1823" y="3203"/>
                    <a:pt x="1823" y="3203"/>
                    <a:pt x="1823" y="3203"/>
                  </a:cubicBezTo>
                  <a:cubicBezTo>
                    <a:pt x="1927" y="3099"/>
                    <a:pt x="1927" y="2931"/>
                    <a:pt x="1823" y="2828"/>
                  </a:cubicBezTo>
                  <a:cubicBezTo>
                    <a:pt x="1720" y="2724"/>
                    <a:pt x="1552" y="2724"/>
                    <a:pt x="1448" y="2828"/>
                  </a:cubicBezTo>
                  <a:lnTo>
                    <a:pt x="1229" y="3047"/>
                  </a:lnTo>
                  <a:close/>
                  <a:moveTo>
                    <a:pt x="3214" y="1813"/>
                  </a:moveTo>
                  <a:cubicBezTo>
                    <a:pt x="3746" y="1280"/>
                    <a:pt x="3746" y="1280"/>
                    <a:pt x="3746" y="1280"/>
                  </a:cubicBezTo>
                  <a:cubicBezTo>
                    <a:pt x="3762" y="1264"/>
                    <a:pt x="3762" y="1236"/>
                    <a:pt x="3746" y="1220"/>
                  </a:cubicBezTo>
                  <a:cubicBezTo>
                    <a:pt x="2526" y="0"/>
                    <a:pt x="2526" y="0"/>
                    <a:pt x="2526" y="0"/>
                  </a:cubicBezTo>
                  <a:cubicBezTo>
                    <a:pt x="2526" y="0"/>
                    <a:pt x="2526" y="0"/>
                    <a:pt x="2526" y="0"/>
                  </a:cubicBezTo>
                  <a:cubicBezTo>
                    <a:pt x="1436" y="363"/>
                    <a:pt x="1436" y="363"/>
                    <a:pt x="1436" y="363"/>
                  </a:cubicBezTo>
                  <a:cubicBezTo>
                    <a:pt x="1426" y="367"/>
                    <a:pt x="1417" y="375"/>
                    <a:pt x="1412" y="385"/>
                  </a:cubicBezTo>
                  <a:cubicBezTo>
                    <a:pt x="1057" y="1094"/>
                    <a:pt x="1057" y="1094"/>
                    <a:pt x="1057" y="1094"/>
                  </a:cubicBezTo>
                  <a:cubicBezTo>
                    <a:pt x="1037" y="1142"/>
                    <a:pt x="1026" y="1195"/>
                    <a:pt x="1026" y="1250"/>
                  </a:cubicBezTo>
                  <a:cubicBezTo>
                    <a:pt x="1026" y="1319"/>
                    <a:pt x="1054" y="1382"/>
                    <a:pt x="1099" y="1427"/>
                  </a:cubicBezTo>
                  <a:cubicBezTo>
                    <a:pt x="1144" y="1472"/>
                    <a:pt x="1207" y="1500"/>
                    <a:pt x="1276" y="1500"/>
                  </a:cubicBezTo>
                  <a:cubicBezTo>
                    <a:pt x="1483" y="1500"/>
                    <a:pt x="1651" y="1332"/>
                    <a:pt x="1651" y="1125"/>
                  </a:cubicBezTo>
                  <a:cubicBezTo>
                    <a:pt x="1651" y="918"/>
                    <a:pt x="1819" y="750"/>
                    <a:pt x="2026" y="750"/>
                  </a:cubicBezTo>
                  <a:cubicBezTo>
                    <a:pt x="2094" y="750"/>
                    <a:pt x="2162" y="771"/>
                    <a:pt x="2214" y="813"/>
                  </a:cubicBezTo>
                  <a:cubicBezTo>
                    <a:pt x="3448" y="2047"/>
                    <a:pt x="3448" y="2047"/>
                    <a:pt x="3448" y="2047"/>
                  </a:cubicBezTo>
                  <a:cubicBezTo>
                    <a:pt x="3553" y="2152"/>
                    <a:pt x="3552" y="2321"/>
                    <a:pt x="3446" y="2425"/>
                  </a:cubicBezTo>
                  <a:cubicBezTo>
                    <a:pt x="3341" y="2527"/>
                    <a:pt x="3174" y="2523"/>
                    <a:pt x="3071" y="2420"/>
                  </a:cubicBezTo>
                  <a:cubicBezTo>
                    <a:pt x="2854" y="2203"/>
                    <a:pt x="2854" y="2203"/>
                    <a:pt x="2854" y="2203"/>
                  </a:cubicBezTo>
                </a:path>
              </a:pathLst>
            </a:custGeom>
            <a:noFill/>
            <a:ln w="1270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9144" rIns="91440" bIns="914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grpSp>
        <p:nvGrpSpPr>
          <p:cNvPr id="207" name="Group 206">
            <a:extLst>
              <a:ext uri="{FF2B5EF4-FFF2-40B4-BE49-F238E27FC236}">
                <a16:creationId xmlns:a16="http://schemas.microsoft.com/office/drawing/2014/main" id="{199EF363-5516-72E1-9163-09D34DFB8080}"/>
              </a:ext>
            </a:extLst>
          </p:cNvPr>
          <p:cNvGrpSpPr/>
          <p:nvPr/>
        </p:nvGrpSpPr>
        <p:grpSpPr>
          <a:xfrm>
            <a:off x="256360" y="394478"/>
            <a:ext cx="2443036" cy="311785"/>
            <a:chOff x="256360" y="395132"/>
            <a:chExt cx="2443036" cy="311785"/>
          </a:xfrm>
        </p:grpSpPr>
        <p:sp>
          <p:nvSpPr>
            <p:cNvPr id="211" name="Rectangle 210">
              <a:extLst>
                <a:ext uri="{FF2B5EF4-FFF2-40B4-BE49-F238E27FC236}">
                  <a16:creationId xmlns:a16="http://schemas.microsoft.com/office/drawing/2014/main" id="{786D3F95-2D33-18A6-8D67-332BDE645197}"/>
                </a:ext>
              </a:extLst>
            </p:cNvPr>
            <p:cNvSpPr/>
            <p:nvPr/>
          </p:nvSpPr>
          <p:spPr>
            <a:xfrm>
              <a:off x="256360" y="395132"/>
              <a:ext cx="2443036" cy="311785"/>
            </a:xfrm>
            <a:prstGeom prst="rect">
              <a:avLst/>
            </a:prstGeom>
            <a:solidFill>
              <a:srgbClr val="EAFCEA"/>
            </a:solidFill>
            <a:ln w="12700" cap="flat" cmpd="sng" algn="ctr">
              <a:solidFill>
                <a:srgbClr val="505050"/>
              </a:solidFill>
              <a:prstDash val="solid"/>
            </a:ln>
            <a:effectLst/>
          </p:spPr>
          <p:txBody>
            <a:bodyPr lIns="274320" tIns="18288" rIns="45720" rtlCol="0" anchor="t"/>
            <a:lstStyle/>
            <a:p>
              <a:pPr marL="0" marR="0" lvl="0" indent="0" algn="ctr" defTabSz="914400" rtl="0" eaLnBrk="1" fontAlgn="auto" latinLnBrk="0" hangingPunct="1">
                <a:lnSpc>
                  <a:spcPct val="97000"/>
                </a:lnSpc>
                <a:spcBef>
                  <a:spcPts val="0"/>
                </a:spcBef>
                <a:spcAft>
                  <a:spcPts val="0"/>
                </a:spcAft>
                <a:buClrTx/>
                <a:buSzTx/>
                <a:buFontTx/>
                <a:buNone/>
                <a:tabLst/>
                <a:defRPr/>
              </a:pPr>
              <a:r>
                <a:rPr kumimoji="0" lang="en-US" sz="900" b="1" i="0"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Microsoft Security Experts</a:t>
              </a:r>
            </a:p>
          </p:txBody>
        </p:sp>
        <p:sp>
          <p:nvSpPr>
            <p:cNvPr id="214" name="Rectangle 213">
              <a:hlinkClick r:id="rId170" tooltip="Provides assistance with incident response, recovery, and hunting (onsite and remotely). The incident response is effectively &quot;on retainer&quot; for customers with Premier/Unified Support."/>
              <a:extLst>
                <a:ext uri="{FF2B5EF4-FFF2-40B4-BE49-F238E27FC236}">
                  <a16:creationId xmlns:a16="http://schemas.microsoft.com/office/drawing/2014/main" id="{13096903-9279-EDB6-3CA4-F07D968AB12C}"/>
                </a:ext>
              </a:extLst>
            </p:cNvPr>
            <p:cNvSpPr/>
            <p:nvPr/>
          </p:nvSpPr>
          <p:spPr>
            <a:xfrm>
              <a:off x="454841" y="561121"/>
              <a:ext cx="2187196" cy="134652"/>
            </a:xfrm>
            <a:prstGeom prst="rect">
              <a:avLst/>
            </a:prstGeom>
            <a:noFill/>
            <a:ln w="14224" cap="flat" cmpd="sng" algn="ctr">
              <a:noFill/>
              <a:prstDash val="solid"/>
            </a:ln>
            <a:effectLst/>
          </p:spPr>
          <p:txBody>
            <a:bodyPr lIns="45720" rIns="0" rtlCol="0" anchor="ctr"/>
            <a:lstStyle/>
            <a:p>
              <a:pPr marL="0" marR="0" lvl="0" indent="0" algn="ctr" defTabSz="914400" rtl="0" eaLnBrk="1" fontAlgn="auto" latinLnBrk="0" hangingPunct="1">
                <a:lnSpc>
                  <a:spcPct val="97000"/>
                </a:lnSpc>
                <a:spcBef>
                  <a:spcPts val="0"/>
                </a:spcBef>
                <a:spcAft>
                  <a:spcPts val="0"/>
                </a:spcAft>
                <a:buClrTx/>
                <a:buSzTx/>
                <a:buFontTx/>
                <a:buNone/>
                <a:tabLst/>
                <a:defRPr/>
              </a:pPr>
              <a:r>
                <a:rPr kumimoji="0" lang="en-US" sz="650" b="0" i="1" u="none" strike="noStrike" kern="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t>Defender Experts | Detection and Response Team (DART)</a:t>
              </a:r>
            </a:p>
          </p:txBody>
        </p:sp>
        <p:sp>
          <p:nvSpPr>
            <p:cNvPr id="215" name="people_4" title="Icon of a person">
              <a:extLst>
                <a:ext uri="{FF2B5EF4-FFF2-40B4-BE49-F238E27FC236}">
                  <a16:creationId xmlns:a16="http://schemas.microsoft.com/office/drawing/2014/main" id="{D9F3A104-8AE7-08F3-7C14-05AB5BC1BEEC}"/>
                </a:ext>
              </a:extLst>
            </p:cNvPr>
            <p:cNvSpPr>
              <a:spLocks noChangeAspect="1" noEditPoints="1"/>
            </p:cNvSpPr>
            <p:nvPr/>
          </p:nvSpPr>
          <p:spPr bwMode="auto">
            <a:xfrm>
              <a:off x="303074" y="433870"/>
              <a:ext cx="151767" cy="158760"/>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noFill/>
            <a:ln w="1270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spTree>
    <p:extLst>
      <p:ext uri="{BB962C8B-B14F-4D97-AF65-F5344CB8AC3E}">
        <p14:creationId xmlns:p14="http://schemas.microsoft.com/office/powerpoint/2010/main" val="120422038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B26CF9E-A253-4B26-A3E0-897E6E62BCFA}"/>
              </a:ext>
            </a:extLst>
          </p:cNvPr>
          <p:cNvSpPr>
            <a:spLocks noGrp="1"/>
          </p:cNvSpPr>
          <p:nvPr>
            <p:ph type="title"/>
          </p:nvPr>
        </p:nvSpPr>
        <p:spPr>
          <a:xfrm>
            <a:off x="383606" y="433864"/>
            <a:ext cx="11655425" cy="648221"/>
          </a:xfrm>
        </p:spPr>
        <p:txBody>
          <a:bodyPr/>
          <a:lstStyle/>
          <a:p>
            <a:r>
              <a:rPr lang="en-AU" dirty="0"/>
              <a:t>High Level Roadmap (3m-1y-3y) </a:t>
            </a:r>
            <a:endParaRPr lang="en-US" dirty="0"/>
          </a:p>
        </p:txBody>
      </p:sp>
      <p:pic>
        <p:nvPicPr>
          <p:cNvPr id="10" name="Picture 9">
            <a:extLst>
              <a:ext uri="{FF2B5EF4-FFF2-40B4-BE49-F238E27FC236}">
                <a16:creationId xmlns:a16="http://schemas.microsoft.com/office/drawing/2014/main" id="{1D2D97E6-9A41-46E0-9983-9B7AB7785223}"/>
              </a:ext>
            </a:extLst>
          </p:cNvPr>
          <p:cNvPicPr>
            <a:picLocks noChangeAspect="1"/>
          </p:cNvPicPr>
          <p:nvPr/>
        </p:nvPicPr>
        <p:blipFill>
          <a:blip r:embed="rId2"/>
          <a:stretch>
            <a:fillRect/>
          </a:stretch>
        </p:blipFill>
        <p:spPr>
          <a:xfrm>
            <a:off x="983673" y="2039311"/>
            <a:ext cx="8082962" cy="4500034"/>
          </a:xfrm>
          <a:prstGeom prst="rect">
            <a:avLst/>
          </a:prstGeom>
        </p:spPr>
      </p:pic>
      <p:pic>
        <p:nvPicPr>
          <p:cNvPr id="3" name="Graphic 2" descr="Bookmark with solid fill">
            <a:extLst>
              <a:ext uri="{FF2B5EF4-FFF2-40B4-BE49-F238E27FC236}">
                <a16:creationId xmlns:a16="http://schemas.microsoft.com/office/drawing/2014/main" id="{CAA2B2BE-E0B2-4510-8F5F-D44180E064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19173" y="-138297"/>
            <a:ext cx="914400" cy="914400"/>
          </a:xfrm>
          <a:prstGeom prst="rect">
            <a:avLst/>
          </a:prstGeom>
        </p:spPr>
      </p:pic>
      <p:sp>
        <p:nvSpPr>
          <p:cNvPr id="4" name="TextBox 3">
            <a:extLst>
              <a:ext uri="{FF2B5EF4-FFF2-40B4-BE49-F238E27FC236}">
                <a16:creationId xmlns:a16="http://schemas.microsoft.com/office/drawing/2014/main" id="{6876CCED-E759-BA92-399C-3825AC59EC24}"/>
              </a:ext>
            </a:extLst>
          </p:cNvPr>
          <p:cNvSpPr txBox="1"/>
          <p:nvPr/>
        </p:nvSpPr>
        <p:spPr>
          <a:xfrm>
            <a:off x="11378965" y="64532"/>
            <a:ext cx="594816" cy="369332"/>
          </a:xfrm>
          <a:prstGeom prst="rect">
            <a:avLst/>
          </a:prstGeom>
          <a:noFill/>
        </p:spPr>
        <p:txBody>
          <a:bodyPr wrap="square">
            <a:spAutoFit/>
          </a:bodyPr>
          <a:lstStyle/>
          <a:p>
            <a:pPr algn="ctr"/>
            <a:r>
              <a:rPr lang="en-US" sz="1800" dirty="0">
                <a:solidFill>
                  <a:schemeClr val="tx1">
                    <a:lumMod val="85000"/>
                    <a:lumOff val="15000"/>
                  </a:schemeClr>
                </a:solidFill>
              </a:rPr>
              <a:t>4</a:t>
            </a:r>
            <a:endParaRPr lang="en-US" dirty="0">
              <a:solidFill>
                <a:schemeClr val="tx1">
                  <a:lumMod val="85000"/>
                  <a:lumOff val="15000"/>
                </a:schemeClr>
              </a:solidFill>
            </a:endParaRPr>
          </a:p>
        </p:txBody>
      </p:sp>
    </p:spTree>
    <p:extLst>
      <p:ext uri="{BB962C8B-B14F-4D97-AF65-F5344CB8AC3E}">
        <p14:creationId xmlns:p14="http://schemas.microsoft.com/office/powerpoint/2010/main" val="380757100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0BE6DA0-2F47-4362-9759-9DCA314B70FD}"/>
              </a:ext>
            </a:extLst>
          </p:cNvPr>
          <p:cNvSpPr/>
          <p:nvPr/>
        </p:nvSpPr>
        <p:spPr bwMode="auto">
          <a:xfrm>
            <a:off x="4879932" y="1496325"/>
            <a:ext cx="4336096" cy="4336096"/>
          </a:xfrm>
          <a:prstGeom prst="ellipse">
            <a:avLst/>
          </a:prstGeom>
          <a:noFill/>
          <a:ln w="8388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74" tIns="146296" rIns="182874" bIns="146296" numCol="1" spcCol="0" rtlCol="0" fromWordArt="0" anchor="t" anchorCtr="0" forceAA="0" compatLnSpc="1">
            <a:prstTxWarp prst="textNoShape">
              <a:avLst/>
            </a:prstTxWarp>
            <a:noAutofit/>
          </a:bodyPr>
          <a:lstStyle/>
          <a:p>
            <a:pPr defTabSz="932506" fontAlgn="base">
              <a:spcBef>
                <a:spcPct val="0"/>
              </a:spcBef>
              <a:spcAft>
                <a:spcPct val="0"/>
              </a:spcAft>
              <a:defRPr/>
            </a:pPr>
            <a:endParaRPr lang="en-US" sz="2000">
              <a:solidFill>
                <a:srgbClr val="FFFFFF"/>
              </a:solidFill>
              <a:latin typeface="Segoe UI"/>
              <a:ea typeface="Segoe UI" pitchFamily="34" charset="0"/>
              <a:cs typeface="Segoe UI" pitchFamily="34" charset="0"/>
            </a:endParaRPr>
          </a:p>
        </p:txBody>
      </p:sp>
      <p:sp>
        <p:nvSpPr>
          <p:cNvPr id="29" name="Oval 28">
            <a:extLst>
              <a:ext uri="{FF2B5EF4-FFF2-40B4-BE49-F238E27FC236}">
                <a16:creationId xmlns:a16="http://schemas.microsoft.com/office/drawing/2014/main" id="{EBA689F3-DDDD-4113-9676-42A6DB2D1ADE}"/>
              </a:ext>
            </a:extLst>
          </p:cNvPr>
          <p:cNvSpPr/>
          <p:nvPr/>
        </p:nvSpPr>
        <p:spPr bwMode="auto">
          <a:xfrm>
            <a:off x="6106016" y="2700878"/>
            <a:ext cx="1932187" cy="1932187"/>
          </a:xfrm>
          <a:prstGeom prst="ellipse">
            <a:avLst/>
          </a:prstGeom>
          <a:solidFill>
            <a:srgbClr val="107C10"/>
          </a:solidFill>
          <a:ln w="8388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74" tIns="146296" rIns="182874" bIns="146296" numCol="1" spcCol="0" rtlCol="0" fromWordArt="0" anchor="t" anchorCtr="0" forceAA="0" compatLnSpc="1">
            <a:prstTxWarp prst="textNoShape">
              <a:avLst/>
            </a:prstTxWarp>
            <a:noAutofit/>
          </a:bodyPr>
          <a:lstStyle/>
          <a:p>
            <a:pPr defTabSz="932506" fontAlgn="base">
              <a:spcBef>
                <a:spcPct val="0"/>
              </a:spcBef>
              <a:spcAft>
                <a:spcPct val="0"/>
              </a:spcAft>
              <a:defRPr/>
            </a:pPr>
            <a:endParaRPr lang="en-US" sz="2000">
              <a:solidFill>
                <a:srgbClr val="FFFFFF"/>
              </a:solidFill>
              <a:latin typeface="Segoe UI"/>
              <a:ea typeface="Segoe UI" pitchFamily="34" charset="0"/>
              <a:cs typeface="Segoe UI" pitchFamily="34" charset="0"/>
            </a:endParaRPr>
          </a:p>
        </p:txBody>
      </p:sp>
      <p:cxnSp>
        <p:nvCxnSpPr>
          <p:cNvPr id="8" name="Straight Connector 7">
            <a:extLst>
              <a:ext uri="{FF2B5EF4-FFF2-40B4-BE49-F238E27FC236}">
                <a16:creationId xmlns:a16="http://schemas.microsoft.com/office/drawing/2014/main" id="{FA83B2FF-0BAD-4144-AEB5-5BA8EEE5A57A}"/>
              </a:ext>
            </a:extLst>
          </p:cNvPr>
          <p:cNvCxnSpPr>
            <a:cxnSpLocks/>
            <a:stCxn id="2" idx="0"/>
          </p:cNvCxnSpPr>
          <p:nvPr/>
        </p:nvCxnSpPr>
        <p:spPr>
          <a:xfrm flipH="1">
            <a:off x="659296" y="1498799"/>
            <a:ext cx="6414587" cy="128"/>
          </a:xfrm>
          <a:prstGeom prst="line">
            <a:avLst/>
          </a:prstGeom>
          <a:ln w="838835">
            <a:solidFill>
              <a:srgbClr val="FFFFF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Security green">
            <a:extLst>
              <a:ext uri="{FF2B5EF4-FFF2-40B4-BE49-F238E27FC236}">
                <a16:creationId xmlns:a16="http://schemas.microsoft.com/office/drawing/2014/main" id="{584AB1AD-1162-49EF-A065-5454743A7FE1}"/>
              </a:ext>
            </a:extLst>
          </p:cNvPr>
          <p:cNvSpPr/>
          <p:nvPr/>
        </p:nvSpPr>
        <p:spPr bwMode="auto">
          <a:xfrm>
            <a:off x="4905834" y="1498799"/>
            <a:ext cx="4336096" cy="4336096"/>
          </a:xfrm>
          <a:prstGeom prst="ellipse">
            <a:avLst/>
          </a:prstGeom>
          <a:noFill/>
          <a:ln w="63500">
            <a:solidFill>
              <a:srgbClr val="D4E7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74" tIns="146296" rIns="182874" bIns="146296" numCol="1" spcCol="0" rtlCol="0" fromWordArt="0" anchor="t" anchorCtr="0" forceAA="0" compatLnSpc="1">
            <a:prstTxWarp prst="textNoShape">
              <a:avLst/>
            </a:prstTxWarp>
            <a:noAutofit/>
          </a:bodyPr>
          <a:lstStyle/>
          <a:p>
            <a:pPr defTabSz="932506" fontAlgn="base">
              <a:spcBef>
                <a:spcPct val="0"/>
              </a:spcBef>
              <a:spcAft>
                <a:spcPct val="0"/>
              </a:spcAft>
              <a:defRPr/>
            </a:pPr>
            <a:endParaRPr lang="en-US" sz="2000">
              <a:solidFill>
                <a:srgbClr val="FFFFFF"/>
              </a:solidFill>
              <a:latin typeface="Segoe UI"/>
              <a:ea typeface="Segoe UI" pitchFamily="34" charset="0"/>
              <a:cs typeface="Segoe UI" pitchFamily="34" charset="0"/>
            </a:endParaRPr>
          </a:p>
        </p:txBody>
      </p:sp>
      <p:cxnSp>
        <p:nvCxnSpPr>
          <p:cNvPr id="5" name="Straight Arrow Connector 4">
            <a:extLst>
              <a:ext uri="{FF2B5EF4-FFF2-40B4-BE49-F238E27FC236}">
                <a16:creationId xmlns:a16="http://schemas.microsoft.com/office/drawing/2014/main" id="{324010F1-B84C-44B1-B001-DAC97BFA1AB7}"/>
              </a:ext>
            </a:extLst>
          </p:cNvPr>
          <p:cNvCxnSpPr>
            <a:cxnSpLocks/>
          </p:cNvCxnSpPr>
          <p:nvPr/>
        </p:nvCxnSpPr>
        <p:spPr>
          <a:xfrm>
            <a:off x="1436915" y="1498797"/>
            <a:ext cx="5635195" cy="0"/>
          </a:xfrm>
          <a:prstGeom prst="straightConnector1">
            <a:avLst/>
          </a:prstGeom>
          <a:ln w="63500">
            <a:solidFill>
              <a:srgbClr val="D4E7D4"/>
            </a:solidFill>
            <a:headEnd type="none" w="lg" len="med"/>
            <a:tailEnd type="arrow" w="lg" len="lg"/>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9F47981-27E7-4D0C-B83B-E0B26DE5B04B}"/>
              </a:ext>
            </a:extLst>
          </p:cNvPr>
          <p:cNvSpPr txBox="1"/>
          <p:nvPr/>
        </p:nvSpPr>
        <p:spPr>
          <a:xfrm>
            <a:off x="1582230" y="1090567"/>
            <a:ext cx="3073214" cy="353943"/>
          </a:xfrm>
          <a:prstGeom prst="rect">
            <a:avLst/>
          </a:prstGeom>
          <a:noFill/>
        </p:spPr>
        <p:txBody>
          <a:bodyPr wrap="none" lIns="0" tIns="0" rIns="0" bIns="0" rtlCol="0">
            <a:spAutoFit/>
          </a:bodyPr>
          <a:lstStyle/>
          <a:p>
            <a:pPr>
              <a:defRPr/>
            </a:pPr>
            <a:r>
              <a:rPr lang="en-US" sz="2300" dirty="0">
                <a:solidFill>
                  <a:sysClr val="windowText" lastClr="000000"/>
                </a:solidFill>
                <a:latin typeface="Segoe UI Semibold"/>
              </a:rPr>
              <a:t>Strategy &amp; Governance</a:t>
            </a:r>
          </a:p>
        </p:txBody>
      </p:sp>
      <p:sp>
        <p:nvSpPr>
          <p:cNvPr id="10" name="TextBox 9">
            <a:extLst>
              <a:ext uri="{FF2B5EF4-FFF2-40B4-BE49-F238E27FC236}">
                <a16:creationId xmlns:a16="http://schemas.microsoft.com/office/drawing/2014/main" id="{858D2150-4FB4-467B-B4AC-78BAF8E0F8F4}"/>
              </a:ext>
            </a:extLst>
          </p:cNvPr>
          <p:cNvSpPr txBox="1"/>
          <p:nvPr/>
        </p:nvSpPr>
        <p:spPr>
          <a:xfrm>
            <a:off x="1582232" y="1625622"/>
            <a:ext cx="2639953" cy="215444"/>
          </a:xfrm>
          <a:prstGeom prst="rect">
            <a:avLst/>
          </a:prstGeom>
          <a:noFill/>
        </p:spPr>
        <p:txBody>
          <a:bodyPr wrap="none" lIns="0" tIns="0" rIns="0" bIns="0" rtlCol="0">
            <a:spAutoFit/>
          </a:bodyPr>
          <a:lstStyle/>
          <a:p>
            <a:pPr>
              <a:defRPr/>
            </a:pPr>
            <a:r>
              <a:rPr lang="en-US" sz="1400">
                <a:solidFill>
                  <a:sysClr val="windowText" lastClr="000000"/>
                </a:solidFill>
                <a:latin typeface="Segoe UI"/>
              </a:rPr>
              <a:t>Driving Continuous Improvement</a:t>
            </a:r>
          </a:p>
        </p:txBody>
      </p:sp>
      <p:sp>
        <p:nvSpPr>
          <p:cNvPr id="53" name="TextBox 52">
            <a:extLst>
              <a:ext uri="{FF2B5EF4-FFF2-40B4-BE49-F238E27FC236}">
                <a16:creationId xmlns:a16="http://schemas.microsoft.com/office/drawing/2014/main" id="{461AB728-0CDA-40F0-B8C7-C8917752C793}"/>
              </a:ext>
            </a:extLst>
          </p:cNvPr>
          <p:cNvSpPr txBox="1"/>
          <p:nvPr/>
        </p:nvSpPr>
        <p:spPr>
          <a:xfrm rot="1634576">
            <a:off x="6772944" y="1522108"/>
            <a:ext cx="2209378" cy="1108331"/>
          </a:xfrm>
          <a:prstGeom prst="rect">
            <a:avLst/>
          </a:prstGeom>
          <a:noFill/>
        </p:spPr>
        <p:txBody>
          <a:bodyPr wrap="square">
            <a:prstTxWarp prst="textArchUp">
              <a:avLst/>
            </a:prstTxWarp>
            <a:spAutoFit/>
          </a:bodyPr>
          <a:lstStyle/>
          <a:p>
            <a:pPr algn="ctr">
              <a:defRPr/>
            </a:pPr>
            <a:r>
              <a:rPr lang="en-US" sz="2300" i="1">
                <a:solidFill>
                  <a:srgbClr val="000000"/>
                </a:solidFill>
                <a:latin typeface="Segoe UI"/>
              </a:rPr>
              <a:t>Intelligence</a:t>
            </a:r>
          </a:p>
        </p:txBody>
      </p:sp>
      <p:sp>
        <p:nvSpPr>
          <p:cNvPr id="20" name="TextBox 19">
            <a:extLst>
              <a:ext uri="{FF2B5EF4-FFF2-40B4-BE49-F238E27FC236}">
                <a16:creationId xmlns:a16="http://schemas.microsoft.com/office/drawing/2014/main" id="{CE881BDE-A828-4766-978E-47E71B70A886}"/>
              </a:ext>
            </a:extLst>
          </p:cNvPr>
          <p:cNvSpPr txBox="1"/>
          <p:nvPr/>
        </p:nvSpPr>
        <p:spPr>
          <a:xfrm>
            <a:off x="5619574" y="4676611"/>
            <a:ext cx="2905074" cy="1428044"/>
          </a:xfrm>
          <a:prstGeom prst="rect">
            <a:avLst/>
          </a:prstGeom>
          <a:noFill/>
        </p:spPr>
        <p:txBody>
          <a:bodyPr wrap="square">
            <a:prstTxWarp prst="textArchDown">
              <a:avLst/>
            </a:prstTxWarp>
            <a:spAutoFit/>
          </a:bodyPr>
          <a:lstStyle/>
          <a:p>
            <a:pPr algn="ctr">
              <a:defRPr/>
            </a:pPr>
            <a:r>
              <a:rPr lang="en-US" sz="2300" i="1">
                <a:solidFill>
                  <a:sysClr val="windowText" lastClr="000000"/>
                </a:solidFill>
                <a:latin typeface="Segoe UI"/>
              </a:rPr>
              <a:t>Policies and Standards</a:t>
            </a:r>
          </a:p>
        </p:txBody>
      </p:sp>
      <p:sp>
        <p:nvSpPr>
          <p:cNvPr id="4" name="Title 3">
            <a:extLst>
              <a:ext uri="{FF2B5EF4-FFF2-40B4-BE49-F238E27FC236}">
                <a16:creationId xmlns:a16="http://schemas.microsoft.com/office/drawing/2014/main" id="{4D485921-BDAC-4934-8676-F3C962C1064F}"/>
              </a:ext>
            </a:extLst>
          </p:cNvPr>
          <p:cNvSpPr>
            <a:spLocks noGrp="1"/>
          </p:cNvSpPr>
          <p:nvPr>
            <p:ph type="title"/>
          </p:nvPr>
        </p:nvSpPr>
        <p:spPr>
          <a:xfrm>
            <a:off x="429740" y="297369"/>
            <a:ext cx="11017250" cy="430213"/>
          </a:xfrm>
        </p:spPr>
        <p:txBody>
          <a:bodyPr/>
          <a:lstStyle/>
          <a:p>
            <a:r>
              <a:rPr lang="en-US" dirty="0"/>
              <a:t>Principle 5: Continuously Evolves</a:t>
            </a:r>
          </a:p>
        </p:txBody>
      </p:sp>
      <p:sp>
        <p:nvSpPr>
          <p:cNvPr id="12" name="!!Security green">
            <a:extLst>
              <a:ext uri="{FF2B5EF4-FFF2-40B4-BE49-F238E27FC236}">
                <a16:creationId xmlns:a16="http://schemas.microsoft.com/office/drawing/2014/main" id="{4556DE98-4BA6-406E-82B3-ED0C715726C5}"/>
              </a:ext>
            </a:extLst>
          </p:cNvPr>
          <p:cNvSpPr/>
          <p:nvPr/>
        </p:nvSpPr>
        <p:spPr bwMode="auto">
          <a:xfrm>
            <a:off x="5030762" y="1625624"/>
            <a:ext cx="4082696" cy="4082696"/>
          </a:xfrm>
          <a:prstGeom prst="ellipse">
            <a:avLst/>
          </a:prstGeom>
          <a:noFill/>
          <a:ln w="660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74" tIns="146296" rIns="182874" bIns="146296" numCol="1" spcCol="0" rtlCol="0" fromWordArt="0" anchor="t" anchorCtr="0" forceAA="0" compatLnSpc="1">
            <a:prstTxWarp prst="textNoShape">
              <a:avLst/>
            </a:prstTxWarp>
            <a:noAutofit/>
          </a:bodyPr>
          <a:lstStyle/>
          <a:p>
            <a:pPr defTabSz="932506" fontAlgn="base">
              <a:spcBef>
                <a:spcPct val="0"/>
              </a:spcBef>
              <a:spcAft>
                <a:spcPct val="0"/>
              </a:spcAft>
              <a:defRPr/>
            </a:pPr>
            <a:endParaRPr lang="en-US" sz="2000">
              <a:solidFill>
                <a:srgbClr val="FFFFFF"/>
              </a:solidFill>
              <a:latin typeface="Segoe UI"/>
              <a:ea typeface="Segoe UI" pitchFamily="34" charset="0"/>
              <a:cs typeface="Segoe UI" pitchFamily="34" charset="0"/>
            </a:endParaRPr>
          </a:p>
        </p:txBody>
      </p:sp>
      <p:sp>
        <p:nvSpPr>
          <p:cNvPr id="34" name="Oval 33">
            <a:extLst>
              <a:ext uri="{FF2B5EF4-FFF2-40B4-BE49-F238E27FC236}">
                <a16:creationId xmlns:a16="http://schemas.microsoft.com/office/drawing/2014/main" id="{2B3269BD-A8CC-4357-A1FE-B0098F4A1247}"/>
              </a:ext>
            </a:extLst>
          </p:cNvPr>
          <p:cNvSpPr/>
          <p:nvPr/>
        </p:nvSpPr>
        <p:spPr bwMode="auto">
          <a:xfrm>
            <a:off x="5668963" y="2265558"/>
            <a:ext cx="2807412" cy="2807410"/>
          </a:xfrm>
          <a:prstGeom prst="ellipse">
            <a:avLst/>
          </a:prstGeom>
          <a:noFill/>
          <a:ln w="8388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74" tIns="146296" rIns="182874" bIns="146296" numCol="1" spcCol="0" rtlCol="0" fromWordArt="0" anchor="t" anchorCtr="0" forceAA="0" compatLnSpc="1">
            <a:prstTxWarp prst="textNoShape">
              <a:avLst/>
            </a:prstTxWarp>
            <a:noAutofit/>
          </a:bodyPr>
          <a:lstStyle/>
          <a:p>
            <a:pPr defTabSz="932506" fontAlgn="base">
              <a:spcBef>
                <a:spcPct val="0"/>
              </a:spcBef>
              <a:spcAft>
                <a:spcPct val="0"/>
              </a:spcAft>
              <a:defRPr/>
            </a:pPr>
            <a:endParaRPr lang="en-US" sz="2000">
              <a:solidFill>
                <a:srgbClr val="FFFFFF"/>
              </a:solidFill>
              <a:latin typeface="Segoe UI"/>
              <a:ea typeface="Segoe UI" pitchFamily="34" charset="0"/>
              <a:cs typeface="Segoe UI" pitchFamily="34" charset="0"/>
            </a:endParaRPr>
          </a:p>
        </p:txBody>
      </p:sp>
      <p:sp>
        <p:nvSpPr>
          <p:cNvPr id="35" name="Arc 34">
            <a:extLst>
              <a:ext uri="{FF2B5EF4-FFF2-40B4-BE49-F238E27FC236}">
                <a16:creationId xmlns:a16="http://schemas.microsoft.com/office/drawing/2014/main" id="{2BC6AE3D-7ACA-4240-B340-1041C61C48C4}"/>
              </a:ext>
            </a:extLst>
          </p:cNvPr>
          <p:cNvSpPr/>
          <p:nvPr/>
        </p:nvSpPr>
        <p:spPr>
          <a:xfrm>
            <a:off x="5673458" y="2260815"/>
            <a:ext cx="2808525" cy="2808523"/>
          </a:xfrm>
          <a:prstGeom prst="arc">
            <a:avLst>
              <a:gd name="adj1" fmla="val 8873706"/>
              <a:gd name="adj2" fmla="val 16282405"/>
            </a:avLst>
          </a:prstGeom>
          <a:ln w="660400">
            <a:solidFill>
              <a:srgbClr val="0078D4">
                <a:alpha val="30000"/>
              </a:srgbClr>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2000">
              <a:solidFill>
                <a:srgbClr val="000000"/>
              </a:solidFill>
              <a:latin typeface="Segoe UI"/>
            </a:endParaRPr>
          </a:p>
        </p:txBody>
      </p:sp>
      <p:sp>
        <p:nvSpPr>
          <p:cNvPr id="37" name="Oval 36">
            <a:extLst>
              <a:ext uri="{FF2B5EF4-FFF2-40B4-BE49-F238E27FC236}">
                <a16:creationId xmlns:a16="http://schemas.microsoft.com/office/drawing/2014/main" id="{60F591B9-73B2-470D-B745-DD1D9C17B171}"/>
              </a:ext>
            </a:extLst>
          </p:cNvPr>
          <p:cNvSpPr/>
          <p:nvPr/>
        </p:nvSpPr>
        <p:spPr bwMode="auto">
          <a:xfrm>
            <a:off x="5455477" y="3968640"/>
            <a:ext cx="838764" cy="838763"/>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74" tIns="146296" rIns="182874" bIns="146296" numCol="1" spcCol="0" rtlCol="0" fromWordArt="0" anchor="t" anchorCtr="0" forceAA="0" compatLnSpc="1">
            <a:prstTxWarp prst="textNoShape">
              <a:avLst/>
            </a:prstTxWarp>
            <a:noAutofit/>
          </a:bodyPr>
          <a:lstStyle/>
          <a:p>
            <a:pPr defTabSz="932506" fontAlgn="base">
              <a:spcBef>
                <a:spcPct val="0"/>
              </a:spcBef>
              <a:spcAft>
                <a:spcPct val="0"/>
              </a:spcAft>
              <a:defRPr/>
            </a:pPr>
            <a:endParaRPr lang="en-US" sz="2000">
              <a:solidFill>
                <a:srgbClr val="FFFFFF"/>
              </a:solidFill>
              <a:latin typeface="Segoe UI"/>
              <a:ea typeface="Segoe UI" pitchFamily="34" charset="0"/>
              <a:cs typeface="Segoe UI" pitchFamily="34" charset="0"/>
            </a:endParaRPr>
          </a:p>
        </p:txBody>
      </p:sp>
      <p:sp>
        <p:nvSpPr>
          <p:cNvPr id="38" name="Oval 37">
            <a:extLst>
              <a:ext uri="{FF2B5EF4-FFF2-40B4-BE49-F238E27FC236}">
                <a16:creationId xmlns:a16="http://schemas.microsoft.com/office/drawing/2014/main" id="{650FC08B-F8AA-4FED-A63C-B3F92EA83BC9}"/>
              </a:ext>
            </a:extLst>
          </p:cNvPr>
          <p:cNvSpPr/>
          <p:nvPr userDrawn="1"/>
        </p:nvSpPr>
        <p:spPr bwMode="auto">
          <a:xfrm>
            <a:off x="5545473" y="4058634"/>
            <a:ext cx="658773" cy="658774"/>
          </a:xfrm>
          <a:prstGeom prst="ellipse">
            <a:avLst/>
          </a:prstGeom>
          <a:solidFill>
            <a:srgbClr val="FFB9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74" tIns="146296" rIns="182874" bIns="146296" numCol="1" spcCol="0" rtlCol="0" fromWordArt="0" anchor="t" anchorCtr="0" forceAA="0" compatLnSpc="1">
            <a:prstTxWarp prst="textNoShape">
              <a:avLst/>
            </a:prstTxWarp>
            <a:noAutofit/>
          </a:bodyPr>
          <a:lstStyle/>
          <a:p>
            <a:pPr defTabSz="932506" fontAlgn="base">
              <a:spcBef>
                <a:spcPct val="0"/>
              </a:spcBef>
              <a:spcAft>
                <a:spcPct val="0"/>
              </a:spcAft>
              <a:defRPr/>
            </a:pPr>
            <a:endParaRPr lang="en-US" sz="2000">
              <a:solidFill>
                <a:srgbClr val="FFFFFF"/>
              </a:solidFill>
              <a:latin typeface="Segoe UI"/>
              <a:ea typeface="Segoe UI" pitchFamily="34" charset="0"/>
              <a:cs typeface="Segoe UI" pitchFamily="34" charset="0"/>
            </a:endParaRPr>
          </a:p>
        </p:txBody>
      </p:sp>
      <p:sp>
        <p:nvSpPr>
          <p:cNvPr id="39" name="Arc 38">
            <a:extLst>
              <a:ext uri="{FF2B5EF4-FFF2-40B4-BE49-F238E27FC236}">
                <a16:creationId xmlns:a16="http://schemas.microsoft.com/office/drawing/2014/main" id="{96887A97-C4BC-4EE2-8FF5-49D9F85209B3}"/>
              </a:ext>
            </a:extLst>
          </p:cNvPr>
          <p:cNvSpPr/>
          <p:nvPr/>
        </p:nvSpPr>
        <p:spPr>
          <a:xfrm>
            <a:off x="5672784" y="2260111"/>
            <a:ext cx="2808525" cy="2808523"/>
          </a:xfrm>
          <a:prstGeom prst="arc">
            <a:avLst>
              <a:gd name="adj1" fmla="val 1618678"/>
              <a:gd name="adj2" fmla="val 8953304"/>
            </a:avLst>
          </a:prstGeom>
          <a:ln w="660400">
            <a:solidFill>
              <a:srgbClr val="FFB900">
                <a:alpha val="28000"/>
              </a:srgbClr>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2000">
              <a:solidFill>
                <a:srgbClr val="000000"/>
              </a:solidFill>
              <a:latin typeface="Segoe UI"/>
            </a:endParaRPr>
          </a:p>
        </p:txBody>
      </p:sp>
      <p:grpSp>
        <p:nvGrpSpPr>
          <p:cNvPr id="40" name="!!Circle Security">
            <a:extLst>
              <a:ext uri="{FF2B5EF4-FFF2-40B4-BE49-F238E27FC236}">
                <a16:creationId xmlns:a16="http://schemas.microsoft.com/office/drawing/2014/main" id="{826FC416-98AD-4CA5-AD75-89F6274BB084}"/>
              </a:ext>
            </a:extLst>
          </p:cNvPr>
          <p:cNvGrpSpPr/>
          <p:nvPr/>
        </p:nvGrpSpPr>
        <p:grpSpPr>
          <a:xfrm>
            <a:off x="7904230" y="3893397"/>
            <a:ext cx="838764" cy="838799"/>
            <a:chOff x="4664094" y="5198699"/>
            <a:chExt cx="1295541" cy="1295595"/>
          </a:xfrm>
        </p:grpSpPr>
        <p:sp>
          <p:nvSpPr>
            <p:cNvPr id="41" name="Oval 40">
              <a:extLst>
                <a:ext uri="{FF2B5EF4-FFF2-40B4-BE49-F238E27FC236}">
                  <a16:creationId xmlns:a16="http://schemas.microsoft.com/office/drawing/2014/main" id="{2E24A6BD-3694-44B0-BFEF-5F0F35D7AC02}"/>
                </a:ext>
              </a:extLst>
            </p:cNvPr>
            <p:cNvSpPr/>
            <p:nvPr/>
          </p:nvSpPr>
          <p:spPr bwMode="auto">
            <a:xfrm>
              <a:off x="4664094" y="5198699"/>
              <a:ext cx="1295541" cy="1295595"/>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74" tIns="146296" rIns="182874" bIns="146296" numCol="1" spcCol="0" rtlCol="0" fromWordArt="0" anchor="t" anchorCtr="0" forceAA="0" compatLnSpc="1">
              <a:prstTxWarp prst="textNoShape">
                <a:avLst/>
              </a:prstTxWarp>
              <a:noAutofit/>
            </a:bodyPr>
            <a:lstStyle/>
            <a:p>
              <a:pPr defTabSz="932506" fontAlgn="base">
                <a:spcBef>
                  <a:spcPct val="0"/>
                </a:spcBef>
                <a:spcAft>
                  <a:spcPct val="0"/>
                </a:spcAft>
                <a:defRPr/>
              </a:pPr>
              <a:endParaRPr lang="en-US" sz="2000">
                <a:solidFill>
                  <a:srgbClr val="FFFFFF"/>
                </a:solidFill>
                <a:latin typeface="Segoe UI"/>
                <a:ea typeface="Segoe UI" pitchFamily="34" charset="0"/>
                <a:cs typeface="Segoe UI" pitchFamily="34" charset="0"/>
              </a:endParaRPr>
            </a:p>
          </p:txBody>
        </p:sp>
        <p:sp>
          <p:nvSpPr>
            <p:cNvPr id="42" name="Oval 41">
              <a:extLst>
                <a:ext uri="{FF2B5EF4-FFF2-40B4-BE49-F238E27FC236}">
                  <a16:creationId xmlns:a16="http://schemas.microsoft.com/office/drawing/2014/main" id="{0E2D8A09-2F0E-4F94-821C-FB33ED8A15A9}"/>
                </a:ext>
              </a:extLst>
            </p:cNvPr>
            <p:cNvSpPr/>
            <p:nvPr userDrawn="1"/>
          </p:nvSpPr>
          <p:spPr bwMode="auto">
            <a:xfrm>
              <a:off x="4803102" y="5337727"/>
              <a:ext cx="1017526" cy="1017529"/>
            </a:xfrm>
            <a:prstGeom prst="ellipse">
              <a:avLst/>
            </a:prstGeom>
            <a:solidFill>
              <a:srgbClr val="66666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74" tIns="146296" rIns="182874" bIns="146296" numCol="1" spcCol="0" rtlCol="0" fromWordArt="0" anchor="t" anchorCtr="0" forceAA="0" compatLnSpc="1">
              <a:prstTxWarp prst="textNoShape">
                <a:avLst/>
              </a:prstTxWarp>
              <a:noAutofit/>
            </a:bodyPr>
            <a:lstStyle/>
            <a:p>
              <a:pPr defTabSz="932506" fontAlgn="base">
                <a:spcBef>
                  <a:spcPct val="0"/>
                </a:spcBef>
                <a:spcAft>
                  <a:spcPct val="0"/>
                </a:spcAft>
                <a:defRPr/>
              </a:pPr>
              <a:endParaRPr lang="en-US" sz="2000">
                <a:solidFill>
                  <a:srgbClr val="FFFFFF"/>
                </a:solidFill>
                <a:latin typeface="Segoe UI"/>
                <a:ea typeface="Segoe UI" pitchFamily="34" charset="0"/>
                <a:cs typeface="Segoe UI" pitchFamily="34" charset="0"/>
              </a:endParaRPr>
            </a:p>
          </p:txBody>
        </p:sp>
      </p:grpSp>
      <p:sp>
        <p:nvSpPr>
          <p:cNvPr id="43" name="!!Security Arc">
            <a:extLst>
              <a:ext uri="{FF2B5EF4-FFF2-40B4-BE49-F238E27FC236}">
                <a16:creationId xmlns:a16="http://schemas.microsoft.com/office/drawing/2014/main" id="{8650837A-787E-497D-9EB6-EDFDBA052564}"/>
              </a:ext>
            </a:extLst>
          </p:cNvPr>
          <p:cNvSpPr/>
          <p:nvPr/>
        </p:nvSpPr>
        <p:spPr>
          <a:xfrm>
            <a:off x="5673458" y="2260815"/>
            <a:ext cx="2808525" cy="2808523"/>
          </a:xfrm>
          <a:prstGeom prst="arc">
            <a:avLst>
              <a:gd name="adj1" fmla="val 16280027"/>
              <a:gd name="adj2" fmla="val 1617687"/>
            </a:avLst>
          </a:prstGeom>
          <a:ln w="660400">
            <a:solidFill>
              <a:srgbClr val="666666">
                <a:alpha val="18000"/>
              </a:srgbClr>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2000">
              <a:solidFill>
                <a:srgbClr val="000000"/>
              </a:solidFill>
              <a:latin typeface="Segoe UI"/>
            </a:endParaRPr>
          </a:p>
        </p:txBody>
      </p:sp>
      <p:sp>
        <p:nvSpPr>
          <p:cNvPr id="45" name="!!Busienss Blue">
            <a:hlinkClick r:id="" action="ppaction://noaction"/>
            <a:extLst>
              <a:ext uri="{FF2B5EF4-FFF2-40B4-BE49-F238E27FC236}">
                <a16:creationId xmlns:a16="http://schemas.microsoft.com/office/drawing/2014/main" id="{801A5447-B26F-4AEF-B615-F1CB6E0ED097}"/>
              </a:ext>
            </a:extLst>
          </p:cNvPr>
          <p:cNvSpPr/>
          <p:nvPr/>
        </p:nvSpPr>
        <p:spPr bwMode="auto">
          <a:xfrm>
            <a:off x="6781618" y="1934695"/>
            <a:ext cx="658773" cy="660372"/>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74" tIns="146296" rIns="182874" bIns="146296" numCol="1" spcCol="0" rtlCol="0" fromWordArt="0" anchor="t" anchorCtr="0" forceAA="0" compatLnSpc="1">
            <a:prstTxWarp prst="textNoShape">
              <a:avLst/>
            </a:prstTxWarp>
            <a:noAutofit/>
          </a:bodyPr>
          <a:lstStyle/>
          <a:p>
            <a:pPr defTabSz="932506" fontAlgn="base">
              <a:spcBef>
                <a:spcPct val="0"/>
              </a:spcBef>
              <a:spcAft>
                <a:spcPct val="0"/>
              </a:spcAft>
              <a:defRPr/>
            </a:pPr>
            <a:endParaRPr lang="en-US" sz="2000">
              <a:solidFill>
                <a:srgbClr val="FFFFFF"/>
              </a:solidFill>
              <a:latin typeface="Segoe UI"/>
              <a:ea typeface="Segoe UI" pitchFamily="34" charset="0"/>
              <a:cs typeface="Segoe UI" pitchFamily="34" charset="0"/>
            </a:endParaRPr>
          </a:p>
        </p:txBody>
      </p:sp>
      <p:sp>
        <p:nvSpPr>
          <p:cNvPr id="46" name="!!Business Text">
            <a:extLst>
              <a:ext uri="{FF2B5EF4-FFF2-40B4-BE49-F238E27FC236}">
                <a16:creationId xmlns:a16="http://schemas.microsoft.com/office/drawing/2014/main" id="{23DA8D6D-FAAB-4355-A656-E0458BC58CA2}"/>
              </a:ext>
            </a:extLst>
          </p:cNvPr>
          <p:cNvSpPr txBox="1"/>
          <p:nvPr/>
        </p:nvSpPr>
        <p:spPr>
          <a:xfrm rot="18266492">
            <a:off x="5554514" y="2817583"/>
            <a:ext cx="1670803" cy="725340"/>
          </a:xfrm>
          <a:prstGeom prst="rect">
            <a:avLst/>
          </a:prstGeom>
          <a:noFill/>
        </p:spPr>
        <p:txBody>
          <a:bodyPr spcFirstLastPara="1" wrap="none" lIns="0" tIns="0" rIns="0" bIns="0" numCol="1" rtlCol="0">
            <a:prstTxWarp prst="textArchUp">
              <a:avLst>
                <a:gd name="adj" fmla="val 11369256"/>
              </a:avLst>
            </a:prstTxWarp>
            <a:spAutoFit/>
          </a:bodyPr>
          <a:lstStyle/>
          <a:p>
            <a:pPr algn="ctr">
              <a:defRPr/>
            </a:pPr>
            <a:r>
              <a:rPr lang="en-US" sz="2300">
                <a:solidFill>
                  <a:srgbClr val="000000"/>
                </a:solidFill>
                <a:latin typeface="Segoe UI Semibold"/>
              </a:rPr>
              <a:t>Access Control</a:t>
            </a:r>
          </a:p>
          <a:p>
            <a:pPr algn="ctr">
              <a:defRPr/>
            </a:pPr>
            <a:r>
              <a:rPr lang="en-US" sz="1400">
                <a:solidFill>
                  <a:srgbClr val="000000"/>
                </a:solidFill>
                <a:latin typeface="Segoe UI Semibold"/>
              </a:rPr>
              <a:t>Zero Trust</a:t>
            </a:r>
          </a:p>
        </p:txBody>
      </p:sp>
      <p:sp>
        <p:nvSpPr>
          <p:cNvPr id="47" name="!!Sec Text">
            <a:extLst>
              <a:ext uri="{FF2B5EF4-FFF2-40B4-BE49-F238E27FC236}">
                <a16:creationId xmlns:a16="http://schemas.microsoft.com/office/drawing/2014/main" id="{E7F83A23-064A-4137-A076-7B92E9C828EF}"/>
              </a:ext>
            </a:extLst>
          </p:cNvPr>
          <p:cNvSpPr txBox="1"/>
          <p:nvPr/>
        </p:nvSpPr>
        <p:spPr>
          <a:xfrm rot="3872246">
            <a:off x="6925413" y="2815232"/>
            <a:ext cx="1724566" cy="893760"/>
          </a:xfrm>
          <a:prstGeom prst="rect">
            <a:avLst/>
          </a:prstGeom>
          <a:noFill/>
        </p:spPr>
        <p:txBody>
          <a:bodyPr spcFirstLastPara="1" wrap="none" lIns="0" tIns="0" rIns="0" bIns="0" numCol="1" rtlCol="0">
            <a:prstTxWarp prst="textArchUp">
              <a:avLst/>
            </a:prstTxWarp>
            <a:spAutoFit/>
          </a:bodyPr>
          <a:lstStyle/>
          <a:p>
            <a:pPr algn="ctr">
              <a:defRPr/>
            </a:pPr>
            <a:r>
              <a:rPr lang="en-US" sz="2300">
                <a:solidFill>
                  <a:srgbClr val="000000"/>
                </a:solidFill>
                <a:latin typeface="Segoe UI Semibold"/>
              </a:rPr>
              <a:t>Innovation Security</a:t>
            </a:r>
          </a:p>
          <a:p>
            <a:pPr algn="ctr">
              <a:defRPr/>
            </a:pPr>
            <a:r>
              <a:rPr lang="en-US" sz="1400" err="1">
                <a:solidFill>
                  <a:srgbClr val="000000"/>
                </a:solidFill>
                <a:latin typeface="Segoe UI Semibold"/>
              </a:rPr>
              <a:t>DevSecOps</a:t>
            </a:r>
            <a:endParaRPr lang="en-US" sz="1400">
              <a:solidFill>
                <a:srgbClr val="000000"/>
              </a:solidFill>
              <a:latin typeface="Segoe UI Semibold"/>
            </a:endParaRPr>
          </a:p>
        </p:txBody>
      </p:sp>
      <p:sp>
        <p:nvSpPr>
          <p:cNvPr id="49" name="Arc 48">
            <a:extLst>
              <a:ext uri="{FF2B5EF4-FFF2-40B4-BE49-F238E27FC236}">
                <a16:creationId xmlns:a16="http://schemas.microsoft.com/office/drawing/2014/main" id="{6CDC195A-5071-4B8E-B97C-05EA3209315D}"/>
              </a:ext>
            </a:extLst>
          </p:cNvPr>
          <p:cNvSpPr/>
          <p:nvPr/>
        </p:nvSpPr>
        <p:spPr>
          <a:xfrm>
            <a:off x="6688726" y="1878770"/>
            <a:ext cx="766768" cy="766768"/>
          </a:xfrm>
          <a:prstGeom prst="arc">
            <a:avLst>
              <a:gd name="adj1" fmla="val 16742826"/>
              <a:gd name="adj2" fmla="val 4890224"/>
            </a:avLst>
          </a:prstGeom>
          <a:ln w="92075">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1765">
              <a:solidFill>
                <a:srgbClr val="000000"/>
              </a:solidFill>
              <a:latin typeface="Segoe UI"/>
            </a:endParaRPr>
          </a:p>
        </p:txBody>
      </p:sp>
      <p:sp>
        <p:nvSpPr>
          <p:cNvPr id="50" name="TextBox 49">
            <a:extLst>
              <a:ext uri="{FF2B5EF4-FFF2-40B4-BE49-F238E27FC236}">
                <a16:creationId xmlns:a16="http://schemas.microsoft.com/office/drawing/2014/main" id="{1224E0F3-8837-43DD-BCAC-15C61BD87F21}"/>
              </a:ext>
            </a:extLst>
          </p:cNvPr>
          <p:cNvSpPr txBox="1"/>
          <p:nvPr/>
        </p:nvSpPr>
        <p:spPr>
          <a:xfrm>
            <a:off x="6378557" y="2985863"/>
            <a:ext cx="1387111" cy="707886"/>
          </a:xfrm>
          <a:prstGeom prst="rect">
            <a:avLst/>
          </a:prstGeom>
          <a:noFill/>
        </p:spPr>
        <p:txBody>
          <a:bodyPr wrap="none" lIns="0" tIns="0" rIns="0" bIns="0" rtlCol="0">
            <a:spAutoFit/>
          </a:bodyPr>
          <a:lstStyle/>
          <a:p>
            <a:pPr algn="ctr">
              <a:defRPr/>
            </a:pPr>
            <a:r>
              <a:rPr lang="en-US" sz="2300">
                <a:solidFill>
                  <a:srgbClr val="FFFFFF"/>
                </a:solidFill>
                <a:latin typeface="Segoe UI Semibold"/>
              </a:rPr>
              <a:t>Asset </a:t>
            </a:r>
          </a:p>
          <a:p>
            <a:pPr algn="ctr">
              <a:defRPr/>
            </a:pPr>
            <a:r>
              <a:rPr lang="en-US" sz="2300">
                <a:solidFill>
                  <a:srgbClr val="FFFFFF"/>
                </a:solidFill>
                <a:latin typeface="Segoe UI Semibold"/>
              </a:rPr>
              <a:t>Protection</a:t>
            </a:r>
          </a:p>
        </p:txBody>
      </p:sp>
      <p:sp>
        <p:nvSpPr>
          <p:cNvPr id="54" name="Database_EFC7" title="Icon of a cylinder">
            <a:extLst>
              <a:ext uri="{FF2B5EF4-FFF2-40B4-BE49-F238E27FC236}">
                <a16:creationId xmlns:a16="http://schemas.microsoft.com/office/drawing/2014/main" id="{80A15F05-D01E-454C-91E8-0752E9481118}"/>
              </a:ext>
            </a:extLst>
          </p:cNvPr>
          <p:cNvSpPr>
            <a:spLocks noChangeAspect="1" noEditPoints="1"/>
          </p:cNvSpPr>
          <p:nvPr/>
        </p:nvSpPr>
        <p:spPr bwMode="auto">
          <a:xfrm>
            <a:off x="6513905" y="3858678"/>
            <a:ext cx="267714" cy="347983"/>
          </a:xfrm>
          <a:custGeom>
            <a:avLst/>
            <a:gdLst>
              <a:gd name="T0" fmla="*/ 2470 w 2511"/>
              <a:gd name="T1" fmla="*/ 627 h 3264"/>
              <a:gd name="T2" fmla="*/ 2511 w 2511"/>
              <a:gd name="T3" fmla="*/ 627 h 3264"/>
              <a:gd name="T4" fmla="*/ 2511 w 2511"/>
              <a:gd name="T5" fmla="*/ 2762 h 3264"/>
              <a:gd name="T6" fmla="*/ 1255 w 2511"/>
              <a:gd name="T7" fmla="*/ 3264 h 3264"/>
              <a:gd name="T8" fmla="*/ 0 w 2511"/>
              <a:gd name="T9" fmla="*/ 2762 h 3264"/>
              <a:gd name="T10" fmla="*/ 0 w 2511"/>
              <a:gd name="T11" fmla="*/ 627 h 3264"/>
              <a:gd name="T12" fmla="*/ 41 w 2511"/>
              <a:gd name="T13" fmla="*/ 627 h 3264"/>
              <a:gd name="T14" fmla="*/ 1255 w 2511"/>
              <a:gd name="T15" fmla="*/ 1004 h 3264"/>
              <a:gd name="T16" fmla="*/ 2470 w 2511"/>
              <a:gd name="T17" fmla="*/ 627 h 3264"/>
              <a:gd name="T18" fmla="*/ 1255 w 2511"/>
              <a:gd name="T19" fmla="*/ 0 h 3264"/>
              <a:gd name="T20" fmla="*/ 0 w 2511"/>
              <a:gd name="T21" fmla="*/ 502 h 3264"/>
              <a:gd name="T22" fmla="*/ 1255 w 2511"/>
              <a:gd name="T23" fmla="*/ 1004 h 3264"/>
              <a:gd name="T24" fmla="*/ 2511 w 2511"/>
              <a:gd name="T25" fmla="*/ 502 h 3264"/>
              <a:gd name="T26" fmla="*/ 1255 w 2511"/>
              <a:gd name="T27" fmla="*/ 0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11" h="3264">
                <a:moveTo>
                  <a:pt x="2470" y="627"/>
                </a:moveTo>
                <a:cubicBezTo>
                  <a:pt x="2511" y="627"/>
                  <a:pt x="2511" y="627"/>
                  <a:pt x="2511" y="627"/>
                </a:cubicBezTo>
                <a:cubicBezTo>
                  <a:pt x="2511" y="2762"/>
                  <a:pt x="2511" y="2762"/>
                  <a:pt x="2511" y="2762"/>
                </a:cubicBezTo>
                <a:cubicBezTo>
                  <a:pt x="2511" y="3040"/>
                  <a:pt x="1949" y="3264"/>
                  <a:pt x="1255" y="3264"/>
                </a:cubicBezTo>
                <a:cubicBezTo>
                  <a:pt x="562" y="3264"/>
                  <a:pt x="0" y="3040"/>
                  <a:pt x="0" y="2762"/>
                </a:cubicBezTo>
                <a:cubicBezTo>
                  <a:pt x="0" y="627"/>
                  <a:pt x="0" y="627"/>
                  <a:pt x="0" y="627"/>
                </a:cubicBezTo>
                <a:cubicBezTo>
                  <a:pt x="41" y="627"/>
                  <a:pt x="41" y="627"/>
                  <a:pt x="41" y="627"/>
                </a:cubicBezTo>
                <a:cubicBezTo>
                  <a:pt x="180" y="844"/>
                  <a:pt x="671" y="1004"/>
                  <a:pt x="1255" y="1004"/>
                </a:cubicBezTo>
                <a:cubicBezTo>
                  <a:pt x="1840" y="1004"/>
                  <a:pt x="2330" y="844"/>
                  <a:pt x="2470" y="627"/>
                </a:cubicBezTo>
                <a:close/>
                <a:moveTo>
                  <a:pt x="1255" y="0"/>
                </a:moveTo>
                <a:cubicBezTo>
                  <a:pt x="562" y="0"/>
                  <a:pt x="0" y="224"/>
                  <a:pt x="0" y="502"/>
                </a:cubicBezTo>
                <a:cubicBezTo>
                  <a:pt x="0" y="779"/>
                  <a:pt x="562" y="1004"/>
                  <a:pt x="1255" y="1004"/>
                </a:cubicBezTo>
                <a:cubicBezTo>
                  <a:pt x="1949" y="1004"/>
                  <a:pt x="2511" y="779"/>
                  <a:pt x="2511" y="502"/>
                </a:cubicBezTo>
                <a:cubicBezTo>
                  <a:pt x="2511" y="224"/>
                  <a:pt x="1949" y="0"/>
                  <a:pt x="1255" y="0"/>
                </a:cubicBezTo>
                <a:close/>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a:defRPr/>
            </a:pPr>
            <a:endParaRPr lang="en-US" sz="1765">
              <a:solidFill>
                <a:srgbClr val="000000"/>
              </a:solidFill>
              <a:latin typeface="Segoe UI"/>
            </a:endParaRPr>
          </a:p>
        </p:txBody>
      </p:sp>
      <p:sp>
        <p:nvSpPr>
          <p:cNvPr id="56" name="Manufacturing_E99C" title="Icon of a robotic arm">
            <a:extLst>
              <a:ext uri="{FF2B5EF4-FFF2-40B4-BE49-F238E27FC236}">
                <a16:creationId xmlns:a16="http://schemas.microsoft.com/office/drawing/2014/main" id="{555A64FB-EC40-4E45-94EF-35DDA6F48923}"/>
              </a:ext>
            </a:extLst>
          </p:cNvPr>
          <p:cNvSpPr>
            <a:spLocks noChangeAspect="1" noEditPoints="1"/>
          </p:cNvSpPr>
          <p:nvPr/>
        </p:nvSpPr>
        <p:spPr bwMode="auto">
          <a:xfrm>
            <a:off x="7236484" y="3783094"/>
            <a:ext cx="374145" cy="365744"/>
          </a:xfrm>
          <a:custGeom>
            <a:avLst/>
            <a:gdLst>
              <a:gd name="T0" fmla="*/ 3549 w 3875"/>
              <a:gd name="T1" fmla="*/ 2212 h 3788"/>
              <a:gd name="T2" fmla="*/ 3875 w 3875"/>
              <a:gd name="T3" fmla="*/ 2538 h 3788"/>
              <a:gd name="T4" fmla="*/ 3875 w 3875"/>
              <a:gd name="T5" fmla="*/ 2913 h 3788"/>
              <a:gd name="T6" fmla="*/ 3195 w 3875"/>
              <a:gd name="T7" fmla="*/ 2218 h 3788"/>
              <a:gd name="T8" fmla="*/ 2875 w 3875"/>
              <a:gd name="T9" fmla="*/ 2538 h 3788"/>
              <a:gd name="T10" fmla="*/ 2875 w 3875"/>
              <a:gd name="T11" fmla="*/ 2913 h 3788"/>
              <a:gd name="T12" fmla="*/ 1000 w 3875"/>
              <a:gd name="T13" fmla="*/ 1413 h 3788"/>
              <a:gd name="T14" fmla="*/ 375 w 3875"/>
              <a:gd name="T15" fmla="*/ 2038 h 3788"/>
              <a:gd name="T16" fmla="*/ 375 w 3875"/>
              <a:gd name="T17" fmla="*/ 3788 h 3788"/>
              <a:gd name="T18" fmla="*/ 1625 w 3875"/>
              <a:gd name="T19" fmla="*/ 3788 h 3788"/>
              <a:gd name="T20" fmla="*/ 1625 w 3875"/>
              <a:gd name="T21" fmla="*/ 2038 h 3788"/>
              <a:gd name="T22" fmla="*/ 1000 w 3875"/>
              <a:gd name="T23" fmla="*/ 1413 h 3788"/>
              <a:gd name="T24" fmla="*/ 0 w 3875"/>
              <a:gd name="T25" fmla="*/ 3788 h 3788"/>
              <a:gd name="T26" fmla="*/ 2000 w 3875"/>
              <a:gd name="T27" fmla="*/ 3788 h 3788"/>
              <a:gd name="T28" fmla="*/ 1000 w 3875"/>
              <a:gd name="T29" fmla="*/ 2038 h 3788"/>
              <a:gd name="T30" fmla="*/ 875 w 3875"/>
              <a:gd name="T31" fmla="*/ 2163 h 3788"/>
              <a:gd name="T32" fmla="*/ 1000 w 3875"/>
              <a:gd name="T33" fmla="*/ 2288 h 3788"/>
              <a:gd name="T34" fmla="*/ 1125 w 3875"/>
              <a:gd name="T35" fmla="*/ 2163 h 3788"/>
              <a:gd name="T36" fmla="*/ 1000 w 3875"/>
              <a:gd name="T37" fmla="*/ 2038 h 3788"/>
              <a:gd name="T38" fmla="*/ 3054 w 3875"/>
              <a:gd name="T39" fmla="*/ 1920 h 3788"/>
              <a:gd name="T40" fmla="*/ 3518 w 3875"/>
              <a:gd name="T41" fmla="*/ 1722 h 3788"/>
              <a:gd name="T42" fmla="*/ 1604 w 3875"/>
              <a:gd name="T43" fmla="*/ 1875 h 3788"/>
              <a:gd name="T44" fmla="*/ 2769 w 3875"/>
              <a:gd name="T45" fmla="*/ 674 h 3788"/>
              <a:gd name="T46" fmla="*/ 2761 w 3875"/>
              <a:gd name="T47" fmla="*/ 144 h 3788"/>
              <a:gd name="T48" fmla="*/ 2231 w 3875"/>
              <a:gd name="T49" fmla="*/ 152 h 3788"/>
              <a:gd name="T50" fmla="*/ 1007 w 3875"/>
              <a:gd name="T51" fmla="*/ 1413 h 3788"/>
              <a:gd name="T52" fmla="*/ 3141 w 3875"/>
              <a:gd name="T53" fmla="*/ 2139 h 3788"/>
              <a:gd name="T54" fmla="*/ 3508 w 3875"/>
              <a:gd name="T55" fmla="*/ 2246 h 3788"/>
              <a:gd name="T56" fmla="*/ 3592 w 3875"/>
              <a:gd name="T57" fmla="*/ 1924 h 3788"/>
              <a:gd name="T58" fmla="*/ 2846 w 3875"/>
              <a:gd name="T59" fmla="*/ 268 h 3788"/>
              <a:gd name="T60" fmla="*/ 3141 w 3875"/>
              <a:gd name="T61" fmla="*/ 2139 h 3788"/>
              <a:gd name="T62" fmla="*/ 2575 w 3875"/>
              <a:gd name="T63" fmla="*/ 874 h 3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75" h="3788">
                <a:moveTo>
                  <a:pt x="3549" y="2212"/>
                </a:moveTo>
                <a:cubicBezTo>
                  <a:pt x="3875" y="2538"/>
                  <a:pt x="3875" y="2538"/>
                  <a:pt x="3875" y="2538"/>
                </a:cubicBezTo>
                <a:cubicBezTo>
                  <a:pt x="3875" y="2913"/>
                  <a:pt x="3875" y="2913"/>
                  <a:pt x="3875" y="2913"/>
                </a:cubicBezTo>
                <a:moveTo>
                  <a:pt x="3195" y="2218"/>
                </a:moveTo>
                <a:cubicBezTo>
                  <a:pt x="2875" y="2538"/>
                  <a:pt x="2875" y="2538"/>
                  <a:pt x="2875" y="2538"/>
                </a:cubicBezTo>
                <a:cubicBezTo>
                  <a:pt x="2875" y="2913"/>
                  <a:pt x="2875" y="2913"/>
                  <a:pt x="2875" y="2913"/>
                </a:cubicBezTo>
                <a:moveTo>
                  <a:pt x="1000" y="1413"/>
                </a:moveTo>
                <a:cubicBezTo>
                  <a:pt x="655" y="1413"/>
                  <a:pt x="375" y="1693"/>
                  <a:pt x="375" y="2038"/>
                </a:cubicBezTo>
                <a:cubicBezTo>
                  <a:pt x="375" y="3788"/>
                  <a:pt x="375" y="3788"/>
                  <a:pt x="375" y="3788"/>
                </a:cubicBezTo>
                <a:cubicBezTo>
                  <a:pt x="1625" y="3788"/>
                  <a:pt x="1625" y="3788"/>
                  <a:pt x="1625" y="3788"/>
                </a:cubicBezTo>
                <a:cubicBezTo>
                  <a:pt x="1625" y="2038"/>
                  <a:pt x="1625" y="2038"/>
                  <a:pt x="1625" y="2038"/>
                </a:cubicBezTo>
                <a:cubicBezTo>
                  <a:pt x="1625" y="1693"/>
                  <a:pt x="1345" y="1413"/>
                  <a:pt x="1000" y="1413"/>
                </a:cubicBezTo>
                <a:close/>
                <a:moveTo>
                  <a:pt x="0" y="3788"/>
                </a:moveTo>
                <a:cubicBezTo>
                  <a:pt x="2000" y="3788"/>
                  <a:pt x="2000" y="3788"/>
                  <a:pt x="2000" y="3788"/>
                </a:cubicBezTo>
                <a:moveTo>
                  <a:pt x="1000" y="2038"/>
                </a:moveTo>
                <a:cubicBezTo>
                  <a:pt x="931" y="2038"/>
                  <a:pt x="875" y="2094"/>
                  <a:pt x="875" y="2163"/>
                </a:cubicBezTo>
                <a:cubicBezTo>
                  <a:pt x="875" y="2232"/>
                  <a:pt x="931" y="2288"/>
                  <a:pt x="1000" y="2288"/>
                </a:cubicBezTo>
                <a:cubicBezTo>
                  <a:pt x="1069" y="2288"/>
                  <a:pt x="1125" y="2232"/>
                  <a:pt x="1125" y="2163"/>
                </a:cubicBezTo>
                <a:cubicBezTo>
                  <a:pt x="1125" y="2094"/>
                  <a:pt x="1069" y="2038"/>
                  <a:pt x="1000" y="2038"/>
                </a:cubicBezTo>
                <a:close/>
                <a:moveTo>
                  <a:pt x="3054" y="1920"/>
                </a:moveTo>
                <a:cubicBezTo>
                  <a:pt x="3518" y="1722"/>
                  <a:pt x="3518" y="1722"/>
                  <a:pt x="3518" y="1722"/>
                </a:cubicBezTo>
                <a:moveTo>
                  <a:pt x="1604" y="1875"/>
                </a:moveTo>
                <a:cubicBezTo>
                  <a:pt x="2769" y="674"/>
                  <a:pt x="2769" y="674"/>
                  <a:pt x="2769" y="674"/>
                </a:cubicBezTo>
                <a:cubicBezTo>
                  <a:pt x="2913" y="526"/>
                  <a:pt x="2910" y="288"/>
                  <a:pt x="2761" y="144"/>
                </a:cubicBezTo>
                <a:cubicBezTo>
                  <a:pt x="2613" y="0"/>
                  <a:pt x="2375" y="3"/>
                  <a:pt x="2231" y="152"/>
                </a:cubicBezTo>
                <a:cubicBezTo>
                  <a:pt x="1007" y="1413"/>
                  <a:pt x="1007" y="1413"/>
                  <a:pt x="1007" y="1413"/>
                </a:cubicBezTo>
                <a:moveTo>
                  <a:pt x="3141" y="2139"/>
                </a:moveTo>
                <a:cubicBezTo>
                  <a:pt x="3202" y="2278"/>
                  <a:pt x="3375" y="2333"/>
                  <a:pt x="3508" y="2246"/>
                </a:cubicBezTo>
                <a:cubicBezTo>
                  <a:pt x="3612" y="2178"/>
                  <a:pt x="3643" y="2038"/>
                  <a:pt x="3592" y="1924"/>
                </a:cubicBezTo>
                <a:cubicBezTo>
                  <a:pt x="2846" y="268"/>
                  <a:pt x="2846" y="268"/>
                  <a:pt x="2846" y="268"/>
                </a:cubicBezTo>
                <a:moveTo>
                  <a:pt x="3141" y="2139"/>
                </a:moveTo>
                <a:cubicBezTo>
                  <a:pt x="2575" y="874"/>
                  <a:pt x="2575" y="874"/>
                  <a:pt x="2575" y="874"/>
                </a:cubicBez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a:defRPr/>
            </a:pPr>
            <a:endParaRPr lang="en-US" sz="1765">
              <a:solidFill>
                <a:srgbClr val="000000"/>
              </a:solidFill>
              <a:latin typeface="Segoe UI"/>
            </a:endParaRPr>
          </a:p>
        </p:txBody>
      </p:sp>
      <p:sp>
        <p:nvSpPr>
          <p:cNvPr id="7" name="!!Security green">
            <a:extLst>
              <a:ext uri="{FF2B5EF4-FFF2-40B4-BE49-F238E27FC236}">
                <a16:creationId xmlns:a16="http://schemas.microsoft.com/office/drawing/2014/main" id="{25D67A13-B661-4403-BE56-12718119099F}"/>
              </a:ext>
            </a:extLst>
          </p:cNvPr>
          <p:cNvSpPr/>
          <p:nvPr/>
        </p:nvSpPr>
        <p:spPr bwMode="auto">
          <a:xfrm>
            <a:off x="767134" y="1163908"/>
            <a:ext cx="669780" cy="669780"/>
          </a:xfrm>
          <a:prstGeom prst="ellipse">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74" tIns="146296" rIns="182874" bIns="146296" numCol="1" spcCol="0" rtlCol="0" fromWordArt="0" anchor="t" anchorCtr="0" forceAA="0" compatLnSpc="1">
            <a:prstTxWarp prst="textNoShape">
              <a:avLst/>
            </a:prstTxWarp>
            <a:noAutofit/>
          </a:bodyPr>
          <a:lstStyle/>
          <a:p>
            <a:pPr defTabSz="932506" fontAlgn="base">
              <a:spcBef>
                <a:spcPct val="0"/>
              </a:spcBef>
              <a:spcAft>
                <a:spcPct val="0"/>
              </a:spcAft>
              <a:defRPr/>
            </a:pPr>
            <a:endParaRPr lang="en-US" sz="2000">
              <a:solidFill>
                <a:srgbClr val="FFFFFF"/>
              </a:solidFill>
              <a:latin typeface="Segoe UI"/>
              <a:ea typeface="Segoe UI" pitchFamily="34" charset="0"/>
              <a:cs typeface="Segoe UI" pitchFamily="34" charset="0"/>
            </a:endParaRPr>
          </a:p>
        </p:txBody>
      </p:sp>
      <p:sp>
        <p:nvSpPr>
          <p:cNvPr id="57" name="Freeform 13" title="Icon of a cloud">
            <a:hlinkClick r:id="" action="ppaction://noaction"/>
            <a:extLst>
              <a:ext uri="{FF2B5EF4-FFF2-40B4-BE49-F238E27FC236}">
                <a16:creationId xmlns:a16="http://schemas.microsoft.com/office/drawing/2014/main" id="{C9C3EDEB-9334-4BF2-8EC2-76671B0FE5D1}"/>
              </a:ext>
            </a:extLst>
          </p:cNvPr>
          <p:cNvSpPr>
            <a:spLocks noChangeAspect="1"/>
          </p:cNvSpPr>
          <p:nvPr/>
        </p:nvSpPr>
        <p:spPr bwMode="auto">
          <a:xfrm>
            <a:off x="6791937" y="4192382"/>
            <a:ext cx="470354" cy="262151"/>
          </a:xfrm>
          <a:custGeom>
            <a:avLst/>
            <a:gdLst>
              <a:gd name="T0" fmla="*/ 384 w 771"/>
              <a:gd name="T1" fmla="*/ 0 h 422"/>
              <a:gd name="T2" fmla="*/ 549 w 771"/>
              <a:gd name="T3" fmla="*/ 110 h 422"/>
              <a:gd name="T4" fmla="*/ 551 w 771"/>
              <a:gd name="T5" fmla="*/ 115 h 422"/>
              <a:gd name="T6" fmla="*/ 565 w 771"/>
              <a:gd name="T7" fmla="*/ 110 h 422"/>
              <a:gd name="T8" fmla="*/ 612 w 771"/>
              <a:gd name="T9" fmla="*/ 103 h 422"/>
              <a:gd name="T10" fmla="*/ 771 w 771"/>
              <a:gd name="T11" fmla="*/ 262 h 422"/>
              <a:gd name="T12" fmla="*/ 628 w 771"/>
              <a:gd name="T13" fmla="*/ 420 h 422"/>
              <a:gd name="T14" fmla="*/ 616 w 771"/>
              <a:gd name="T15" fmla="*/ 421 h 422"/>
              <a:gd name="T16" fmla="*/ 610 w 771"/>
              <a:gd name="T17" fmla="*/ 421 h 422"/>
              <a:gd name="T18" fmla="*/ 98 w 771"/>
              <a:gd name="T19" fmla="*/ 421 h 422"/>
              <a:gd name="T20" fmla="*/ 91 w 771"/>
              <a:gd name="T21" fmla="*/ 422 h 422"/>
              <a:gd name="T22" fmla="*/ 74 w 771"/>
              <a:gd name="T23" fmla="*/ 419 h 422"/>
              <a:gd name="T24" fmla="*/ 12 w 771"/>
              <a:gd name="T25" fmla="*/ 312 h 422"/>
              <a:gd name="T26" fmla="*/ 101 w 771"/>
              <a:gd name="T27" fmla="*/ 247 h 422"/>
              <a:gd name="T28" fmla="*/ 108 w 771"/>
              <a:gd name="T29" fmla="*/ 249 h 422"/>
              <a:gd name="T30" fmla="*/ 106 w 771"/>
              <a:gd name="T31" fmla="*/ 238 h 422"/>
              <a:gd name="T32" fmla="*/ 119 w 771"/>
              <a:gd name="T33" fmla="*/ 179 h 422"/>
              <a:gd name="T34" fmla="*/ 201 w 771"/>
              <a:gd name="T35" fmla="*/ 128 h 422"/>
              <a:gd name="T36" fmla="*/ 213 w 771"/>
              <a:gd name="T37" fmla="*/ 128 h 422"/>
              <a:gd name="T38" fmla="*/ 213 w 771"/>
              <a:gd name="T39" fmla="*/ 127 h 422"/>
              <a:gd name="T40" fmla="*/ 384 w 771"/>
              <a:gd name="T41" fmla="*/ 0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71" h="422">
                <a:moveTo>
                  <a:pt x="384" y="0"/>
                </a:moveTo>
                <a:cubicBezTo>
                  <a:pt x="458" y="0"/>
                  <a:pt x="522" y="46"/>
                  <a:pt x="549" y="110"/>
                </a:cubicBezTo>
                <a:cubicBezTo>
                  <a:pt x="551" y="115"/>
                  <a:pt x="551" y="115"/>
                  <a:pt x="551" y="115"/>
                </a:cubicBezTo>
                <a:cubicBezTo>
                  <a:pt x="565" y="110"/>
                  <a:pt x="565" y="110"/>
                  <a:pt x="565" y="110"/>
                </a:cubicBezTo>
                <a:cubicBezTo>
                  <a:pt x="580" y="105"/>
                  <a:pt x="596" y="103"/>
                  <a:pt x="612" y="103"/>
                </a:cubicBezTo>
                <a:cubicBezTo>
                  <a:pt x="700" y="103"/>
                  <a:pt x="771" y="174"/>
                  <a:pt x="771" y="262"/>
                </a:cubicBezTo>
                <a:cubicBezTo>
                  <a:pt x="771" y="344"/>
                  <a:pt x="708" y="412"/>
                  <a:pt x="628" y="420"/>
                </a:cubicBezTo>
                <a:cubicBezTo>
                  <a:pt x="616" y="421"/>
                  <a:pt x="616" y="421"/>
                  <a:pt x="616" y="421"/>
                </a:cubicBezTo>
                <a:cubicBezTo>
                  <a:pt x="610" y="421"/>
                  <a:pt x="610" y="421"/>
                  <a:pt x="610" y="421"/>
                </a:cubicBezTo>
                <a:cubicBezTo>
                  <a:pt x="98" y="421"/>
                  <a:pt x="98" y="421"/>
                  <a:pt x="98" y="421"/>
                </a:cubicBezTo>
                <a:cubicBezTo>
                  <a:pt x="91" y="422"/>
                  <a:pt x="91" y="422"/>
                  <a:pt x="91" y="422"/>
                </a:cubicBezTo>
                <a:cubicBezTo>
                  <a:pt x="85" y="421"/>
                  <a:pt x="79" y="420"/>
                  <a:pt x="74" y="419"/>
                </a:cubicBezTo>
                <a:cubicBezTo>
                  <a:pt x="27" y="406"/>
                  <a:pt x="0" y="359"/>
                  <a:pt x="12" y="312"/>
                </a:cubicBezTo>
                <a:cubicBezTo>
                  <a:pt x="23" y="271"/>
                  <a:pt x="61" y="245"/>
                  <a:pt x="101" y="247"/>
                </a:cubicBezTo>
                <a:cubicBezTo>
                  <a:pt x="108" y="249"/>
                  <a:pt x="108" y="249"/>
                  <a:pt x="108" y="249"/>
                </a:cubicBezTo>
                <a:cubicBezTo>
                  <a:pt x="106" y="238"/>
                  <a:pt x="106" y="238"/>
                  <a:pt x="106" y="238"/>
                </a:cubicBezTo>
                <a:cubicBezTo>
                  <a:pt x="105" y="218"/>
                  <a:pt x="109" y="198"/>
                  <a:pt x="119" y="179"/>
                </a:cubicBezTo>
                <a:cubicBezTo>
                  <a:pt x="137" y="148"/>
                  <a:pt x="168" y="130"/>
                  <a:pt x="201" y="128"/>
                </a:cubicBezTo>
                <a:cubicBezTo>
                  <a:pt x="213" y="128"/>
                  <a:pt x="213" y="128"/>
                  <a:pt x="213" y="128"/>
                </a:cubicBezTo>
                <a:cubicBezTo>
                  <a:pt x="213" y="127"/>
                  <a:pt x="213" y="127"/>
                  <a:pt x="213" y="127"/>
                </a:cubicBezTo>
                <a:cubicBezTo>
                  <a:pt x="236" y="53"/>
                  <a:pt x="304" y="0"/>
                  <a:pt x="384" y="0"/>
                </a:cubicBezTo>
                <a:close/>
              </a:path>
            </a:pathLst>
          </a:custGeom>
          <a:noFill/>
          <a:ln w="15875" cap="sq">
            <a:solidFill>
              <a:schemeClr val="bg1"/>
            </a:solidFill>
            <a:prstDash val="solid"/>
            <a:miter lim="800000"/>
            <a:headEnd/>
            <a:tailEnd/>
          </a:ln>
        </p:spPr>
        <p:txBody>
          <a:bodyPr vert="horz" wrap="square" lIns="91434" tIns="45717" rIns="91434" bIns="45717" numCol="1" anchor="b" anchorCtr="0" compatLnSpc="1">
            <a:prstTxWarp prst="textNoShape">
              <a:avLst/>
            </a:prstTxWarp>
          </a:bodyPr>
          <a:lstStyle/>
          <a:p>
            <a:pPr algn="ctr">
              <a:defRPr/>
            </a:pPr>
            <a:endParaRPr lang="en-US" sz="2300">
              <a:gradFill>
                <a:gsLst>
                  <a:gs pos="0">
                    <a:srgbClr val="505050"/>
                  </a:gs>
                  <a:gs pos="100000">
                    <a:srgbClr val="505050"/>
                  </a:gs>
                </a:gsLst>
              </a:gradFill>
              <a:latin typeface="Segoe UI Semibold"/>
            </a:endParaRPr>
          </a:p>
        </p:txBody>
      </p:sp>
      <p:sp>
        <p:nvSpPr>
          <p:cNvPr id="52" name="TextBox 51">
            <a:extLst>
              <a:ext uri="{FF2B5EF4-FFF2-40B4-BE49-F238E27FC236}">
                <a16:creationId xmlns:a16="http://schemas.microsoft.com/office/drawing/2014/main" id="{E43663AD-7523-6718-9278-4F55BCA73BAE}"/>
              </a:ext>
            </a:extLst>
          </p:cNvPr>
          <p:cNvSpPr txBox="1"/>
          <p:nvPr/>
        </p:nvSpPr>
        <p:spPr>
          <a:xfrm rot="6014626">
            <a:off x="7757166" y="3428725"/>
            <a:ext cx="2209378" cy="1108331"/>
          </a:xfrm>
          <a:prstGeom prst="rect">
            <a:avLst/>
          </a:prstGeom>
          <a:noFill/>
        </p:spPr>
        <p:txBody>
          <a:bodyPr wrap="square">
            <a:prstTxWarp prst="textArchUp">
              <a:avLst/>
            </a:prstTxWarp>
            <a:spAutoFit/>
          </a:bodyPr>
          <a:lstStyle/>
          <a:p>
            <a:pPr algn="ctr">
              <a:defRPr/>
            </a:pPr>
            <a:r>
              <a:rPr lang="en-US" sz="2300" i="1">
                <a:solidFill>
                  <a:srgbClr val="000000"/>
                </a:solidFill>
                <a:latin typeface="Segoe UI"/>
              </a:rPr>
              <a:t>Architecture</a:t>
            </a:r>
          </a:p>
        </p:txBody>
      </p:sp>
      <p:sp>
        <p:nvSpPr>
          <p:cNvPr id="55" name="!!Tech Text">
            <a:extLst>
              <a:ext uri="{FF2B5EF4-FFF2-40B4-BE49-F238E27FC236}">
                <a16:creationId xmlns:a16="http://schemas.microsoft.com/office/drawing/2014/main" id="{DAA7C88E-6C3E-F264-5676-B577930A3E22}"/>
              </a:ext>
            </a:extLst>
          </p:cNvPr>
          <p:cNvSpPr txBox="1"/>
          <p:nvPr/>
        </p:nvSpPr>
        <p:spPr>
          <a:xfrm>
            <a:off x="6010963" y="3978386"/>
            <a:ext cx="2111564" cy="1143214"/>
          </a:xfrm>
          <a:prstGeom prst="rect">
            <a:avLst/>
          </a:prstGeom>
          <a:noFill/>
        </p:spPr>
        <p:txBody>
          <a:bodyPr spcFirstLastPara="1" wrap="none" lIns="0" tIns="0" rIns="0" bIns="0" numCol="1" rtlCol="0">
            <a:prstTxWarp prst="textArchDown">
              <a:avLst>
                <a:gd name="adj" fmla="val 865956"/>
              </a:avLst>
            </a:prstTxWarp>
            <a:spAutoFit/>
          </a:bodyPr>
          <a:lstStyle/>
          <a:p>
            <a:pPr algn="ctr">
              <a:defRPr/>
            </a:pPr>
            <a:r>
              <a:rPr lang="en-US" sz="2300">
                <a:solidFill>
                  <a:srgbClr val="000000"/>
                </a:solidFill>
                <a:latin typeface="Segoe UI Semibold"/>
              </a:rPr>
              <a:t> Security Operations </a:t>
            </a:r>
          </a:p>
        </p:txBody>
      </p:sp>
      <p:sp>
        <p:nvSpPr>
          <p:cNvPr id="14" name="TextBox 13">
            <a:extLst>
              <a:ext uri="{FF2B5EF4-FFF2-40B4-BE49-F238E27FC236}">
                <a16:creationId xmlns:a16="http://schemas.microsoft.com/office/drawing/2014/main" id="{9CBB6679-E1FB-890E-EACB-03B92DFDA469}"/>
              </a:ext>
            </a:extLst>
          </p:cNvPr>
          <p:cNvSpPr txBox="1"/>
          <p:nvPr/>
        </p:nvSpPr>
        <p:spPr>
          <a:xfrm rot="17351219">
            <a:off x="4133747" y="2281408"/>
            <a:ext cx="2998969" cy="1605985"/>
          </a:xfrm>
          <a:prstGeom prst="rect">
            <a:avLst/>
          </a:prstGeom>
          <a:noFill/>
        </p:spPr>
        <p:txBody>
          <a:bodyPr wrap="square">
            <a:prstTxWarp prst="textArchUp">
              <a:avLst/>
            </a:prstTxWarp>
            <a:spAutoFit/>
          </a:bodyPr>
          <a:lstStyle/>
          <a:p>
            <a:pPr algn="ctr">
              <a:defRPr/>
            </a:pPr>
            <a:r>
              <a:rPr lang="en-US" sz="2300" i="1">
                <a:solidFill>
                  <a:srgbClr val="000000"/>
                </a:solidFill>
                <a:latin typeface="Segoe UI"/>
              </a:rPr>
              <a:t>Posture Management</a:t>
            </a:r>
          </a:p>
        </p:txBody>
      </p:sp>
    </p:spTree>
    <p:custDataLst>
      <p:tags r:id="rId1"/>
    </p:custDataLst>
    <p:extLst>
      <p:ext uri="{BB962C8B-B14F-4D97-AF65-F5344CB8AC3E}">
        <p14:creationId xmlns:p14="http://schemas.microsoft.com/office/powerpoint/2010/main" val="2093368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fade">
                                      <p:cBhvr>
                                        <p:cTn id="13" dur="500"/>
                                        <p:tgtEl>
                                          <p:spTgt spid="5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7"/>
                                        </p:tgtEl>
                                        <p:attrNameLst>
                                          <p:attrName>style.visibility</p:attrName>
                                        </p:attrNameLst>
                                      </p:cBhvr>
                                      <p:to>
                                        <p:strVal val="visible"/>
                                      </p:to>
                                    </p:set>
                                    <p:animEffect transition="in" filter="fade">
                                      <p:cBhvr>
                                        <p:cTn id="16" dur="500"/>
                                        <p:tgtEl>
                                          <p:spTgt spid="5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wipe(left)">
                                      <p:cBhvr>
                                        <p:cTn id="21" dur="500"/>
                                        <p:tgtEl>
                                          <p:spTgt spid="3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fade">
                                      <p:cBhvr>
                                        <p:cTn id="24" dur="500"/>
                                        <p:tgtEl>
                                          <p:spTgt spid="4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500"/>
                                        <p:tgtEl>
                                          <p:spTgt spid="49"/>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37"/>
                                        </p:tgtEl>
                                        <p:attrNameLst>
                                          <p:attrName>style.visibility</p:attrName>
                                        </p:attrNameLst>
                                      </p:cBhvr>
                                      <p:to>
                                        <p:strVal val="visible"/>
                                      </p:to>
                                    </p:set>
                                  </p:childTnLst>
                                </p:cTn>
                              </p:par>
                              <p:par>
                                <p:cTn id="30" presetID="10" presetClass="entr" presetSubtype="0" fill="hold" grpId="0"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500"/>
                                        <p:tgtEl>
                                          <p:spTgt spid="4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500"/>
                                        <p:tgtEl>
                                          <p:spTgt spid="4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fade">
                                      <p:cBhvr>
                                        <p:cTn id="43" dur="500"/>
                                        <p:tgtEl>
                                          <p:spTgt spid="47"/>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wipe(up)">
                                      <p:cBhvr>
                                        <p:cTn id="46" dur="500"/>
                                        <p:tgtEl>
                                          <p:spTgt spid="4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55"/>
                                        </p:tgtEl>
                                        <p:attrNameLst>
                                          <p:attrName>style.visibility</p:attrName>
                                        </p:attrNameLst>
                                      </p:cBhvr>
                                      <p:to>
                                        <p:strVal val="visible"/>
                                      </p:to>
                                    </p:set>
                                    <p:animEffect transition="in" filter="fade">
                                      <p:cBhvr>
                                        <p:cTn id="51" dur="500"/>
                                        <p:tgtEl>
                                          <p:spTgt spid="55"/>
                                        </p:tgtEl>
                                      </p:cBhvr>
                                    </p:animEffect>
                                  </p:childTnLst>
                                </p:cTn>
                              </p:par>
                              <p:par>
                                <p:cTn id="52" presetID="22" presetClass="entr" presetSubtype="2" fill="hold" grpId="0" nodeType="with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wipe(right)">
                                      <p:cBhvr>
                                        <p:cTn id="54" dur="500"/>
                                        <p:tgtEl>
                                          <p:spTgt spid="3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500"/>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fade">
                                      <p:cBhvr>
                                        <p:cTn id="62" dur="500"/>
                                        <p:tgtEl>
                                          <p:spTgt spid="7"/>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fade">
                                      <p:cBhvr>
                                        <p:cTn id="65" dur="500"/>
                                        <p:tgtEl>
                                          <p:spTgt spid="9"/>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fade">
                                      <p:cBhvr>
                                        <p:cTn id="68" dur="500"/>
                                        <p:tgtEl>
                                          <p:spTgt spid="10"/>
                                        </p:tgtEl>
                                      </p:cBhvr>
                                    </p:animEffect>
                                  </p:childTnLst>
                                </p:cTn>
                              </p:par>
                              <p:par>
                                <p:cTn id="69" presetID="22" presetClass="entr" presetSubtype="8" fill="hold" nodeType="with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wipe(left)">
                                      <p:cBhvr>
                                        <p:cTn id="71" dur="500"/>
                                        <p:tgtEl>
                                          <p:spTgt spid="8"/>
                                        </p:tgtEl>
                                      </p:cBhvr>
                                    </p:animEffect>
                                  </p:childTnLst>
                                </p:cTn>
                              </p:par>
                            </p:childTnLst>
                          </p:cTn>
                        </p:par>
                        <p:par>
                          <p:cTn id="72" fill="hold">
                            <p:stCondLst>
                              <p:cond delay="500"/>
                            </p:stCondLst>
                            <p:childTnLst>
                              <p:par>
                                <p:cTn id="73" presetID="21" presetClass="entr" presetSubtype="1" fill="hold" grpId="0" nodeType="afterEffect" nodePh="1">
                                  <p:stCondLst>
                                    <p:cond delay="0"/>
                                  </p:stCondLst>
                                  <p:endCondLst>
                                    <p:cond evt="begin" delay="0">
                                      <p:tn val="73"/>
                                    </p:cond>
                                  </p:endCondLst>
                                  <p:childTnLst>
                                    <p:set>
                                      <p:cBhvr>
                                        <p:cTn id="74" dur="1" fill="hold">
                                          <p:stCondLst>
                                            <p:cond delay="0"/>
                                          </p:stCondLst>
                                        </p:cTn>
                                        <p:tgtEl>
                                          <p:spTgt spid="12"/>
                                        </p:tgtEl>
                                        <p:attrNameLst>
                                          <p:attrName>style.visibility</p:attrName>
                                        </p:attrNameLst>
                                      </p:cBhvr>
                                      <p:to>
                                        <p:strVal val="visible"/>
                                      </p:to>
                                    </p:set>
                                    <p:animEffect transition="in" filter="wheel(1)">
                                      <p:cBhvr>
                                        <p:cTn id="75" dur="750"/>
                                        <p:tgtEl>
                                          <p:spTgt spid="12"/>
                                        </p:tgtEl>
                                      </p:cBhvr>
                                    </p:animEffect>
                                  </p:childTnLst>
                                </p:cTn>
                              </p:par>
                              <p:par>
                                <p:cTn id="76" presetID="21" presetClass="entr" presetSubtype="1" fill="hold" grpId="0" nodeType="withEffect">
                                  <p:stCondLst>
                                    <p:cond delay="0"/>
                                  </p:stCondLst>
                                  <p:childTnLst>
                                    <p:set>
                                      <p:cBhvr>
                                        <p:cTn id="77" dur="1" fill="hold">
                                          <p:stCondLst>
                                            <p:cond delay="0"/>
                                          </p:stCondLst>
                                        </p:cTn>
                                        <p:tgtEl>
                                          <p:spTgt spid="3"/>
                                        </p:tgtEl>
                                        <p:attrNameLst>
                                          <p:attrName>style.visibility</p:attrName>
                                        </p:attrNameLst>
                                      </p:cBhvr>
                                      <p:to>
                                        <p:strVal val="visible"/>
                                      </p:to>
                                    </p:set>
                                    <p:animEffect transition="in" filter="wheel(1)">
                                      <p:cBhvr>
                                        <p:cTn id="78" dur="750"/>
                                        <p:tgtEl>
                                          <p:spTgt spid="3"/>
                                        </p:tgtEl>
                                      </p:cBhvr>
                                    </p:animEffect>
                                  </p:childTnLst>
                                </p:cTn>
                              </p:par>
                            </p:childTnLst>
                          </p:cTn>
                        </p:par>
                        <p:par>
                          <p:cTn id="79" fill="hold">
                            <p:stCondLst>
                              <p:cond delay="1250"/>
                            </p:stCondLst>
                            <p:childTnLst>
                              <p:par>
                                <p:cTn id="80" presetID="10" presetClass="entr" presetSubtype="0" fill="hold" nodeType="afterEffect">
                                  <p:stCondLst>
                                    <p:cond delay="0"/>
                                  </p:stCondLst>
                                  <p:childTnLst>
                                    <p:set>
                                      <p:cBhvr>
                                        <p:cTn id="81" dur="1" fill="hold">
                                          <p:stCondLst>
                                            <p:cond delay="0"/>
                                          </p:stCondLst>
                                        </p:cTn>
                                        <p:tgtEl>
                                          <p:spTgt spid="5"/>
                                        </p:tgtEl>
                                        <p:attrNameLst>
                                          <p:attrName>style.visibility</p:attrName>
                                        </p:attrNameLst>
                                      </p:cBhvr>
                                      <p:to>
                                        <p:strVal val="visible"/>
                                      </p:to>
                                    </p:set>
                                    <p:animEffect transition="in" filter="fade">
                                      <p:cBhvr>
                                        <p:cTn id="82" dur="500"/>
                                        <p:tgtEl>
                                          <p:spTgt spid="5"/>
                                        </p:tgtEl>
                                      </p:cBhvr>
                                    </p:animEffect>
                                  </p:childTnLst>
                                </p:cTn>
                              </p:par>
                            </p:childTnLst>
                          </p:cTn>
                        </p:par>
                        <p:par>
                          <p:cTn id="83" fill="hold">
                            <p:stCondLst>
                              <p:cond delay="1750"/>
                            </p:stCondLst>
                            <p:childTnLst>
                              <p:par>
                                <p:cTn id="84" presetID="10" presetClass="entr" presetSubtype="0" fill="hold" grpId="0" nodeType="afterEffect">
                                  <p:stCondLst>
                                    <p:cond delay="0"/>
                                  </p:stCondLst>
                                  <p:childTnLst>
                                    <p:set>
                                      <p:cBhvr>
                                        <p:cTn id="85" dur="1" fill="hold">
                                          <p:stCondLst>
                                            <p:cond delay="0"/>
                                          </p:stCondLst>
                                        </p:cTn>
                                        <p:tgtEl>
                                          <p:spTgt spid="2"/>
                                        </p:tgtEl>
                                        <p:attrNameLst>
                                          <p:attrName>style.visibility</p:attrName>
                                        </p:attrNameLst>
                                      </p:cBhvr>
                                      <p:to>
                                        <p:strVal val="visible"/>
                                      </p:to>
                                    </p:set>
                                    <p:animEffect transition="in" filter="fade">
                                      <p:cBhvr>
                                        <p:cTn id="86" dur="1000"/>
                                        <p:tgtEl>
                                          <p:spTgt spid="2"/>
                                        </p:tgtEl>
                                      </p:cBhvr>
                                    </p:animEffect>
                                  </p:childTnLst>
                                </p:cTn>
                              </p:par>
                              <p:par>
                                <p:cTn id="87" presetID="22" presetClass="entr" presetSubtype="8" fill="hold" grpId="0" nodeType="withEffect">
                                  <p:stCondLst>
                                    <p:cond delay="0"/>
                                  </p:stCondLst>
                                  <p:childTnLst>
                                    <p:set>
                                      <p:cBhvr>
                                        <p:cTn id="88" dur="1" fill="hold">
                                          <p:stCondLst>
                                            <p:cond delay="0"/>
                                          </p:stCondLst>
                                        </p:cTn>
                                        <p:tgtEl>
                                          <p:spTgt spid="53"/>
                                        </p:tgtEl>
                                        <p:attrNameLst>
                                          <p:attrName>style.visibility</p:attrName>
                                        </p:attrNameLst>
                                      </p:cBhvr>
                                      <p:to>
                                        <p:strVal val="visible"/>
                                      </p:to>
                                    </p:set>
                                    <p:animEffect transition="in" filter="wipe(left)">
                                      <p:cBhvr>
                                        <p:cTn id="89" dur="250"/>
                                        <p:tgtEl>
                                          <p:spTgt spid="53"/>
                                        </p:tgtEl>
                                      </p:cBhvr>
                                    </p:animEffect>
                                  </p:childTnLst>
                                </p:cTn>
                              </p:par>
                              <p:par>
                                <p:cTn id="90" presetID="22" presetClass="entr" presetSubtype="1" fill="hold" grpId="0" nodeType="withEffect">
                                  <p:stCondLst>
                                    <p:cond delay="250"/>
                                  </p:stCondLst>
                                  <p:childTnLst>
                                    <p:set>
                                      <p:cBhvr>
                                        <p:cTn id="91" dur="1" fill="hold">
                                          <p:stCondLst>
                                            <p:cond delay="0"/>
                                          </p:stCondLst>
                                        </p:cTn>
                                        <p:tgtEl>
                                          <p:spTgt spid="52"/>
                                        </p:tgtEl>
                                        <p:attrNameLst>
                                          <p:attrName>style.visibility</p:attrName>
                                        </p:attrNameLst>
                                      </p:cBhvr>
                                      <p:to>
                                        <p:strVal val="visible"/>
                                      </p:to>
                                    </p:set>
                                    <p:animEffect transition="in" filter="wipe(up)">
                                      <p:cBhvr>
                                        <p:cTn id="92" dur="250"/>
                                        <p:tgtEl>
                                          <p:spTgt spid="52"/>
                                        </p:tgtEl>
                                      </p:cBhvr>
                                    </p:animEffect>
                                  </p:childTnLst>
                                </p:cTn>
                              </p:par>
                              <p:par>
                                <p:cTn id="93" presetID="22" presetClass="entr" presetSubtype="2" fill="hold" grpId="0" nodeType="withEffect">
                                  <p:stCondLst>
                                    <p:cond delay="500"/>
                                  </p:stCondLst>
                                  <p:childTnLst>
                                    <p:set>
                                      <p:cBhvr>
                                        <p:cTn id="94" dur="1" fill="hold">
                                          <p:stCondLst>
                                            <p:cond delay="0"/>
                                          </p:stCondLst>
                                        </p:cTn>
                                        <p:tgtEl>
                                          <p:spTgt spid="20"/>
                                        </p:tgtEl>
                                        <p:attrNameLst>
                                          <p:attrName>style.visibility</p:attrName>
                                        </p:attrNameLst>
                                      </p:cBhvr>
                                      <p:to>
                                        <p:strVal val="visible"/>
                                      </p:to>
                                    </p:set>
                                    <p:animEffect transition="in" filter="wipe(right)">
                                      <p:cBhvr>
                                        <p:cTn id="95" dur="250"/>
                                        <p:tgtEl>
                                          <p:spTgt spid="20"/>
                                        </p:tgtEl>
                                      </p:cBhvr>
                                    </p:animEffect>
                                  </p:childTnLst>
                                </p:cTn>
                              </p:par>
                              <p:par>
                                <p:cTn id="96" presetID="22" presetClass="entr" presetSubtype="4" fill="hold" grpId="0" nodeType="withEffect">
                                  <p:stCondLst>
                                    <p:cond delay="750"/>
                                  </p:stCondLst>
                                  <p:childTnLst>
                                    <p:set>
                                      <p:cBhvr>
                                        <p:cTn id="97" dur="1" fill="hold">
                                          <p:stCondLst>
                                            <p:cond delay="0"/>
                                          </p:stCondLst>
                                        </p:cTn>
                                        <p:tgtEl>
                                          <p:spTgt spid="14"/>
                                        </p:tgtEl>
                                        <p:attrNameLst>
                                          <p:attrName>style.visibility</p:attrName>
                                        </p:attrNameLst>
                                      </p:cBhvr>
                                      <p:to>
                                        <p:strVal val="visible"/>
                                      </p:to>
                                    </p:set>
                                    <p:animEffect transition="in" filter="wipe(down)">
                                      <p:cBhvr>
                                        <p:cTn id="98"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9" grpId="0"/>
      <p:bldP spid="10" grpId="0"/>
      <p:bldP spid="53" grpId="0"/>
      <p:bldP spid="20" grpId="0"/>
      <p:bldP spid="12" grpId="0"/>
      <p:bldP spid="34" grpId="0" animBg="1"/>
      <p:bldP spid="35" grpId="0" animBg="1"/>
      <p:bldP spid="37" grpId="0" animBg="1"/>
      <p:bldP spid="38" grpId="0" animBg="1"/>
      <p:bldP spid="39" grpId="0" animBg="1"/>
      <p:bldP spid="43" grpId="0" animBg="1"/>
      <p:bldP spid="45" grpId="0" animBg="1"/>
      <p:bldP spid="46" grpId="0"/>
      <p:bldP spid="47" grpId="0"/>
      <p:bldP spid="49" grpId="0" animBg="1"/>
      <p:bldP spid="50" grpId="0"/>
      <p:bldP spid="54" grpId="0" animBg="1"/>
      <p:bldP spid="56" grpId="0" animBg="1"/>
      <p:bldP spid="7" grpId="0" animBg="1"/>
      <p:bldP spid="57" grpId="0" animBg="1"/>
      <p:bldP spid="52" grpId="0"/>
      <p:bldP spid="55"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woman holding a laptop and having a discussion with a man">
            <a:extLst>
              <a:ext uri="{FF2B5EF4-FFF2-40B4-BE49-F238E27FC236}">
                <a16:creationId xmlns:a16="http://schemas.microsoft.com/office/drawing/2014/main" id="{E6EE5392-1B17-6713-8528-2945B469AE6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3" y="292100"/>
            <a:ext cx="11898325" cy="6565900"/>
          </a:xfrm>
          <a:custGeom>
            <a:avLst/>
            <a:gdLst>
              <a:gd name="connsiteX0" fmla="*/ 0 w 11609400"/>
              <a:gd name="connsiteY0" fmla="*/ 0 h 6272212"/>
              <a:gd name="connsiteX1" fmla="*/ 11236203 w 11609400"/>
              <a:gd name="connsiteY1" fmla="*/ 0 h 6272212"/>
              <a:gd name="connsiteX2" fmla="*/ 11609400 w 11609400"/>
              <a:gd name="connsiteY2" fmla="*/ 373197 h 6272212"/>
              <a:gd name="connsiteX3" fmla="*/ 11609400 w 11609400"/>
              <a:gd name="connsiteY3" fmla="*/ 6272212 h 6272212"/>
              <a:gd name="connsiteX4" fmla="*/ 0 w 11609400"/>
              <a:gd name="connsiteY4" fmla="*/ 6272212 h 6272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09400" h="6272212">
                <a:moveTo>
                  <a:pt x="0" y="0"/>
                </a:moveTo>
                <a:lnTo>
                  <a:pt x="11236203" y="0"/>
                </a:lnTo>
                <a:cubicBezTo>
                  <a:pt x="11442314" y="0"/>
                  <a:pt x="11609400" y="167086"/>
                  <a:pt x="11609400" y="373197"/>
                </a:cubicBezTo>
                <a:lnTo>
                  <a:pt x="11609400" y="6272212"/>
                </a:lnTo>
                <a:lnTo>
                  <a:pt x="0" y="6272212"/>
                </a:lnTo>
                <a:close/>
              </a:path>
            </a:pathLst>
          </a:custGeom>
        </p:spPr>
      </p:pic>
      <p:sp>
        <p:nvSpPr>
          <p:cNvPr id="7" name="Rectangle: Single Corner Rounded 6">
            <a:extLst>
              <a:ext uri="{FF2B5EF4-FFF2-40B4-BE49-F238E27FC236}">
                <a16:creationId xmlns:a16="http://schemas.microsoft.com/office/drawing/2014/main" id="{CA65A7B8-AF79-7D61-3CBF-4750654A24F6}"/>
              </a:ext>
              <a:ext uri="{C183D7F6-B498-43B3-948B-1728B52AA6E4}">
                <adec:decorative xmlns:adec="http://schemas.microsoft.com/office/drawing/2017/decorative" val="1"/>
              </a:ext>
            </a:extLst>
          </p:cNvPr>
          <p:cNvSpPr>
            <a:spLocks/>
          </p:cNvSpPr>
          <p:nvPr/>
        </p:nvSpPr>
        <p:spPr bwMode="auto">
          <a:xfrm>
            <a:off x="-13" y="292100"/>
            <a:ext cx="11898325" cy="6565900"/>
          </a:xfrm>
          <a:prstGeom prst="round1Rect">
            <a:avLst>
              <a:gd name="adj" fmla="val 4532"/>
            </a:avLst>
          </a:prstGeom>
          <a:gradFill flip="none" rotWithShape="1">
            <a:gsLst>
              <a:gs pos="96000">
                <a:schemeClr val="tx1">
                  <a:alpha val="88000"/>
                </a:schemeClr>
              </a:gs>
              <a:gs pos="0">
                <a:schemeClr val="tx1">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1800" err="1">
              <a:solidFill>
                <a:srgbClr val="FFFFFF"/>
              </a:solidFill>
              <a:cs typeface="Segoe UI" pitchFamily="34" charset="0"/>
            </a:endParaRPr>
          </a:p>
        </p:txBody>
      </p:sp>
      <p:sp>
        <p:nvSpPr>
          <p:cNvPr id="13" name="Title 12">
            <a:extLst>
              <a:ext uri="{FF2B5EF4-FFF2-40B4-BE49-F238E27FC236}">
                <a16:creationId xmlns:a16="http://schemas.microsoft.com/office/drawing/2014/main" id="{8D8DC7D9-674C-D910-3951-9B87DC061439}"/>
              </a:ext>
            </a:extLst>
          </p:cNvPr>
          <p:cNvSpPr>
            <a:spLocks noGrp="1"/>
          </p:cNvSpPr>
          <p:nvPr>
            <p:ph type="title"/>
          </p:nvPr>
        </p:nvSpPr>
        <p:spPr>
          <a:xfrm>
            <a:off x="584200" y="4452694"/>
            <a:ext cx="7692571" cy="923330"/>
          </a:xfrm>
        </p:spPr>
        <p:txBody>
          <a:bodyPr/>
          <a:lstStyle/>
          <a:p>
            <a:r>
              <a:rPr lang="en-IN" sz="6000" b="1" dirty="0">
                <a:solidFill>
                  <a:schemeClr val="bg1"/>
                </a:solidFill>
              </a:rPr>
              <a:t>THANK YOU</a:t>
            </a:r>
          </a:p>
        </p:txBody>
      </p:sp>
      <p:pic>
        <p:nvPicPr>
          <p:cNvPr id="18" name="Picture 17" descr="Microsoft Security Logo">
            <a:extLst>
              <a:ext uri="{FF2B5EF4-FFF2-40B4-BE49-F238E27FC236}">
                <a16:creationId xmlns:a16="http://schemas.microsoft.com/office/drawing/2014/main" id="{FC9E99EE-A250-B9F2-840C-36EF8F34CBB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44511" y="585788"/>
            <a:ext cx="2419881" cy="327347"/>
          </a:xfrm>
          <a:prstGeom prst="rect">
            <a:avLst/>
          </a:prstGeom>
        </p:spPr>
      </p:pic>
      <p:grpSp>
        <p:nvGrpSpPr>
          <p:cNvPr id="17" name="Group 16">
            <a:extLst>
              <a:ext uri="{FF2B5EF4-FFF2-40B4-BE49-F238E27FC236}">
                <a16:creationId xmlns:a16="http://schemas.microsoft.com/office/drawing/2014/main" id="{D9A38CA1-E357-D5F1-6AD1-429CC7C4C33C}"/>
              </a:ext>
              <a:ext uri="{C183D7F6-B498-43B3-948B-1728B52AA6E4}">
                <adec:decorative xmlns:adec="http://schemas.microsoft.com/office/drawing/2017/decorative" val="1"/>
              </a:ext>
            </a:extLst>
          </p:cNvPr>
          <p:cNvGrpSpPr/>
          <p:nvPr/>
        </p:nvGrpSpPr>
        <p:grpSpPr>
          <a:xfrm>
            <a:off x="781665" y="5621622"/>
            <a:ext cx="10928555" cy="288758"/>
            <a:chOff x="781665" y="5621622"/>
            <a:chExt cx="10928555" cy="288758"/>
          </a:xfrm>
        </p:grpSpPr>
        <p:cxnSp>
          <p:nvCxnSpPr>
            <p:cNvPr id="2" name="Straight Connector 1">
              <a:extLst>
                <a:ext uri="{FF2B5EF4-FFF2-40B4-BE49-F238E27FC236}">
                  <a16:creationId xmlns:a16="http://schemas.microsoft.com/office/drawing/2014/main" id="{0A009F52-B4B8-B55B-4608-39BF582AEE54}"/>
                </a:ext>
                <a:ext uri="{C183D7F6-B498-43B3-948B-1728B52AA6E4}">
                  <adec:decorative xmlns:adec="http://schemas.microsoft.com/office/drawing/2017/decorative" val="1"/>
                </a:ext>
              </a:extLst>
            </p:cNvPr>
            <p:cNvCxnSpPr>
              <a:cxnSpLocks/>
            </p:cNvCxnSpPr>
            <p:nvPr/>
          </p:nvCxnSpPr>
          <p:spPr>
            <a:xfrm>
              <a:off x="9536886" y="5764997"/>
              <a:ext cx="2173334" cy="13575"/>
            </a:xfrm>
            <a:prstGeom prst="line">
              <a:avLst/>
            </a:prstGeom>
            <a:ln w="381000" cap="sq">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13DB28B8-3719-0F9A-DD13-5367AEF2419E}"/>
                </a:ext>
                <a:ext uri="{C183D7F6-B498-43B3-948B-1728B52AA6E4}">
                  <adec:decorative xmlns:adec="http://schemas.microsoft.com/office/drawing/2017/decorative" val="1"/>
                </a:ext>
              </a:extLst>
            </p:cNvPr>
            <p:cNvCxnSpPr>
              <a:cxnSpLocks/>
            </p:cNvCxnSpPr>
            <p:nvPr/>
          </p:nvCxnSpPr>
          <p:spPr>
            <a:xfrm>
              <a:off x="781665" y="5764997"/>
              <a:ext cx="8817030" cy="0"/>
            </a:xfrm>
            <a:prstGeom prst="line">
              <a:avLst/>
            </a:prstGeom>
            <a:ln w="381000" cap="rnd">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B498965F-9E11-6F6C-031B-5BE16C9A8CB0}"/>
                </a:ext>
                <a:ext uri="{C183D7F6-B498-43B3-948B-1728B52AA6E4}">
                  <adec:decorative xmlns:adec="http://schemas.microsoft.com/office/drawing/2017/decorative" val="1"/>
                </a:ext>
              </a:extLst>
            </p:cNvPr>
            <p:cNvSpPr/>
            <p:nvPr/>
          </p:nvSpPr>
          <p:spPr bwMode="auto">
            <a:xfrm>
              <a:off x="9441082" y="5621622"/>
              <a:ext cx="288758" cy="288758"/>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err="1">
                <a:solidFill>
                  <a:srgbClr val="FFFFFF"/>
                </a:solidFill>
                <a:ea typeface="Segoe UI" pitchFamily="34" charset="0"/>
                <a:cs typeface="Segoe UI" pitchFamily="34" charset="0"/>
              </a:endParaRPr>
            </a:p>
          </p:txBody>
        </p:sp>
      </p:grpSp>
    </p:spTree>
    <p:extLst>
      <p:ext uri="{BB962C8B-B14F-4D97-AF65-F5344CB8AC3E}">
        <p14:creationId xmlns:p14="http://schemas.microsoft.com/office/powerpoint/2010/main" val="64594019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2D6DBD34-ACD7-5966-E3AE-0D95A2EE8241}"/>
              </a:ext>
              <a:ext uri="{C183D7F6-B498-43B3-948B-1728B52AA6E4}">
                <adec:decorative xmlns:adec="http://schemas.microsoft.com/office/drawing/2017/decorative" val="1"/>
              </a:ext>
            </a:extLst>
          </p:cNvPr>
          <p:cNvSpPr>
            <a:spLocks/>
          </p:cNvSpPr>
          <p:nvPr/>
        </p:nvSpPr>
        <p:spPr bwMode="auto">
          <a:xfrm>
            <a:off x="2096410" y="5465833"/>
            <a:ext cx="5550885" cy="1258036"/>
          </a:xfrm>
          <a:prstGeom prst="rect">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6" name="Rectangle 15">
            <a:extLst>
              <a:ext uri="{FF2B5EF4-FFF2-40B4-BE49-F238E27FC236}">
                <a16:creationId xmlns:a16="http://schemas.microsoft.com/office/drawing/2014/main" id="{5A3F7F1C-B673-4877-D83F-EE17FD32BF11}"/>
              </a:ext>
              <a:ext uri="{C183D7F6-B498-43B3-948B-1728B52AA6E4}">
                <adec:decorative xmlns:adec="http://schemas.microsoft.com/office/drawing/2017/decorative" val="1"/>
              </a:ext>
            </a:extLst>
          </p:cNvPr>
          <p:cNvSpPr>
            <a:spLocks/>
          </p:cNvSpPr>
          <p:nvPr/>
        </p:nvSpPr>
        <p:spPr bwMode="auto">
          <a:xfrm>
            <a:off x="-3904" y="1428384"/>
            <a:ext cx="12195046" cy="323915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1" name="Rectangle 20">
            <a:extLst>
              <a:ext uri="{FF2B5EF4-FFF2-40B4-BE49-F238E27FC236}">
                <a16:creationId xmlns:a16="http://schemas.microsoft.com/office/drawing/2014/main" id="{59C3A2E8-9D66-958E-4B0F-3872EF9A6BB0}"/>
              </a:ext>
              <a:ext uri="{C183D7F6-B498-43B3-948B-1728B52AA6E4}">
                <adec:decorative xmlns:adec="http://schemas.microsoft.com/office/drawing/2017/decorative" val="1"/>
              </a:ext>
            </a:extLst>
          </p:cNvPr>
          <p:cNvSpPr>
            <a:spLocks/>
          </p:cNvSpPr>
          <p:nvPr/>
        </p:nvSpPr>
        <p:spPr bwMode="auto">
          <a:xfrm>
            <a:off x="8298955" y="1210020"/>
            <a:ext cx="3892188" cy="3935185"/>
          </a:xfrm>
          <a:prstGeom prst="rect">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 name="Title 3">
            <a:extLst>
              <a:ext uri="{FF2B5EF4-FFF2-40B4-BE49-F238E27FC236}">
                <a16:creationId xmlns:a16="http://schemas.microsoft.com/office/drawing/2014/main" id="{AD38760B-59A2-5579-8F8B-80421E26FA3F}"/>
              </a:ext>
            </a:extLst>
          </p:cNvPr>
          <p:cNvSpPr>
            <a:spLocks noGrp="1"/>
          </p:cNvSpPr>
          <p:nvPr>
            <p:ph type="title"/>
          </p:nvPr>
        </p:nvSpPr>
        <p:spPr>
          <a:xfrm>
            <a:off x="269241" y="289513"/>
            <a:ext cx="11655840" cy="899665"/>
          </a:xfrm>
        </p:spPr>
        <p:txBody>
          <a:bodyPr/>
          <a:lstStyle/>
          <a:p>
            <a:r>
              <a:rPr lang="en-US" dirty="0">
                <a:latin typeface="+mn-lt"/>
              </a:rPr>
              <a:t>Is a Cybersecurity Strategy really necessary?</a:t>
            </a:r>
          </a:p>
        </p:txBody>
      </p:sp>
      <p:sp>
        <p:nvSpPr>
          <p:cNvPr id="47" name="Text Placeholder 46">
            <a:extLst>
              <a:ext uri="{FF2B5EF4-FFF2-40B4-BE49-F238E27FC236}">
                <a16:creationId xmlns:a16="http://schemas.microsoft.com/office/drawing/2014/main" id="{8930E8C8-B159-7B5C-847C-308414E30271}"/>
              </a:ext>
            </a:extLst>
          </p:cNvPr>
          <p:cNvSpPr>
            <a:spLocks noGrp="1"/>
          </p:cNvSpPr>
          <p:nvPr>
            <p:ph type="body" sz="quarter" idx="15"/>
          </p:nvPr>
        </p:nvSpPr>
        <p:spPr/>
        <p:txBody>
          <a:bodyPr/>
          <a:lstStyle/>
          <a:p>
            <a:endParaRPr lang="en-US"/>
          </a:p>
        </p:txBody>
      </p:sp>
      <p:pic>
        <p:nvPicPr>
          <p:cNvPr id="7" name="Picture 6">
            <a:extLst>
              <a:ext uri="{FF2B5EF4-FFF2-40B4-BE49-F238E27FC236}">
                <a16:creationId xmlns:a16="http://schemas.microsoft.com/office/drawing/2014/main" id="{5C0DD216-B3EB-187D-CD74-D49D54F34504}"/>
              </a:ext>
            </a:extLst>
          </p:cNvPr>
          <p:cNvPicPr>
            <a:picLocks noChangeAspect="1"/>
          </p:cNvPicPr>
          <p:nvPr/>
        </p:nvPicPr>
        <p:blipFill>
          <a:blip r:embed="rId3"/>
          <a:stretch>
            <a:fillRect/>
          </a:stretch>
        </p:blipFill>
        <p:spPr>
          <a:xfrm>
            <a:off x="10059628" y="5263282"/>
            <a:ext cx="1468179" cy="1468179"/>
          </a:xfrm>
          <a:prstGeom prst="rect">
            <a:avLst/>
          </a:prstGeom>
        </p:spPr>
      </p:pic>
      <p:sp>
        <p:nvSpPr>
          <p:cNvPr id="12" name="TextBox 11">
            <a:extLst>
              <a:ext uri="{FF2B5EF4-FFF2-40B4-BE49-F238E27FC236}">
                <a16:creationId xmlns:a16="http://schemas.microsoft.com/office/drawing/2014/main" id="{05B8331F-BE2A-2A17-BB45-3CE98AF72F53}"/>
              </a:ext>
            </a:extLst>
          </p:cNvPr>
          <p:cNvSpPr txBox="1"/>
          <p:nvPr/>
        </p:nvSpPr>
        <p:spPr>
          <a:xfrm>
            <a:off x="2237776" y="5522780"/>
            <a:ext cx="5308565" cy="1154162"/>
          </a:xfrm>
          <a:prstGeom prst="rect">
            <a:avLst/>
          </a:prstGeom>
          <a:noFill/>
        </p:spPr>
        <p:txBody>
          <a:bodyPr wrap="square">
            <a:spAutoFit/>
          </a:bodyPr>
          <a:lstStyle/>
          <a:p>
            <a:r>
              <a:rPr lang="en-US" sz="1100" i="1" dirty="0"/>
              <a:t>“If you’re faced with the tradeoff between security and another priority, your answer is clear: Do security. In some cases, this will mean prioritizing security above other things we do, such as releasing new features or providing ongoing support for legacy systems.”</a:t>
            </a:r>
          </a:p>
          <a:p>
            <a:endParaRPr lang="en-US" sz="1400" dirty="0"/>
          </a:p>
          <a:p>
            <a:r>
              <a:rPr lang="en-US" sz="1100" b="1" dirty="0"/>
              <a:t>Satya Nadella Microsoft CEO, May 3, 2024</a:t>
            </a:r>
            <a:endParaRPr lang="en-US" sz="1400" b="1" dirty="0"/>
          </a:p>
        </p:txBody>
      </p:sp>
      <p:pic>
        <p:nvPicPr>
          <p:cNvPr id="15" name="Picture 14">
            <a:extLst>
              <a:ext uri="{FF2B5EF4-FFF2-40B4-BE49-F238E27FC236}">
                <a16:creationId xmlns:a16="http://schemas.microsoft.com/office/drawing/2014/main" id="{BDB5FA8E-5BD1-4295-4192-F137D742262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55176" y="5236262"/>
            <a:ext cx="1419367" cy="1567218"/>
          </a:xfrm>
          <a:prstGeom prst="rect">
            <a:avLst/>
          </a:prstGeom>
        </p:spPr>
      </p:pic>
      <p:sp>
        <p:nvSpPr>
          <p:cNvPr id="18" name="TextBox 17">
            <a:extLst>
              <a:ext uri="{FF2B5EF4-FFF2-40B4-BE49-F238E27FC236}">
                <a16:creationId xmlns:a16="http://schemas.microsoft.com/office/drawing/2014/main" id="{CBAE16CA-926F-20ED-B578-8B36F2EA8146}"/>
              </a:ext>
            </a:extLst>
          </p:cNvPr>
          <p:cNvSpPr txBox="1"/>
          <p:nvPr/>
        </p:nvSpPr>
        <p:spPr>
          <a:xfrm>
            <a:off x="8384273" y="3413318"/>
            <a:ext cx="3680346" cy="1624484"/>
          </a:xfrm>
          <a:prstGeom prst="rect">
            <a:avLst/>
          </a:prstGeom>
          <a:noFill/>
        </p:spPr>
        <p:txBody>
          <a:bodyPr wrap="square">
            <a:spAutoFit/>
          </a:bodyPr>
          <a:lstStyle/>
          <a:p>
            <a:pPr>
              <a:lnSpc>
                <a:spcPct val="130000"/>
              </a:lnSpc>
              <a:spcBef>
                <a:spcPts val="600"/>
              </a:spcBef>
            </a:pPr>
            <a:r>
              <a:rPr lang="en-US" sz="1400" b="1" dirty="0"/>
              <a:t>Microsoft Digital Defense Report, 2024</a:t>
            </a:r>
          </a:p>
          <a:p>
            <a:pPr>
              <a:lnSpc>
                <a:spcPct val="130000"/>
              </a:lnSpc>
              <a:spcBef>
                <a:spcPts val="600"/>
              </a:spcBef>
            </a:pPr>
            <a:r>
              <a:rPr lang="en-US" sz="1200" dirty="0"/>
              <a:t>The malign actors of the world are becoming better resourced and better prepared, with increasingly sophisticated tactics, techniques, and tools that challenge even the world’s best cybersecurity defenders. </a:t>
            </a:r>
          </a:p>
        </p:txBody>
      </p:sp>
      <p:pic>
        <p:nvPicPr>
          <p:cNvPr id="20" name="Picture 19">
            <a:extLst>
              <a:ext uri="{FF2B5EF4-FFF2-40B4-BE49-F238E27FC236}">
                <a16:creationId xmlns:a16="http://schemas.microsoft.com/office/drawing/2014/main" id="{912730CE-344C-16C6-894E-1F9FF3B5805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416118" y="1341630"/>
            <a:ext cx="3648501" cy="2032900"/>
          </a:xfrm>
          <a:prstGeom prst="rect">
            <a:avLst/>
          </a:prstGeom>
        </p:spPr>
      </p:pic>
      <p:pic>
        <p:nvPicPr>
          <p:cNvPr id="34" name="Picture 33">
            <a:extLst>
              <a:ext uri="{FF2B5EF4-FFF2-40B4-BE49-F238E27FC236}">
                <a16:creationId xmlns:a16="http://schemas.microsoft.com/office/drawing/2014/main" id="{C7467EDD-5A16-BA66-355A-E33CBAC6815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flipH="1">
            <a:off x="8739354" y="5231959"/>
            <a:ext cx="687058" cy="720938"/>
          </a:xfrm>
          <a:prstGeom prst="rect">
            <a:avLst/>
          </a:prstGeom>
        </p:spPr>
      </p:pic>
      <p:pic>
        <p:nvPicPr>
          <p:cNvPr id="36" name="Picture 35">
            <a:extLst>
              <a:ext uri="{FF2B5EF4-FFF2-40B4-BE49-F238E27FC236}">
                <a16:creationId xmlns:a16="http://schemas.microsoft.com/office/drawing/2014/main" id="{0D4BCDF7-72CA-1446-7A34-17FCB264972B}"/>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90968" y="1587534"/>
            <a:ext cx="3462084" cy="1590078"/>
          </a:xfrm>
          <a:prstGeom prst="rect">
            <a:avLst/>
          </a:prstGeom>
        </p:spPr>
      </p:pic>
      <p:pic>
        <p:nvPicPr>
          <p:cNvPr id="38" name="Picture 37">
            <a:extLst>
              <a:ext uri="{FF2B5EF4-FFF2-40B4-BE49-F238E27FC236}">
                <a16:creationId xmlns:a16="http://schemas.microsoft.com/office/drawing/2014/main" id="{14DF4414-4688-3CE6-8E6C-997CF8CFC184}"/>
              </a:ext>
            </a:extLst>
          </p:cNvPr>
          <p:cNvPicPr>
            <a:picLocks noChangeAspect="1"/>
          </p:cNvPicPr>
          <p:nvPr/>
        </p:nvPicPr>
        <p:blipFill>
          <a:blip r:embed="rId8"/>
          <a:stretch>
            <a:fillRect/>
          </a:stretch>
        </p:blipFill>
        <p:spPr>
          <a:xfrm>
            <a:off x="3767536" y="1587534"/>
            <a:ext cx="4184910" cy="1590078"/>
          </a:xfrm>
          <a:prstGeom prst="rect">
            <a:avLst/>
          </a:prstGeom>
        </p:spPr>
      </p:pic>
      <p:pic>
        <p:nvPicPr>
          <p:cNvPr id="40" name="Picture 39">
            <a:extLst>
              <a:ext uri="{FF2B5EF4-FFF2-40B4-BE49-F238E27FC236}">
                <a16:creationId xmlns:a16="http://schemas.microsoft.com/office/drawing/2014/main" id="{88B700BF-DA2A-C7AB-E29C-C9EAD5131866}"/>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90968" y="3267737"/>
            <a:ext cx="2596026" cy="1633921"/>
          </a:xfrm>
          <a:prstGeom prst="rect">
            <a:avLst/>
          </a:prstGeom>
        </p:spPr>
      </p:pic>
      <p:pic>
        <p:nvPicPr>
          <p:cNvPr id="42" name="Picture 41">
            <a:extLst>
              <a:ext uri="{FF2B5EF4-FFF2-40B4-BE49-F238E27FC236}">
                <a16:creationId xmlns:a16="http://schemas.microsoft.com/office/drawing/2014/main" id="{8E3AA81F-1B5C-77E0-BC8F-DFAA4C928924}"/>
              </a:ext>
            </a:extLst>
          </p:cNvPr>
          <p:cNvPicPr>
            <a:picLocks noChangeAspect="1"/>
          </p:cNvPicPr>
          <p:nvPr/>
        </p:nvPicPr>
        <p:blipFill>
          <a:blip r:embed="rId10"/>
          <a:stretch>
            <a:fillRect/>
          </a:stretch>
        </p:blipFill>
        <p:spPr>
          <a:xfrm>
            <a:off x="2904157" y="3263186"/>
            <a:ext cx="2939893" cy="1652858"/>
          </a:xfrm>
          <a:prstGeom prst="rect">
            <a:avLst/>
          </a:prstGeom>
        </p:spPr>
      </p:pic>
      <p:pic>
        <p:nvPicPr>
          <p:cNvPr id="44" name="Picture 43">
            <a:extLst>
              <a:ext uri="{FF2B5EF4-FFF2-40B4-BE49-F238E27FC236}">
                <a16:creationId xmlns:a16="http://schemas.microsoft.com/office/drawing/2014/main" id="{E7E3686A-C4B9-C2E7-F0F6-5EB1DC205D6B}"/>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5961212" y="3267738"/>
            <a:ext cx="1991233" cy="1663846"/>
          </a:xfrm>
          <a:prstGeom prst="rect">
            <a:avLst/>
          </a:prstGeom>
        </p:spPr>
      </p:pic>
    </p:spTree>
    <p:extLst>
      <p:ext uri="{BB962C8B-B14F-4D97-AF65-F5344CB8AC3E}">
        <p14:creationId xmlns:p14="http://schemas.microsoft.com/office/powerpoint/2010/main" val="428003989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BFBCF-950C-2443-FF7B-A798D4A587CA}"/>
              </a:ext>
            </a:extLst>
          </p:cNvPr>
          <p:cNvSpPr>
            <a:spLocks noGrp="1"/>
          </p:cNvSpPr>
          <p:nvPr>
            <p:ph type="title"/>
          </p:nvPr>
        </p:nvSpPr>
        <p:spPr/>
        <p:txBody>
          <a:bodyPr/>
          <a:lstStyle/>
          <a:p>
            <a:r>
              <a:rPr lang="en-US" dirty="0"/>
              <a:t>Two Types of the Cybersecurity Strategies</a:t>
            </a:r>
          </a:p>
        </p:txBody>
      </p:sp>
      <p:cxnSp>
        <p:nvCxnSpPr>
          <p:cNvPr id="33" name="Straight Connector 32">
            <a:extLst>
              <a:ext uri="{FF2B5EF4-FFF2-40B4-BE49-F238E27FC236}">
                <a16:creationId xmlns:a16="http://schemas.microsoft.com/office/drawing/2014/main" id="{69E1E499-F60B-5E19-5F55-7F091DE53E2D}"/>
              </a:ext>
            </a:extLst>
          </p:cNvPr>
          <p:cNvCxnSpPr/>
          <p:nvPr/>
        </p:nvCxnSpPr>
        <p:spPr>
          <a:xfrm>
            <a:off x="6096000" y="2288273"/>
            <a:ext cx="0" cy="4171666"/>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29EA0753-EC18-57FF-8273-35FE713A4D4B}"/>
              </a:ext>
            </a:extLst>
          </p:cNvPr>
          <p:cNvSpPr txBox="1"/>
          <p:nvPr/>
        </p:nvSpPr>
        <p:spPr>
          <a:xfrm>
            <a:off x="2242783" y="2288273"/>
            <a:ext cx="1494576" cy="492443"/>
          </a:xfrm>
          <a:prstGeom prst="rect">
            <a:avLst/>
          </a:prstGeom>
          <a:noFill/>
        </p:spPr>
        <p:txBody>
          <a:bodyPr wrap="none" lIns="0" tIns="0" rIns="0" bIns="0" rtlCol="0">
            <a:spAutoFit/>
          </a:bodyPr>
          <a:lstStyle/>
          <a:p>
            <a:pPr algn="l"/>
            <a:r>
              <a:rPr lang="en-US" sz="3200" dirty="0"/>
              <a:t>Reactive</a:t>
            </a:r>
          </a:p>
        </p:txBody>
      </p:sp>
      <p:sp>
        <p:nvSpPr>
          <p:cNvPr id="35" name="TextBox 34">
            <a:extLst>
              <a:ext uri="{FF2B5EF4-FFF2-40B4-BE49-F238E27FC236}">
                <a16:creationId xmlns:a16="http://schemas.microsoft.com/office/drawing/2014/main" id="{C1D2F497-4DAD-3923-09D7-7DDBAE122CE9}"/>
              </a:ext>
            </a:extLst>
          </p:cNvPr>
          <p:cNvSpPr txBox="1"/>
          <p:nvPr/>
        </p:nvSpPr>
        <p:spPr>
          <a:xfrm>
            <a:off x="7859711" y="2288273"/>
            <a:ext cx="1647502" cy="492443"/>
          </a:xfrm>
          <a:prstGeom prst="rect">
            <a:avLst/>
          </a:prstGeom>
          <a:noFill/>
        </p:spPr>
        <p:txBody>
          <a:bodyPr wrap="none" lIns="0" tIns="0" rIns="0" bIns="0" rtlCol="0">
            <a:spAutoFit/>
          </a:bodyPr>
          <a:lstStyle/>
          <a:p>
            <a:pPr algn="l"/>
            <a:r>
              <a:rPr lang="en-US" sz="3200" dirty="0"/>
              <a:t>Proactive</a:t>
            </a:r>
          </a:p>
        </p:txBody>
      </p:sp>
      <p:sp>
        <p:nvSpPr>
          <p:cNvPr id="36" name="TextBox 35">
            <a:extLst>
              <a:ext uri="{FF2B5EF4-FFF2-40B4-BE49-F238E27FC236}">
                <a16:creationId xmlns:a16="http://schemas.microsoft.com/office/drawing/2014/main" id="{204AAC51-8D8D-E320-9AB3-8FCD5763EE34}"/>
              </a:ext>
            </a:extLst>
          </p:cNvPr>
          <p:cNvSpPr txBox="1"/>
          <p:nvPr/>
        </p:nvSpPr>
        <p:spPr>
          <a:xfrm>
            <a:off x="1354614" y="3079845"/>
            <a:ext cx="3270914" cy="2758832"/>
          </a:xfrm>
          <a:prstGeom prst="rect">
            <a:avLst/>
          </a:prstGeom>
          <a:noFill/>
        </p:spPr>
        <p:txBody>
          <a:bodyPr wrap="square" lIns="0" tIns="0" rIns="0" bIns="0" rtlCol="0">
            <a:spAutoFit/>
          </a:bodyPr>
          <a:lstStyle/>
          <a:p>
            <a:pPr marL="342900" indent="-342900" algn="l">
              <a:lnSpc>
                <a:spcPct val="130000"/>
              </a:lnSpc>
              <a:buFont typeface="Arial" panose="020B0604020202020204" pitchFamily="34" charset="0"/>
              <a:buChar char="•"/>
            </a:pPr>
            <a:r>
              <a:rPr lang="en-US" sz="2000" dirty="0"/>
              <a:t>Incident Response</a:t>
            </a:r>
          </a:p>
          <a:p>
            <a:pPr marL="342900" indent="-342900" algn="l">
              <a:lnSpc>
                <a:spcPct val="130000"/>
              </a:lnSpc>
              <a:buFont typeface="Arial" panose="020B0604020202020204" pitchFamily="34" charset="0"/>
              <a:buChar char="•"/>
            </a:pPr>
            <a:r>
              <a:rPr lang="en-US" sz="2000" dirty="0"/>
              <a:t>Communication Plan</a:t>
            </a:r>
          </a:p>
          <a:p>
            <a:pPr marL="342900" indent="-342900" algn="l">
              <a:lnSpc>
                <a:spcPct val="130000"/>
              </a:lnSpc>
              <a:buFont typeface="Arial" panose="020B0604020202020204" pitchFamily="34" charset="0"/>
              <a:buChar char="•"/>
            </a:pPr>
            <a:r>
              <a:rPr lang="en-US" sz="2000" dirty="0"/>
              <a:t>Disaster Recovery</a:t>
            </a:r>
          </a:p>
          <a:p>
            <a:pPr marL="342900" indent="-342900" algn="l">
              <a:lnSpc>
                <a:spcPct val="130000"/>
              </a:lnSpc>
              <a:buFont typeface="Arial" panose="020B0604020202020204" pitchFamily="34" charset="0"/>
              <a:buChar char="•"/>
            </a:pPr>
            <a:r>
              <a:rPr lang="en-US" sz="2000" dirty="0"/>
              <a:t>Business Continuity</a:t>
            </a:r>
          </a:p>
          <a:p>
            <a:pPr marL="342900" indent="-342900" algn="l">
              <a:lnSpc>
                <a:spcPct val="130000"/>
              </a:lnSpc>
              <a:buFont typeface="Arial" panose="020B0604020202020204" pitchFamily="34" charset="0"/>
              <a:buChar char="•"/>
            </a:pPr>
            <a:r>
              <a:rPr lang="en-US" sz="2000" dirty="0"/>
              <a:t>Employee Education</a:t>
            </a:r>
          </a:p>
          <a:p>
            <a:pPr marL="342900" indent="-342900" algn="l">
              <a:lnSpc>
                <a:spcPct val="130000"/>
              </a:lnSpc>
              <a:buFont typeface="Arial" panose="020B0604020202020204" pitchFamily="34" charset="0"/>
              <a:buChar char="•"/>
            </a:pPr>
            <a:r>
              <a:rPr lang="en-US" sz="2000" dirty="0"/>
              <a:t>Cyber Insurance</a:t>
            </a:r>
          </a:p>
          <a:p>
            <a:pPr marL="342900" indent="-342900" algn="l">
              <a:lnSpc>
                <a:spcPct val="130000"/>
              </a:lnSpc>
              <a:buFont typeface="Arial" panose="020B0604020202020204" pitchFamily="34" charset="0"/>
              <a:buChar char="•"/>
            </a:pPr>
            <a:r>
              <a:rPr lang="en-US" sz="2000" dirty="0"/>
              <a:t>…</a:t>
            </a:r>
          </a:p>
        </p:txBody>
      </p:sp>
      <p:sp>
        <p:nvSpPr>
          <p:cNvPr id="37" name="TextBox 36">
            <a:extLst>
              <a:ext uri="{FF2B5EF4-FFF2-40B4-BE49-F238E27FC236}">
                <a16:creationId xmlns:a16="http://schemas.microsoft.com/office/drawing/2014/main" id="{28004EF3-FE10-1DB3-F43F-559759ECF59F}"/>
              </a:ext>
            </a:extLst>
          </p:cNvPr>
          <p:cNvSpPr txBox="1"/>
          <p:nvPr/>
        </p:nvSpPr>
        <p:spPr>
          <a:xfrm>
            <a:off x="6906977" y="3079844"/>
            <a:ext cx="4047626" cy="2758832"/>
          </a:xfrm>
          <a:prstGeom prst="rect">
            <a:avLst/>
          </a:prstGeom>
          <a:noFill/>
        </p:spPr>
        <p:txBody>
          <a:bodyPr wrap="square" lIns="0" tIns="0" rIns="0" bIns="0" rtlCol="0">
            <a:spAutoFit/>
          </a:bodyPr>
          <a:lstStyle/>
          <a:p>
            <a:pPr marL="342900" indent="-342900" algn="l">
              <a:lnSpc>
                <a:spcPct val="130000"/>
              </a:lnSpc>
              <a:buFont typeface="Arial" panose="020B0604020202020204" pitchFamily="34" charset="0"/>
              <a:buChar char="•"/>
            </a:pPr>
            <a:r>
              <a:rPr lang="en-US" sz="2000" dirty="0"/>
              <a:t>Cyber investment planning</a:t>
            </a:r>
          </a:p>
          <a:p>
            <a:pPr marL="342900" indent="-342900" algn="l">
              <a:lnSpc>
                <a:spcPct val="130000"/>
              </a:lnSpc>
              <a:buFont typeface="Arial" panose="020B0604020202020204" pitchFamily="34" charset="0"/>
              <a:buChar char="•"/>
            </a:pPr>
            <a:r>
              <a:rPr lang="en-US" sz="2000" dirty="0"/>
              <a:t>Threat Hunting</a:t>
            </a:r>
          </a:p>
          <a:p>
            <a:pPr marL="342900" indent="-342900" algn="l">
              <a:lnSpc>
                <a:spcPct val="130000"/>
              </a:lnSpc>
              <a:buFont typeface="Arial" panose="020B0604020202020204" pitchFamily="34" charset="0"/>
              <a:buChar char="•"/>
            </a:pPr>
            <a:r>
              <a:rPr lang="en-US" sz="2000" dirty="0"/>
              <a:t>Risk Management</a:t>
            </a:r>
          </a:p>
          <a:p>
            <a:pPr marL="342900" indent="-342900" algn="l">
              <a:lnSpc>
                <a:spcPct val="130000"/>
              </a:lnSpc>
              <a:buFont typeface="Arial" panose="020B0604020202020204" pitchFamily="34" charset="0"/>
              <a:buChar char="•"/>
            </a:pPr>
            <a:r>
              <a:rPr lang="en-US" sz="2000" dirty="0"/>
              <a:t>Security Posture Improvement</a:t>
            </a:r>
          </a:p>
          <a:p>
            <a:pPr marL="342900" indent="-342900" algn="l">
              <a:lnSpc>
                <a:spcPct val="130000"/>
              </a:lnSpc>
              <a:buFont typeface="Arial" panose="020B0604020202020204" pitchFamily="34" charset="0"/>
              <a:buChar char="•"/>
            </a:pPr>
            <a:r>
              <a:rPr lang="en-US" sz="2000" dirty="0"/>
              <a:t>Threat Intelligence</a:t>
            </a:r>
          </a:p>
          <a:p>
            <a:pPr marL="342900" indent="-342900" algn="l">
              <a:lnSpc>
                <a:spcPct val="130000"/>
              </a:lnSpc>
              <a:buFont typeface="Arial" panose="020B0604020202020204" pitchFamily="34" charset="0"/>
              <a:buChar char="•"/>
            </a:pPr>
            <a:r>
              <a:rPr lang="en-US" sz="2000" dirty="0"/>
              <a:t>Secure Design</a:t>
            </a:r>
          </a:p>
          <a:p>
            <a:pPr marL="342900" indent="-342900" algn="l">
              <a:lnSpc>
                <a:spcPct val="130000"/>
              </a:lnSpc>
              <a:buFont typeface="Arial" panose="020B0604020202020204" pitchFamily="34" charset="0"/>
              <a:buChar char="•"/>
            </a:pPr>
            <a:r>
              <a:rPr lang="en-US" sz="2000" dirty="0"/>
              <a:t>…</a:t>
            </a:r>
          </a:p>
        </p:txBody>
      </p:sp>
    </p:spTree>
    <p:extLst>
      <p:ext uri="{BB962C8B-B14F-4D97-AF65-F5344CB8AC3E}">
        <p14:creationId xmlns:p14="http://schemas.microsoft.com/office/powerpoint/2010/main" val="314494052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36D554A8-3CF1-9CCB-609D-D645DF3CE73E}"/>
              </a:ext>
              <a:ext uri="{C183D7F6-B498-43B3-948B-1728B52AA6E4}">
                <adec:decorative xmlns:adec="http://schemas.microsoft.com/office/drawing/2017/decorative" val="1"/>
              </a:ext>
            </a:extLst>
          </p:cNvPr>
          <p:cNvGrpSpPr/>
          <p:nvPr/>
        </p:nvGrpSpPr>
        <p:grpSpPr>
          <a:xfrm>
            <a:off x="0" y="585788"/>
            <a:ext cx="12192000" cy="6272212"/>
            <a:chOff x="0" y="585788"/>
            <a:chExt cx="12192000" cy="6272212"/>
          </a:xfrm>
        </p:grpSpPr>
        <p:grpSp>
          <p:nvGrpSpPr>
            <p:cNvPr id="83" name="Group 82">
              <a:extLst>
                <a:ext uri="{FF2B5EF4-FFF2-40B4-BE49-F238E27FC236}">
                  <a16:creationId xmlns:a16="http://schemas.microsoft.com/office/drawing/2014/main" id="{029B06AC-17CE-7A39-B7D3-6A074C5A9280}"/>
                </a:ext>
              </a:extLst>
            </p:cNvPr>
            <p:cNvGrpSpPr/>
            <p:nvPr/>
          </p:nvGrpSpPr>
          <p:grpSpPr>
            <a:xfrm>
              <a:off x="0" y="4940300"/>
              <a:ext cx="12192000" cy="1917700"/>
              <a:chOff x="0" y="4940300"/>
              <a:chExt cx="12192000" cy="1917700"/>
            </a:xfrm>
          </p:grpSpPr>
          <p:sp>
            <p:nvSpPr>
              <p:cNvPr id="84" name="Rectangle 83">
                <a:extLst>
                  <a:ext uri="{FF2B5EF4-FFF2-40B4-BE49-F238E27FC236}">
                    <a16:creationId xmlns:a16="http://schemas.microsoft.com/office/drawing/2014/main" id="{4C35D59D-5A79-E40F-7B92-954EF00D8F73}"/>
                  </a:ext>
                </a:extLst>
              </p:cNvPr>
              <p:cNvSpPr/>
              <p:nvPr/>
            </p:nvSpPr>
            <p:spPr bwMode="auto">
              <a:xfrm>
                <a:off x="0" y="4940300"/>
                <a:ext cx="12192000" cy="19177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rgbClr val="FFFFFF"/>
                  </a:solidFill>
                  <a:ea typeface="Segoe UI" pitchFamily="34" charset="0"/>
                  <a:cs typeface="Segoe UI" pitchFamily="34" charset="0"/>
                </a:endParaRPr>
              </a:p>
            </p:txBody>
          </p:sp>
          <p:sp>
            <p:nvSpPr>
              <p:cNvPr id="85" name="Arrow: Bent 84">
                <a:extLst>
                  <a:ext uri="{FF2B5EF4-FFF2-40B4-BE49-F238E27FC236}">
                    <a16:creationId xmlns:a16="http://schemas.microsoft.com/office/drawing/2014/main" id="{60B4038E-36E3-945F-3A4F-79D071A511BE}"/>
                  </a:ext>
                </a:extLst>
              </p:cNvPr>
              <p:cNvSpPr/>
              <p:nvPr/>
            </p:nvSpPr>
            <p:spPr bwMode="auto">
              <a:xfrm rot="10800000" flipH="1" flipV="1">
                <a:off x="753018" y="6508787"/>
                <a:ext cx="11438982" cy="349213"/>
              </a:xfrm>
              <a:prstGeom prst="bentArrow">
                <a:avLst>
                  <a:gd name="adj1" fmla="val 14248"/>
                  <a:gd name="adj2" fmla="val 0"/>
                  <a:gd name="adj3" fmla="val 0"/>
                  <a:gd name="adj4" fmla="val 92727"/>
                </a:avLst>
              </a:prstGeom>
              <a:noFill/>
              <a:ln w="203200">
                <a:solidFill>
                  <a:schemeClr val="bg1"/>
                </a:solidFill>
                <a:beve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rgbClr val="FFFFFF"/>
                  </a:solidFill>
                  <a:ea typeface="Segoe UI" pitchFamily="34" charset="0"/>
                  <a:cs typeface="Segoe UI" pitchFamily="34" charset="0"/>
                </a:endParaRPr>
              </a:p>
            </p:txBody>
          </p:sp>
          <p:sp>
            <p:nvSpPr>
              <p:cNvPr id="86" name="Arrow: Bent 85">
                <a:extLst>
                  <a:ext uri="{FF2B5EF4-FFF2-40B4-BE49-F238E27FC236}">
                    <a16:creationId xmlns:a16="http://schemas.microsoft.com/office/drawing/2014/main" id="{F84D94B4-D46D-6B0B-CDC7-E102A15141A4}"/>
                  </a:ext>
                </a:extLst>
              </p:cNvPr>
              <p:cNvSpPr/>
              <p:nvPr/>
            </p:nvSpPr>
            <p:spPr bwMode="auto">
              <a:xfrm rot="10800000" flipH="1" flipV="1">
                <a:off x="753018" y="6508787"/>
                <a:ext cx="9140282" cy="349213"/>
              </a:xfrm>
              <a:prstGeom prst="bentArrow">
                <a:avLst>
                  <a:gd name="adj1" fmla="val 14248"/>
                  <a:gd name="adj2" fmla="val 0"/>
                  <a:gd name="adj3" fmla="val 0"/>
                  <a:gd name="adj4" fmla="val 92727"/>
                </a:avLst>
              </a:prstGeom>
              <a:noFill/>
              <a:ln w="203200">
                <a:solidFill>
                  <a:srgbClr val="FFB900">
                    <a:alpha val="80000"/>
                  </a:srgbClr>
                </a:solidFill>
                <a:beve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rgbClr val="FFFFFF"/>
                  </a:solidFill>
                  <a:ea typeface="Segoe UI" pitchFamily="34" charset="0"/>
                  <a:cs typeface="Segoe UI" pitchFamily="34" charset="0"/>
                </a:endParaRPr>
              </a:p>
            </p:txBody>
          </p:sp>
        </p:grpSp>
        <p:sp>
          <p:nvSpPr>
            <p:cNvPr id="4" name="Rectangle: Rounded Corners 3">
              <a:extLst>
                <a:ext uri="{FF2B5EF4-FFF2-40B4-BE49-F238E27FC236}">
                  <a16:creationId xmlns:a16="http://schemas.microsoft.com/office/drawing/2014/main" id="{3391B445-D55B-747E-F934-F25642BE2F73}"/>
                </a:ext>
                <a:ext uri="{C183D7F6-B498-43B3-948B-1728B52AA6E4}">
                  <adec:decorative xmlns:adec="http://schemas.microsoft.com/office/drawing/2017/decorative" val="1"/>
                </a:ext>
              </a:extLst>
            </p:cNvPr>
            <p:cNvSpPr>
              <a:spLocks/>
            </p:cNvSpPr>
            <p:nvPr/>
          </p:nvSpPr>
          <p:spPr bwMode="auto">
            <a:xfrm>
              <a:off x="592682" y="585788"/>
              <a:ext cx="11021125" cy="5687994"/>
            </a:xfrm>
            <a:prstGeom prst="roundRect">
              <a:avLst>
                <a:gd name="adj" fmla="val 1521"/>
              </a:avLst>
            </a:prstGeom>
            <a:solidFill>
              <a:schemeClr val="bg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cxnSp>
          <p:nvCxnSpPr>
            <p:cNvPr id="156" name="Straight Arrow Connector 155">
              <a:extLst>
                <a:ext uri="{FF2B5EF4-FFF2-40B4-BE49-F238E27FC236}">
                  <a16:creationId xmlns:a16="http://schemas.microsoft.com/office/drawing/2014/main" id="{F31D9E13-80FD-4E43-47FB-D81B9697ABC8}"/>
                </a:ext>
              </a:extLst>
            </p:cNvPr>
            <p:cNvCxnSpPr>
              <a:cxnSpLocks/>
            </p:cNvCxnSpPr>
            <p:nvPr/>
          </p:nvCxnSpPr>
          <p:spPr>
            <a:xfrm>
              <a:off x="7971409" y="1582932"/>
              <a:ext cx="0" cy="4480234"/>
            </a:xfrm>
            <a:prstGeom prst="straightConnector1">
              <a:avLst/>
            </a:prstGeom>
            <a:ln w="6350" cap="rnd">
              <a:solidFill>
                <a:schemeClr val="bg1">
                  <a:lumMod val="75000"/>
                </a:schemeClr>
              </a:solidFill>
              <a:prstDash val="lgDash"/>
              <a:headEnd type="none" w="lg" len="med"/>
              <a:tailEnd type="none"/>
            </a:ln>
          </p:spPr>
          <p:style>
            <a:lnRef idx="1">
              <a:schemeClr val="accent1"/>
            </a:lnRef>
            <a:fillRef idx="0">
              <a:schemeClr val="accent1"/>
            </a:fillRef>
            <a:effectRef idx="0">
              <a:schemeClr val="accent1"/>
            </a:effectRef>
            <a:fontRef idx="minor">
              <a:schemeClr val="tx1"/>
            </a:fontRef>
          </p:style>
        </p:cxnSp>
        <p:sp>
          <p:nvSpPr>
            <p:cNvPr id="96" name="Rectangle: Rounded Corners 95">
              <a:extLst>
                <a:ext uri="{FF2B5EF4-FFF2-40B4-BE49-F238E27FC236}">
                  <a16:creationId xmlns:a16="http://schemas.microsoft.com/office/drawing/2014/main" id="{25D1E500-F232-F102-B2A9-2311D6744005}"/>
                </a:ext>
              </a:extLst>
            </p:cNvPr>
            <p:cNvSpPr>
              <a:spLocks/>
            </p:cNvSpPr>
            <p:nvPr/>
          </p:nvSpPr>
          <p:spPr bwMode="auto">
            <a:xfrm>
              <a:off x="3681807" y="1485898"/>
              <a:ext cx="3804843" cy="4577268"/>
            </a:xfrm>
            <a:prstGeom prst="roundRect">
              <a:avLst>
                <a:gd name="adj" fmla="val 2616"/>
              </a:avLst>
            </a:prstGeom>
            <a:solidFill>
              <a:schemeClr val="accent1">
                <a:alpha val="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6" name="Group 15">
              <a:extLst>
                <a:ext uri="{FF2B5EF4-FFF2-40B4-BE49-F238E27FC236}">
                  <a16:creationId xmlns:a16="http://schemas.microsoft.com/office/drawing/2014/main" id="{80CE706F-A068-C7F9-582B-9078D7EEABC0}"/>
                </a:ext>
              </a:extLst>
            </p:cNvPr>
            <p:cNvGrpSpPr/>
            <p:nvPr/>
          </p:nvGrpSpPr>
          <p:grpSpPr>
            <a:xfrm>
              <a:off x="3738736" y="1092619"/>
              <a:ext cx="6643992" cy="27432"/>
              <a:chOff x="3738736" y="1092619"/>
              <a:chExt cx="6643992" cy="27432"/>
            </a:xfrm>
          </p:grpSpPr>
          <p:sp>
            <p:nvSpPr>
              <p:cNvPr id="136" name="Rectangle: Rounded Corners 135">
                <a:extLst>
                  <a:ext uri="{FF2B5EF4-FFF2-40B4-BE49-F238E27FC236}">
                    <a16:creationId xmlns:a16="http://schemas.microsoft.com/office/drawing/2014/main" id="{02460A98-936C-7D25-AFE4-D16F5C86D687}"/>
                  </a:ext>
                </a:extLst>
              </p:cNvPr>
              <p:cNvSpPr>
                <a:spLocks/>
              </p:cNvSpPr>
              <p:nvPr/>
            </p:nvSpPr>
            <p:spPr bwMode="auto">
              <a:xfrm>
                <a:off x="3738736" y="1092619"/>
                <a:ext cx="838295" cy="27432"/>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Rectangle: Rounded Corners 1">
                <a:extLst>
                  <a:ext uri="{FF2B5EF4-FFF2-40B4-BE49-F238E27FC236}">
                    <a16:creationId xmlns:a16="http://schemas.microsoft.com/office/drawing/2014/main" id="{5BB3A232-A739-4724-6B4E-627A2EAC76F5}"/>
                  </a:ext>
                </a:extLst>
              </p:cNvPr>
              <p:cNvSpPr>
                <a:spLocks/>
              </p:cNvSpPr>
              <p:nvPr/>
            </p:nvSpPr>
            <p:spPr bwMode="auto">
              <a:xfrm>
                <a:off x="9544433" y="1092619"/>
                <a:ext cx="838295" cy="27432"/>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grpSp>
      </p:grpSp>
      <p:sp>
        <p:nvSpPr>
          <p:cNvPr id="137" name="TextBox 136">
            <a:extLst>
              <a:ext uri="{FF2B5EF4-FFF2-40B4-BE49-F238E27FC236}">
                <a16:creationId xmlns:a16="http://schemas.microsoft.com/office/drawing/2014/main" id="{26E5C84E-D309-F173-4145-AA7DB4FFCD27}"/>
              </a:ext>
            </a:extLst>
          </p:cNvPr>
          <p:cNvSpPr txBox="1">
            <a:spLocks/>
          </p:cNvSpPr>
          <p:nvPr/>
        </p:nvSpPr>
        <p:spPr>
          <a:xfrm>
            <a:off x="1297704" y="692960"/>
            <a:ext cx="5720359" cy="307777"/>
          </a:xfrm>
          <a:prstGeom prst="rect">
            <a:avLst/>
          </a:prstGeom>
          <a:noFill/>
        </p:spPr>
        <p:txBody>
          <a:bodyPr wrap="square" lIns="0" tIns="0" rIns="0" bIns="0" anchor="ctr">
            <a:spAutoFit/>
          </a:bodyPr>
          <a:lstStyle/>
          <a:p>
            <a:pPr algn="ctr" fontAlgn="base">
              <a:spcBef>
                <a:spcPct val="0"/>
              </a:spcBef>
              <a:spcAft>
                <a:spcPct val="0"/>
              </a:spcAft>
              <a:defRPr/>
            </a:pPr>
            <a:r>
              <a:rPr lang="en-US" sz="2000">
                <a:solidFill>
                  <a:schemeClr val="accent1"/>
                </a:solidFill>
                <a:latin typeface="+mj-lt"/>
              </a:rPr>
              <a:t>Cyber Security Strategy</a:t>
            </a:r>
          </a:p>
        </p:txBody>
      </p:sp>
      <p:sp>
        <p:nvSpPr>
          <p:cNvPr id="92" name="Left Brace 91" descr="A brace pointing to Cyber Security Strategy">
            <a:extLst>
              <a:ext uri="{FF2B5EF4-FFF2-40B4-BE49-F238E27FC236}">
                <a16:creationId xmlns:a16="http://schemas.microsoft.com/office/drawing/2014/main" id="{2CC3CD62-F92E-D66D-297E-BAB71BB09FC2}"/>
              </a:ext>
            </a:extLst>
          </p:cNvPr>
          <p:cNvSpPr/>
          <p:nvPr/>
        </p:nvSpPr>
        <p:spPr>
          <a:xfrm rot="5400000">
            <a:off x="4053797" y="-2015182"/>
            <a:ext cx="205739" cy="6659969"/>
          </a:xfrm>
          <a:prstGeom prst="leftBrace">
            <a:avLst>
              <a:gd name="adj1" fmla="val 58444"/>
              <a:gd name="adj2" fmla="val 50047"/>
            </a:avLst>
          </a:prstGeom>
          <a:ln w="6350" cap="rnd">
            <a:solidFill>
              <a:schemeClr val="bg1">
                <a:lumMod val="75000"/>
              </a:schemeClr>
            </a:solidFill>
            <a:prstDash val="solid"/>
            <a:headEnd type="none" w="lg" len="me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Rectangle: Rounded Corners 86">
            <a:extLst>
              <a:ext uri="{FF2B5EF4-FFF2-40B4-BE49-F238E27FC236}">
                <a16:creationId xmlns:a16="http://schemas.microsoft.com/office/drawing/2014/main" id="{93AF7187-97F4-0057-DE80-0015B1E6A109}"/>
              </a:ext>
            </a:extLst>
          </p:cNvPr>
          <p:cNvSpPr/>
          <p:nvPr/>
        </p:nvSpPr>
        <p:spPr bwMode="auto">
          <a:xfrm>
            <a:off x="826683" y="1485900"/>
            <a:ext cx="2145118" cy="1421250"/>
          </a:xfrm>
          <a:prstGeom prst="roundRect">
            <a:avLst>
              <a:gd name="adj" fmla="val 5100"/>
            </a:avLst>
          </a:prstGeom>
          <a:solidFill>
            <a:schemeClr val="bg2">
              <a:lumMod val="90000"/>
              <a:alpha val="3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18288" rIns="45720" bIns="18288" numCol="1" spcCol="0" rtlCol="0" fromWordArt="0" anchor="ctr" anchorCtr="0" forceAA="0" compatLnSpc="1">
            <a:prstTxWarp prst="textNoShape">
              <a:avLst/>
            </a:prstTxWarp>
            <a:noAutofit/>
          </a:bodyPr>
          <a:lstStyle/>
          <a:p>
            <a:pPr algn="ctr" defTabSz="914102" fontAlgn="base">
              <a:spcBef>
                <a:spcPct val="0"/>
              </a:spcBef>
              <a:spcAft>
                <a:spcPct val="0"/>
              </a:spcAft>
              <a:defRPr/>
            </a:pPr>
            <a:r>
              <a:rPr lang="en-US" sz="1600" kern="0" dirty="0">
                <a:solidFill>
                  <a:schemeClr val="tx1"/>
                </a:solidFill>
                <a:latin typeface="+mj-lt"/>
                <a:cs typeface="Segoe UI" panose="020B0502040204020203" pitchFamily="34" charset="0"/>
              </a:rPr>
              <a:t>Combined Goals</a:t>
            </a:r>
          </a:p>
        </p:txBody>
      </p:sp>
      <p:sp>
        <p:nvSpPr>
          <p:cNvPr id="88" name="Rectangle: Rounded Corners 87">
            <a:extLst>
              <a:ext uri="{FF2B5EF4-FFF2-40B4-BE49-F238E27FC236}">
                <a16:creationId xmlns:a16="http://schemas.microsoft.com/office/drawing/2014/main" id="{227C0258-F20E-6BB0-B3C6-7E95C0EE60FA}"/>
              </a:ext>
            </a:extLst>
          </p:cNvPr>
          <p:cNvSpPr/>
          <p:nvPr/>
        </p:nvSpPr>
        <p:spPr bwMode="auto">
          <a:xfrm>
            <a:off x="826683" y="3063909"/>
            <a:ext cx="2145118" cy="1421250"/>
          </a:xfrm>
          <a:prstGeom prst="roundRect">
            <a:avLst>
              <a:gd name="adj" fmla="val 5100"/>
            </a:avLst>
          </a:prstGeom>
          <a:solidFill>
            <a:schemeClr val="accent1">
              <a:lumMod val="20000"/>
              <a:lumOff val="80000"/>
              <a:alpha val="3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18288" rIns="45720" bIns="18288" numCol="1" spcCol="0" rtlCol="0" fromWordArt="0" anchor="ctr" anchorCtr="0" forceAA="0" compatLnSpc="1">
            <a:prstTxWarp prst="textNoShape">
              <a:avLst/>
            </a:prstTxWarp>
            <a:noAutofit/>
          </a:bodyPr>
          <a:lstStyle/>
          <a:p>
            <a:pPr algn="ctr" defTabSz="914102" fontAlgn="base">
              <a:spcBef>
                <a:spcPct val="0"/>
              </a:spcBef>
              <a:spcAft>
                <a:spcPct val="0"/>
              </a:spcAft>
              <a:defRPr/>
            </a:pPr>
            <a:r>
              <a:rPr lang="en-US" sz="1600" kern="0" dirty="0">
                <a:solidFill>
                  <a:schemeClr val="tx1"/>
                </a:solidFill>
                <a:latin typeface="+mj-lt"/>
                <a:cs typeface="Segoe UI" panose="020B0502040204020203" pitchFamily="34" charset="0"/>
              </a:rPr>
              <a:t>Combined Requirements</a:t>
            </a:r>
          </a:p>
        </p:txBody>
      </p:sp>
      <p:sp>
        <p:nvSpPr>
          <p:cNvPr id="89" name="Rectangle: Rounded Corners 88">
            <a:extLst>
              <a:ext uri="{FF2B5EF4-FFF2-40B4-BE49-F238E27FC236}">
                <a16:creationId xmlns:a16="http://schemas.microsoft.com/office/drawing/2014/main" id="{0301DF6E-1F9A-0C48-A1BD-B11BB7ABB15E}"/>
              </a:ext>
            </a:extLst>
          </p:cNvPr>
          <p:cNvSpPr>
            <a:spLocks/>
          </p:cNvSpPr>
          <p:nvPr/>
        </p:nvSpPr>
        <p:spPr bwMode="auto">
          <a:xfrm>
            <a:off x="826683" y="4641917"/>
            <a:ext cx="2145118" cy="1421250"/>
          </a:xfrm>
          <a:prstGeom prst="roundRect">
            <a:avLst>
              <a:gd name="adj" fmla="val 5100"/>
            </a:avLst>
          </a:prstGeom>
          <a:solidFill>
            <a:schemeClr val="tx2">
              <a:lumMod val="20000"/>
              <a:lumOff val="80000"/>
              <a:alpha val="3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18288" rIns="45720" bIns="18288" numCol="1" spcCol="0" rtlCol="0" fromWordArt="0" anchor="ctr" anchorCtr="0" forceAA="0" compatLnSpc="1">
            <a:prstTxWarp prst="textNoShape">
              <a:avLst/>
            </a:prstTxWarp>
            <a:noAutofit/>
          </a:bodyPr>
          <a:lstStyle/>
          <a:p>
            <a:pPr algn="ctr" defTabSz="914102" fontAlgn="base">
              <a:spcBef>
                <a:spcPct val="0"/>
              </a:spcBef>
              <a:spcAft>
                <a:spcPct val="0"/>
              </a:spcAft>
              <a:defRPr/>
            </a:pPr>
            <a:r>
              <a:rPr lang="en-US" sz="1600" kern="0" dirty="0">
                <a:solidFill>
                  <a:schemeClr val="tx1"/>
                </a:solidFill>
                <a:latin typeface="+mj-lt"/>
                <a:cs typeface="Segoe UI" panose="020B0502040204020203" pitchFamily="34" charset="0"/>
              </a:rPr>
              <a:t>Combined Risks</a:t>
            </a:r>
          </a:p>
        </p:txBody>
      </p:sp>
      <p:grpSp>
        <p:nvGrpSpPr>
          <p:cNvPr id="185" name="Group 184" descr="Arrow pointing right">
            <a:extLst>
              <a:ext uri="{FF2B5EF4-FFF2-40B4-BE49-F238E27FC236}">
                <a16:creationId xmlns:a16="http://schemas.microsoft.com/office/drawing/2014/main" id="{1BD64DCC-9FE1-F3F9-6F08-A5EA27D580D0}"/>
              </a:ext>
            </a:extLst>
          </p:cNvPr>
          <p:cNvGrpSpPr/>
          <p:nvPr/>
        </p:nvGrpSpPr>
        <p:grpSpPr>
          <a:xfrm>
            <a:off x="2971801" y="2196525"/>
            <a:ext cx="710006" cy="3156017"/>
            <a:chOff x="2971801" y="2196525"/>
            <a:chExt cx="710006" cy="3156017"/>
          </a:xfrm>
        </p:grpSpPr>
        <p:cxnSp>
          <p:nvCxnSpPr>
            <p:cNvPr id="145" name="Connector: Elbow 144">
              <a:extLst>
                <a:ext uri="{FF2B5EF4-FFF2-40B4-BE49-F238E27FC236}">
                  <a16:creationId xmlns:a16="http://schemas.microsoft.com/office/drawing/2014/main" id="{BEEF09C4-3184-6E2A-C7DA-A4DDEB738EDE}"/>
                </a:ext>
              </a:extLst>
            </p:cNvPr>
            <p:cNvCxnSpPr>
              <a:cxnSpLocks/>
              <a:stCxn id="87" idx="3"/>
            </p:cNvCxnSpPr>
            <p:nvPr/>
          </p:nvCxnSpPr>
          <p:spPr>
            <a:xfrm>
              <a:off x="2971801" y="2196525"/>
              <a:ext cx="710006" cy="1578007"/>
            </a:xfrm>
            <a:prstGeom prst="bentConnector3">
              <a:avLst>
                <a:gd name="adj1" fmla="val 50000"/>
              </a:avLst>
            </a:prstGeom>
            <a:ln w="22225" cap="rnd">
              <a:solidFill>
                <a:schemeClr val="bg1">
                  <a:lumMod val="75000"/>
                </a:schemeClr>
              </a:solidFill>
              <a:prstDash val="solid"/>
              <a:headEnd type="none" w="lg" len="med"/>
              <a:tailEnd type="arrow"/>
            </a:ln>
          </p:spPr>
          <p:style>
            <a:lnRef idx="1">
              <a:schemeClr val="accent1"/>
            </a:lnRef>
            <a:fillRef idx="0">
              <a:schemeClr val="accent1"/>
            </a:fillRef>
            <a:effectRef idx="0">
              <a:schemeClr val="accent1"/>
            </a:effectRef>
            <a:fontRef idx="minor">
              <a:schemeClr val="tx1"/>
            </a:fontRef>
          </p:style>
        </p:cxnSp>
        <p:cxnSp>
          <p:nvCxnSpPr>
            <p:cNvPr id="148" name="Connector: Elbow 147">
              <a:extLst>
                <a:ext uri="{FF2B5EF4-FFF2-40B4-BE49-F238E27FC236}">
                  <a16:creationId xmlns:a16="http://schemas.microsoft.com/office/drawing/2014/main" id="{FB26D2AB-F3F5-1FB1-A571-C340693E6908}"/>
                </a:ext>
              </a:extLst>
            </p:cNvPr>
            <p:cNvCxnSpPr>
              <a:cxnSpLocks/>
              <a:stCxn id="89" idx="3"/>
            </p:cNvCxnSpPr>
            <p:nvPr/>
          </p:nvCxnSpPr>
          <p:spPr>
            <a:xfrm flipV="1">
              <a:off x="2971801" y="3774532"/>
              <a:ext cx="710006" cy="1578010"/>
            </a:xfrm>
            <a:prstGeom prst="bentConnector3">
              <a:avLst>
                <a:gd name="adj1" fmla="val 50000"/>
              </a:avLst>
            </a:prstGeom>
            <a:ln w="22225" cap="rnd">
              <a:solidFill>
                <a:schemeClr val="bg1">
                  <a:lumMod val="75000"/>
                </a:schemeClr>
              </a:solidFill>
              <a:prstDash val="solid"/>
              <a:headEnd type="none" w="lg" len="med"/>
              <a:tailEnd type="arrow"/>
            </a:ln>
          </p:spPr>
          <p:style>
            <a:lnRef idx="1">
              <a:schemeClr val="accent1"/>
            </a:lnRef>
            <a:fillRef idx="0">
              <a:schemeClr val="accent1"/>
            </a:fillRef>
            <a:effectRef idx="0">
              <a:schemeClr val="accent1"/>
            </a:effectRef>
            <a:fontRef idx="minor">
              <a:schemeClr val="tx1"/>
            </a:fontRef>
          </p:style>
        </p:cxnSp>
        <p:cxnSp>
          <p:nvCxnSpPr>
            <p:cNvPr id="153" name="Straight Arrow Connector 152">
              <a:extLst>
                <a:ext uri="{FF2B5EF4-FFF2-40B4-BE49-F238E27FC236}">
                  <a16:creationId xmlns:a16="http://schemas.microsoft.com/office/drawing/2014/main" id="{2EB06002-5D2B-5C3C-1527-877A5A33D01B}"/>
                </a:ext>
              </a:extLst>
            </p:cNvPr>
            <p:cNvCxnSpPr>
              <a:cxnSpLocks/>
              <a:stCxn id="88" idx="3"/>
            </p:cNvCxnSpPr>
            <p:nvPr/>
          </p:nvCxnSpPr>
          <p:spPr>
            <a:xfrm flipV="1">
              <a:off x="2971801" y="3774532"/>
              <a:ext cx="710006" cy="2"/>
            </a:xfrm>
            <a:prstGeom prst="straightConnector1">
              <a:avLst/>
            </a:prstGeom>
            <a:ln w="22225" cap="rnd">
              <a:solidFill>
                <a:schemeClr val="bg1">
                  <a:lumMod val="75000"/>
                </a:schemeClr>
              </a:solidFill>
              <a:prstDash val="solid"/>
              <a:headEnd type="none" w="lg" len="med"/>
              <a:tailEnd type="arrow"/>
            </a:ln>
          </p:spPr>
          <p:style>
            <a:lnRef idx="1">
              <a:schemeClr val="accent1"/>
            </a:lnRef>
            <a:fillRef idx="0">
              <a:schemeClr val="accent1"/>
            </a:fillRef>
            <a:effectRef idx="0">
              <a:schemeClr val="accent1"/>
            </a:effectRef>
            <a:fontRef idx="minor">
              <a:schemeClr val="tx1"/>
            </a:fontRef>
          </p:style>
        </p:cxnSp>
      </p:grpSp>
      <p:sp>
        <p:nvSpPr>
          <p:cNvPr id="50" name="TextBox 49">
            <a:extLst>
              <a:ext uri="{FF2B5EF4-FFF2-40B4-BE49-F238E27FC236}">
                <a16:creationId xmlns:a16="http://schemas.microsoft.com/office/drawing/2014/main" id="{F015BF6B-6C0A-C4B2-4A5B-FC2AEBEC72C0}"/>
              </a:ext>
            </a:extLst>
          </p:cNvPr>
          <p:cNvSpPr txBox="1"/>
          <p:nvPr/>
        </p:nvSpPr>
        <p:spPr>
          <a:xfrm>
            <a:off x="3820745" y="1602183"/>
            <a:ext cx="3521903" cy="301727"/>
          </a:xfrm>
          <a:prstGeom prst="rect">
            <a:avLst/>
          </a:prstGeom>
          <a:noFill/>
        </p:spPr>
        <p:txBody>
          <a:bodyPr wrap="square" lIns="0" tIns="0" rIns="0" bIns="0" rtlCol="0">
            <a:spAutoFit/>
          </a:bodyPr>
          <a:lstStyle/>
          <a:p>
            <a:pPr defTabSz="896354"/>
            <a:r>
              <a:rPr lang="en-US" sz="1961">
                <a:solidFill>
                  <a:schemeClr val="accent1"/>
                </a:solidFill>
                <a:latin typeface="+mj-lt"/>
                <a:cs typeface="Segoe UI" panose="020B0502040204020203" pitchFamily="34" charset="0"/>
              </a:rPr>
              <a:t>Strategic Objectives</a:t>
            </a:r>
          </a:p>
        </p:txBody>
      </p:sp>
      <p:grpSp>
        <p:nvGrpSpPr>
          <p:cNvPr id="184" name="Group 183" descr="A grouping of rounded square shapes stacked on top of one another with the text that reads Objective 1,2,3,4,5, and 6. Under the last rounded square shapes are another stacked rounded shapes that reads key results.">
            <a:extLst>
              <a:ext uri="{FF2B5EF4-FFF2-40B4-BE49-F238E27FC236}">
                <a16:creationId xmlns:a16="http://schemas.microsoft.com/office/drawing/2014/main" id="{97DF8048-CED4-71A2-BC28-0D5D0354354F}"/>
              </a:ext>
            </a:extLst>
          </p:cNvPr>
          <p:cNvGrpSpPr/>
          <p:nvPr/>
        </p:nvGrpSpPr>
        <p:grpSpPr>
          <a:xfrm>
            <a:off x="3813560" y="2259019"/>
            <a:ext cx="3541336" cy="3031027"/>
            <a:chOff x="3813560" y="2259019"/>
            <a:chExt cx="3541336" cy="3031027"/>
          </a:xfrm>
        </p:grpSpPr>
        <p:sp>
          <p:nvSpPr>
            <p:cNvPr id="113" name="Rectangle: Rounded Corners 112">
              <a:extLst>
                <a:ext uri="{FF2B5EF4-FFF2-40B4-BE49-F238E27FC236}">
                  <a16:creationId xmlns:a16="http://schemas.microsoft.com/office/drawing/2014/main" id="{B6FE9560-9557-72D1-AB99-5A0E8AC91A4F}"/>
                </a:ext>
                <a:ext uri="{C183D7F6-B498-43B3-948B-1728B52AA6E4}">
                  <adec:decorative xmlns:adec="http://schemas.microsoft.com/office/drawing/2017/decorative" val="1"/>
                </a:ext>
              </a:extLst>
            </p:cNvPr>
            <p:cNvSpPr/>
            <p:nvPr/>
          </p:nvSpPr>
          <p:spPr bwMode="auto">
            <a:xfrm>
              <a:off x="3813560" y="2259019"/>
              <a:ext cx="2868741" cy="852113"/>
            </a:xfrm>
            <a:prstGeom prst="roundRect">
              <a:avLst>
                <a:gd name="adj" fmla="val 5500"/>
              </a:avLst>
            </a:prstGeom>
            <a:solidFill>
              <a:schemeClr val="accent1">
                <a:lumMod val="50000"/>
              </a:schemeClr>
            </a:solidFill>
            <a:ln w="9525" cap="flat" cmpd="sng" algn="ctr">
              <a:solidFill>
                <a:schemeClr val="bg1"/>
              </a:solid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r>
                <a:rPr lang="en-IN" sz="1200" kern="0">
                  <a:solidFill>
                    <a:schemeClr val="bg1"/>
                  </a:solidFill>
                  <a:latin typeface="+mj-lt"/>
                  <a:cs typeface="Segoe UI" pitchFamily="34" charset="0"/>
                </a:rPr>
                <a:t>Objective 1</a:t>
              </a:r>
              <a:endParaRPr lang="en-US" sz="1200" kern="0">
                <a:solidFill>
                  <a:schemeClr val="bg1"/>
                </a:solidFill>
                <a:latin typeface="+mj-lt"/>
                <a:cs typeface="Segoe UI" pitchFamily="34" charset="0"/>
              </a:endParaRPr>
            </a:p>
          </p:txBody>
        </p:sp>
        <p:sp>
          <p:nvSpPr>
            <p:cNvPr id="125" name="Rectangle: Rounded Corners 124">
              <a:extLst>
                <a:ext uri="{FF2B5EF4-FFF2-40B4-BE49-F238E27FC236}">
                  <a16:creationId xmlns:a16="http://schemas.microsoft.com/office/drawing/2014/main" id="{365C24E9-5738-046E-AF6B-DF1068B4AE42}"/>
                </a:ext>
                <a:ext uri="{C183D7F6-B498-43B3-948B-1728B52AA6E4}">
                  <adec:decorative xmlns:adec="http://schemas.microsoft.com/office/drawing/2017/decorative" val="1"/>
                </a:ext>
              </a:extLst>
            </p:cNvPr>
            <p:cNvSpPr/>
            <p:nvPr/>
          </p:nvSpPr>
          <p:spPr bwMode="auto">
            <a:xfrm>
              <a:off x="3901798" y="2553714"/>
              <a:ext cx="2868741" cy="852113"/>
            </a:xfrm>
            <a:prstGeom prst="roundRect">
              <a:avLst>
                <a:gd name="adj" fmla="val 5500"/>
              </a:avLst>
            </a:prstGeom>
            <a:solidFill>
              <a:schemeClr val="accent1">
                <a:lumMod val="50000"/>
              </a:schemeClr>
            </a:solidFill>
            <a:ln w="9525" cap="flat" cmpd="sng" algn="ctr">
              <a:solidFill>
                <a:schemeClr val="bg1"/>
              </a:solid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r>
                <a:rPr lang="en-IN" sz="1200" kern="0">
                  <a:solidFill>
                    <a:schemeClr val="bg1"/>
                  </a:solidFill>
                  <a:latin typeface="+mj-lt"/>
                  <a:cs typeface="Segoe UI" pitchFamily="34" charset="0"/>
                </a:rPr>
                <a:t>Objective 2</a:t>
              </a:r>
              <a:endParaRPr lang="en-US" sz="1200" kern="0">
                <a:solidFill>
                  <a:schemeClr val="bg1"/>
                </a:solidFill>
                <a:latin typeface="+mj-lt"/>
                <a:cs typeface="Segoe UI" pitchFamily="34" charset="0"/>
              </a:endParaRPr>
            </a:p>
          </p:txBody>
        </p:sp>
        <p:sp>
          <p:nvSpPr>
            <p:cNvPr id="126" name="Rectangle: Rounded Corners 125">
              <a:extLst>
                <a:ext uri="{FF2B5EF4-FFF2-40B4-BE49-F238E27FC236}">
                  <a16:creationId xmlns:a16="http://schemas.microsoft.com/office/drawing/2014/main" id="{071DC245-4796-0212-5280-104A65252894}"/>
                </a:ext>
                <a:ext uri="{C183D7F6-B498-43B3-948B-1728B52AA6E4}">
                  <adec:decorative xmlns:adec="http://schemas.microsoft.com/office/drawing/2017/decorative" val="1"/>
                </a:ext>
              </a:extLst>
            </p:cNvPr>
            <p:cNvSpPr/>
            <p:nvPr/>
          </p:nvSpPr>
          <p:spPr bwMode="auto">
            <a:xfrm>
              <a:off x="4021303" y="2842097"/>
              <a:ext cx="2868741" cy="852113"/>
            </a:xfrm>
            <a:prstGeom prst="roundRect">
              <a:avLst>
                <a:gd name="adj" fmla="val 5500"/>
              </a:avLst>
            </a:prstGeom>
            <a:solidFill>
              <a:schemeClr val="accent1">
                <a:lumMod val="50000"/>
              </a:schemeClr>
            </a:solidFill>
            <a:ln w="9525" cap="flat" cmpd="sng" algn="ctr">
              <a:solidFill>
                <a:schemeClr val="bg1"/>
              </a:solid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r>
                <a:rPr lang="en-IN" sz="1200" kern="0">
                  <a:solidFill>
                    <a:schemeClr val="bg1"/>
                  </a:solidFill>
                  <a:latin typeface="+mj-lt"/>
                  <a:cs typeface="Segoe UI" pitchFamily="34" charset="0"/>
                </a:rPr>
                <a:t>Objective 3</a:t>
              </a:r>
              <a:endParaRPr lang="en-US" sz="1200" kern="0">
                <a:solidFill>
                  <a:schemeClr val="bg1"/>
                </a:solidFill>
                <a:latin typeface="+mj-lt"/>
                <a:cs typeface="Segoe UI" pitchFamily="34" charset="0"/>
              </a:endParaRPr>
            </a:p>
          </p:txBody>
        </p:sp>
        <p:sp>
          <p:nvSpPr>
            <p:cNvPr id="127" name="Rectangle: Rounded Corners 126">
              <a:extLst>
                <a:ext uri="{FF2B5EF4-FFF2-40B4-BE49-F238E27FC236}">
                  <a16:creationId xmlns:a16="http://schemas.microsoft.com/office/drawing/2014/main" id="{5138320C-9220-4C66-68F4-4B3BE48CBA69}"/>
                </a:ext>
                <a:ext uri="{C183D7F6-B498-43B3-948B-1728B52AA6E4}">
                  <adec:decorative xmlns:adec="http://schemas.microsoft.com/office/drawing/2017/decorative" val="1"/>
                </a:ext>
              </a:extLst>
            </p:cNvPr>
            <p:cNvSpPr/>
            <p:nvPr/>
          </p:nvSpPr>
          <p:spPr bwMode="auto">
            <a:xfrm>
              <a:off x="4131940" y="3130082"/>
              <a:ext cx="2868741" cy="852113"/>
            </a:xfrm>
            <a:prstGeom prst="roundRect">
              <a:avLst>
                <a:gd name="adj" fmla="val 5500"/>
              </a:avLst>
            </a:prstGeom>
            <a:solidFill>
              <a:schemeClr val="accent1">
                <a:lumMod val="50000"/>
              </a:schemeClr>
            </a:solidFill>
            <a:ln w="9525" cap="flat" cmpd="sng" algn="ctr">
              <a:solidFill>
                <a:schemeClr val="bg1"/>
              </a:solid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r>
                <a:rPr lang="en-IN" sz="1200" kern="0">
                  <a:solidFill>
                    <a:schemeClr val="bg1"/>
                  </a:solidFill>
                  <a:latin typeface="+mj-lt"/>
                  <a:cs typeface="Segoe UI" pitchFamily="34" charset="0"/>
                </a:rPr>
                <a:t>Objective 4</a:t>
              </a:r>
              <a:endParaRPr lang="en-US" sz="1200" kern="0">
                <a:solidFill>
                  <a:schemeClr val="bg1"/>
                </a:solidFill>
                <a:latin typeface="+mj-lt"/>
                <a:cs typeface="Segoe UI" pitchFamily="34" charset="0"/>
              </a:endParaRPr>
            </a:p>
          </p:txBody>
        </p:sp>
        <p:sp>
          <p:nvSpPr>
            <p:cNvPr id="128" name="Rectangle: Rounded Corners 127">
              <a:extLst>
                <a:ext uri="{FF2B5EF4-FFF2-40B4-BE49-F238E27FC236}">
                  <a16:creationId xmlns:a16="http://schemas.microsoft.com/office/drawing/2014/main" id="{75F76ACB-0F04-32CF-5512-DFEE5B9AED4B}"/>
                </a:ext>
                <a:ext uri="{C183D7F6-B498-43B3-948B-1728B52AA6E4}">
                  <adec:decorative xmlns:adec="http://schemas.microsoft.com/office/drawing/2017/decorative" val="1"/>
                </a:ext>
              </a:extLst>
            </p:cNvPr>
            <p:cNvSpPr/>
            <p:nvPr/>
          </p:nvSpPr>
          <p:spPr bwMode="auto">
            <a:xfrm>
              <a:off x="4236135" y="3424567"/>
              <a:ext cx="2868741" cy="852113"/>
            </a:xfrm>
            <a:prstGeom prst="roundRect">
              <a:avLst>
                <a:gd name="adj" fmla="val 5500"/>
              </a:avLst>
            </a:prstGeom>
            <a:solidFill>
              <a:schemeClr val="accent1">
                <a:lumMod val="50000"/>
              </a:schemeClr>
            </a:solidFill>
            <a:ln w="9525" cap="flat" cmpd="sng" algn="ctr">
              <a:solidFill>
                <a:schemeClr val="bg1"/>
              </a:solid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r>
                <a:rPr lang="en-IN" sz="1200" kern="0">
                  <a:solidFill>
                    <a:schemeClr val="bg1"/>
                  </a:solidFill>
                  <a:latin typeface="+mj-lt"/>
                  <a:cs typeface="Segoe UI" pitchFamily="34" charset="0"/>
                </a:rPr>
                <a:t>Objective 5</a:t>
              </a:r>
              <a:endParaRPr lang="en-US" sz="1200" kern="0">
                <a:solidFill>
                  <a:schemeClr val="bg1"/>
                </a:solidFill>
                <a:latin typeface="+mj-lt"/>
                <a:cs typeface="Segoe UI" pitchFamily="34" charset="0"/>
              </a:endParaRPr>
            </a:p>
          </p:txBody>
        </p:sp>
        <p:sp>
          <p:nvSpPr>
            <p:cNvPr id="129" name="Rectangle: Rounded Corners 128">
              <a:extLst>
                <a:ext uri="{FF2B5EF4-FFF2-40B4-BE49-F238E27FC236}">
                  <a16:creationId xmlns:a16="http://schemas.microsoft.com/office/drawing/2014/main" id="{F080F83E-01B5-9A22-B3BF-32403D87F2D0}"/>
                </a:ext>
                <a:ext uri="{C183D7F6-B498-43B3-948B-1728B52AA6E4}">
                  <adec:decorative xmlns:adec="http://schemas.microsoft.com/office/drawing/2017/decorative" val="1"/>
                </a:ext>
              </a:extLst>
            </p:cNvPr>
            <p:cNvSpPr/>
            <p:nvPr/>
          </p:nvSpPr>
          <p:spPr bwMode="auto">
            <a:xfrm>
              <a:off x="4362835" y="3786897"/>
              <a:ext cx="2868741" cy="852113"/>
            </a:xfrm>
            <a:prstGeom prst="roundRect">
              <a:avLst>
                <a:gd name="adj" fmla="val 5500"/>
              </a:avLst>
            </a:prstGeom>
            <a:solidFill>
              <a:schemeClr val="accent1">
                <a:lumMod val="50000"/>
              </a:schemeClr>
            </a:solidFill>
            <a:ln w="9525" cap="flat" cmpd="sng" algn="ctr">
              <a:solidFill>
                <a:schemeClr val="bg1"/>
              </a:solid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r>
                <a:rPr lang="en-IN" sz="1200" kern="0">
                  <a:solidFill>
                    <a:schemeClr val="bg1"/>
                  </a:solidFill>
                  <a:latin typeface="+mj-lt"/>
                  <a:cs typeface="Segoe UI" pitchFamily="34" charset="0"/>
                </a:rPr>
                <a:t>Objective 6</a:t>
              </a:r>
              <a:endParaRPr lang="en-US" sz="1200" kern="0">
                <a:solidFill>
                  <a:schemeClr val="bg1"/>
                </a:solidFill>
                <a:latin typeface="+mj-lt"/>
                <a:cs typeface="Segoe UI" pitchFamily="34" charset="0"/>
              </a:endParaRPr>
            </a:p>
          </p:txBody>
        </p:sp>
        <p:sp>
          <p:nvSpPr>
            <p:cNvPr id="130" name="Rectangle: Rounded Corners 129">
              <a:extLst>
                <a:ext uri="{FF2B5EF4-FFF2-40B4-BE49-F238E27FC236}">
                  <a16:creationId xmlns:a16="http://schemas.microsoft.com/office/drawing/2014/main" id="{7412309A-5D37-63B0-3DC4-D3A10003A79F}"/>
                </a:ext>
                <a:ext uri="{C183D7F6-B498-43B3-948B-1728B52AA6E4}">
                  <adec:decorative xmlns:adec="http://schemas.microsoft.com/office/drawing/2017/decorative" val="1"/>
                </a:ext>
              </a:extLst>
            </p:cNvPr>
            <p:cNvSpPr/>
            <p:nvPr/>
          </p:nvSpPr>
          <p:spPr bwMode="auto">
            <a:xfrm>
              <a:off x="4486155" y="4133409"/>
              <a:ext cx="2868741" cy="1156637"/>
            </a:xfrm>
            <a:prstGeom prst="roundRect">
              <a:avLst>
                <a:gd name="adj" fmla="val 5500"/>
              </a:avLst>
            </a:prstGeom>
            <a:solidFill>
              <a:schemeClr val="accent1">
                <a:lumMod val="50000"/>
              </a:schemeClr>
            </a:solidFill>
            <a:ln w="9525"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1200" b="1" kern="0">
                <a:solidFill>
                  <a:schemeClr val="bg1"/>
                </a:solidFill>
                <a:latin typeface="+mj-lt"/>
                <a:cs typeface="Segoe UI" pitchFamily="34" charset="0"/>
              </a:endParaRPr>
            </a:p>
          </p:txBody>
        </p:sp>
        <p:grpSp>
          <p:nvGrpSpPr>
            <p:cNvPr id="132" name="Group 131">
              <a:extLst>
                <a:ext uri="{FF2B5EF4-FFF2-40B4-BE49-F238E27FC236}">
                  <a16:creationId xmlns:a16="http://schemas.microsoft.com/office/drawing/2014/main" id="{06EF1CF3-A10F-2FAC-1F96-49A75ACB5F8E}"/>
                </a:ext>
              </a:extLst>
            </p:cNvPr>
            <p:cNvGrpSpPr/>
            <p:nvPr/>
          </p:nvGrpSpPr>
          <p:grpSpPr>
            <a:xfrm>
              <a:off x="5378758" y="4378708"/>
              <a:ext cx="1083531" cy="740529"/>
              <a:chOff x="7441291" y="5087194"/>
              <a:chExt cx="1737350" cy="1187373"/>
            </a:xfrm>
          </p:grpSpPr>
          <p:sp>
            <p:nvSpPr>
              <p:cNvPr id="133" name="Rectangle: Rounded Corners 132">
                <a:extLst>
                  <a:ext uri="{FF2B5EF4-FFF2-40B4-BE49-F238E27FC236}">
                    <a16:creationId xmlns:a16="http://schemas.microsoft.com/office/drawing/2014/main" id="{1DFF83BF-834B-8296-4811-57140B2B9801}"/>
                  </a:ext>
                  <a:ext uri="{C183D7F6-B498-43B3-948B-1728B52AA6E4}">
                    <adec:decorative xmlns:adec="http://schemas.microsoft.com/office/drawing/2017/decorative" val="1"/>
                  </a:ext>
                </a:extLst>
              </p:cNvPr>
              <p:cNvSpPr/>
              <p:nvPr/>
            </p:nvSpPr>
            <p:spPr bwMode="auto">
              <a:xfrm>
                <a:off x="7441291" y="5087194"/>
                <a:ext cx="1514629" cy="968095"/>
              </a:xfrm>
              <a:prstGeom prst="roundRect">
                <a:avLst>
                  <a:gd name="adj" fmla="val 3539"/>
                </a:avLst>
              </a:prstGeom>
              <a:solidFill>
                <a:schemeClr val="bg1">
                  <a:lumMod val="95000"/>
                </a:schemeClr>
              </a:solidFill>
              <a:ln w="9525" cap="flat" cmpd="sng" algn="ctr">
                <a:solidFill>
                  <a:srgbClr val="FFFFFF"/>
                </a:solid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spcBef>
                    <a:spcPct val="0"/>
                  </a:spcBef>
                  <a:spcAft>
                    <a:spcPct val="0"/>
                  </a:spcAft>
                  <a:buClrTx/>
                  <a:buSzTx/>
                  <a:buFontTx/>
                  <a:buNone/>
                  <a:tabLst/>
                  <a:defRPr/>
                </a:pPr>
                <a:r>
                  <a:rPr kumimoji="0" lang="en-US" sz="1400" b="0" i="0" u="none" strike="noStrike" kern="0" cap="none" spc="0" normalizeH="0" baseline="0" noProof="0">
                    <a:ln>
                      <a:noFill/>
                    </a:ln>
                    <a:effectLst/>
                    <a:uLnTx/>
                    <a:uFillTx/>
                    <a:ea typeface="Segoe UI" pitchFamily="34" charset="0"/>
                    <a:cs typeface="Segoe UI" pitchFamily="34" charset="0"/>
                  </a:rPr>
                  <a:t>Key Results</a:t>
                </a:r>
              </a:p>
            </p:txBody>
          </p:sp>
          <p:sp>
            <p:nvSpPr>
              <p:cNvPr id="134" name="Rectangle: Rounded Corners 133">
                <a:extLst>
                  <a:ext uri="{FF2B5EF4-FFF2-40B4-BE49-F238E27FC236}">
                    <a16:creationId xmlns:a16="http://schemas.microsoft.com/office/drawing/2014/main" id="{0331BFA7-6D20-6BE4-A307-94359070170C}"/>
                  </a:ext>
                  <a:ext uri="{C183D7F6-B498-43B3-948B-1728B52AA6E4}">
                    <adec:decorative xmlns:adec="http://schemas.microsoft.com/office/drawing/2017/decorative" val="1"/>
                  </a:ext>
                </a:extLst>
              </p:cNvPr>
              <p:cNvSpPr/>
              <p:nvPr/>
            </p:nvSpPr>
            <p:spPr bwMode="auto">
              <a:xfrm>
                <a:off x="7552653" y="5196832"/>
                <a:ext cx="1514629" cy="968095"/>
              </a:xfrm>
              <a:prstGeom prst="roundRect">
                <a:avLst>
                  <a:gd name="adj" fmla="val 3539"/>
                </a:avLst>
              </a:prstGeom>
              <a:solidFill>
                <a:schemeClr val="bg1">
                  <a:lumMod val="95000"/>
                </a:schemeClr>
              </a:solidFill>
              <a:ln w="9525" cap="flat" cmpd="sng" algn="ctr">
                <a:solidFill>
                  <a:srgbClr val="FFFFFF"/>
                </a:solid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spcBef>
                    <a:spcPct val="0"/>
                  </a:spcBef>
                  <a:spcAft>
                    <a:spcPct val="0"/>
                  </a:spcAft>
                  <a:buClrTx/>
                  <a:buSzTx/>
                  <a:buFontTx/>
                  <a:buNone/>
                  <a:tabLst/>
                  <a:defRPr/>
                </a:pPr>
                <a:r>
                  <a:rPr kumimoji="0" lang="en-US" sz="1400" b="0" i="0" u="none" strike="noStrike" kern="0" cap="none" spc="0" normalizeH="0" baseline="0" noProof="0">
                    <a:ln>
                      <a:noFill/>
                    </a:ln>
                    <a:effectLst/>
                    <a:uLnTx/>
                    <a:uFillTx/>
                    <a:ea typeface="Segoe UI" pitchFamily="34" charset="0"/>
                    <a:cs typeface="Segoe UI" pitchFamily="34" charset="0"/>
                  </a:rPr>
                  <a:t>Key Results</a:t>
                </a:r>
              </a:p>
            </p:txBody>
          </p:sp>
          <p:sp>
            <p:nvSpPr>
              <p:cNvPr id="135" name="Rectangle: Rounded Corners 134">
                <a:extLst>
                  <a:ext uri="{FF2B5EF4-FFF2-40B4-BE49-F238E27FC236}">
                    <a16:creationId xmlns:a16="http://schemas.microsoft.com/office/drawing/2014/main" id="{80415BA7-6503-0289-D638-073C2F768481}"/>
                  </a:ext>
                  <a:ext uri="{C183D7F6-B498-43B3-948B-1728B52AA6E4}">
                    <adec:decorative xmlns:adec="http://schemas.microsoft.com/office/drawing/2017/decorative" val="1"/>
                  </a:ext>
                </a:extLst>
              </p:cNvPr>
              <p:cNvSpPr/>
              <p:nvPr/>
            </p:nvSpPr>
            <p:spPr bwMode="auto">
              <a:xfrm>
                <a:off x="7664012" y="5306472"/>
                <a:ext cx="1514629" cy="968095"/>
              </a:xfrm>
              <a:prstGeom prst="roundRect">
                <a:avLst>
                  <a:gd name="adj" fmla="val 3934"/>
                </a:avLst>
              </a:prstGeom>
              <a:solidFill>
                <a:schemeClr val="bg1">
                  <a:lumMod val="95000"/>
                </a:schemeClr>
              </a:solidFill>
              <a:ln w="9525" cap="flat" cmpd="sng" algn="ctr">
                <a:solidFill>
                  <a:srgbClr val="FFFFFF"/>
                </a:solid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spcBef>
                    <a:spcPct val="0"/>
                  </a:spcBef>
                  <a:spcAft>
                    <a:spcPct val="0"/>
                  </a:spcAft>
                  <a:buClrTx/>
                  <a:buSzTx/>
                  <a:buFontTx/>
                  <a:buNone/>
                  <a:tabLst/>
                  <a:defRPr/>
                </a:pPr>
                <a:r>
                  <a:rPr kumimoji="0" lang="en-US" sz="1200" b="0" i="0" u="none" strike="noStrike" kern="0" cap="none" spc="0" normalizeH="0" baseline="0" noProof="0">
                    <a:ln>
                      <a:noFill/>
                    </a:ln>
                    <a:effectLst/>
                    <a:uLnTx/>
                    <a:uFillTx/>
                    <a:ea typeface="Segoe UI" pitchFamily="34" charset="0"/>
                    <a:cs typeface="Segoe UI" pitchFamily="34" charset="0"/>
                  </a:rPr>
                  <a:t>Key results</a:t>
                </a:r>
              </a:p>
            </p:txBody>
          </p:sp>
        </p:grpSp>
      </p:grpSp>
      <p:grpSp>
        <p:nvGrpSpPr>
          <p:cNvPr id="183" name="Group 182" descr="A grouping of transition with an arrow pointing right">
            <a:extLst>
              <a:ext uri="{FF2B5EF4-FFF2-40B4-BE49-F238E27FC236}">
                <a16:creationId xmlns:a16="http://schemas.microsoft.com/office/drawing/2014/main" id="{D491571E-1CD5-AEB3-77B4-FD1E9896D7CB}"/>
              </a:ext>
            </a:extLst>
          </p:cNvPr>
          <p:cNvGrpSpPr/>
          <p:nvPr/>
        </p:nvGrpSpPr>
        <p:grpSpPr>
          <a:xfrm>
            <a:off x="7559870" y="3479180"/>
            <a:ext cx="981706" cy="259070"/>
            <a:chOff x="7559870" y="3479180"/>
            <a:chExt cx="981706" cy="259070"/>
          </a:xfrm>
        </p:grpSpPr>
        <p:sp>
          <p:nvSpPr>
            <p:cNvPr id="121" name="Rectangle: Rounded Corners 120">
              <a:extLst>
                <a:ext uri="{FF2B5EF4-FFF2-40B4-BE49-F238E27FC236}">
                  <a16:creationId xmlns:a16="http://schemas.microsoft.com/office/drawing/2014/main" id="{C6665EF2-0B51-64E0-1E74-DCCB9F410C81}"/>
                </a:ext>
              </a:extLst>
            </p:cNvPr>
            <p:cNvSpPr/>
            <p:nvPr/>
          </p:nvSpPr>
          <p:spPr bwMode="auto">
            <a:xfrm>
              <a:off x="7559870" y="3479180"/>
              <a:ext cx="981706" cy="259070"/>
            </a:xfrm>
            <a:prstGeom prst="roundRect">
              <a:avLst>
                <a:gd name="adj" fmla="val 50000"/>
              </a:avLst>
            </a:prstGeom>
            <a:solidFill>
              <a:schemeClr val="bg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18288" rIns="45720" bIns="18288" numCol="1" spcCol="0" rtlCol="0" fromWordArt="0" anchor="ctr" anchorCtr="0" forceAA="0" compatLnSpc="1">
              <a:prstTxWarp prst="textNoShape">
                <a:avLst/>
              </a:prstTxWarp>
              <a:noAutofit/>
            </a:bodyPr>
            <a:lstStyle/>
            <a:p>
              <a:pPr algn="l" defTabSz="932472" fontAlgn="base">
                <a:spcBef>
                  <a:spcPct val="0"/>
                </a:spcBef>
                <a:spcAft>
                  <a:spcPct val="0"/>
                </a:spcAft>
              </a:pPr>
              <a:r>
                <a:rPr lang="en-US" sz="1000">
                  <a:solidFill>
                    <a:schemeClr val="accent1"/>
                  </a:solidFill>
                  <a:latin typeface="+mj-lt"/>
                  <a:ea typeface="Segoe UI" pitchFamily="34" charset="0"/>
                  <a:cs typeface="Segoe UI" pitchFamily="34" charset="0"/>
                </a:rPr>
                <a:t>Transition</a:t>
              </a:r>
            </a:p>
          </p:txBody>
        </p:sp>
        <p:grpSp>
          <p:nvGrpSpPr>
            <p:cNvPr id="180" name="Group 179" descr="Arrow pointing down">
              <a:extLst>
                <a:ext uri="{FF2B5EF4-FFF2-40B4-BE49-F238E27FC236}">
                  <a16:creationId xmlns:a16="http://schemas.microsoft.com/office/drawing/2014/main" id="{004C5883-DDFC-FBE2-5762-30FE740DDC32}"/>
                </a:ext>
              </a:extLst>
            </p:cNvPr>
            <p:cNvGrpSpPr/>
            <p:nvPr/>
          </p:nvGrpSpPr>
          <p:grpSpPr>
            <a:xfrm rot="16200000">
              <a:off x="8306152" y="3510600"/>
              <a:ext cx="196230" cy="196230"/>
              <a:chOff x="8684164" y="5138001"/>
              <a:chExt cx="269200" cy="269199"/>
            </a:xfrm>
          </p:grpSpPr>
          <p:sp>
            <p:nvSpPr>
              <p:cNvPr id="181" name="Oval 180">
                <a:extLst>
                  <a:ext uri="{FF2B5EF4-FFF2-40B4-BE49-F238E27FC236}">
                    <a16:creationId xmlns:a16="http://schemas.microsoft.com/office/drawing/2014/main" id="{349DD4F2-F1E8-7820-870F-C4509B7844C7}"/>
                  </a:ext>
                </a:extLst>
              </p:cNvPr>
              <p:cNvSpPr/>
              <p:nvPr/>
            </p:nvSpPr>
            <p:spPr bwMode="auto">
              <a:xfrm>
                <a:off x="8684164" y="5138001"/>
                <a:ext cx="269200" cy="269199"/>
              </a:xfrm>
              <a:prstGeom prst="ellipse">
                <a:avLst/>
              </a:prstGeom>
              <a:solidFill>
                <a:schemeClr val="bg1"/>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82" name="Freeform: Shape 181">
                <a:extLst>
                  <a:ext uri="{FF2B5EF4-FFF2-40B4-BE49-F238E27FC236}">
                    <a16:creationId xmlns:a16="http://schemas.microsoft.com/office/drawing/2014/main" id="{E80CFFD1-466B-CFE0-A537-AD9B7C170569}"/>
                  </a:ext>
                </a:extLst>
              </p:cNvPr>
              <p:cNvSpPr/>
              <p:nvPr/>
            </p:nvSpPr>
            <p:spPr>
              <a:xfrm rot="5400000">
                <a:off x="8759737" y="5183117"/>
                <a:ext cx="118054" cy="178967"/>
              </a:xfrm>
              <a:custGeom>
                <a:avLst/>
                <a:gdLst>
                  <a:gd name="connsiteX0" fmla="*/ 2254030 w 2424966"/>
                  <a:gd name="connsiteY0" fmla="*/ 2251912 h 3676216"/>
                  <a:gd name="connsiteX1" fmla="*/ 1001092 w 2424966"/>
                  <a:gd name="connsiteY1" fmla="*/ 3504859 h 3676216"/>
                  <a:gd name="connsiteX2" fmla="*/ 172217 w 2424966"/>
                  <a:gd name="connsiteY2" fmla="*/ 3504859 h 3676216"/>
                  <a:gd name="connsiteX3" fmla="*/ 172217 w 2424966"/>
                  <a:gd name="connsiteY3" fmla="*/ 2674850 h 3676216"/>
                  <a:gd name="connsiteX4" fmla="*/ 1010151 w 2424966"/>
                  <a:gd name="connsiteY4" fmla="*/ 1838041 h 3676216"/>
                  <a:gd name="connsiteX5" fmla="*/ 172217 w 2424966"/>
                  <a:gd name="connsiteY5" fmla="*/ 1000098 h 3676216"/>
                  <a:gd name="connsiteX6" fmla="*/ 172217 w 2424966"/>
                  <a:gd name="connsiteY6" fmla="*/ 171223 h 3676216"/>
                  <a:gd name="connsiteX7" fmla="*/ 1001092 w 2424966"/>
                  <a:gd name="connsiteY7" fmla="*/ 172357 h 3676216"/>
                  <a:gd name="connsiteX8" fmla="*/ 2254039 w 2424966"/>
                  <a:gd name="connsiteY8" fmla="*/ 1423037 h 3676216"/>
                  <a:gd name="connsiteX9" fmla="*/ 2254030 w 2424966"/>
                  <a:gd name="connsiteY9" fmla="*/ 2251912 h 367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24966" h="3676216">
                    <a:moveTo>
                      <a:pt x="2254030" y="2251912"/>
                    </a:moveTo>
                    <a:lnTo>
                      <a:pt x="1001092" y="3504859"/>
                    </a:lnTo>
                    <a:cubicBezTo>
                      <a:pt x="773178" y="3732773"/>
                      <a:pt x="401265" y="3733897"/>
                      <a:pt x="172217" y="3504859"/>
                    </a:cubicBezTo>
                    <a:cubicBezTo>
                      <a:pt x="-60231" y="3273544"/>
                      <a:pt x="-54563" y="2902765"/>
                      <a:pt x="172217" y="2674850"/>
                    </a:cubicBezTo>
                    <a:lnTo>
                      <a:pt x="1010151" y="1838041"/>
                    </a:lnTo>
                    <a:lnTo>
                      <a:pt x="172217" y="1000098"/>
                    </a:lnTo>
                    <a:cubicBezTo>
                      <a:pt x="-55697" y="772184"/>
                      <a:pt x="-57964" y="401404"/>
                      <a:pt x="172217" y="171223"/>
                    </a:cubicBezTo>
                    <a:cubicBezTo>
                      <a:pt x="395588" y="-54424"/>
                      <a:pt x="769768" y="-60091"/>
                      <a:pt x="1001092" y="172357"/>
                    </a:cubicBezTo>
                    <a:lnTo>
                      <a:pt x="2254039" y="1423037"/>
                    </a:lnTo>
                    <a:cubicBezTo>
                      <a:pt x="2481944" y="1650951"/>
                      <a:pt x="2481944" y="2022864"/>
                      <a:pt x="2254030" y="2251912"/>
                    </a:cubicBezTo>
                    <a:close/>
                  </a:path>
                </a:pathLst>
              </a:custGeom>
              <a:solidFill>
                <a:schemeClr val="accent1"/>
              </a:solidFill>
              <a:ln w="9525" cap="flat">
                <a:noFill/>
                <a:prstDash val="solid"/>
                <a:miter/>
              </a:ln>
            </p:spPr>
            <p:txBody>
              <a:bodyPr rtlCol="0" anchor="ctr"/>
              <a:lstStyle/>
              <a:p>
                <a:endParaRPr lang="en-IN"/>
              </a:p>
            </p:txBody>
          </p:sp>
        </p:grpSp>
      </p:grpSp>
      <p:sp>
        <p:nvSpPr>
          <p:cNvPr id="140" name="TextBox 139">
            <a:extLst>
              <a:ext uri="{FF2B5EF4-FFF2-40B4-BE49-F238E27FC236}">
                <a16:creationId xmlns:a16="http://schemas.microsoft.com/office/drawing/2014/main" id="{4DBC9B9A-AAA6-31FB-58A9-1E7635557A02}"/>
              </a:ext>
            </a:extLst>
          </p:cNvPr>
          <p:cNvSpPr txBox="1">
            <a:spLocks/>
          </p:cNvSpPr>
          <p:nvPr/>
        </p:nvSpPr>
        <p:spPr>
          <a:xfrm>
            <a:off x="9254024" y="692960"/>
            <a:ext cx="1419106" cy="307777"/>
          </a:xfrm>
          <a:prstGeom prst="rect">
            <a:avLst/>
          </a:prstGeom>
          <a:noFill/>
        </p:spPr>
        <p:txBody>
          <a:bodyPr wrap="none" lIns="0" tIns="0" rIns="0" bIns="0" anchor="ctr">
            <a:spAutoFit/>
          </a:bodyPr>
          <a:lstStyle/>
          <a:p>
            <a:pPr algn="ctr" fontAlgn="base">
              <a:spcBef>
                <a:spcPct val="0"/>
              </a:spcBef>
              <a:spcAft>
                <a:spcPct val="0"/>
              </a:spcAft>
              <a:defRPr/>
            </a:pPr>
            <a:r>
              <a:rPr lang="en-US" sz="2000">
                <a:solidFill>
                  <a:schemeClr val="accent1"/>
                </a:solidFill>
                <a:latin typeface="+mj-lt"/>
              </a:rPr>
              <a:t>Architecture</a:t>
            </a:r>
          </a:p>
        </p:txBody>
      </p:sp>
      <p:sp>
        <p:nvSpPr>
          <p:cNvPr id="93" name="Left Brace 92" descr="A brace pointing to Architecture">
            <a:extLst>
              <a:ext uri="{FF2B5EF4-FFF2-40B4-BE49-F238E27FC236}">
                <a16:creationId xmlns:a16="http://schemas.microsoft.com/office/drawing/2014/main" id="{B573E860-3E77-6545-089D-FDB11400ACB7}"/>
              </a:ext>
            </a:extLst>
          </p:cNvPr>
          <p:cNvSpPr/>
          <p:nvPr/>
        </p:nvSpPr>
        <p:spPr>
          <a:xfrm rot="5400000">
            <a:off x="9860708" y="-49572"/>
            <a:ext cx="205739" cy="2697569"/>
          </a:xfrm>
          <a:prstGeom prst="leftBrace">
            <a:avLst>
              <a:gd name="adj1" fmla="val 58443"/>
              <a:gd name="adj2" fmla="val 50121"/>
            </a:avLst>
          </a:prstGeom>
          <a:ln w="6350" cap="rnd">
            <a:solidFill>
              <a:schemeClr val="bg1">
                <a:lumMod val="75000"/>
              </a:schemeClr>
            </a:solidFill>
            <a:prstDash val="solid"/>
            <a:headEnd type="none" w="lg" len="me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0" name="Rectangle: Rounded Corners 99">
            <a:extLst>
              <a:ext uri="{FF2B5EF4-FFF2-40B4-BE49-F238E27FC236}">
                <a16:creationId xmlns:a16="http://schemas.microsoft.com/office/drawing/2014/main" id="{1DF92F14-F4C5-7853-1B4A-96D6D968397F}"/>
              </a:ext>
            </a:extLst>
          </p:cNvPr>
          <p:cNvSpPr/>
          <p:nvPr/>
        </p:nvSpPr>
        <p:spPr bwMode="auto">
          <a:xfrm>
            <a:off x="8614796" y="1485898"/>
            <a:ext cx="2697567" cy="4229101"/>
          </a:xfrm>
          <a:prstGeom prst="roundRect">
            <a:avLst>
              <a:gd name="adj" fmla="val 2526"/>
            </a:avLst>
          </a:prstGeom>
          <a:solidFill>
            <a:schemeClr val="accent1">
              <a:lumMod val="50000"/>
            </a:schemeClr>
          </a:solidFill>
          <a:ln>
            <a:noFill/>
          </a:ln>
        </p:spPr>
        <p:style>
          <a:lnRef idx="3">
            <a:schemeClr val="lt1"/>
          </a:lnRef>
          <a:fillRef idx="1">
            <a:schemeClr val="dk1"/>
          </a:fillRef>
          <a:effectRef idx="1">
            <a:schemeClr val="dk1"/>
          </a:effectRef>
          <a:fontRef idx="minor">
            <a:schemeClr val="lt1"/>
          </a:fontRef>
        </p:style>
        <p:txBody>
          <a:bodyPr lIns="91440" tIns="45720" rIns="91440" bIns="45720" rtlCol="0" anchor="t" anchorCtr="0"/>
          <a:lstStyle/>
          <a:p>
            <a:pPr algn="ctr" defTabSz="457237">
              <a:spcAft>
                <a:spcPts val="1800"/>
              </a:spcAft>
            </a:pPr>
            <a:r>
              <a:rPr lang="en-US" sz="1800">
                <a:solidFill>
                  <a:schemeClr val="bg1"/>
                </a:solidFill>
                <a:latin typeface="+mj-lt"/>
              </a:rPr>
              <a:t>Cyber Security Roadmap</a:t>
            </a:r>
          </a:p>
        </p:txBody>
      </p:sp>
      <p:grpSp>
        <p:nvGrpSpPr>
          <p:cNvPr id="175" name="Group 174" descr="A grouping of rounded square shapes stacked on top of one another with the text that reads Epics and Features">
            <a:extLst>
              <a:ext uri="{FF2B5EF4-FFF2-40B4-BE49-F238E27FC236}">
                <a16:creationId xmlns:a16="http://schemas.microsoft.com/office/drawing/2014/main" id="{095A670B-92D4-7D16-E3E8-2F5FACB8AB83}"/>
              </a:ext>
            </a:extLst>
          </p:cNvPr>
          <p:cNvGrpSpPr/>
          <p:nvPr/>
        </p:nvGrpSpPr>
        <p:grpSpPr>
          <a:xfrm>
            <a:off x="8868196" y="3025906"/>
            <a:ext cx="2190766" cy="1497253"/>
            <a:chOff x="8868196" y="3025906"/>
            <a:chExt cx="2190766" cy="1497253"/>
          </a:xfrm>
        </p:grpSpPr>
        <p:sp>
          <p:nvSpPr>
            <p:cNvPr id="109" name="Rectangle: Rounded Corners 108">
              <a:extLst>
                <a:ext uri="{FF2B5EF4-FFF2-40B4-BE49-F238E27FC236}">
                  <a16:creationId xmlns:a16="http://schemas.microsoft.com/office/drawing/2014/main" id="{31DD0A39-8F7D-236D-5219-871A46AE2745}"/>
                </a:ext>
                <a:ext uri="{C183D7F6-B498-43B3-948B-1728B52AA6E4}">
                  <adec:decorative xmlns:adec="http://schemas.microsoft.com/office/drawing/2017/decorative" val="1"/>
                </a:ext>
              </a:extLst>
            </p:cNvPr>
            <p:cNvSpPr/>
            <p:nvPr/>
          </p:nvSpPr>
          <p:spPr bwMode="auto">
            <a:xfrm>
              <a:off x="8868196" y="3025906"/>
              <a:ext cx="1909913" cy="1220748"/>
            </a:xfrm>
            <a:prstGeom prst="roundRect">
              <a:avLst>
                <a:gd name="adj" fmla="val 3800"/>
              </a:avLst>
            </a:prstGeom>
            <a:solidFill>
              <a:schemeClr val="bg1">
                <a:lumMod val="95000"/>
              </a:schemeClr>
            </a:solidFill>
            <a:ln w="9525" cap="flat" cmpd="sng" algn="ctr">
              <a:solidFill>
                <a:srgbClr val="FFFFFF"/>
              </a:solid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spcBef>
                  <a:spcPct val="0"/>
                </a:spcBef>
                <a:spcAft>
                  <a:spcPct val="0"/>
                </a:spcAft>
                <a:buClrTx/>
                <a:buSzTx/>
                <a:buFontTx/>
                <a:buNone/>
                <a:tabLst/>
                <a:defRPr/>
              </a:pPr>
              <a:r>
                <a:rPr kumimoji="0" lang="en-US" sz="1400" b="0" i="0" u="none" strike="noStrike" kern="0" cap="none" spc="0" normalizeH="0" baseline="0" noProof="0">
                  <a:ln>
                    <a:noFill/>
                  </a:ln>
                  <a:effectLst/>
                  <a:uLnTx/>
                  <a:uFillTx/>
                  <a:ea typeface="Segoe UI" pitchFamily="34" charset="0"/>
                  <a:cs typeface="Segoe UI" pitchFamily="34" charset="0"/>
                </a:rPr>
                <a:t>Key Results</a:t>
              </a:r>
            </a:p>
          </p:txBody>
        </p:sp>
        <p:sp>
          <p:nvSpPr>
            <p:cNvPr id="110" name="Rectangle: Rounded Corners 109">
              <a:extLst>
                <a:ext uri="{FF2B5EF4-FFF2-40B4-BE49-F238E27FC236}">
                  <a16:creationId xmlns:a16="http://schemas.microsoft.com/office/drawing/2014/main" id="{DF15E1DA-43A8-3C05-3C7B-D3BCF3C6052D}"/>
                </a:ext>
                <a:ext uri="{C183D7F6-B498-43B3-948B-1728B52AA6E4}">
                  <adec:decorative xmlns:adec="http://schemas.microsoft.com/office/drawing/2017/decorative" val="1"/>
                </a:ext>
              </a:extLst>
            </p:cNvPr>
            <p:cNvSpPr/>
            <p:nvPr/>
          </p:nvSpPr>
          <p:spPr bwMode="auto">
            <a:xfrm>
              <a:off x="9008622" y="3164159"/>
              <a:ext cx="1909913" cy="1220748"/>
            </a:xfrm>
            <a:prstGeom prst="roundRect">
              <a:avLst>
                <a:gd name="adj" fmla="val 3800"/>
              </a:avLst>
            </a:prstGeom>
            <a:solidFill>
              <a:schemeClr val="bg1">
                <a:lumMod val="95000"/>
              </a:schemeClr>
            </a:solidFill>
            <a:ln w="9525" cap="flat" cmpd="sng" algn="ctr">
              <a:solidFill>
                <a:srgbClr val="FFFFFF"/>
              </a:solid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spcBef>
                  <a:spcPct val="0"/>
                </a:spcBef>
                <a:spcAft>
                  <a:spcPct val="0"/>
                </a:spcAft>
                <a:buClrTx/>
                <a:buSzTx/>
                <a:buFontTx/>
                <a:buNone/>
                <a:tabLst/>
                <a:defRPr/>
              </a:pPr>
              <a:r>
                <a:rPr kumimoji="0" lang="en-US" sz="1400" b="0" i="0" u="none" strike="noStrike" kern="0" cap="none" spc="0" normalizeH="0" baseline="0" noProof="0">
                  <a:ln>
                    <a:noFill/>
                  </a:ln>
                  <a:effectLst/>
                  <a:uLnTx/>
                  <a:uFillTx/>
                  <a:ea typeface="Segoe UI" pitchFamily="34" charset="0"/>
                  <a:cs typeface="Segoe UI" pitchFamily="34" charset="0"/>
                </a:rPr>
                <a:t>Key Results</a:t>
              </a:r>
            </a:p>
          </p:txBody>
        </p:sp>
        <p:sp>
          <p:nvSpPr>
            <p:cNvPr id="111" name="Rectangle: Rounded Corners 110">
              <a:extLst>
                <a:ext uri="{FF2B5EF4-FFF2-40B4-BE49-F238E27FC236}">
                  <a16:creationId xmlns:a16="http://schemas.microsoft.com/office/drawing/2014/main" id="{B6962E31-F9B4-5B56-5670-42258C26BEE2}"/>
                </a:ext>
                <a:ext uri="{C183D7F6-B498-43B3-948B-1728B52AA6E4}">
                  <adec:decorative xmlns:adec="http://schemas.microsoft.com/office/drawing/2017/decorative" val="1"/>
                </a:ext>
              </a:extLst>
            </p:cNvPr>
            <p:cNvSpPr/>
            <p:nvPr/>
          </p:nvSpPr>
          <p:spPr bwMode="auto">
            <a:xfrm>
              <a:off x="9149049" y="3302411"/>
              <a:ext cx="1909913" cy="1220748"/>
            </a:xfrm>
            <a:prstGeom prst="roundRect">
              <a:avLst>
                <a:gd name="adj" fmla="val 3800"/>
              </a:avLst>
            </a:prstGeom>
            <a:solidFill>
              <a:schemeClr val="bg1">
                <a:lumMod val="95000"/>
              </a:schemeClr>
            </a:solidFill>
            <a:ln w="9525" cap="flat" cmpd="sng" algn="ctr">
              <a:solidFill>
                <a:srgbClr val="FFFFFF"/>
              </a:solid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spcBef>
                  <a:spcPct val="0"/>
                </a:spcBef>
                <a:spcAft>
                  <a:spcPct val="0"/>
                </a:spcAft>
                <a:buClrTx/>
                <a:buSzTx/>
                <a:buFontTx/>
                <a:buNone/>
                <a:tabLst/>
                <a:defRPr/>
              </a:pPr>
              <a:r>
                <a:rPr kumimoji="0" lang="en-US" sz="1200" b="0" i="0" u="none" strike="noStrike" kern="0" cap="none" spc="0" normalizeH="0" baseline="0" noProof="0">
                  <a:ln>
                    <a:noFill/>
                  </a:ln>
                  <a:effectLst/>
                  <a:uLnTx/>
                  <a:uFillTx/>
                  <a:ea typeface="Segoe UI" pitchFamily="34" charset="0"/>
                  <a:cs typeface="Segoe UI" pitchFamily="34" charset="0"/>
                </a:rPr>
                <a:t>Epics &amp; Features</a:t>
              </a:r>
            </a:p>
          </p:txBody>
        </p:sp>
      </p:grpSp>
      <p:sp>
        <p:nvSpPr>
          <p:cNvPr id="171" name="TextBox 170">
            <a:extLst>
              <a:ext uri="{FF2B5EF4-FFF2-40B4-BE49-F238E27FC236}">
                <a16:creationId xmlns:a16="http://schemas.microsoft.com/office/drawing/2014/main" id="{CEA06CD6-8A7E-6AA3-7CE3-002CB7C55DDF}"/>
              </a:ext>
            </a:extLst>
          </p:cNvPr>
          <p:cNvSpPr txBox="1"/>
          <p:nvPr/>
        </p:nvSpPr>
        <p:spPr>
          <a:xfrm>
            <a:off x="9461038" y="5761417"/>
            <a:ext cx="1005083" cy="301749"/>
          </a:xfrm>
          <a:prstGeom prst="rect">
            <a:avLst/>
          </a:prstGeom>
          <a:noFill/>
        </p:spPr>
        <p:txBody>
          <a:bodyPr wrap="none" lIns="0" tIns="0" rIns="0" bIns="0" rtlCol="0">
            <a:spAutoFit/>
          </a:bodyPr>
          <a:lstStyle/>
          <a:p>
            <a:pPr defTabSz="896354"/>
            <a:r>
              <a:rPr lang="en-US" sz="1961">
                <a:solidFill>
                  <a:schemeClr val="accent1"/>
                </a:solidFill>
                <a:latin typeface="+mj-lt"/>
                <a:cs typeface="Segoe UI" panose="020B0502040204020203" pitchFamily="34" charset="0"/>
              </a:rPr>
              <a:t>Planning</a:t>
            </a:r>
          </a:p>
        </p:txBody>
      </p:sp>
    </p:spTree>
    <p:extLst>
      <p:ext uri="{BB962C8B-B14F-4D97-AF65-F5344CB8AC3E}">
        <p14:creationId xmlns:p14="http://schemas.microsoft.com/office/powerpoint/2010/main" val="172236049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17FDF-0C79-6EF3-0B48-69F5FC4A26E6}"/>
              </a:ext>
            </a:extLst>
          </p:cNvPr>
          <p:cNvSpPr>
            <a:spLocks noGrp="1"/>
          </p:cNvSpPr>
          <p:nvPr>
            <p:ph type="title"/>
          </p:nvPr>
        </p:nvSpPr>
        <p:spPr/>
        <p:txBody>
          <a:bodyPr/>
          <a:lstStyle/>
          <a:p>
            <a:r>
              <a:rPr lang="en-US" dirty="0"/>
              <a:t>5 Principles</a:t>
            </a:r>
          </a:p>
        </p:txBody>
      </p:sp>
      <p:sp>
        <p:nvSpPr>
          <p:cNvPr id="3" name="Content Placeholder 2">
            <a:extLst>
              <a:ext uri="{FF2B5EF4-FFF2-40B4-BE49-F238E27FC236}">
                <a16:creationId xmlns:a16="http://schemas.microsoft.com/office/drawing/2014/main" id="{9BB8B6B7-0A3F-3E3D-4E42-7F28BBE8F1D6}"/>
              </a:ext>
            </a:extLst>
          </p:cNvPr>
          <p:cNvSpPr>
            <a:spLocks noGrp="1"/>
          </p:cNvSpPr>
          <p:nvPr>
            <p:ph type="body" sz="quarter" idx="15"/>
          </p:nvPr>
        </p:nvSpPr>
        <p:spPr/>
        <p:txBody>
          <a:bodyPr/>
          <a:lstStyle/>
          <a:p>
            <a:pPr marL="342900" indent="-342900">
              <a:lnSpc>
                <a:spcPct val="130000"/>
              </a:lnSpc>
              <a:buFont typeface="+mj-lt"/>
              <a:buAutoNum type="arabicPeriod"/>
            </a:pPr>
            <a:r>
              <a:rPr lang="en-US" sz="2400" dirty="0"/>
              <a:t>Aligned with the Business</a:t>
            </a:r>
          </a:p>
          <a:p>
            <a:pPr marL="342900" indent="-342900">
              <a:lnSpc>
                <a:spcPct val="130000"/>
              </a:lnSpc>
              <a:buFont typeface="+mj-lt"/>
              <a:buAutoNum type="arabicPeriod"/>
            </a:pPr>
            <a:r>
              <a:rPr lang="en-US" sz="2400" dirty="0"/>
              <a:t>Grounded in a Security Framework</a:t>
            </a:r>
          </a:p>
          <a:p>
            <a:pPr marL="342900" indent="-342900">
              <a:lnSpc>
                <a:spcPct val="130000"/>
              </a:lnSpc>
              <a:buFont typeface="+mj-lt"/>
              <a:buAutoNum type="arabicPeriod"/>
            </a:pPr>
            <a:r>
              <a:rPr lang="en-US" sz="2400" dirty="0"/>
              <a:t>Prioritized Appropriately</a:t>
            </a:r>
          </a:p>
          <a:p>
            <a:pPr marL="342900" indent="-342900">
              <a:lnSpc>
                <a:spcPct val="130000"/>
              </a:lnSpc>
              <a:buFont typeface="+mj-lt"/>
              <a:buAutoNum type="arabicPeriod"/>
            </a:pPr>
            <a:r>
              <a:rPr lang="en-US" sz="2400" dirty="0"/>
              <a:t>Leads to Action</a:t>
            </a:r>
          </a:p>
          <a:p>
            <a:pPr marL="342900" indent="-342900">
              <a:lnSpc>
                <a:spcPct val="130000"/>
              </a:lnSpc>
              <a:buFont typeface="+mj-lt"/>
              <a:buAutoNum type="arabicPeriod"/>
            </a:pPr>
            <a:r>
              <a:rPr lang="en-US" sz="2400" dirty="0"/>
              <a:t>Continuously Evolves</a:t>
            </a:r>
          </a:p>
        </p:txBody>
      </p:sp>
    </p:spTree>
    <p:extLst>
      <p:ext uri="{BB962C8B-B14F-4D97-AF65-F5344CB8AC3E}">
        <p14:creationId xmlns:p14="http://schemas.microsoft.com/office/powerpoint/2010/main" val="396305443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Bookmark with solid fill">
            <a:extLst>
              <a:ext uri="{FF2B5EF4-FFF2-40B4-BE49-F238E27FC236}">
                <a16:creationId xmlns:a16="http://schemas.microsoft.com/office/drawing/2014/main" id="{673F8335-8F29-F73F-E072-B681D5CB2F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19173" y="-138297"/>
            <a:ext cx="914400" cy="914400"/>
          </a:xfrm>
          <a:prstGeom prst="rect">
            <a:avLst/>
          </a:prstGeom>
        </p:spPr>
      </p:pic>
      <p:grpSp>
        <p:nvGrpSpPr>
          <p:cNvPr id="8" name="Group 7">
            <a:extLst>
              <a:ext uri="{FF2B5EF4-FFF2-40B4-BE49-F238E27FC236}">
                <a16:creationId xmlns:a16="http://schemas.microsoft.com/office/drawing/2014/main" id="{9D672F58-79DA-CE3B-B71D-F89533550E46}"/>
              </a:ext>
              <a:ext uri="{C183D7F6-B498-43B3-948B-1728B52AA6E4}">
                <adec:decorative xmlns:adec="http://schemas.microsoft.com/office/drawing/2017/decorative" val="1"/>
              </a:ext>
            </a:extLst>
          </p:cNvPr>
          <p:cNvGrpSpPr/>
          <p:nvPr/>
        </p:nvGrpSpPr>
        <p:grpSpPr>
          <a:xfrm>
            <a:off x="0" y="1219200"/>
            <a:ext cx="12192000" cy="5638800"/>
            <a:chOff x="0" y="1219200"/>
            <a:chExt cx="12192000" cy="5638800"/>
          </a:xfrm>
        </p:grpSpPr>
        <p:grpSp>
          <p:nvGrpSpPr>
            <p:cNvPr id="234" name="Group 233">
              <a:extLst>
                <a:ext uri="{FF2B5EF4-FFF2-40B4-BE49-F238E27FC236}">
                  <a16:creationId xmlns:a16="http://schemas.microsoft.com/office/drawing/2014/main" id="{9E38DFB3-6FCF-5F12-BC1A-ACBB2C366B57}"/>
                </a:ext>
                <a:ext uri="{C183D7F6-B498-43B3-948B-1728B52AA6E4}">
                  <adec:decorative xmlns:adec="http://schemas.microsoft.com/office/drawing/2017/decorative" val="1"/>
                </a:ext>
              </a:extLst>
            </p:cNvPr>
            <p:cNvGrpSpPr/>
            <p:nvPr/>
          </p:nvGrpSpPr>
          <p:grpSpPr>
            <a:xfrm>
              <a:off x="0" y="1219200"/>
              <a:ext cx="12192000" cy="5638800"/>
              <a:chOff x="0" y="1219200"/>
              <a:chExt cx="12192000" cy="5638800"/>
            </a:xfrm>
          </p:grpSpPr>
          <p:grpSp>
            <p:nvGrpSpPr>
              <p:cNvPr id="223" name="Group 222">
                <a:extLst>
                  <a:ext uri="{FF2B5EF4-FFF2-40B4-BE49-F238E27FC236}">
                    <a16:creationId xmlns:a16="http://schemas.microsoft.com/office/drawing/2014/main" id="{17D4BBF8-60E9-A967-4B97-343776896D90}"/>
                  </a:ext>
                </a:extLst>
              </p:cNvPr>
              <p:cNvGrpSpPr/>
              <p:nvPr/>
            </p:nvGrpSpPr>
            <p:grpSpPr>
              <a:xfrm>
                <a:off x="0" y="4940300"/>
                <a:ext cx="12192000" cy="1917700"/>
                <a:chOff x="0" y="4940300"/>
                <a:chExt cx="12192000" cy="1917700"/>
              </a:xfrm>
            </p:grpSpPr>
            <p:sp>
              <p:nvSpPr>
                <p:cNvPr id="157" name="Rectangle 156">
                  <a:extLst>
                    <a:ext uri="{FF2B5EF4-FFF2-40B4-BE49-F238E27FC236}">
                      <a16:creationId xmlns:a16="http://schemas.microsoft.com/office/drawing/2014/main" id="{0EF7373F-FBC2-166A-C109-2E0BE45D2D06}"/>
                    </a:ext>
                  </a:extLst>
                </p:cNvPr>
                <p:cNvSpPr/>
                <p:nvPr/>
              </p:nvSpPr>
              <p:spPr bwMode="auto">
                <a:xfrm>
                  <a:off x="0" y="4940300"/>
                  <a:ext cx="12192000" cy="19177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rgbClr val="FFFFFF"/>
                    </a:solidFill>
                    <a:ea typeface="Segoe UI" pitchFamily="34" charset="0"/>
                    <a:cs typeface="Segoe UI" pitchFamily="34" charset="0"/>
                  </a:endParaRPr>
                </a:p>
              </p:txBody>
            </p:sp>
            <p:sp>
              <p:nvSpPr>
                <p:cNvPr id="158" name="Arrow: Bent 157">
                  <a:extLst>
                    <a:ext uri="{FF2B5EF4-FFF2-40B4-BE49-F238E27FC236}">
                      <a16:creationId xmlns:a16="http://schemas.microsoft.com/office/drawing/2014/main" id="{92A58D49-8D91-DBA7-06FE-0F2271DB53EF}"/>
                    </a:ext>
                  </a:extLst>
                </p:cNvPr>
                <p:cNvSpPr/>
                <p:nvPr/>
              </p:nvSpPr>
              <p:spPr bwMode="auto">
                <a:xfrm rot="10800000" flipH="1" flipV="1">
                  <a:off x="753018" y="6508787"/>
                  <a:ext cx="11438982" cy="349213"/>
                </a:xfrm>
                <a:prstGeom prst="bentArrow">
                  <a:avLst>
                    <a:gd name="adj1" fmla="val 14248"/>
                    <a:gd name="adj2" fmla="val 0"/>
                    <a:gd name="adj3" fmla="val 0"/>
                    <a:gd name="adj4" fmla="val 92727"/>
                  </a:avLst>
                </a:prstGeom>
                <a:noFill/>
                <a:ln w="203200">
                  <a:solidFill>
                    <a:schemeClr val="bg1"/>
                  </a:solidFill>
                  <a:beve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rgbClr val="FFFFFF"/>
                    </a:solidFill>
                    <a:ea typeface="Segoe UI" pitchFamily="34" charset="0"/>
                    <a:cs typeface="Segoe UI" pitchFamily="34" charset="0"/>
                  </a:endParaRPr>
                </a:p>
              </p:txBody>
            </p:sp>
            <p:sp>
              <p:nvSpPr>
                <p:cNvPr id="159" name="Arrow: Bent 158">
                  <a:extLst>
                    <a:ext uri="{FF2B5EF4-FFF2-40B4-BE49-F238E27FC236}">
                      <a16:creationId xmlns:a16="http://schemas.microsoft.com/office/drawing/2014/main" id="{4A97D09A-0F3D-8D89-9855-3ED50EC55664}"/>
                    </a:ext>
                  </a:extLst>
                </p:cNvPr>
                <p:cNvSpPr/>
                <p:nvPr/>
              </p:nvSpPr>
              <p:spPr bwMode="auto">
                <a:xfrm rot="10800000" flipH="1" flipV="1">
                  <a:off x="753018" y="6508787"/>
                  <a:ext cx="9140282" cy="349213"/>
                </a:xfrm>
                <a:prstGeom prst="bentArrow">
                  <a:avLst>
                    <a:gd name="adj1" fmla="val 14248"/>
                    <a:gd name="adj2" fmla="val 0"/>
                    <a:gd name="adj3" fmla="val 0"/>
                    <a:gd name="adj4" fmla="val 92727"/>
                  </a:avLst>
                </a:prstGeom>
                <a:noFill/>
                <a:ln w="203200">
                  <a:solidFill>
                    <a:srgbClr val="FFB900">
                      <a:alpha val="80000"/>
                    </a:srgbClr>
                  </a:solidFill>
                  <a:beve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rgbClr val="FFFFFF"/>
                    </a:solidFill>
                    <a:ea typeface="Segoe UI" pitchFamily="34" charset="0"/>
                    <a:cs typeface="Segoe UI" pitchFamily="34" charset="0"/>
                  </a:endParaRPr>
                </a:p>
              </p:txBody>
            </p:sp>
          </p:grpSp>
          <p:sp>
            <p:nvSpPr>
              <p:cNvPr id="160" name="Rectangle: Rounded Corners 159">
                <a:extLst>
                  <a:ext uri="{FF2B5EF4-FFF2-40B4-BE49-F238E27FC236}">
                    <a16:creationId xmlns:a16="http://schemas.microsoft.com/office/drawing/2014/main" id="{3E65764E-976B-37AA-EDFD-E9C389F04685}"/>
                  </a:ext>
                  <a:ext uri="{C183D7F6-B498-43B3-948B-1728B52AA6E4}">
                    <adec:decorative xmlns:adec="http://schemas.microsoft.com/office/drawing/2017/decorative" val="1"/>
                  </a:ext>
                </a:extLst>
              </p:cNvPr>
              <p:cNvSpPr>
                <a:spLocks/>
              </p:cNvSpPr>
              <p:nvPr/>
            </p:nvSpPr>
            <p:spPr bwMode="auto">
              <a:xfrm>
                <a:off x="592682" y="1219200"/>
                <a:ext cx="11021125" cy="5032139"/>
              </a:xfrm>
              <a:prstGeom prst="roundRect">
                <a:avLst>
                  <a:gd name="adj" fmla="val 1521"/>
                </a:avLst>
              </a:prstGeom>
              <a:solidFill>
                <a:schemeClr val="bg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grpSp>
        <p:sp>
          <p:nvSpPr>
            <p:cNvPr id="134" name="Rectangle: Rounded Corners 133">
              <a:extLst>
                <a:ext uri="{FF2B5EF4-FFF2-40B4-BE49-F238E27FC236}">
                  <a16:creationId xmlns:a16="http://schemas.microsoft.com/office/drawing/2014/main" id="{229FAC3D-9EEB-D484-1E24-FEF4C7D7C8B3}"/>
                </a:ext>
                <a:ext uri="{C183D7F6-B498-43B3-948B-1728B52AA6E4}">
                  <adec:decorative xmlns:adec="http://schemas.microsoft.com/office/drawing/2017/decorative" val="1"/>
                </a:ext>
              </a:extLst>
            </p:cNvPr>
            <p:cNvSpPr/>
            <p:nvPr/>
          </p:nvSpPr>
          <p:spPr>
            <a:xfrm>
              <a:off x="4317325" y="2500607"/>
              <a:ext cx="5178424" cy="3086100"/>
            </a:xfrm>
            <a:prstGeom prst="roundRect">
              <a:avLst>
                <a:gd name="adj" fmla="val 5521"/>
              </a:avLst>
            </a:prstGeom>
            <a:solidFill>
              <a:schemeClr val="accent1">
                <a:alpha val="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5022E519-8855-67B4-3ECB-797986EA17A6}"/>
              </a:ext>
            </a:extLst>
          </p:cNvPr>
          <p:cNvSpPr>
            <a:spLocks noGrp="1"/>
          </p:cNvSpPr>
          <p:nvPr>
            <p:ph type="title"/>
          </p:nvPr>
        </p:nvSpPr>
        <p:spPr>
          <a:xfrm>
            <a:off x="588263" y="457200"/>
            <a:ext cx="11018520" cy="430887"/>
          </a:xfrm>
        </p:spPr>
        <p:txBody>
          <a:bodyPr>
            <a:normAutofit fontScale="90000"/>
          </a:bodyPr>
          <a:lstStyle/>
          <a:p>
            <a:r>
              <a:rPr lang="en-US" dirty="0"/>
              <a:t>Principle 1: Aligned with the Business</a:t>
            </a:r>
            <a:endParaRPr lang="LID4096" dirty="0"/>
          </a:p>
        </p:txBody>
      </p:sp>
      <p:sp>
        <p:nvSpPr>
          <p:cNvPr id="189" name="Flowchart: Connector 188">
            <a:extLst>
              <a:ext uri="{FF2B5EF4-FFF2-40B4-BE49-F238E27FC236}">
                <a16:creationId xmlns:a16="http://schemas.microsoft.com/office/drawing/2014/main" id="{9C69ACF4-95E1-CFC5-AD13-BAB45858C4BF}"/>
              </a:ext>
            </a:extLst>
          </p:cNvPr>
          <p:cNvSpPr/>
          <p:nvPr/>
        </p:nvSpPr>
        <p:spPr bwMode="auto">
          <a:xfrm>
            <a:off x="702221" y="1322992"/>
            <a:ext cx="246888" cy="249299"/>
          </a:xfrm>
          <a:prstGeom prst="flowChartConnector">
            <a:avLst/>
          </a:prstGeom>
          <a:solidFill>
            <a:schemeClr val="bg1"/>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chemeClr val="accent1"/>
                </a:solidFill>
                <a:ea typeface="Segoe UI" pitchFamily="34" charset="0"/>
                <a:cs typeface="Segoe UI" pitchFamily="34" charset="0"/>
              </a:rPr>
              <a:t>1</a:t>
            </a:r>
          </a:p>
        </p:txBody>
      </p:sp>
      <p:sp>
        <p:nvSpPr>
          <p:cNvPr id="180" name="Title 35">
            <a:extLst>
              <a:ext uri="{FF2B5EF4-FFF2-40B4-BE49-F238E27FC236}">
                <a16:creationId xmlns:a16="http://schemas.microsoft.com/office/drawing/2014/main" id="{BA2004B9-043C-F751-0F3E-E0268623B3FC}"/>
              </a:ext>
            </a:extLst>
          </p:cNvPr>
          <p:cNvSpPr txBox="1">
            <a:spLocks/>
          </p:cNvSpPr>
          <p:nvPr/>
        </p:nvSpPr>
        <p:spPr>
          <a:xfrm>
            <a:off x="1017564" y="1322992"/>
            <a:ext cx="2647967" cy="249299"/>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1400">
                <a:solidFill>
                  <a:schemeClr val="accent1"/>
                </a:solidFill>
                <a:cs typeface="Segoe UI Semibold" panose="020B0702040204020203" pitchFamily="34" charset="0"/>
              </a:rPr>
              <a:t>Business Strategy</a:t>
            </a:r>
          </a:p>
        </p:txBody>
      </p:sp>
      <p:sp>
        <p:nvSpPr>
          <p:cNvPr id="163" name="Rounded Rectangle 10">
            <a:extLst>
              <a:ext uri="{FF2B5EF4-FFF2-40B4-BE49-F238E27FC236}">
                <a16:creationId xmlns:a16="http://schemas.microsoft.com/office/drawing/2014/main" id="{11C2F7C7-17F5-6751-DF37-A93B4DF3A48A}"/>
              </a:ext>
            </a:extLst>
          </p:cNvPr>
          <p:cNvSpPr/>
          <p:nvPr/>
        </p:nvSpPr>
        <p:spPr>
          <a:xfrm>
            <a:off x="702221" y="1616895"/>
            <a:ext cx="3336037" cy="1155233"/>
          </a:xfrm>
          <a:prstGeom prst="roundRect">
            <a:avLst>
              <a:gd name="adj" fmla="val 5800"/>
            </a:avLst>
          </a:prstGeom>
          <a:solidFill>
            <a:schemeClr val="accent1">
              <a:lumMod val="75000"/>
            </a:schemeClr>
          </a:solidFill>
          <a:ln>
            <a:noFill/>
          </a:ln>
        </p:spPr>
        <p:style>
          <a:lnRef idx="3">
            <a:schemeClr val="lt1"/>
          </a:lnRef>
          <a:fillRef idx="1">
            <a:schemeClr val="dk1"/>
          </a:fillRef>
          <a:effectRef idx="1">
            <a:schemeClr val="dk1"/>
          </a:effectRef>
          <a:fontRef idx="minor">
            <a:schemeClr val="lt1"/>
          </a:fontRef>
        </p:style>
        <p:txBody>
          <a:bodyPr lIns="91440" tIns="91440" rIns="91440" bIns="45720" rtlCol="0" anchor="t" anchorCtr="0"/>
          <a:lstStyle/>
          <a:p>
            <a:pPr marL="0" marR="0" lvl="0" indent="0" algn="ctr" defTabSz="45723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mj-lt"/>
                <a:ea typeface="+mn-ea"/>
                <a:cs typeface="+mn-cs"/>
              </a:rPr>
              <a:t>Business Mission/Vision </a:t>
            </a:r>
          </a:p>
        </p:txBody>
      </p:sp>
      <p:sp>
        <p:nvSpPr>
          <p:cNvPr id="164" name="Rounded Rectangle 10">
            <a:extLst>
              <a:ext uri="{FF2B5EF4-FFF2-40B4-BE49-F238E27FC236}">
                <a16:creationId xmlns:a16="http://schemas.microsoft.com/office/drawing/2014/main" id="{A596324B-9CAE-825E-43B9-7C641F89AFC0}"/>
              </a:ext>
              <a:ext uri="{C183D7F6-B498-43B3-948B-1728B52AA6E4}">
                <adec:decorative xmlns:adec="http://schemas.microsoft.com/office/drawing/2017/decorative" val="1"/>
              </a:ext>
            </a:extLst>
          </p:cNvPr>
          <p:cNvSpPr/>
          <p:nvPr/>
        </p:nvSpPr>
        <p:spPr>
          <a:xfrm>
            <a:off x="803235" y="2102488"/>
            <a:ext cx="988632" cy="575201"/>
          </a:xfrm>
          <a:prstGeom prst="roundRect">
            <a:avLst>
              <a:gd name="adj" fmla="val 8800"/>
            </a:avLst>
          </a:prstGeom>
          <a:solidFill>
            <a:schemeClr val="bg1"/>
          </a:solidFill>
          <a:ln>
            <a:noFill/>
          </a:ln>
        </p:spPr>
        <p:style>
          <a:lnRef idx="3">
            <a:schemeClr val="lt1"/>
          </a:lnRef>
          <a:fillRef idx="1">
            <a:schemeClr val="dk1"/>
          </a:fillRef>
          <a:effectRef idx="1">
            <a:schemeClr val="dk1"/>
          </a:effectRef>
          <a:fontRef idx="minor">
            <a:schemeClr val="lt1"/>
          </a:fontRef>
        </p:style>
        <p:txBody>
          <a:bodyPr lIns="0" tIns="0" rIns="0" bIns="0" rtlCol="0" anchor="ctr"/>
          <a:lstStyle/>
          <a:p>
            <a:pPr marL="0" marR="0" lvl="0" indent="0" algn="ctr" defTabSz="45723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ea typeface="+mn-ea"/>
                <a:cs typeface="+mn-cs"/>
              </a:rPr>
              <a:t>Goals</a:t>
            </a:r>
          </a:p>
        </p:txBody>
      </p:sp>
      <p:sp>
        <p:nvSpPr>
          <p:cNvPr id="165" name="Rounded Rectangle 10">
            <a:extLst>
              <a:ext uri="{FF2B5EF4-FFF2-40B4-BE49-F238E27FC236}">
                <a16:creationId xmlns:a16="http://schemas.microsoft.com/office/drawing/2014/main" id="{7F7AEC70-5120-CE07-84D8-FAA94D199658}"/>
              </a:ext>
              <a:ext uri="{C183D7F6-B498-43B3-948B-1728B52AA6E4}">
                <adec:decorative xmlns:adec="http://schemas.microsoft.com/office/drawing/2017/decorative" val="1"/>
              </a:ext>
            </a:extLst>
          </p:cNvPr>
          <p:cNvSpPr/>
          <p:nvPr/>
        </p:nvSpPr>
        <p:spPr>
          <a:xfrm>
            <a:off x="1875924" y="2104996"/>
            <a:ext cx="988632" cy="575201"/>
          </a:xfrm>
          <a:prstGeom prst="roundRect">
            <a:avLst>
              <a:gd name="adj" fmla="val 8800"/>
            </a:avLst>
          </a:prstGeom>
          <a:solidFill>
            <a:schemeClr val="bg1"/>
          </a:solidFill>
          <a:ln>
            <a:noFill/>
          </a:ln>
        </p:spPr>
        <p:style>
          <a:lnRef idx="3">
            <a:schemeClr val="lt1"/>
          </a:lnRef>
          <a:fillRef idx="1">
            <a:schemeClr val="dk1"/>
          </a:fillRef>
          <a:effectRef idx="1">
            <a:schemeClr val="dk1"/>
          </a:effectRef>
          <a:fontRef idx="minor">
            <a:schemeClr val="lt1"/>
          </a:fontRef>
        </p:style>
        <p:txBody>
          <a:bodyPr lIns="0" tIns="0" rIns="0" bIns="0" rtlCol="0" anchor="ctr"/>
          <a:lstStyle/>
          <a:p>
            <a:pPr marL="0" marR="0" lvl="0" indent="0" algn="ctr" defTabSz="45723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ea typeface="+mn-ea"/>
                <a:cs typeface="+mn-cs"/>
              </a:rPr>
              <a:t>Requirements</a:t>
            </a:r>
          </a:p>
        </p:txBody>
      </p:sp>
      <p:sp>
        <p:nvSpPr>
          <p:cNvPr id="166" name="Rounded Rectangle 10">
            <a:extLst>
              <a:ext uri="{FF2B5EF4-FFF2-40B4-BE49-F238E27FC236}">
                <a16:creationId xmlns:a16="http://schemas.microsoft.com/office/drawing/2014/main" id="{CB2F2077-819C-1445-1F96-AF685F8D9B58}"/>
              </a:ext>
              <a:ext uri="{C183D7F6-B498-43B3-948B-1728B52AA6E4}">
                <adec:decorative xmlns:adec="http://schemas.microsoft.com/office/drawing/2017/decorative" val="1"/>
              </a:ext>
            </a:extLst>
          </p:cNvPr>
          <p:cNvSpPr/>
          <p:nvPr/>
        </p:nvSpPr>
        <p:spPr>
          <a:xfrm>
            <a:off x="2948613" y="2102488"/>
            <a:ext cx="988632" cy="575201"/>
          </a:xfrm>
          <a:prstGeom prst="roundRect">
            <a:avLst>
              <a:gd name="adj" fmla="val 8800"/>
            </a:avLst>
          </a:prstGeom>
          <a:solidFill>
            <a:schemeClr val="bg1"/>
          </a:solidFill>
          <a:ln>
            <a:noFill/>
          </a:ln>
        </p:spPr>
        <p:style>
          <a:lnRef idx="3">
            <a:schemeClr val="lt1"/>
          </a:lnRef>
          <a:fillRef idx="1">
            <a:schemeClr val="dk1"/>
          </a:fillRef>
          <a:effectRef idx="1">
            <a:schemeClr val="dk1"/>
          </a:effectRef>
          <a:fontRef idx="minor">
            <a:schemeClr val="lt1"/>
          </a:fontRef>
        </p:style>
        <p:txBody>
          <a:bodyPr lIns="0" tIns="0" rIns="0" bIns="0" rtlCol="0" anchor="ctr"/>
          <a:lstStyle/>
          <a:p>
            <a:pPr marL="0" marR="0" lvl="0" indent="0" algn="ctr" defTabSz="45723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ea typeface="+mn-ea"/>
                <a:cs typeface="+mn-cs"/>
              </a:rPr>
              <a:t>Risks</a:t>
            </a:r>
          </a:p>
        </p:txBody>
      </p:sp>
      <p:sp>
        <p:nvSpPr>
          <p:cNvPr id="190" name="Flowchart: Connector 189">
            <a:extLst>
              <a:ext uri="{FF2B5EF4-FFF2-40B4-BE49-F238E27FC236}">
                <a16:creationId xmlns:a16="http://schemas.microsoft.com/office/drawing/2014/main" id="{35965A9C-7645-2CE8-47EB-6115716EB2A7}"/>
              </a:ext>
            </a:extLst>
          </p:cNvPr>
          <p:cNvSpPr/>
          <p:nvPr/>
        </p:nvSpPr>
        <p:spPr bwMode="auto">
          <a:xfrm>
            <a:off x="702221" y="3021909"/>
            <a:ext cx="246888" cy="249299"/>
          </a:xfrm>
          <a:prstGeom prst="flowChartConnector">
            <a:avLst/>
          </a:prstGeom>
          <a:solidFill>
            <a:schemeClr val="bg1"/>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chemeClr val="accent1"/>
                </a:solidFill>
                <a:ea typeface="Segoe UI" pitchFamily="34" charset="0"/>
                <a:cs typeface="Segoe UI" pitchFamily="34" charset="0"/>
              </a:rPr>
              <a:t>2</a:t>
            </a:r>
          </a:p>
        </p:txBody>
      </p:sp>
      <p:sp>
        <p:nvSpPr>
          <p:cNvPr id="182" name="Title 35">
            <a:extLst>
              <a:ext uri="{FF2B5EF4-FFF2-40B4-BE49-F238E27FC236}">
                <a16:creationId xmlns:a16="http://schemas.microsoft.com/office/drawing/2014/main" id="{5E5469EE-23D5-9556-E901-F4FF839ABFC6}"/>
              </a:ext>
            </a:extLst>
          </p:cNvPr>
          <p:cNvSpPr txBox="1">
            <a:spLocks/>
          </p:cNvSpPr>
          <p:nvPr/>
        </p:nvSpPr>
        <p:spPr>
          <a:xfrm>
            <a:off x="1017564" y="3021909"/>
            <a:ext cx="2647967" cy="249299"/>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1400">
                <a:solidFill>
                  <a:schemeClr val="accent1"/>
                </a:solidFill>
                <a:cs typeface="Segoe UI Semibold" panose="020B0702040204020203" pitchFamily="34" charset="0"/>
              </a:rPr>
              <a:t>IT Strategy</a:t>
            </a:r>
          </a:p>
        </p:txBody>
      </p:sp>
      <p:sp>
        <p:nvSpPr>
          <p:cNvPr id="171" name="Rounded Rectangle 10">
            <a:extLst>
              <a:ext uri="{FF2B5EF4-FFF2-40B4-BE49-F238E27FC236}">
                <a16:creationId xmlns:a16="http://schemas.microsoft.com/office/drawing/2014/main" id="{400E2F48-E6D8-CCD6-5C76-732482F43E84}"/>
              </a:ext>
            </a:extLst>
          </p:cNvPr>
          <p:cNvSpPr/>
          <p:nvPr/>
        </p:nvSpPr>
        <p:spPr>
          <a:xfrm>
            <a:off x="702221" y="3315812"/>
            <a:ext cx="3336037" cy="1155233"/>
          </a:xfrm>
          <a:prstGeom prst="roundRect">
            <a:avLst>
              <a:gd name="adj" fmla="val 5800"/>
            </a:avLst>
          </a:prstGeom>
          <a:solidFill>
            <a:schemeClr val="accent1">
              <a:lumMod val="75000"/>
            </a:schemeClr>
          </a:solidFill>
          <a:ln>
            <a:noFill/>
          </a:ln>
        </p:spPr>
        <p:style>
          <a:lnRef idx="3">
            <a:schemeClr val="lt1"/>
          </a:lnRef>
          <a:fillRef idx="1">
            <a:schemeClr val="dk1"/>
          </a:fillRef>
          <a:effectRef idx="1">
            <a:schemeClr val="dk1"/>
          </a:effectRef>
          <a:fontRef idx="minor">
            <a:schemeClr val="lt1"/>
          </a:fontRef>
        </p:style>
        <p:txBody>
          <a:bodyPr lIns="91440" tIns="91440" rIns="91440" bIns="45720" rtlCol="0" anchor="t" anchorCtr="0"/>
          <a:lstStyle/>
          <a:p>
            <a:pPr algn="ctr" defTabSz="457237">
              <a:defRPr/>
            </a:pPr>
            <a:r>
              <a:rPr lang="en-US" sz="1200">
                <a:solidFill>
                  <a:schemeClr val="bg1"/>
                </a:solidFill>
                <a:latin typeface="+mj-lt"/>
              </a:rPr>
              <a:t>IT Mission/Vision </a:t>
            </a:r>
          </a:p>
        </p:txBody>
      </p:sp>
      <p:sp>
        <p:nvSpPr>
          <p:cNvPr id="172" name="Rounded Rectangle 10">
            <a:extLst>
              <a:ext uri="{FF2B5EF4-FFF2-40B4-BE49-F238E27FC236}">
                <a16:creationId xmlns:a16="http://schemas.microsoft.com/office/drawing/2014/main" id="{81BF6F55-95B8-E901-2605-D3EE6679F615}"/>
              </a:ext>
              <a:ext uri="{C183D7F6-B498-43B3-948B-1728B52AA6E4}">
                <adec:decorative xmlns:adec="http://schemas.microsoft.com/office/drawing/2017/decorative" val="1"/>
              </a:ext>
            </a:extLst>
          </p:cNvPr>
          <p:cNvSpPr/>
          <p:nvPr/>
        </p:nvSpPr>
        <p:spPr>
          <a:xfrm>
            <a:off x="803235" y="3728994"/>
            <a:ext cx="988632" cy="637400"/>
          </a:xfrm>
          <a:prstGeom prst="roundRect">
            <a:avLst>
              <a:gd name="adj" fmla="val 8800"/>
            </a:avLst>
          </a:prstGeom>
          <a:solidFill>
            <a:schemeClr val="bg1"/>
          </a:solidFill>
          <a:ln>
            <a:noFill/>
          </a:ln>
        </p:spPr>
        <p:style>
          <a:lnRef idx="3">
            <a:schemeClr val="lt1"/>
          </a:lnRef>
          <a:fillRef idx="1">
            <a:schemeClr val="dk1"/>
          </a:fillRef>
          <a:effectRef idx="1">
            <a:schemeClr val="dk1"/>
          </a:effectRef>
          <a:fontRef idx="minor">
            <a:schemeClr val="lt1"/>
          </a:fontRef>
        </p:style>
        <p:txBody>
          <a:bodyPr lIns="0" tIns="0" rIns="0" bIns="0" rtlCol="0" anchor="ctr"/>
          <a:lstStyle/>
          <a:p>
            <a:pPr marL="0" marR="0" lvl="0" indent="0" algn="ctr" defTabSz="45723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ea typeface="+mn-ea"/>
                <a:cs typeface="+mn-cs"/>
              </a:rPr>
              <a:t>Goals</a:t>
            </a:r>
          </a:p>
        </p:txBody>
      </p:sp>
      <p:sp>
        <p:nvSpPr>
          <p:cNvPr id="173" name="Rounded Rectangle 10">
            <a:extLst>
              <a:ext uri="{FF2B5EF4-FFF2-40B4-BE49-F238E27FC236}">
                <a16:creationId xmlns:a16="http://schemas.microsoft.com/office/drawing/2014/main" id="{7D86CE8D-3C65-C756-0E79-62520FF878A7}"/>
              </a:ext>
              <a:ext uri="{C183D7F6-B498-43B3-948B-1728B52AA6E4}">
                <adec:decorative xmlns:adec="http://schemas.microsoft.com/office/drawing/2017/decorative" val="1"/>
              </a:ext>
            </a:extLst>
          </p:cNvPr>
          <p:cNvSpPr/>
          <p:nvPr/>
        </p:nvSpPr>
        <p:spPr>
          <a:xfrm>
            <a:off x="1875924" y="3731773"/>
            <a:ext cx="988632" cy="637400"/>
          </a:xfrm>
          <a:prstGeom prst="roundRect">
            <a:avLst>
              <a:gd name="adj" fmla="val 8800"/>
            </a:avLst>
          </a:prstGeom>
          <a:solidFill>
            <a:schemeClr val="bg1"/>
          </a:solidFill>
          <a:ln>
            <a:noFill/>
          </a:ln>
        </p:spPr>
        <p:style>
          <a:lnRef idx="3">
            <a:schemeClr val="lt1"/>
          </a:lnRef>
          <a:fillRef idx="1">
            <a:schemeClr val="dk1"/>
          </a:fillRef>
          <a:effectRef idx="1">
            <a:schemeClr val="dk1"/>
          </a:effectRef>
          <a:fontRef idx="minor">
            <a:schemeClr val="lt1"/>
          </a:fontRef>
        </p:style>
        <p:txBody>
          <a:bodyPr lIns="0" tIns="0" rIns="0" bIns="0" rtlCol="0" anchor="ctr"/>
          <a:lstStyle/>
          <a:p>
            <a:pPr marL="0" marR="0" lvl="0" indent="0" algn="ctr" defTabSz="45723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ea typeface="+mn-ea"/>
                <a:cs typeface="+mn-cs"/>
              </a:rPr>
              <a:t>Requirements</a:t>
            </a:r>
          </a:p>
        </p:txBody>
      </p:sp>
      <p:sp>
        <p:nvSpPr>
          <p:cNvPr id="174" name="Rounded Rectangle 10">
            <a:extLst>
              <a:ext uri="{FF2B5EF4-FFF2-40B4-BE49-F238E27FC236}">
                <a16:creationId xmlns:a16="http://schemas.microsoft.com/office/drawing/2014/main" id="{132E37F8-0255-664F-8A11-29C7A3406D94}"/>
              </a:ext>
              <a:ext uri="{C183D7F6-B498-43B3-948B-1728B52AA6E4}">
                <adec:decorative xmlns:adec="http://schemas.microsoft.com/office/drawing/2017/decorative" val="1"/>
              </a:ext>
            </a:extLst>
          </p:cNvPr>
          <p:cNvSpPr/>
          <p:nvPr/>
        </p:nvSpPr>
        <p:spPr>
          <a:xfrm>
            <a:off x="2948613" y="3728994"/>
            <a:ext cx="988632" cy="637400"/>
          </a:xfrm>
          <a:prstGeom prst="roundRect">
            <a:avLst>
              <a:gd name="adj" fmla="val 8800"/>
            </a:avLst>
          </a:prstGeom>
          <a:solidFill>
            <a:schemeClr val="bg1"/>
          </a:solidFill>
          <a:ln>
            <a:noFill/>
          </a:ln>
        </p:spPr>
        <p:style>
          <a:lnRef idx="3">
            <a:schemeClr val="lt1"/>
          </a:lnRef>
          <a:fillRef idx="1">
            <a:schemeClr val="dk1"/>
          </a:fillRef>
          <a:effectRef idx="1">
            <a:schemeClr val="dk1"/>
          </a:effectRef>
          <a:fontRef idx="minor">
            <a:schemeClr val="lt1"/>
          </a:fontRef>
        </p:style>
        <p:txBody>
          <a:bodyPr lIns="0" tIns="0" rIns="0" bIns="0" rtlCol="0" anchor="ctr"/>
          <a:lstStyle/>
          <a:p>
            <a:pPr marL="0" marR="0" lvl="0" indent="0" algn="ctr" defTabSz="45723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ea typeface="+mn-ea"/>
                <a:cs typeface="+mn-cs"/>
              </a:rPr>
              <a:t>Risks</a:t>
            </a:r>
          </a:p>
        </p:txBody>
      </p:sp>
      <p:sp>
        <p:nvSpPr>
          <p:cNvPr id="191" name="Flowchart: Connector 190">
            <a:extLst>
              <a:ext uri="{FF2B5EF4-FFF2-40B4-BE49-F238E27FC236}">
                <a16:creationId xmlns:a16="http://schemas.microsoft.com/office/drawing/2014/main" id="{4B4EE83E-FBAF-81BE-2367-F6E68226D722}"/>
              </a:ext>
            </a:extLst>
          </p:cNvPr>
          <p:cNvSpPr/>
          <p:nvPr/>
        </p:nvSpPr>
        <p:spPr bwMode="auto">
          <a:xfrm>
            <a:off x="702221" y="4720826"/>
            <a:ext cx="246888" cy="249299"/>
          </a:xfrm>
          <a:prstGeom prst="flowChartConnector">
            <a:avLst/>
          </a:prstGeom>
          <a:solidFill>
            <a:schemeClr val="bg1"/>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chemeClr val="accent1"/>
                </a:solidFill>
                <a:ea typeface="Segoe UI" pitchFamily="34" charset="0"/>
                <a:cs typeface="Segoe UI" pitchFamily="34" charset="0"/>
              </a:rPr>
              <a:t>3</a:t>
            </a:r>
          </a:p>
        </p:txBody>
      </p:sp>
      <p:sp>
        <p:nvSpPr>
          <p:cNvPr id="184" name="Title 35">
            <a:extLst>
              <a:ext uri="{FF2B5EF4-FFF2-40B4-BE49-F238E27FC236}">
                <a16:creationId xmlns:a16="http://schemas.microsoft.com/office/drawing/2014/main" id="{CA461A25-7099-F832-FF4E-C69F4E962858}"/>
              </a:ext>
            </a:extLst>
          </p:cNvPr>
          <p:cNvSpPr txBox="1">
            <a:spLocks/>
          </p:cNvSpPr>
          <p:nvPr/>
        </p:nvSpPr>
        <p:spPr>
          <a:xfrm>
            <a:off x="1017564" y="4720826"/>
            <a:ext cx="2647967" cy="249299"/>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1400">
                <a:solidFill>
                  <a:schemeClr val="accent1"/>
                </a:solidFill>
                <a:cs typeface="Segoe UI Semibold" panose="020B0702040204020203" pitchFamily="34" charset="0"/>
              </a:rPr>
              <a:t>OT Strategy</a:t>
            </a:r>
          </a:p>
        </p:txBody>
      </p:sp>
      <p:sp>
        <p:nvSpPr>
          <p:cNvPr id="176" name="Rounded Rectangle 10">
            <a:extLst>
              <a:ext uri="{FF2B5EF4-FFF2-40B4-BE49-F238E27FC236}">
                <a16:creationId xmlns:a16="http://schemas.microsoft.com/office/drawing/2014/main" id="{4AC1E28B-5A56-306C-356B-4A7935222E64}"/>
              </a:ext>
            </a:extLst>
          </p:cNvPr>
          <p:cNvSpPr/>
          <p:nvPr/>
        </p:nvSpPr>
        <p:spPr>
          <a:xfrm>
            <a:off x="702221" y="5014729"/>
            <a:ext cx="3336037" cy="1155233"/>
          </a:xfrm>
          <a:prstGeom prst="roundRect">
            <a:avLst>
              <a:gd name="adj" fmla="val 5800"/>
            </a:avLst>
          </a:prstGeom>
          <a:solidFill>
            <a:schemeClr val="accent1">
              <a:lumMod val="75000"/>
            </a:schemeClr>
          </a:solidFill>
          <a:ln>
            <a:noFill/>
          </a:ln>
        </p:spPr>
        <p:style>
          <a:lnRef idx="3">
            <a:schemeClr val="lt1"/>
          </a:lnRef>
          <a:fillRef idx="1">
            <a:schemeClr val="dk1"/>
          </a:fillRef>
          <a:effectRef idx="1">
            <a:schemeClr val="dk1"/>
          </a:effectRef>
          <a:fontRef idx="minor">
            <a:schemeClr val="lt1"/>
          </a:fontRef>
        </p:style>
        <p:txBody>
          <a:bodyPr lIns="91440" tIns="91440" rIns="91440" bIns="45720" rtlCol="0" anchor="t" anchorCtr="0"/>
          <a:lstStyle/>
          <a:p>
            <a:pPr algn="ctr" defTabSz="457237">
              <a:defRPr/>
            </a:pPr>
            <a:r>
              <a:rPr lang="en-US" sz="1200">
                <a:solidFill>
                  <a:schemeClr val="bg1"/>
                </a:solidFill>
                <a:latin typeface="+mj-lt"/>
              </a:rPr>
              <a:t>OT Mission/Vision </a:t>
            </a:r>
          </a:p>
        </p:txBody>
      </p:sp>
      <p:sp>
        <p:nvSpPr>
          <p:cNvPr id="177" name="Rounded Rectangle 10">
            <a:extLst>
              <a:ext uri="{FF2B5EF4-FFF2-40B4-BE49-F238E27FC236}">
                <a16:creationId xmlns:a16="http://schemas.microsoft.com/office/drawing/2014/main" id="{EE280EA1-77BC-8479-464B-0704C805DC6A}"/>
              </a:ext>
              <a:ext uri="{C183D7F6-B498-43B3-948B-1728B52AA6E4}">
                <adec:decorative xmlns:adec="http://schemas.microsoft.com/office/drawing/2017/decorative" val="1"/>
              </a:ext>
            </a:extLst>
          </p:cNvPr>
          <p:cNvSpPr/>
          <p:nvPr/>
        </p:nvSpPr>
        <p:spPr>
          <a:xfrm>
            <a:off x="803235" y="5412717"/>
            <a:ext cx="988632" cy="650451"/>
          </a:xfrm>
          <a:prstGeom prst="roundRect">
            <a:avLst>
              <a:gd name="adj" fmla="val 8800"/>
            </a:avLst>
          </a:prstGeom>
          <a:solidFill>
            <a:schemeClr val="bg1"/>
          </a:solidFill>
          <a:ln>
            <a:noFill/>
          </a:ln>
        </p:spPr>
        <p:style>
          <a:lnRef idx="3">
            <a:schemeClr val="lt1"/>
          </a:lnRef>
          <a:fillRef idx="1">
            <a:schemeClr val="dk1"/>
          </a:fillRef>
          <a:effectRef idx="1">
            <a:schemeClr val="dk1"/>
          </a:effectRef>
          <a:fontRef idx="minor">
            <a:schemeClr val="lt1"/>
          </a:fontRef>
        </p:style>
        <p:txBody>
          <a:bodyPr lIns="0" tIns="0" rIns="0" bIns="0" rtlCol="0" anchor="ctr"/>
          <a:lstStyle/>
          <a:p>
            <a:pPr marL="0" marR="0" lvl="0" indent="0" algn="ctr" defTabSz="45723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ea typeface="+mn-ea"/>
                <a:cs typeface="+mn-cs"/>
              </a:rPr>
              <a:t>Goals</a:t>
            </a:r>
          </a:p>
        </p:txBody>
      </p:sp>
      <p:sp>
        <p:nvSpPr>
          <p:cNvPr id="178" name="Rounded Rectangle 10">
            <a:extLst>
              <a:ext uri="{FF2B5EF4-FFF2-40B4-BE49-F238E27FC236}">
                <a16:creationId xmlns:a16="http://schemas.microsoft.com/office/drawing/2014/main" id="{0DF3030E-F462-0410-756F-D599F9A17B0B}"/>
              </a:ext>
              <a:ext uri="{C183D7F6-B498-43B3-948B-1728B52AA6E4}">
                <adec:decorative xmlns:adec="http://schemas.microsoft.com/office/drawing/2017/decorative" val="1"/>
              </a:ext>
            </a:extLst>
          </p:cNvPr>
          <p:cNvSpPr/>
          <p:nvPr/>
        </p:nvSpPr>
        <p:spPr>
          <a:xfrm>
            <a:off x="1875924" y="5415553"/>
            <a:ext cx="988632" cy="650451"/>
          </a:xfrm>
          <a:prstGeom prst="roundRect">
            <a:avLst>
              <a:gd name="adj" fmla="val 8800"/>
            </a:avLst>
          </a:prstGeom>
          <a:solidFill>
            <a:schemeClr val="bg1"/>
          </a:solidFill>
          <a:ln>
            <a:noFill/>
          </a:ln>
        </p:spPr>
        <p:style>
          <a:lnRef idx="3">
            <a:schemeClr val="lt1"/>
          </a:lnRef>
          <a:fillRef idx="1">
            <a:schemeClr val="dk1"/>
          </a:fillRef>
          <a:effectRef idx="1">
            <a:schemeClr val="dk1"/>
          </a:effectRef>
          <a:fontRef idx="minor">
            <a:schemeClr val="lt1"/>
          </a:fontRef>
        </p:style>
        <p:txBody>
          <a:bodyPr lIns="0" tIns="0" rIns="0" bIns="0" rtlCol="0" anchor="ctr"/>
          <a:lstStyle/>
          <a:p>
            <a:pPr marL="0" marR="0" lvl="0" indent="0" algn="ctr" defTabSz="45723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ea typeface="+mn-ea"/>
                <a:cs typeface="+mn-cs"/>
              </a:rPr>
              <a:t>Requirements</a:t>
            </a:r>
          </a:p>
        </p:txBody>
      </p:sp>
      <p:sp>
        <p:nvSpPr>
          <p:cNvPr id="179" name="Rounded Rectangle 10">
            <a:extLst>
              <a:ext uri="{FF2B5EF4-FFF2-40B4-BE49-F238E27FC236}">
                <a16:creationId xmlns:a16="http://schemas.microsoft.com/office/drawing/2014/main" id="{BAB7D49D-D5EB-7688-9C19-10563BAEEE6C}"/>
              </a:ext>
              <a:ext uri="{C183D7F6-B498-43B3-948B-1728B52AA6E4}">
                <adec:decorative xmlns:adec="http://schemas.microsoft.com/office/drawing/2017/decorative" val="1"/>
              </a:ext>
            </a:extLst>
          </p:cNvPr>
          <p:cNvSpPr/>
          <p:nvPr/>
        </p:nvSpPr>
        <p:spPr>
          <a:xfrm>
            <a:off x="2948613" y="5412717"/>
            <a:ext cx="988632" cy="650451"/>
          </a:xfrm>
          <a:prstGeom prst="roundRect">
            <a:avLst>
              <a:gd name="adj" fmla="val 8800"/>
            </a:avLst>
          </a:prstGeom>
          <a:solidFill>
            <a:schemeClr val="bg1"/>
          </a:solidFill>
          <a:ln>
            <a:noFill/>
          </a:ln>
        </p:spPr>
        <p:style>
          <a:lnRef idx="3">
            <a:schemeClr val="lt1"/>
          </a:lnRef>
          <a:fillRef idx="1">
            <a:schemeClr val="dk1"/>
          </a:fillRef>
          <a:effectRef idx="1">
            <a:schemeClr val="dk1"/>
          </a:effectRef>
          <a:fontRef idx="minor">
            <a:schemeClr val="lt1"/>
          </a:fontRef>
        </p:style>
        <p:txBody>
          <a:bodyPr lIns="0" tIns="0" rIns="0" bIns="0" rtlCol="0" anchor="ctr"/>
          <a:lstStyle/>
          <a:p>
            <a:pPr marL="0" marR="0" lvl="0" indent="0" algn="ctr" defTabSz="45723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ea typeface="+mn-ea"/>
                <a:cs typeface="+mn-cs"/>
              </a:rPr>
              <a:t>Risks</a:t>
            </a:r>
          </a:p>
        </p:txBody>
      </p:sp>
      <p:cxnSp>
        <p:nvCxnSpPr>
          <p:cNvPr id="205" name="Straight Arrow Connector 204" descr="A one head directional arrow pointing from Business Mission/Vision  to Cyber Security Mission/Vision ">
            <a:extLst>
              <a:ext uri="{FF2B5EF4-FFF2-40B4-BE49-F238E27FC236}">
                <a16:creationId xmlns:a16="http://schemas.microsoft.com/office/drawing/2014/main" id="{0C126639-B288-DE0E-7C36-7F0B08FCCF7C}"/>
              </a:ext>
              <a:ext uri="{C183D7F6-B498-43B3-948B-1728B52AA6E4}">
                <adec:decorative xmlns:adec="http://schemas.microsoft.com/office/drawing/2017/decorative" val="0"/>
              </a:ext>
            </a:extLst>
          </p:cNvPr>
          <p:cNvCxnSpPr>
            <a:cxnSpLocks/>
          </p:cNvCxnSpPr>
          <p:nvPr/>
        </p:nvCxnSpPr>
        <p:spPr>
          <a:xfrm>
            <a:off x="4047625" y="2772128"/>
            <a:ext cx="259426" cy="249781"/>
          </a:xfrm>
          <a:prstGeom prst="straightConnector1">
            <a:avLst/>
          </a:prstGeom>
          <a:ln w="22225" cap="rnd">
            <a:solidFill>
              <a:schemeClr val="bg1">
                <a:lumMod val="75000"/>
              </a:schemeClr>
            </a:solidFill>
            <a:prstDash val="solid"/>
            <a:headEnd type="none" w="lg" len="med"/>
            <a:tailEnd type="arrow"/>
          </a:ln>
        </p:spPr>
        <p:style>
          <a:lnRef idx="1">
            <a:schemeClr val="accent1"/>
          </a:lnRef>
          <a:fillRef idx="0">
            <a:schemeClr val="accent1"/>
          </a:fillRef>
          <a:effectRef idx="0">
            <a:schemeClr val="accent1"/>
          </a:effectRef>
          <a:fontRef idx="minor">
            <a:schemeClr val="tx1"/>
          </a:fontRef>
        </p:style>
      </p:cxnSp>
      <p:cxnSp>
        <p:nvCxnSpPr>
          <p:cNvPr id="209" name="Straight Arrow Connector 208" descr="A one head directional arrow pointing from IT Mission/Vision to Cyber Security Mission/Vision ">
            <a:extLst>
              <a:ext uri="{FF2B5EF4-FFF2-40B4-BE49-F238E27FC236}">
                <a16:creationId xmlns:a16="http://schemas.microsoft.com/office/drawing/2014/main" id="{A1B07EDE-CA61-CA6E-4A6B-97244347B517}"/>
              </a:ext>
              <a:ext uri="{C183D7F6-B498-43B3-948B-1728B52AA6E4}">
                <adec:decorative xmlns:adec="http://schemas.microsoft.com/office/drawing/2017/decorative" val="0"/>
              </a:ext>
            </a:extLst>
          </p:cNvPr>
          <p:cNvCxnSpPr>
            <a:cxnSpLocks/>
          </p:cNvCxnSpPr>
          <p:nvPr/>
        </p:nvCxnSpPr>
        <p:spPr>
          <a:xfrm>
            <a:off x="4083844" y="3893428"/>
            <a:ext cx="224631" cy="0"/>
          </a:xfrm>
          <a:prstGeom prst="straightConnector1">
            <a:avLst/>
          </a:prstGeom>
          <a:ln w="22225" cap="rnd">
            <a:solidFill>
              <a:schemeClr val="bg1">
                <a:lumMod val="75000"/>
              </a:schemeClr>
            </a:solidFill>
            <a:prstDash val="solid"/>
            <a:headEnd type="none" w="lg" len="med"/>
            <a:tailEnd type="arrow"/>
          </a:ln>
        </p:spPr>
        <p:style>
          <a:lnRef idx="1">
            <a:schemeClr val="accent1"/>
          </a:lnRef>
          <a:fillRef idx="0">
            <a:schemeClr val="accent1"/>
          </a:fillRef>
          <a:effectRef idx="0">
            <a:schemeClr val="accent1"/>
          </a:effectRef>
          <a:fontRef idx="minor">
            <a:schemeClr val="tx1"/>
          </a:fontRef>
        </p:style>
      </p:cxnSp>
      <p:cxnSp>
        <p:nvCxnSpPr>
          <p:cNvPr id="208" name="Straight Arrow Connector 207" descr="A one head directional arrow pointing from OT Mission/Vision to Cyber Security Mission/Vision ">
            <a:extLst>
              <a:ext uri="{FF2B5EF4-FFF2-40B4-BE49-F238E27FC236}">
                <a16:creationId xmlns:a16="http://schemas.microsoft.com/office/drawing/2014/main" id="{64D95BAD-E007-D8A0-EDB3-FA7B3C99CE96}"/>
              </a:ext>
              <a:ext uri="{C183D7F6-B498-43B3-948B-1728B52AA6E4}">
                <adec:decorative xmlns:adec="http://schemas.microsoft.com/office/drawing/2017/decorative" val="0"/>
              </a:ext>
            </a:extLst>
          </p:cNvPr>
          <p:cNvCxnSpPr>
            <a:cxnSpLocks/>
          </p:cNvCxnSpPr>
          <p:nvPr/>
        </p:nvCxnSpPr>
        <p:spPr>
          <a:xfrm rot="16200000">
            <a:off x="4047626" y="4752542"/>
            <a:ext cx="259426" cy="249781"/>
          </a:xfrm>
          <a:prstGeom prst="straightConnector1">
            <a:avLst/>
          </a:prstGeom>
          <a:ln w="22225" cap="rnd">
            <a:solidFill>
              <a:schemeClr val="bg1">
                <a:lumMod val="75000"/>
              </a:schemeClr>
            </a:solidFill>
            <a:prstDash val="solid"/>
            <a:headEnd type="none" w="lg" len="med"/>
            <a:tailEnd type="arrow"/>
          </a:ln>
        </p:spPr>
        <p:style>
          <a:lnRef idx="1">
            <a:schemeClr val="accent1"/>
          </a:lnRef>
          <a:fillRef idx="0">
            <a:schemeClr val="accent1"/>
          </a:fillRef>
          <a:effectRef idx="0">
            <a:schemeClr val="accent1"/>
          </a:effectRef>
          <a:fontRef idx="minor">
            <a:schemeClr val="tx1"/>
          </a:fontRef>
        </p:style>
      </p:cxnSp>
      <p:sp>
        <p:nvSpPr>
          <p:cNvPr id="192" name="Flowchart: Connector 191">
            <a:extLst>
              <a:ext uri="{FF2B5EF4-FFF2-40B4-BE49-F238E27FC236}">
                <a16:creationId xmlns:a16="http://schemas.microsoft.com/office/drawing/2014/main" id="{E716A738-4454-F559-6763-5870C7B30A7E}"/>
              </a:ext>
            </a:extLst>
          </p:cNvPr>
          <p:cNvSpPr/>
          <p:nvPr/>
        </p:nvSpPr>
        <p:spPr bwMode="auto">
          <a:xfrm>
            <a:off x="4430294" y="2206704"/>
            <a:ext cx="246888" cy="249299"/>
          </a:xfrm>
          <a:prstGeom prst="flowChartConnector">
            <a:avLst/>
          </a:prstGeom>
          <a:solidFill>
            <a:schemeClr val="bg1"/>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chemeClr val="accent1"/>
                </a:solidFill>
                <a:ea typeface="Segoe UI" pitchFamily="34" charset="0"/>
                <a:cs typeface="Segoe UI" pitchFamily="34" charset="0"/>
              </a:rPr>
              <a:t>4</a:t>
            </a:r>
          </a:p>
        </p:txBody>
      </p:sp>
      <p:sp>
        <p:nvSpPr>
          <p:cNvPr id="132" name="Title 35">
            <a:extLst>
              <a:ext uri="{FF2B5EF4-FFF2-40B4-BE49-F238E27FC236}">
                <a16:creationId xmlns:a16="http://schemas.microsoft.com/office/drawing/2014/main" id="{7CF51F7C-137E-CAAC-2749-98CCF4850AB0}"/>
              </a:ext>
            </a:extLst>
          </p:cNvPr>
          <p:cNvSpPr txBox="1">
            <a:spLocks/>
          </p:cNvSpPr>
          <p:nvPr/>
        </p:nvSpPr>
        <p:spPr>
          <a:xfrm>
            <a:off x="4745637" y="2206704"/>
            <a:ext cx="2647967" cy="249299"/>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indent="0" fontAlgn="auto">
              <a:spcAft>
                <a:spcPts val="0"/>
              </a:spcAft>
              <a:buClrTx/>
              <a:buSzTx/>
              <a:tabLst/>
              <a:defRPr/>
            </a:pPr>
            <a:r>
              <a:rPr lang="en-US" sz="1400">
                <a:solidFill>
                  <a:schemeClr val="accent1"/>
                </a:solidFill>
                <a:cs typeface="Segoe UI Semibold" panose="020B0702040204020203" pitchFamily="34" charset="0"/>
              </a:rPr>
              <a:t>Cyber Security Strategy</a:t>
            </a:r>
          </a:p>
        </p:txBody>
      </p:sp>
      <p:sp>
        <p:nvSpPr>
          <p:cNvPr id="150" name="Rounded Rectangle 10">
            <a:extLst>
              <a:ext uri="{FF2B5EF4-FFF2-40B4-BE49-F238E27FC236}">
                <a16:creationId xmlns:a16="http://schemas.microsoft.com/office/drawing/2014/main" id="{7A357E50-5478-ADDE-809A-FEED141F1A91}"/>
              </a:ext>
              <a:ext uri="{C183D7F6-B498-43B3-948B-1728B52AA6E4}">
                <adec:decorative xmlns:adec="http://schemas.microsoft.com/office/drawing/2017/decorative" val="1"/>
              </a:ext>
            </a:extLst>
          </p:cNvPr>
          <p:cNvSpPr/>
          <p:nvPr/>
        </p:nvSpPr>
        <p:spPr>
          <a:xfrm>
            <a:off x="4430294" y="2605443"/>
            <a:ext cx="1818896" cy="2866902"/>
          </a:xfrm>
          <a:prstGeom prst="roundRect">
            <a:avLst>
              <a:gd name="adj" fmla="val 5800"/>
            </a:avLst>
          </a:prstGeom>
          <a:solidFill>
            <a:schemeClr val="accent1">
              <a:lumMod val="75000"/>
            </a:schemeClr>
          </a:solidFill>
          <a:ln>
            <a:noFill/>
          </a:ln>
        </p:spPr>
        <p:style>
          <a:lnRef idx="3">
            <a:schemeClr val="lt1"/>
          </a:lnRef>
          <a:fillRef idx="1">
            <a:schemeClr val="dk1"/>
          </a:fillRef>
          <a:effectRef idx="1">
            <a:schemeClr val="dk1"/>
          </a:effectRef>
          <a:fontRef idx="minor">
            <a:schemeClr val="lt1"/>
          </a:fontRef>
        </p:style>
        <p:txBody>
          <a:bodyPr lIns="91440" tIns="91440" rIns="91440" bIns="45720" rtlCol="0" anchor="t" anchorCtr="0"/>
          <a:lstStyle/>
          <a:p>
            <a:pPr marL="0" marR="0" lvl="0" indent="0" algn="ctr" defTabSz="45723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mj-lt"/>
                <a:ea typeface="+mn-ea"/>
                <a:cs typeface="+mn-cs"/>
              </a:rPr>
              <a:t>Cyber Security Mission/Vision </a:t>
            </a:r>
          </a:p>
        </p:txBody>
      </p:sp>
      <p:sp>
        <p:nvSpPr>
          <p:cNvPr id="151" name="Rounded Rectangle 10">
            <a:extLst>
              <a:ext uri="{FF2B5EF4-FFF2-40B4-BE49-F238E27FC236}">
                <a16:creationId xmlns:a16="http://schemas.microsoft.com/office/drawing/2014/main" id="{CC52414C-D7C6-25E4-3AF6-45088AFDA4E2}"/>
              </a:ext>
              <a:ext uri="{C183D7F6-B498-43B3-948B-1728B52AA6E4}">
                <adec:decorative xmlns:adec="http://schemas.microsoft.com/office/drawing/2017/decorative" val="1"/>
              </a:ext>
            </a:extLst>
          </p:cNvPr>
          <p:cNvSpPr/>
          <p:nvPr/>
        </p:nvSpPr>
        <p:spPr>
          <a:xfrm>
            <a:off x="4619955" y="3173478"/>
            <a:ext cx="1439572" cy="612408"/>
          </a:xfrm>
          <a:prstGeom prst="roundRect">
            <a:avLst>
              <a:gd name="adj" fmla="val 8800"/>
            </a:avLst>
          </a:prstGeom>
          <a:solidFill>
            <a:schemeClr val="bg1"/>
          </a:solidFill>
          <a:ln>
            <a:noFill/>
          </a:ln>
        </p:spPr>
        <p:style>
          <a:lnRef idx="3">
            <a:schemeClr val="lt1"/>
          </a:lnRef>
          <a:fillRef idx="1">
            <a:schemeClr val="dk1"/>
          </a:fillRef>
          <a:effectRef idx="1">
            <a:schemeClr val="dk1"/>
          </a:effectRef>
          <a:fontRef idx="minor">
            <a:schemeClr val="lt1"/>
          </a:fontRef>
        </p:style>
        <p:txBody>
          <a:bodyPr lIns="0" tIns="0" rIns="0" bIns="0" rtlCol="0" anchor="ctr"/>
          <a:lstStyle/>
          <a:p>
            <a:pPr marL="0" marR="0" lvl="0" indent="0" algn="ctr" defTabSz="45723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ea typeface="+mn-ea"/>
                <a:cs typeface="+mn-cs"/>
              </a:rPr>
              <a:t>Goals</a:t>
            </a:r>
          </a:p>
        </p:txBody>
      </p:sp>
      <p:sp>
        <p:nvSpPr>
          <p:cNvPr id="152" name="Rounded Rectangle 10">
            <a:extLst>
              <a:ext uri="{FF2B5EF4-FFF2-40B4-BE49-F238E27FC236}">
                <a16:creationId xmlns:a16="http://schemas.microsoft.com/office/drawing/2014/main" id="{9C493507-54AC-4ABC-BFBE-F104C465CAD4}"/>
              </a:ext>
              <a:ext uri="{C183D7F6-B498-43B3-948B-1728B52AA6E4}">
                <adec:decorative xmlns:adec="http://schemas.microsoft.com/office/drawing/2017/decorative" val="1"/>
              </a:ext>
            </a:extLst>
          </p:cNvPr>
          <p:cNvSpPr/>
          <p:nvPr/>
        </p:nvSpPr>
        <p:spPr>
          <a:xfrm>
            <a:off x="4619955" y="3898772"/>
            <a:ext cx="1439572" cy="612408"/>
          </a:xfrm>
          <a:prstGeom prst="roundRect">
            <a:avLst>
              <a:gd name="adj" fmla="val 8800"/>
            </a:avLst>
          </a:prstGeom>
          <a:solidFill>
            <a:schemeClr val="bg1"/>
          </a:solidFill>
          <a:ln>
            <a:noFill/>
          </a:ln>
        </p:spPr>
        <p:style>
          <a:lnRef idx="3">
            <a:schemeClr val="lt1"/>
          </a:lnRef>
          <a:fillRef idx="1">
            <a:schemeClr val="dk1"/>
          </a:fillRef>
          <a:effectRef idx="1">
            <a:schemeClr val="dk1"/>
          </a:effectRef>
          <a:fontRef idx="minor">
            <a:schemeClr val="lt1"/>
          </a:fontRef>
        </p:style>
        <p:txBody>
          <a:bodyPr lIns="0" tIns="0" rIns="0" bIns="0" rtlCol="0" anchor="ctr"/>
          <a:lstStyle/>
          <a:p>
            <a:pPr marL="0" marR="0" lvl="0" indent="0" algn="ctr" defTabSz="45723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ea typeface="+mn-ea"/>
                <a:cs typeface="+mn-cs"/>
              </a:rPr>
              <a:t>Requirements</a:t>
            </a:r>
          </a:p>
        </p:txBody>
      </p:sp>
      <p:sp>
        <p:nvSpPr>
          <p:cNvPr id="153" name="Rounded Rectangle 10">
            <a:extLst>
              <a:ext uri="{FF2B5EF4-FFF2-40B4-BE49-F238E27FC236}">
                <a16:creationId xmlns:a16="http://schemas.microsoft.com/office/drawing/2014/main" id="{E22BAFAD-AEA1-D707-9F35-E7D7577364FD}"/>
              </a:ext>
              <a:ext uri="{C183D7F6-B498-43B3-948B-1728B52AA6E4}">
                <adec:decorative xmlns:adec="http://schemas.microsoft.com/office/drawing/2017/decorative" val="1"/>
              </a:ext>
            </a:extLst>
          </p:cNvPr>
          <p:cNvSpPr/>
          <p:nvPr/>
        </p:nvSpPr>
        <p:spPr>
          <a:xfrm>
            <a:off x="4619955" y="4624065"/>
            <a:ext cx="1439572" cy="612408"/>
          </a:xfrm>
          <a:prstGeom prst="roundRect">
            <a:avLst>
              <a:gd name="adj" fmla="val 8800"/>
            </a:avLst>
          </a:prstGeom>
          <a:solidFill>
            <a:schemeClr val="bg1"/>
          </a:solidFill>
          <a:ln>
            <a:noFill/>
          </a:ln>
        </p:spPr>
        <p:style>
          <a:lnRef idx="3">
            <a:schemeClr val="lt1"/>
          </a:lnRef>
          <a:fillRef idx="1">
            <a:schemeClr val="dk1"/>
          </a:fillRef>
          <a:effectRef idx="1">
            <a:schemeClr val="dk1"/>
          </a:effectRef>
          <a:fontRef idx="minor">
            <a:schemeClr val="lt1"/>
          </a:fontRef>
        </p:style>
        <p:txBody>
          <a:bodyPr lIns="0" tIns="0" rIns="0" bIns="0" rtlCol="0" anchor="ctr"/>
          <a:lstStyle/>
          <a:p>
            <a:pPr marL="0" marR="0" lvl="0" indent="0" algn="ctr" defTabSz="45723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ea typeface="+mn-ea"/>
                <a:cs typeface="+mn-cs"/>
              </a:rPr>
              <a:t>Risks</a:t>
            </a:r>
          </a:p>
        </p:txBody>
      </p:sp>
      <p:cxnSp>
        <p:nvCxnSpPr>
          <p:cNvPr id="137" name="Straight Arrow Connector 136" descr="A one head directional arrow pointing from Cyber Security Mission/Vision Goals to Cyber Security Objective">
            <a:extLst>
              <a:ext uri="{FF2B5EF4-FFF2-40B4-BE49-F238E27FC236}">
                <a16:creationId xmlns:a16="http://schemas.microsoft.com/office/drawing/2014/main" id="{EC77EE5C-2A18-EDD0-2D7A-B55D6FC580C9}"/>
              </a:ext>
              <a:ext uri="{C183D7F6-B498-43B3-948B-1728B52AA6E4}">
                <adec:decorative xmlns:adec="http://schemas.microsoft.com/office/drawing/2017/decorative" val="0"/>
              </a:ext>
            </a:extLst>
          </p:cNvPr>
          <p:cNvCxnSpPr>
            <a:cxnSpLocks/>
          </p:cNvCxnSpPr>
          <p:nvPr/>
        </p:nvCxnSpPr>
        <p:spPr>
          <a:xfrm>
            <a:off x="6091238" y="3479682"/>
            <a:ext cx="628650" cy="0"/>
          </a:xfrm>
          <a:prstGeom prst="straightConnector1">
            <a:avLst/>
          </a:prstGeom>
          <a:ln w="22225" cap="rnd">
            <a:solidFill>
              <a:schemeClr val="bg1">
                <a:lumMod val="75000"/>
              </a:schemeClr>
            </a:solidFill>
            <a:prstDash val="solid"/>
            <a:headEnd type="none" w="lg" len="med"/>
            <a:tailEnd type="arrow"/>
          </a:ln>
        </p:spPr>
        <p:style>
          <a:lnRef idx="1">
            <a:schemeClr val="accent1"/>
          </a:lnRef>
          <a:fillRef idx="0">
            <a:schemeClr val="accent1"/>
          </a:fillRef>
          <a:effectRef idx="0">
            <a:schemeClr val="accent1"/>
          </a:effectRef>
          <a:fontRef idx="minor">
            <a:schemeClr val="tx1"/>
          </a:fontRef>
        </p:style>
      </p:cxnSp>
      <p:cxnSp>
        <p:nvCxnSpPr>
          <p:cNvPr id="139" name="Straight Arrow Connector 138" descr="A one head directional arrow pointing from Cyber Security Mission/Vision Requirements to Cyber Security Objective">
            <a:extLst>
              <a:ext uri="{FF2B5EF4-FFF2-40B4-BE49-F238E27FC236}">
                <a16:creationId xmlns:a16="http://schemas.microsoft.com/office/drawing/2014/main" id="{7325FD70-4FA2-53BB-EDAC-4253E8844F94}"/>
              </a:ext>
              <a:ext uri="{C183D7F6-B498-43B3-948B-1728B52AA6E4}">
                <adec:decorative xmlns:adec="http://schemas.microsoft.com/office/drawing/2017/decorative" val="0"/>
              </a:ext>
            </a:extLst>
          </p:cNvPr>
          <p:cNvCxnSpPr>
            <a:cxnSpLocks/>
          </p:cNvCxnSpPr>
          <p:nvPr/>
        </p:nvCxnSpPr>
        <p:spPr>
          <a:xfrm>
            <a:off x="6091238" y="4204976"/>
            <a:ext cx="628650" cy="0"/>
          </a:xfrm>
          <a:prstGeom prst="straightConnector1">
            <a:avLst/>
          </a:prstGeom>
          <a:ln w="22225" cap="rnd">
            <a:solidFill>
              <a:schemeClr val="bg1">
                <a:lumMod val="75000"/>
              </a:schemeClr>
            </a:solidFill>
            <a:prstDash val="solid"/>
            <a:headEnd type="none" w="lg" len="med"/>
            <a:tailEnd type="arrow"/>
          </a:ln>
        </p:spPr>
        <p:style>
          <a:lnRef idx="1">
            <a:schemeClr val="accent1"/>
          </a:lnRef>
          <a:fillRef idx="0">
            <a:schemeClr val="accent1"/>
          </a:fillRef>
          <a:effectRef idx="0">
            <a:schemeClr val="accent1"/>
          </a:effectRef>
          <a:fontRef idx="minor">
            <a:schemeClr val="tx1"/>
          </a:fontRef>
        </p:style>
      </p:cxnSp>
      <p:cxnSp>
        <p:nvCxnSpPr>
          <p:cNvPr id="138" name="Straight Arrow Connector 137" descr="A one head directional arrow pointing from Cyber Security Mission/Vision Risks to Cyber Security Objective">
            <a:extLst>
              <a:ext uri="{FF2B5EF4-FFF2-40B4-BE49-F238E27FC236}">
                <a16:creationId xmlns:a16="http://schemas.microsoft.com/office/drawing/2014/main" id="{FDC66D7A-C8D3-B7A9-2C94-AB37D52CFCDC}"/>
              </a:ext>
              <a:ext uri="{C183D7F6-B498-43B3-948B-1728B52AA6E4}">
                <adec:decorative xmlns:adec="http://schemas.microsoft.com/office/drawing/2017/decorative" val="0"/>
              </a:ext>
            </a:extLst>
          </p:cNvPr>
          <p:cNvCxnSpPr>
            <a:cxnSpLocks/>
          </p:cNvCxnSpPr>
          <p:nvPr/>
        </p:nvCxnSpPr>
        <p:spPr>
          <a:xfrm flipV="1">
            <a:off x="6091238" y="4930269"/>
            <a:ext cx="628650" cy="0"/>
          </a:xfrm>
          <a:prstGeom prst="straightConnector1">
            <a:avLst/>
          </a:prstGeom>
          <a:ln w="22225" cap="rnd">
            <a:solidFill>
              <a:schemeClr val="bg1">
                <a:lumMod val="75000"/>
              </a:schemeClr>
            </a:solidFill>
            <a:prstDash val="solid"/>
            <a:headEnd type="none" w="lg" len="med"/>
            <a:tailEnd type="arrow"/>
          </a:ln>
        </p:spPr>
        <p:style>
          <a:lnRef idx="1">
            <a:schemeClr val="accent1"/>
          </a:lnRef>
          <a:fillRef idx="0">
            <a:schemeClr val="accent1"/>
          </a:fillRef>
          <a:effectRef idx="0">
            <a:schemeClr val="accent1"/>
          </a:effectRef>
          <a:fontRef idx="minor">
            <a:schemeClr val="tx1"/>
          </a:fontRef>
        </p:style>
      </p:cxnSp>
      <p:grpSp>
        <p:nvGrpSpPr>
          <p:cNvPr id="141" name="Group 140" descr="Cyber Security Objective with Key Results">
            <a:extLst>
              <a:ext uri="{FF2B5EF4-FFF2-40B4-BE49-F238E27FC236}">
                <a16:creationId xmlns:a16="http://schemas.microsoft.com/office/drawing/2014/main" id="{89FFDFEA-7BCE-CD53-5C59-EE658156D9AD}"/>
              </a:ext>
            </a:extLst>
          </p:cNvPr>
          <p:cNvGrpSpPr/>
          <p:nvPr/>
        </p:nvGrpSpPr>
        <p:grpSpPr>
          <a:xfrm>
            <a:off x="6734818" y="3005719"/>
            <a:ext cx="2647967" cy="2066345"/>
            <a:chOff x="5752960" y="3870019"/>
            <a:chExt cx="2647967" cy="2066345"/>
          </a:xfrm>
        </p:grpSpPr>
        <p:grpSp>
          <p:nvGrpSpPr>
            <p:cNvPr id="142" name="Group 141">
              <a:extLst>
                <a:ext uri="{FF2B5EF4-FFF2-40B4-BE49-F238E27FC236}">
                  <a16:creationId xmlns:a16="http://schemas.microsoft.com/office/drawing/2014/main" id="{E2287632-C30B-52A4-1A62-3764E07E668E}"/>
                </a:ext>
              </a:extLst>
            </p:cNvPr>
            <p:cNvGrpSpPr/>
            <p:nvPr/>
          </p:nvGrpSpPr>
          <p:grpSpPr>
            <a:xfrm>
              <a:off x="5752960" y="3870019"/>
              <a:ext cx="2647967" cy="2066345"/>
              <a:chOff x="6056618" y="3870021"/>
              <a:chExt cx="3274423" cy="2555202"/>
            </a:xfrm>
          </p:grpSpPr>
          <p:sp>
            <p:nvSpPr>
              <p:cNvPr id="147" name="Rectangle: Rounded Corners 146">
                <a:extLst>
                  <a:ext uri="{FF2B5EF4-FFF2-40B4-BE49-F238E27FC236}">
                    <a16:creationId xmlns:a16="http://schemas.microsoft.com/office/drawing/2014/main" id="{33B2AE69-3F3F-9959-0333-9CCE1A98BD6D}"/>
                  </a:ext>
                  <a:ext uri="{C183D7F6-B498-43B3-948B-1728B52AA6E4}">
                    <adec:decorative xmlns:adec="http://schemas.microsoft.com/office/drawing/2017/decorative" val="1"/>
                  </a:ext>
                </a:extLst>
              </p:cNvPr>
              <p:cNvSpPr/>
              <p:nvPr/>
            </p:nvSpPr>
            <p:spPr bwMode="auto">
              <a:xfrm>
                <a:off x="6056618" y="3870021"/>
                <a:ext cx="2969623" cy="1345664"/>
              </a:xfrm>
              <a:prstGeom prst="roundRect">
                <a:avLst>
                  <a:gd name="adj" fmla="val 6300"/>
                </a:avLst>
              </a:prstGeom>
              <a:solidFill>
                <a:schemeClr val="accent1">
                  <a:lumMod val="50000"/>
                </a:schemeClr>
              </a:solidFill>
              <a:ln w="9525"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schemeClr val="bg1"/>
                    </a:solidFill>
                    <a:effectLst/>
                    <a:uLnTx/>
                    <a:uFillTx/>
                    <a:latin typeface="+mj-lt"/>
                    <a:ea typeface="Segoe UI" pitchFamily="34" charset="0"/>
                    <a:cs typeface="Segoe UI" pitchFamily="34" charset="0"/>
                  </a:rPr>
                  <a:t>Cyber Security Objective</a:t>
                </a:r>
              </a:p>
            </p:txBody>
          </p:sp>
          <p:sp>
            <p:nvSpPr>
              <p:cNvPr id="148" name="Rectangle: Rounded Corners 147">
                <a:extLst>
                  <a:ext uri="{FF2B5EF4-FFF2-40B4-BE49-F238E27FC236}">
                    <a16:creationId xmlns:a16="http://schemas.microsoft.com/office/drawing/2014/main" id="{CA0D2A75-A6B3-84B0-EC8D-B713BAAFBD9A}"/>
                  </a:ext>
                  <a:ext uri="{C183D7F6-B498-43B3-948B-1728B52AA6E4}">
                    <adec:decorative xmlns:adec="http://schemas.microsoft.com/office/drawing/2017/decorative" val="1"/>
                  </a:ext>
                </a:extLst>
              </p:cNvPr>
              <p:cNvSpPr/>
              <p:nvPr/>
            </p:nvSpPr>
            <p:spPr bwMode="auto">
              <a:xfrm>
                <a:off x="6209018" y="3985978"/>
                <a:ext cx="2969623" cy="1345664"/>
              </a:xfrm>
              <a:prstGeom prst="roundRect">
                <a:avLst>
                  <a:gd name="adj" fmla="val 6300"/>
                </a:avLst>
              </a:prstGeom>
              <a:solidFill>
                <a:schemeClr val="accent1">
                  <a:lumMod val="50000"/>
                </a:schemeClr>
              </a:solidFill>
              <a:ln w="9525"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schemeClr val="bg1"/>
                    </a:solidFill>
                    <a:effectLst/>
                    <a:uLnTx/>
                    <a:uFillTx/>
                    <a:latin typeface="+mj-lt"/>
                    <a:ea typeface="Segoe UI" pitchFamily="34" charset="0"/>
                    <a:cs typeface="Segoe UI" pitchFamily="34" charset="0"/>
                  </a:rPr>
                  <a:t>Cyber Security Objective</a:t>
                </a:r>
              </a:p>
            </p:txBody>
          </p:sp>
          <p:sp>
            <p:nvSpPr>
              <p:cNvPr id="149" name="Rectangle: Rounded Corners 148">
                <a:extLst>
                  <a:ext uri="{FF2B5EF4-FFF2-40B4-BE49-F238E27FC236}">
                    <a16:creationId xmlns:a16="http://schemas.microsoft.com/office/drawing/2014/main" id="{12F85655-4480-ABA2-2E23-5DE10FAAB55E}"/>
                  </a:ext>
                  <a:ext uri="{C183D7F6-B498-43B3-948B-1728B52AA6E4}">
                    <adec:decorative xmlns:adec="http://schemas.microsoft.com/office/drawing/2017/decorative" val="1"/>
                  </a:ext>
                </a:extLst>
              </p:cNvPr>
              <p:cNvSpPr/>
              <p:nvPr/>
            </p:nvSpPr>
            <p:spPr bwMode="auto">
              <a:xfrm>
                <a:off x="6361418" y="4101933"/>
                <a:ext cx="2969623" cy="2323290"/>
              </a:xfrm>
              <a:prstGeom prst="roundRect">
                <a:avLst>
                  <a:gd name="adj" fmla="val 3934"/>
                </a:avLst>
              </a:prstGeom>
              <a:solidFill>
                <a:schemeClr val="accent1">
                  <a:lumMod val="50000"/>
                </a:schemeClr>
              </a:solidFill>
              <a:ln w="9525"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a:ln>
                      <a:noFill/>
                    </a:ln>
                    <a:solidFill>
                      <a:schemeClr val="bg1"/>
                    </a:solidFill>
                    <a:effectLst/>
                    <a:uLnTx/>
                    <a:uFillTx/>
                    <a:latin typeface="+mj-lt"/>
                    <a:ea typeface="Segoe UI" pitchFamily="34" charset="0"/>
                    <a:cs typeface="Segoe UI" pitchFamily="34" charset="0"/>
                  </a:rPr>
                  <a:t>Cyber Security Objective</a:t>
                </a:r>
              </a:p>
            </p:txBody>
          </p:sp>
        </p:grpSp>
        <p:grpSp>
          <p:nvGrpSpPr>
            <p:cNvPr id="143" name="Group 142">
              <a:extLst>
                <a:ext uri="{FF2B5EF4-FFF2-40B4-BE49-F238E27FC236}">
                  <a16:creationId xmlns:a16="http://schemas.microsoft.com/office/drawing/2014/main" id="{E64749C4-45BD-918A-F177-DB737F873CE3}"/>
                </a:ext>
              </a:extLst>
            </p:cNvPr>
            <p:cNvGrpSpPr/>
            <p:nvPr/>
          </p:nvGrpSpPr>
          <p:grpSpPr>
            <a:xfrm>
              <a:off x="6466264" y="4674914"/>
              <a:ext cx="1410349" cy="963886"/>
              <a:chOff x="7441287" y="5087194"/>
              <a:chExt cx="1737354" cy="1187373"/>
            </a:xfrm>
          </p:grpSpPr>
          <p:sp>
            <p:nvSpPr>
              <p:cNvPr id="144" name="Rectangle: Rounded Corners 143">
                <a:extLst>
                  <a:ext uri="{FF2B5EF4-FFF2-40B4-BE49-F238E27FC236}">
                    <a16:creationId xmlns:a16="http://schemas.microsoft.com/office/drawing/2014/main" id="{890EE58A-B7EE-6BAA-F1D7-6838497D99CB}"/>
                  </a:ext>
                  <a:ext uri="{C183D7F6-B498-43B3-948B-1728B52AA6E4}">
                    <adec:decorative xmlns:adec="http://schemas.microsoft.com/office/drawing/2017/decorative" val="1"/>
                  </a:ext>
                </a:extLst>
              </p:cNvPr>
              <p:cNvSpPr/>
              <p:nvPr/>
            </p:nvSpPr>
            <p:spPr bwMode="auto">
              <a:xfrm>
                <a:off x="7441287" y="5087194"/>
                <a:ext cx="1514628" cy="968095"/>
              </a:xfrm>
              <a:prstGeom prst="roundRect">
                <a:avLst>
                  <a:gd name="adj" fmla="val 6300"/>
                </a:avLst>
              </a:prstGeom>
              <a:solidFill>
                <a:schemeClr val="bg1">
                  <a:lumMod val="95000"/>
                </a:schemeClr>
              </a:solidFill>
              <a:ln w="9525" cap="flat" cmpd="sng" algn="ctr">
                <a:solidFill>
                  <a:srgbClr val="FFFFFF"/>
                </a:solid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effectLst/>
                    <a:uLnTx/>
                    <a:uFillTx/>
                    <a:ea typeface="Segoe UI" pitchFamily="34" charset="0"/>
                    <a:cs typeface="Segoe UI" pitchFamily="34" charset="0"/>
                  </a:rPr>
                  <a:t>Key Results</a:t>
                </a:r>
              </a:p>
            </p:txBody>
          </p:sp>
          <p:sp>
            <p:nvSpPr>
              <p:cNvPr id="145" name="Rectangle: Rounded Corners 144">
                <a:extLst>
                  <a:ext uri="{FF2B5EF4-FFF2-40B4-BE49-F238E27FC236}">
                    <a16:creationId xmlns:a16="http://schemas.microsoft.com/office/drawing/2014/main" id="{86A373D8-09CB-680D-B5FB-2A5298B0C107}"/>
                  </a:ext>
                  <a:ext uri="{C183D7F6-B498-43B3-948B-1728B52AA6E4}">
                    <adec:decorative xmlns:adec="http://schemas.microsoft.com/office/drawing/2017/decorative" val="1"/>
                  </a:ext>
                </a:extLst>
              </p:cNvPr>
              <p:cNvSpPr/>
              <p:nvPr/>
            </p:nvSpPr>
            <p:spPr bwMode="auto">
              <a:xfrm>
                <a:off x="7552650" y="5196833"/>
                <a:ext cx="1514628" cy="968095"/>
              </a:xfrm>
              <a:prstGeom prst="roundRect">
                <a:avLst>
                  <a:gd name="adj" fmla="val 6300"/>
                </a:avLst>
              </a:prstGeom>
              <a:solidFill>
                <a:schemeClr val="bg1">
                  <a:lumMod val="95000"/>
                </a:schemeClr>
              </a:solidFill>
              <a:ln w="9525" cap="flat" cmpd="sng" algn="ctr">
                <a:solidFill>
                  <a:srgbClr val="FFFFFF"/>
                </a:solid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effectLst/>
                    <a:uLnTx/>
                    <a:uFillTx/>
                    <a:ea typeface="Segoe UI" pitchFamily="34" charset="0"/>
                    <a:cs typeface="Segoe UI" pitchFamily="34" charset="0"/>
                  </a:rPr>
                  <a:t>Key Results</a:t>
                </a:r>
              </a:p>
            </p:txBody>
          </p:sp>
          <p:sp>
            <p:nvSpPr>
              <p:cNvPr id="146" name="Rectangle: Rounded Corners 145">
                <a:extLst>
                  <a:ext uri="{FF2B5EF4-FFF2-40B4-BE49-F238E27FC236}">
                    <a16:creationId xmlns:a16="http://schemas.microsoft.com/office/drawing/2014/main" id="{FAB30A5E-9099-6CE1-57B2-8A901EF4475D}"/>
                  </a:ext>
                  <a:ext uri="{C183D7F6-B498-43B3-948B-1728B52AA6E4}">
                    <adec:decorative xmlns:adec="http://schemas.microsoft.com/office/drawing/2017/decorative" val="1"/>
                  </a:ext>
                </a:extLst>
              </p:cNvPr>
              <p:cNvSpPr/>
              <p:nvPr/>
            </p:nvSpPr>
            <p:spPr bwMode="auto">
              <a:xfrm>
                <a:off x="7664013" y="5306472"/>
                <a:ext cx="1514628" cy="968095"/>
              </a:xfrm>
              <a:prstGeom prst="roundRect">
                <a:avLst>
                  <a:gd name="adj" fmla="val 6300"/>
                </a:avLst>
              </a:prstGeom>
              <a:solidFill>
                <a:schemeClr val="bg1">
                  <a:lumMod val="95000"/>
                </a:schemeClr>
              </a:solidFill>
              <a:ln w="9525" cap="flat" cmpd="sng" algn="ctr">
                <a:solidFill>
                  <a:srgbClr val="FFFFFF"/>
                </a:solid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50" b="0" i="0" u="none" strike="noStrike" kern="0" cap="none" spc="0" normalizeH="0" baseline="0" noProof="0">
                    <a:ln>
                      <a:noFill/>
                    </a:ln>
                    <a:effectLst/>
                    <a:uLnTx/>
                    <a:uFillTx/>
                    <a:ea typeface="Segoe UI" pitchFamily="34" charset="0"/>
                    <a:cs typeface="Segoe UI" pitchFamily="34" charset="0"/>
                  </a:rPr>
                  <a:t>Key Results</a:t>
                </a:r>
              </a:p>
            </p:txBody>
          </p:sp>
        </p:grpSp>
      </p:grpSp>
      <p:cxnSp>
        <p:nvCxnSpPr>
          <p:cNvPr id="224" name="Straight Arrow Connector 223" descr="A one head directional arrow pointing from Cyber Security Objective to Cyber Security Architecture">
            <a:extLst>
              <a:ext uri="{FF2B5EF4-FFF2-40B4-BE49-F238E27FC236}">
                <a16:creationId xmlns:a16="http://schemas.microsoft.com/office/drawing/2014/main" id="{8AF7C2B1-654C-B0C6-01C9-567A02824BB7}"/>
              </a:ext>
              <a:ext uri="{C183D7F6-B498-43B3-948B-1728B52AA6E4}">
                <adec:decorative xmlns:adec="http://schemas.microsoft.com/office/drawing/2017/decorative" val="0"/>
              </a:ext>
            </a:extLst>
          </p:cNvPr>
          <p:cNvCxnSpPr>
            <a:cxnSpLocks/>
          </p:cNvCxnSpPr>
          <p:nvPr/>
        </p:nvCxnSpPr>
        <p:spPr>
          <a:xfrm>
            <a:off x="9516220" y="4043657"/>
            <a:ext cx="238125" cy="0"/>
          </a:xfrm>
          <a:prstGeom prst="straightConnector1">
            <a:avLst/>
          </a:prstGeom>
          <a:ln w="22225" cap="rnd">
            <a:solidFill>
              <a:schemeClr val="bg1">
                <a:lumMod val="75000"/>
              </a:schemeClr>
            </a:solidFill>
            <a:prstDash val="solid"/>
            <a:headEnd type="none" w="lg" len="med"/>
            <a:tailEnd type="arrow"/>
          </a:ln>
        </p:spPr>
        <p:style>
          <a:lnRef idx="1">
            <a:schemeClr val="accent1"/>
          </a:lnRef>
          <a:fillRef idx="0">
            <a:schemeClr val="accent1"/>
          </a:fillRef>
          <a:effectRef idx="0">
            <a:schemeClr val="accent1"/>
          </a:effectRef>
          <a:fontRef idx="minor">
            <a:schemeClr val="tx1"/>
          </a:fontRef>
        </p:style>
      </p:cxnSp>
      <p:sp>
        <p:nvSpPr>
          <p:cNvPr id="193" name="Flowchart: Connector 192">
            <a:extLst>
              <a:ext uri="{FF2B5EF4-FFF2-40B4-BE49-F238E27FC236}">
                <a16:creationId xmlns:a16="http://schemas.microsoft.com/office/drawing/2014/main" id="{DE33DAF8-A65F-17B8-6BE2-C19C460B8BDB}"/>
              </a:ext>
            </a:extLst>
          </p:cNvPr>
          <p:cNvSpPr/>
          <p:nvPr/>
        </p:nvSpPr>
        <p:spPr bwMode="auto">
          <a:xfrm>
            <a:off x="9774817" y="2248703"/>
            <a:ext cx="246888" cy="249299"/>
          </a:xfrm>
          <a:prstGeom prst="flowChartConnector">
            <a:avLst/>
          </a:prstGeom>
          <a:solidFill>
            <a:schemeClr val="bg1"/>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chemeClr val="accent1"/>
                </a:solidFill>
                <a:ea typeface="Segoe UI" pitchFamily="34" charset="0"/>
                <a:cs typeface="Segoe UI" pitchFamily="34" charset="0"/>
              </a:rPr>
              <a:t>5</a:t>
            </a:r>
          </a:p>
        </p:txBody>
      </p:sp>
      <p:sp>
        <p:nvSpPr>
          <p:cNvPr id="155" name="Title 35">
            <a:extLst>
              <a:ext uri="{FF2B5EF4-FFF2-40B4-BE49-F238E27FC236}">
                <a16:creationId xmlns:a16="http://schemas.microsoft.com/office/drawing/2014/main" id="{66F71D7F-BE9E-B1F5-BF70-0126B523B176}"/>
              </a:ext>
            </a:extLst>
          </p:cNvPr>
          <p:cNvSpPr txBox="1">
            <a:spLocks/>
          </p:cNvSpPr>
          <p:nvPr/>
        </p:nvSpPr>
        <p:spPr>
          <a:xfrm>
            <a:off x="10090160" y="2179453"/>
            <a:ext cx="1198552" cy="387798"/>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indent="0" fontAlgn="auto">
              <a:spcAft>
                <a:spcPts val="0"/>
              </a:spcAft>
              <a:buClrTx/>
              <a:buSzTx/>
              <a:tabLst/>
              <a:defRPr/>
            </a:pPr>
            <a:r>
              <a:rPr lang="en-US" sz="1400">
                <a:solidFill>
                  <a:schemeClr val="accent1"/>
                </a:solidFill>
                <a:cs typeface="Segoe UI Semibold" panose="020B0702040204020203" pitchFamily="34" charset="0"/>
              </a:rPr>
              <a:t>Cyber Security </a:t>
            </a:r>
          </a:p>
          <a:p>
            <a:pPr marR="0" lvl="0" indent="0" fontAlgn="auto">
              <a:spcAft>
                <a:spcPts val="0"/>
              </a:spcAft>
              <a:buClrTx/>
              <a:buSzTx/>
              <a:tabLst/>
              <a:defRPr/>
            </a:pPr>
            <a:r>
              <a:rPr lang="en-US" sz="1400">
                <a:solidFill>
                  <a:schemeClr val="accent1"/>
                </a:solidFill>
                <a:cs typeface="Segoe UI Semibold" panose="020B0702040204020203" pitchFamily="34" charset="0"/>
              </a:rPr>
              <a:t>Architecture</a:t>
            </a:r>
          </a:p>
        </p:txBody>
      </p:sp>
      <p:sp>
        <p:nvSpPr>
          <p:cNvPr id="156" name="Rounded Rectangle 10">
            <a:extLst>
              <a:ext uri="{FF2B5EF4-FFF2-40B4-BE49-F238E27FC236}">
                <a16:creationId xmlns:a16="http://schemas.microsoft.com/office/drawing/2014/main" id="{C256DAD1-35CF-FB98-2B90-52D15E2891A8}"/>
              </a:ext>
            </a:extLst>
          </p:cNvPr>
          <p:cNvSpPr/>
          <p:nvPr/>
        </p:nvSpPr>
        <p:spPr>
          <a:xfrm>
            <a:off x="9774817" y="2610206"/>
            <a:ext cx="1729451" cy="2866902"/>
          </a:xfrm>
          <a:prstGeom prst="roundRect">
            <a:avLst>
              <a:gd name="adj" fmla="val 4189"/>
            </a:avLst>
          </a:prstGeom>
          <a:solidFill>
            <a:schemeClr val="accent1">
              <a:lumMod val="50000"/>
            </a:schemeClr>
          </a:solidFill>
          <a:ln>
            <a:noFill/>
          </a:ln>
        </p:spPr>
        <p:style>
          <a:lnRef idx="3">
            <a:schemeClr val="lt1"/>
          </a:lnRef>
          <a:fillRef idx="1">
            <a:schemeClr val="dk1"/>
          </a:fillRef>
          <a:effectRef idx="1">
            <a:schemeClr val="dk1"/>
          </a:effectRef>
          <a:fontRef idx="minor">
            <a:schemeClr val="lt1"/>
          </a:fontRef>
        </p:style>
        <p:txBody>
          <a:bodyPr lIns="91440" tIns="45720" rIns="91440" bIns="45720" rtlCol="0" anchor="ctr" anchorCtr="0"/>
          <a:lstStyle/>
          <a:p>
            <a:pPr marL="0" marR="0" lvl="0" indent="0" algn="ctr" defTabSz="457237" rtl="0" eaLnBrk="1" fontAlgn="auto" latinLnBrk="0" hangingPunct="1">
              <a:lnSpc>
                <a:spcPct val="100000"/>
              </a:lnSpc>
              <a:spcBef>
                <a:spcPts val="0"/>
              </a:spcBef>
              <a:spcAft>
                <a:spcPts val="1800"/>
              </a:spcAft>
              <a:buClrTx/>
              <a:buSzTx/>
              <a:buFontTx/>
              <a:buNone/>
              <a:tabLst/>
              <a:defRPr/>
            </a:pPr>
            <a:r>
              <a:rPr kumimoji="0" lang="en-US" sz="1200" b="0" i="0" u="none" strike="noStrike" kern="1200" cap="none" spc="0" normalizeH="0" baseline="0" noProof="0">
                <a:ln>
                  <a:noFill/>
                </a:ln>
                <a:solidFill>
                  <a:schemeClr val="bg1"/>
                </a:solidFill>
                <a:effectLst/>
                <a:uLnTx/>
                <a:uFillTx/>
                <a:latin typeface="+mj-lt"/>
                <a:ea typeface="+mn-ea"/>
                <a:cs typeface="+mn-cs"/>
              </a:rPr>
              <a:t>Cyber Security Capabilities</a:t>
            </a:r>
          </a:p>
          <a:p>
            <a:pPr marL="0" marR="0" lvl="0" indent="0" algn="ctr" defTabSz="457237" rtl="0" eaLnBrk="1" fontAlgn="auto" latinLnBrk="0" hangingPunct="1">
              <a:lnSpc>
                <a:spcPct val="100000"/>
              </a:lnSpc>
              <a:spcBef>
                <a:spcPts val="0"/>
              </a:spcBef>
              <a:spcAft>
                <a:spcPts val="1800"/>
              </a:spcAft>
              <a:buClrTx/>
              <a:buSzTx/>
              <a:buFontTx/>
              <a:buNone/>
              <a:tabLst/>
              <a:defRPr/>
            </a:pPr>
            <a:r>
              <a:rPr kumimoji="0" lang="en-US" sz="1200" b="0" i="0" u="none" strike="noStrike" kern="1200" cap="none" spc="0" normalizeH="0" baseline="0" noProof="0">
                <a:ln>
                  <a:noFill/>
                </a:ln>
                <a:solidFill>
                  <a:schemeClr val="bg1"/>
                </a:solidFill>
                <a:effectLst/>
                <a:uLnTx/>
                <a:uFillTx/>
                <a:latin typeface="+mj-lt"/>
                <a:ea typeface="+mn-ea"/>
                <a:cs typeface="+mn-cs"/>
              </a:rPr>
              <a:t>Epics &amp; Features</a:t>
            </a:r>
            <a:endParaRPr kumimoji="0" lang="en-US" sz="1600" b="0" i="0" u="none" strike="noStrike" kern="1200" cap="none" spc="0" normalizeH="0" baseline="0" noProof="0">
              <a:ln>
                <a:noFill/>
              </a:ln>
              <a:solidFill>
                <a:schemeClr val="bg1"/>
              </a:solidFill>
              <a:effectLst/>
              <a:uLnTx/>
              <a:uFillTx/>
              <a:latin typeface="+mj-lt"/>
              <a:ea typeface="+mn-ea"/>
              <a:cs typeface="+mn-cs"/>
            </a:endParaRPr>
          </a:p>
        </p:txBody>
      </p:sp>
      <p:sp>
        <p:nvSpPr>
          <p:cNvPr id="4" name="TextBox 3">
            <a:extLst>
              <a:ext uri="{FF2B5EF4-FFF2-40B4-BE49-F238E27FC236}">
                <a16:creationId xmlns:a16="http://schemas.microsoft.com/office/drawing/2014/main" id="{CAE2877A-D97E-14F1-4269-A5D4984B0D03}"/>
              </a:ext>
            </a:extLst>
          </p:cNvPr>
          <p:cNvSpPr txBox="1"/>
          <p:nvPr/>
        </p:nvSpPr>
        <p:spPr>
          <a:xfrm>
            <a:off x="11378965" y="64532"/>
            <a:ext cx="594816" cy="369332"/>
          </a:xfrm>
          <a:prstGeom prst="rect">
            <a:avLst/>
          </a:prstGeom>
          <a:noFill/>
        </p:spPr>
        <p:txBody>
          <a:bodyPr wrap="square">
            <a:spAutoFit/>
          </a:bodyPr>
          <a:lstStyle/>
          <a:p>
            <a:pPr algn="ctr"/>
            <a:r>
              <a:rPr lang="en-US" sz="1800" dirty="0">
                <a:solidFill>
                  <a:schemeClr val="tx1">
                    <a:lumMod val="85000"/>
                    <a:lumOff val="15000"/>
                  </a:schemeClr>
                </a:solidFill>
              </a:rPr>
              <a:t>1</a:t>
            </a:r>
            <a:endParaRPr lang="en-US" dirty="0">
              <a:solidFill>
                <a:schemeClr val="tx1">
                  <a:lumMod val="85000"/>
                  <a:lumOff val="15000"/>
                </a:schemeClr>
              </a:solidFill>
            </a:endParaRPr>
          </a:p>
        </p:txBody>
      </p:sp>
    </p:spTree>
    <p:extLst>
      <p:ext uri="{BB962C8B-B14F-4D97-AF65-F5344CB8AC3E}">
        <p14:creationId xmlns:p14="http://schemas.microsoft.com/office/powerpoint/2010/main" val="1673801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69BFD-8BEC-1A79-9993-ECB6434FDDCF}"/>
              </a:ext>
            </a:extLst>
          </p:cNvPr>
          <p:cNvSpPr>
            <a:spLocks noGrp="1"/>
          </p:cNvSpPr>
          <p:nvPr>
            <p:ph type="title"/>
          </p:nvPr>
        </p:nvSpPr>
        <p:spPr/>
        <p:txBody>
          <a:bodyPr/>
          <a:lstStyle/>
          <a:p>
            <a:r>
              <a:rPr lang="en-US" dirty="0"/>
              <a:t>Goals, Requirements, and Risks</a:t>
            </a:r>
          </a:p>
        </p:txBody>
      </p:sp>
      <p:pic>
        <p:nvPicPr>
          <p:cNvPr id="79" name="Picture 78">
            <a:extLst>
              <a:ext uri="{FF2B5EF4-FFF2-40B4-BE49-F238E27FC236}">
                <a16:creationId xmlns:a16="http://schemas.microsoft.com/office/drawing/2014/main" id="{82A6C556-72CF-3759-95C3-86BE72B2FB85}"/>
              </a:ext>
            </a:extLst>
          </p:cNvPr>
          <p:cNvPicPr>
            <a:picLocks noChangeAspect="1"/>
          </p:cNvPicPr>
          <p:nvPr/>
        </p:nvPicPr>
        <p:blipFill>
          <a:blip r:embed="rId2"/>
          <a:stretch>
            <a:fillRect/>
          </a:stretch>
        </p:blipFill>
        <p:spPr>
          <a:xfrm>
            <a:off x="555935" y="1173491"/>
            <a:ext cx="7426715" cy="3134812"/>
          </a:xfrm>
          <a:prstGeom prst="rect">
            <a:avLst/>
          </a:prstGeom>
        </p:spPr>
      </p:pic>
      <p:pic>
        <p:nvPicPr>
          <p:cNvPr id="78" name="Picture 77">
            <a:extLst>
              <a:ext uri="{FF2B5EF4-FFF2-40B4-BE49-F238E27FC236}">
                <a16:creationId xmlns:a16="http://schemas.microsoft.com/office/drawing/2014/main" id="{76330DB3-2AF3-1159-02D2-684DF08BC13E}"/>
              </a:ext>
            </a:extLst>
          </p:cNvPr>
          <p:cNvPicPr>
            <a:picLocks noChangeAspect="1"/>
          </p:cNvPicPr>
          <p:nvPr/>
        </p:nvPicPr>
        <p:blipFill>
          <a:blip r:embed="rId3"/>
          <a:stretch>
            <a:fillRect/>
          </a:stretch>
        </p:blipFill>
        <p:spPr>
          <a:xfrm>
            <a:off x="2383925" y="2271768"/>
            <a:ext cx="7424150" cy="2711250"/>
          </a:xfrm>
          <a:prstGeom prst="rect">
            <a:avLst/>
          </a:prstGeom>
        </p:spPr>
      </p:pic>
      <p:pic>
        <p:nvPicPr>
          <p:cNvPr id="80" name="Picture 79">
            <a:extLst>
              <a:ext uri="{FF2B5EF4-FFF2-40B4-BE49-F238E27FC236}">
                <a16:creationId xmlns:a16="http://schemas.microsoft.com/office/drawing/2014/main" id="{E727E514-7715-05CD-F35D-78D5688C60A5}"/>
              </a:ext>
            </a:extLst>
          </p:cNvPr>
          <p:cNvPicPr>
            <a:picLocks noChangeAspect="1"/>
          </p:cNvPicPr>
          <p:nvPr/>
        </p:nvPicPr>
        <p:blipFill>
          <a:blip r:embed="rId4"/>
          <a:stretch>
            <a:fillRect/>
          </a:stretch>
        </p:blipFill>
        <p:spPr>
          <a:xfrm>
            <a:off x="4186638" y="3373852"/>
            <a:ext cx="7420145" cy="2836874"/>
          </a:xfrm>
          <a:prstGeom prst="rect">
            <a:avLst/>
          </a:prstGeom>
        </p:spPr>
      </p:pic>
      <p:pic>
        <p:nvPicPr>
          <p:cNvPr id="81" name="Graphic 80" descr="Bookmark with solid fill">
            <a:extLst>
              <a:ext uri="{FF2B5EF4-FFF2-40B4-BE49-F238E27FC236}">
                <a16:creationId xmlns:a16="http://schemas.microsoft.com/office/drawing/2014/main" id="{5447350A-E5CB-9B83-BBF4-6805713F4E7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19173" y="-138297"/>
            <a:ext cx="914400" cy="914400"/>
          </a:xfrm>
          <a:prstGeom prst="rect">
            <a:avLst/>
          </a:prstGeom>
        </p:spPr>
      </p:pic>
      <p:sp>
        <p:nvSpPr>
          <p:cNvPr id="82" name="TextBox 81">
            <a:extLst>
              <a:ext uri="{FF2B5EF4-FFF2-40B4-BE49-F238E27FC236}">
                <a16:creationId xmlns:a16="http://schemas.microsoft.com/office/drawing/2014/main" id="{7929C479-EB4C-B313-4751-A1C2D06157E5}"/>
              </a:ext>
            </a:extLst>
          </p:cNvPr>
          <p:cNvSpPr txBox="1"/>
          <p:nvPr/>
        </p:nvSpPr>
        <p:spPr>
          <a:xfrm>
            <a:off x="11378965" y="64532"/>
            <a:ext cx="594816" cy="369332"/>
          </a:xfrm>
          <a:prstGeom prst="rect">
            <a:avLst/>
          </a:prstGeom>
          <a:noFill/>
        </p:spPr>
        <p:txBody>
          <a:bodyPr wrap="square">
            <a:spAutoFit/>
          </a:bodyPr>
          <a:lstStyle/>
          <a:p>
            <a:pPr algn="ctr"/>
            <a:r>
              <a:rPr lang="en-US" sz="1800" dirty="0">
                <a:solidFill>
                  <a:schemeClr val="tx1">
                    <a:lumMod val="85000"/>
                    <a:lumOff val="15000"/>
                  </a:schemeClr>
                </a:solidFill>
              </a:rPr>
              <a:t>1</a:t>
            </a:r>
            <a:endParaRPr lang="en-US" dirty="0">
              <a:solidFill>
                <a:schemeClr val="tx1">
                  <a:lumMod val="85000"/>
                  <a:lumOff val="15000"/>
                </a:schemeClr>
              </a:solidFill>
            </a:endParaRPr>
          </a:p>
        </p:txBody>
      </p:sp>
    </p:spTree>
    <p:extLst>
      <p:ext uri="{BB962C8B-B14F-4D97-AF65-F5344CB8AC3E}">
        <p14:creationId xmlns:p14="http://schemas.microsoft.com/office/powerpoint/2010/main" val="27717648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8"/>
                                        </p:tgtEl>
                                        <p:attrNameLst>
                                          <p:attrName>style.visibility</p:attrName>
                                        </p:attrNameLst>
                                      </p:cBhvr>
                                      <p:to>
                                        <p:strVal val="visible"/>
                                      </p:to>
                                    </p:set>
                                    <p:animEffect transition="in" filter="fade">
                                      <p:cBhvr>
                                        <p:cTn id="12" dur="500"/>
                                        <p:tgtEl>
                                          <p:spTgt spid="7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0"/>
                                        </p:tgtEl>
                                        <p:attrNameLst>
                                          <p:attrName>style.visibility</p:attrName>
                                        </p:attrNameLst>
                                      </p:cBhvr>
                                      <p:to>
                                        <p:strVal val="visible"/>
                                      </p:to>
                                    </p:set>
                                    <p:animEffect transition="in" filter="fade">
                                      <p:cBhvr>
                                        <p:cTn id="1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B712F-E955-2BDE-6B85-476131FCDF32}"/>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64BC30B2-48EF-B8E8-D386-431FAE322FA8}"/>
              </a:ext>
              <a:ext uri="{C183D7F6-B498-43B3-948B-1728B52AA6E4}">
                <adec:decorative xmlns:adec="http://schemas.microsoft.com/office/drawing/2017/decorative" val="1"/>
              </a:ext>
            </a:extLst>
          </p:cNvPr>
          <p:cNvGrpSpPr/>
          <p:nvPr/>
        </p:nvGrpSpPr>
        <p:grpSpPr>
          <a:xfrm>
            <a:off x="0" y="1314141"/>
            <a:ext cx="12192000" cy="5543859"/>
            <a:chOff x="0" y="1314141"/>
            <a:chExt cx="12192000" cy="5543859"/>
          </a:xfrm>
        </p:grpSpPr>
        <p:sp>
          <p:nvSpPr>
            <p:cNvPr id="116" name="Rectangle 115">
              <a:extLst>
                <a:ext uri="{FF2B5EF4-FFF2-40B4-BE49-F238E27FC236}">
                  <a16:creationId xmlns:a16="http://schemas.microsoft.com/office/drawing/2014/main" id="{F8899E98-5CA2-0D17-0E88-9A83B6DB4A49}"/>
                </a:ext>
              </a:extLst>
            </p:cNvPr>
            <p:cNvSpPr/>
            <p:nvPr/>
          </p:nvSpPr>
          <p:spPr bwMode="auto">
            <a:xfrm>
              <a:off x="0" y="4940300"/>
              <a:ext cx="12192000" cy="19177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err="1">
                <a:solidFill>
                  <a:srgbClr val="FFFFFF"/>
                </a:solidFill>
                <a:ea typeface="Segoe UI" pitchFamily="34" charset="0"/>
                <a:cs typeface="Segoe UI" pitchFamily="34" charset="0"/>
              </a:endParaRPr>
            </a:p>
          </p:txBody>
        </p:sp>
        <p:sp>
          <p:nvSpPr>
            <p:cNvPr id="120" name="Rectangle: Rounded Corners 119">
              <a:extLst>
                <a:ext uri="{FF2B5EF4-FFF2-40B4-BE49-F238E27FC236}">
                  <a16:creationId xmlns:a16="http://schemas.microsoft.com/office/drawing/2014/main" id="{D7E3EE66-6179-1070-1FFC-17A09DACB57A}"/>
                </a:ext>
              </a:extLst>
            </p:cNvPr>
            <p:cNvSpPr/>
            <p:nvPr/>
          </p:nvSpPr>
          <p:spPr bwMode="auto">
            <a:xfrm>
              <a:off x="592682" y="1314141"/>
              <a:ext cx="11021125" cy="4630879"/>
            </a:xfrm>
            <a:prstGeom prst="roundRect">
              <a:avLst>
                <a:gd name="adj" fmla="val 2775"/>
              </a:avLst>
            </a:prstGeom>
            <a:solidFill>
              <a:schemeClr val="bg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18" name="Arrow: Bent 117">
              <a:extLst>
                <a:ext uri="{FF2B5EF4-FFF2-40B4-BE49-F238E27FC236}">
                  <a16:creationId xmlns:a16="http://schemas.microsoft.com/office/drawing/2014/main" id="{BF60B880-E4D7-984D-0960-1A5CE2D1049F}"/>
                </a:ext>
              </a:extLst>
            </p:cNvPr>
            <p:cNvSpPr/>
            <p:nvPr/>
          </p:nvSpPr>
          <p:spPr bwMode="auto">
            <a:xfrm rot="10800000" flipH="1" flipV="1">
              <a:off x="753018" y="6508787"/>
              <a:ext cx="11438982" cy="349213"/>
            </a:xfrm>
            <a:prstGeom prst="bentArrow">
              <a:avLst>
                <a:gd name="adj1" fmla="val 14248"/>
                <a:gd name="adj2" fmla="val 0"/>
                <a:gd name="adj3" fmla="val 0"/>
                <a:gd name="adj4" fmla="val 92727"/>
              </a:avLst>
            </a:prstGeom>
            <a:noFill/>
            <a:ln w="203200">
              <a:solidFill>
                <a:schemeClr val="bg1"/>
              </a:solidFill>
              <a:beve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rgbClr val="FFFFFF"/>
                </a:solidFill>
                <a:ea typeface="Segoe UI" pitchFamily="34" charset="0"/>
                <a:cs typeface="Segoe UI" pitchFamily="34" charset="0"/>
              </a:endParaRPr>
            </a:p>
          </p:txBody>
        </p:sp>
        <p:sp>
          <p:nvSpPr>
            <p:cNvPr id="119" name="Arrow: Bent 118">
              <a:extLst>
                <a:ext uri="{FF2B5EF4-FFF2-40B4-BE49-F238E27FC236}">
                  <a16:creationId xmlns:a16="http://schemas.microsoft.com/office/drawing/2014/main" id="{58FB9E45-05BF-98BD-60D1-F7593491A885}"/>
                </a:ext>
              </a:extLst>
            </p:cNvPr>
            <p:cNvSpPr/>
            <p:nvPr/>
          </p:nvSpPr>
          <p:spPr bwMode="auto">
            <a:xfrm rot="10800000" flipH="1" flipV="1">
              <a:off x="753018" y="6508787"/>
              <a:ext cx="9140282" cy="349213"/>
            </a:xfrm>
            <a:prstGeom prst="bentArrow">
              <a:avLst>
                <a:gd name="adj1" fmla="val 14248"/>
                <a:gd name="adj2" fmla="val 0"/>
                <a:gd name="adj3" fmla="val 0"/>
                <a:gd name="adj4" fmla="val 92727"/>
              </a:avLst>
            </a:prstGeom>
            <a:noFill/>
            <a:ln w="203200">
              <a:solidFill>
                <a:srgbClr val="FFB900">
                  <a:alpha val="80000"/>
                </a:srgbClr>
              </a:solidFill>
              <a:beve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rgbClr val="FFFFFF"/>
                </a:solidFill>
                <a:ea typeface="Segoe UI" pitchFamily="34" charset="0"/>
                <a:cs typeface="Segoe UI" pitchFamily="34" charset="0"/>
              </a:endParaRPr>
            </a:p>
          </p:txBody>
        </p:sp>
      </p:grpSp>
      <p:sp>
        <p:nvSpPr>
          <p:cNvPr id="52" name="Rectangle: Rounded Corners 51">
            <a:extLst>
              <a:ext uri="{FF2B5EF4-FFF2-40B4-BE49-F238E27FC236}">
                <a16:creationId xmlns:a16="http://schemas.microsoft.com/office/drawing/2014/main" id="{F81AF796-6232-8435-9EDC-91C134FA84AD}"/>
              </a:ext>
            </a:extLst>
          </p:cNvPr>
          <p:cNvSpPr/>
          <p:nvPr/>
        </p:nvSpPr>
        <p:spPr bwMode="auto">
          <a:xfrm>
            <a:off x="1601337" y="1389242"/>
            <a:ext cx="3161731" cy="2881600"/>
          </a:xfrm>
          <a:prstGeom prst="roundRect">
            <a:avLst>
              <a:gd name="adj" fmla="val 2325"/>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76" name="Title 75">
            <a:extLst>
              <a:ext uri="{FF2B5EF4-FFF2-40B4-BE49-F238E27FC236}">
                <a16:creationId xmlns:a16="http://schemas.microsoft.com/office/drawing/2014/main" id="{C7AA4B72-BE76-9618-C018-0249930597D9}"/>
              </a:ext>
            </a:extLst>
          </p:cNvPr>
          <p:cNvSpPr>
            <a:spLocks noGrp="1"/>
          </p:cNvSpPr>
          <p:nvPr>
            <p:ph type="title"/>
          </p:nvPr>
        </p:nvSpPr>
        <p:spPr/>
        <p:txBody>
          <a:bodyPr/>
          <a:lstStyle/>
          <a:p>
            <a:r>
              <a:rPr lang="en-US" dirty="0"/>
              <a:t>Goal Mapping </a:t>
            </a:r>
          </a:p>
        </p:txBody>
      </p:sp>
      <p:grpSp>
        <p:nvGrpSpPr>
          <p:cNvPr id="5" name="Group 4" descr=" Aspiration presentation">
            <a:extLst>
              <a:ext uri="{FF2B5EF4-FFF2-40B4-BE49-F238E27FC236}">
                <a16:creationId xmlns:a16="http://schemas.microsoft.com/office/drawing/2014/main" id="{83A63E49-AC9A-9CDA-34B2-EDD6E86F24A1}"/>
              </a:ext>
            </a:extLst>
          </p:cNvPr>
          <p:cNvGrpSpPr/>
          <p:nvPr/>
        </p:nvGrpSpPr>
        <p:grpSpPr>
          <a:xfrm>
            <a:off x="9399245" y="511260"/>
            <a:ext cx="2214562" cy="182880"/>
            <a:chOff x="9134476" y="417461"/>
            <a:chExt cx="2214562" cy="182880"/>
          </a:xfrm>
        </p:grpSpPr>
        <p:sp>
          <p:nvSpPr>
            <p:cNvPr id="3" name="Rectangle 2">
              <a:extLst>
                <a:ext uri="{FF2B5EF4-FFF2-40B4-BE49-F238E27FC236}">
                  <a16:creationId xmlns:a16="http://schemas.microsoft.com/office/drawing/2014/main" id="{031926F9-90F0-E922-588F-B675DDDF392A}"/>
                </a:ext>
                <a:ext uri="{C183D7F6-B498-43B3-948B-1728B52AA6E4}">
                  <adec:decorative xmlns:adec="http://schemas.microsoft.com/office/drawing/2017/decorative" val="1"/>
                </a:ext>
              </a:extLst>
            </p:cNvPr>
            <p:cNvSpPr/>
            <p:nvPr/>
          </p:nvSpPr>
          <p:spPr bwMode="auto">
            <a:xfrm>
              <a:off x="9134476" y="417461"/>
              <a:ext cx="77555" cy="182880"/>
            </a:xfrm>
            <a:prstGeom prst="rect">
              <a:avLst/>
            </a:prstGeom>
            <a:solidFill>
              <a:schemeClr val="tx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chemeClr val="tx1"/>
                </a:solidFill>
                <a:effectLst/>
                <a:uLnTx/>
                <a:uFillTx/>
                <a:latin typeface="Segoe UI"/>
                <a:ea typeface="Segoe UI" pitchFamily="34" charset="0"/>
                <a:cs typeface="Segoe UI" pitchFamily="34" charset="0"/>
              </a:endParaRPr>
            </a:p>
          </p:txBody>
        </p:sp>
        <p:sp>
          <p:nvSpPr>
            <p:cNvPr id="70" name="TextBox 69">
              <a:extLst>
                <a:ext uri="{FF2B5EF4-FFF2-40B4-BE49-F238E27FC236}">
                  <a16:creationId xmlns:a16="http://schemas.microsoft.com/office/drawing/2014/main" id="{AF039F62-6F0E-DF86-5577-34E2F80EA733}"/>
                </a:ext>
                <a:ext uri="{C183D7F6-B498-43B3-948B-1728B52AA6E4}">
                  <adec:decorative xmlns:adec="http://schemas.microsoft.com/office/drawing/2017/decorative" val="1"/>
                </a:ext>
              </a:extLst>
            </p:cNvPr>
            <p:cNvSpPr txBox="1"/>
            <p:nvPr/>
          </p:nvSpPr>
          <p:spPr>
            <a:xfrm>
              <a:off x="9293005" y="424263"/>
              <a:ext cx="2056033" cy="16927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dirty="0">
                  <a:ln>
                    <a:noFill/>
                  </a:ln>
                  <a:effectLst/>
                  <a:uLnTx/>
                  <a:uFillTx/>
                  <a:latin typeface="Segoe UI"/>
                  <a:ea typeface="Segoe UI" pitchFamily="34" charset="0"/>
                  <a:cs typeface="Segoe UI" pitchFamily="34" charset="0"/>
                </a:rPr>
                <a:t> Aspiration presentation</a:t>
              </a:r>
            </a:p>
          </p:txBody>
        </p:sp>
      </p:grpSp>
      <p:grpSp>
        <p:nvGrpSpPr>
          <p:cNvPr id="6" name="Group 5" descr="Based on workshops and shared information">
            <a:extLst>
              <a:ext uri="{FF2B5EF4-FFF2-40B4-BE49-F238E27FC236}">
                <a16:creationId xmlns:a16="http://schemas.microsoft.com/office/drawing/2014/main" id="{4C2F1E6B-8AF6-99CA-B9CB-AA9FCF87B3F8}"/>
              </a:ext>
            </a:extLst>
          </p:cNvPr>
          <p:cNvGrpSpPr/>
          <p:nvPr/>
        </p:nvGrpSpPr>
        <p:grpSpPr>
          <a:xfrm>
            <a:off x="9399244" y="821419"/>
            <a:ext cx="2214563" cy="182881"/>
            <a:chOff x="9134475" y="727620"/>
            <a:chExt cx="2214563" cy="182881"/>
          </a:xfrm>
        </p:grpSpPr>
        <p:sp>
          <p:nvSpPr>
            <p:cNvPr id="69" name="Rectangle 68">
              <a:extLst>
                <a:ext uri="{FF2B5EF4-FFF2-40B4-BE49-F238E27FC236}">
                  <a16:creationId xmlns:a16="http://schemas.microsoft.com/office/drawing/2014/main" id="{5D22A2F0-2426-A30E-4C16-486301F06505}"/>
                </a:ext>
                <a:ext uri="{C183D7F6-B498-43B3-948B-1728B52AA6E4}">
                  <adec:decorative xmlns:adec="http://schemas.microsoft.com/office/drawing/2017/decorative" val="1"/>
                </a:ext>
              </a:extLst>
            </p:cNvPr>
            <p:cNvSpPr>
              <a:spLocks/>
            </p:cNvSpPr>
            <p:nvPr/>
          </p:nvSpPr>
          <p:spPr bwMode="auto">
            <a:xfrm>
              <a:off x="9134475" y="727621"/>
              <a:ext cx="77556" cy="182880"/>
            </a:xfrm>
            <a:prstGeom prst="rect">
              <a:avLst/>
            </a:prstGeom>
            <a:solidFill>
              <a:schemeClr val="tx2">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chemeClr val="tx1"/>
                </a:solidFill>
                <a:effectLst/>
                <a:uLnTx/>
                <a:uFillTx/>
                <a:latin typeface="Segoe UI"/>
                <a:ea typeface="+mn-ea"/>
                <a:cs typeface="Segoe UI"/>
              </a:endParaRPr>
            </a:p>
          </p:txBody>
        </p:sp>
        <p:sp>
          <p:nvSpPr>
            <p:cNvPr id="71" name="TextBox 70">
              <a:extLst>
                <a:ext uri="{FF2B5EF4-FFF2-40B4-BE49-F238E27FC236}">
                  <a16:creationId xmlns:a16="http://schemas.microsoft.com/office/drawing/2014/main" id="{896265CE-9BB5-4569-B74A-32E521521E40}"/>
                </a:ext>
                <a:ext uri="{C183D7F6-B498-43B3-948B-1728B52AA6E4}">
                  <adec:decorative xmlns:adec="http://schemas.microsoft.com/office/drawing/2017/decorative" val="1"/>
                </a:ext>
              </a:extLst>
            </p:cNvPr>
            <p:cNvSpPr txBox="1">
              <a:spLocks/>
            </p:cNvSpPr>
            <p:nvPr/>
          </p:nvSpPr>
          <p:spPr>
            <a:xfrm>
              <a:off x="9293005" y="727620"/>
              <a:ext cx="2056033" cy="182880"/>
            </a:xfrm>
            <a:prstGeom prst="rect">
              <a:avLst/>
            </a:prstGeom>
            <a:noFill/>
          </p:spPr>
          <p:txBody>
            <a:bodyPr wrap="square" lIns="0" tIns="0" rIns="0" bIns="0" rtlCol="0">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100" dirty="0">
                  <a:latin typeface="Segoe UI"/>
                  <a:cs typeface="Segoe UI"/>
                </a:rPr>
                <a:t>Based </a:t>
              </a:r>
              <a:r>
                <a:rPr kumimoji="0" lang="en-US" sz="1100" i="0" u="none" strike="noStrike" kern="1200" cap="none" spc="0" normalizeH="0" baseline="0" noProof="0" dirty="0">
                  <a:ln>
                    <a:noFill/>
                  </a:ln>
                  <a:effectLst/>
                  <a:uLnTx/>
                  <a:uFillTx/>
                  <a:latin typeface="Segoe UI"/>
                  <a:ea typeface="+mn-ea"/>
                  <a:cs typeface="Segoe UI"/>
                </a:rPr>
                <a:t>on workshops</a:t>
              </a:r>
              <a:r>
                <a:rPr lang="en-US" sz="1100" dirty="0">
                  <a:latin typeface="Segoe UI"/>
                  <a:cs typeface="Segoe UI"/>
                </a:rPr>
                <a:t> </a:t>
              </a:r>
              <a:r>
                <a:rPr kumimoji="0" lang="en-US" sz="1100" i="0" u="none" strike="noStrike" kern="1200" cap="none" spc="0" normalizeH="0" baseline="0" noProof="0" dirty="0">
                  <a:ln>
                    <a:noFill/>
                  </a:ln>
                  <a:effectLst/>
                  <a:uLnTx/>
                  <a:uFillTx/>
                  <a:latin typeface="Segoe UI"/>
                  <a:ea typeface="+mn-ea"/>
                  <a:cs typeface="Segoe UI"/>
                </a:rPr>
                <a:t>and shared information</a:t>
              </a:r>
              <a:endParaRPr kumimoji="0" lang="en-US" sz="1100" i="0" u="none" strike="noStrike" kern="1200" cap="none" spc="0" normalizeH="0" baseline="0" noProof="0" dirty="0">
                <a:ln>
                  <a:noFill/>
                </a:ln>
                <a:effectLst/>
                <a:uLnTx/>
                <a:uFillTx/>
                <a:latin typeface="Segoe UI"/>
                <a:ea typeface="Segoe UI" pitchFamily="34" charset="0"/>
                <a:cs typeface="Segoe UI" pitchFamily="34" charset="0"/>
              </a:endParaRPr>
            </a:p>
          </p:txBody>
        </p:sp>
      </p:grpSp>
      <p:sp>
        <p:nvSpPr>
          <p:cNvPr id="122" name="TextBox 121">
            <a:extLst>
              <a:ext uri="{FF2B5EF4-FFF2-40B4-BE49-F238E27FC236}">
                <a16:creationId xmlns:a16="http://schemas.microsoft.com/office/drawing/2014/main" id="{06295089-89DD-BD2D-6058-4F7D1A5FD0B8}"/>
              </a:ext>
            </a:extLst>
          </p:cNvPr>
          <p:cNvSpPr txBox="1"/>
          <p:nvPr/>
        </p:nvSpPr>
        <p:spPr>
          <a:xfrm rot="16200000">
            <a:off x="664418" y="2104155"/>
            <a:ext cx="1404345" cy="184666"/>
          </a:xfrm>
          <a:prstGeom prst="rect">
            <a:avLst/>
          </a:prstGeom>
          <a:noFill/>
        </p:spPr>
        <p:txBody>
          <a:bodyPr wrap="square" lIns="0" tIns="0" rIns="0" bIns="0" rtlCol="0" anchor="b">
            <a:spAutoFit/>
          </a:bodyPr>
          <a:lstStyle>
            <a:defPPr>
              <a:defRPr lang="en-US"/>
            </a:defPPr>
            <a:lvl1pPr>
              <a:defRPr sz="2800" b="1"/>
            </a:lvl1pPr>
          </a:lstStyle>
          <a:p>
            <a:pPr marL="0" marR="0" lvl="0" indent="0" algn="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accent1"/>
                </a:solidFill>
                <a:effectLst/>
                <a:uLnTx/>
                <a:uFillTx/>
                <a:latin typeface="+mj-lt"/>
                <a:ea typeface="+mn-ea"/>
                <a:cs typeface="+mn-cs"/>
              </a:rPr>
              <a:t>Business Goals</a:t>
            </a:r>
          </a:p>
        </p:txBody>
      </p:sp>
      <p:sp>
        <p:nvSpPr>
          <p:cNvPr id="121" name="Rectangle: Rounded Corners 120">
            <a:extLst>
              <a:ext uri="{FF2B5EF4-FFF2-40B4-BE49-F238E27FC236}">
                <a16:creationId xmlns:a16="http://schemas.microsoft.com/office/drawing/2014/main" id="{881F8A0E-59D7-D283-1B86-718C720E7DD1}"/>
              </a:ext>
            </a:extLst>
          </p:cNvPr>
          <p:cNvSpPr/>
          <p:nvPr/>
        </p:nvSpPr>
        <p:spPr bwMode="auto">
          <a:xfrm>
            <a:off x="1676615" y="1470093"/>
            <a:ext cx="3000372" cy="246888"/>
          </a:xfrm>
          <a:prstGeom prst="roundRect">
            <a:avLst/>
          </a:prstGeom>
          <a:solidFill>
            <a:schemeClr val="tx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spcAft>
                <a:spcPts val="600"/>
              </a:spcAft>
              <a:buClrTx/>
              <a:buSzTx/>
              <a:buFontTx/>
              <a:buNone/>
              <a:tabLst/>
              <a:defRPr/>
            </a:pPr>
            <a:r>
              <a:rPr kumimoji="0" lang="en-US" sz="800" b="1" i="0" u="none" strike="noStrike" kern="1200" cap="none" normalizeH="0" baseline="0" noProof="0">
                <a:ln>
                  <a:noFill/>
                </a:ln>
                <a:solidFill>
                  <a:schemeClr val="bg1"/>
                </a:solidFill>
                <a:effectLst/>
                <a:uLnTx/>
                <a:uFillTx/>
                <a:ea typeface="Segoe UI" pitchFamily="34" charset="0"/>
                <a:cs typeface="Segoe UI"/>
              </a:rPr>
              <a:t>Getting and Staying Profitable</a:t>
            </a:r>
          </a:p>
        </p:txBody>
      </p:sp>
      <p:sp>
        <p:nvSpPr>
          <p:cNvPr id="125" name="Rectangle: Rounded Corners 124">
            <a:extLst>
              <a:ext uri="{FF2B5EF4-FFF2-40B4-BE49-F238E27FC236}">
                <a16:creationId xmlns:a16="http://schemas.microsoft.com/office/drawing/2014/main" id="{F6677E5F-34A3-0EC7-709F-F4D96D7EB67B}"/>
              </a:ext>
            </a:extLst>
          </p:cNvPr>
          <p:cNvSpPr/>
          <p:nvPr/>
        </p:nvSpPr>
        <p:spPr bwMode="auto">
          <a:xfrm>
            <a:off x="1676615" y="1778235"/>
            <a:ext cx="3000372" cy="246888"/>
          </a:xfrm>
          <a:prstGeom prst="roundRect">
            <a:avLst/>
          </a:prstGeom>
          <a:solidFill>
            <a:schemeClr val="tx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spcAft>
                <a:spcPts val="600"/>
              </a:spcAft>
              <a:buClrTx/>
              <a:buSzTx/>
              <a:buFontTx/>
              <a:buNone/>
              <a:tabLst/>
              <a:defRPr/>
            </a:pPr>
            <a:r>
              <a:rPr kumimoji="0" lang="en-US" sz="800" b="1" i="0" u="none" strike="noStrike" kern="1200" cap="none" normalizeH="0" baseline="0" noProof="0">
                <a:ln>
                  <a:noFill/>
                </a:ln>
                <a:solidFill>
                  <a:schemeClr val="bg1"/>
                </a:solidFill>
                <a:effectLst/>
                <a:uLnTx/>
                <a:uFillTx/>
                <a:ea typeface="Segoe UI" pitchFamily="34" charset="0"/>
                <a:cs typeface="Segoe UI"/>
              </a:rPr>
              <a:t>Delivering 10x current energy production by 2030</a:t>
            </a:r>
          </a:p>
        </p:txBody>
      </p:sp>
      <p:sp>
        <p:nvSpPr>
          <p:cNvPr id="126" name="Rectangle: Rounded Corners 125">
            <a:extLst>
              <a:ext uri="{FF2B5EF4-FFF2-40B4-BE49-F238E27FC236}">
                <a16:creationId xmlns:a16="http://schemas.microsoft.com/office/drawing/2014/main" id="{5009C58F-4847-0C29-A15D-6C03ED769F18}"/>
              </a:ext>
            </a:extLst>
          </p:cNvPr>
          <p:cNvSpPr/>
          <p:nvPr/>
        </p:nvSpPr>
        <p:spPr bwMode="auto">
          <a:xfrm>
            <a:off x="1676615" y="2086377"/>
            <a:ext cx="3000372" cy="246888"/>
          </a:xfrm>
          <a:prstGeom prst="roundRect">
            <a:avLst/>
          </a:prstGeom>
          <a:solidFill>
            <a:schemeClr val="tx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spcAft>
                <a:spcPts val="600"/>
              </a:spcAft>
              <a:buClrTx/>
              <a:buSzTx/>
              <a:buFontTx/>
              <a:buNone/>
              <a:tabLst/>
              <a:defRPr/>
            </a:pPr>
            <a:r>
              <a:rPr kumimoji="0" lang="en-US" sz="800" b="1" i="0" u="none" strike="noStrike" kern="1200" cap="none" normalizeH="0" baseline="0" noProof="0">
                <a:ln>
                  <a:noFill/>
                </a:ln>
                <a:solidFill>
                  <a:schemeClr val="bg1"/>
                </a:solidFill>
                <a:effectLst/>
                <a:uLnTx/>
                <a:uFillTx/>
                <a:ea typeface="Segoe UI" pitchFamily="34" charset="0"/>
                <a:cs typeface="Segoe UI"/>
              </a:rPr>
              <a:t>Expanding in new product areas within the sector</a:t>
            </a:r>
          </a:p>
        </p:txBody>
      </p:sp>
      <p:sp>
        <p:nvSpPr>
          <p:cNvPr id="127" name="Rectangle: Rounded Corners 126">
            <a:extLst>
              <a:ext uri="{FF2B5EF4-FFF2-40B4-BE49-F238E27FC236}">
                <a16:creationId xmlns:a16="http://schemas.microsoft.com/office/drawing/2014/main" id="{F61A0AFF-D995-150C-7ADC-D88E9540417B}"/>
              </a:ext>
            </a:extLst>
          </p:cNvPr>
          <p:cNvSpPr/>
          <p:nvPr/>
        </p:nvSpPr>
        <p:spPr bwMode="auto">
          <a:xfrm>
            <a:off x="1676615" y="2394519"/>
            <a:ext cx="3000372" cy="246888"/>
          </a:xfrm>
          <a:prstGeom prst="roundRect">
            <a:avLst/>
          </a:prstGeom>
          <a:solidFill>
            <a:schemeClr val="tx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spcAft>
                <a:spcPts val="600"/>
              </a:spcAft>
              <a:buClrTx/>
              <a:buSzTx/>
              <a:buFontTx/>
              <a:buNone/>
              <a:tabLst/>
              <a:defRPr/>
            </a:pPr>
            <a:r>
              <a:rPr kumimoji="0" lang="en-US" sz="800" b="1" i="0" u="none" strike="noStrike" kern="1200" cap="none" normalizeH="0" baseline="0" noProof="0">
                <a:ln>
                  <a:noFill/>
                </a:ln>
                <a:solidFill>
                  <a:schemeClr val="bg1"/>
                </a:solidFill>
                <a:effectLst/>
                <a:uLnTx/>
                <a:uFillTx/>
                <a:ea typeface="Segoe UI" pitchFamily="34" charset="0"/>
                <a:cs typeface="Segoe UI"/>
              </a:rPr>
              <a:t>Employee Attraction and retention</a:t>
            </a:r>
          </a:p>
        </p:txBody>
      </p:sp>
      <p:sp>
        <p:nvSpPr>
          <p:cNvPr id="128" name="Rectangle: Rounded Corners 127">
            <a:extLst>
              <a:ext uri="{FF2B5EF4-FFF2-40B4-BE49-F238E27FC236}">
                <a16:creationId xmlns:a16="http://schemas.microsoft.com/office/drawing/2014/main" id="{7610CC89-7220-0CB1-879F-11033A899B44}"/>
              </a:ext>
            </a:extLst>
          </p:cNvPr>
          <p:cNvSpPr/>
          <p:nvPr/>
        </p:nvSpPr>
        <p:spPr bwMode="auto">
          <a:xfrm>
            <a:off x="1676615" y="2702661"/>
            <a:ext cx="3000372" cy="246888"/>
          </a:xfrm>
          <a:prstGeom prst="roundRect">
            <a:avLst/>
          </a:prstGeom>
          <a:solidFill>
            <a:schemeClr val="tx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spcAft>
                <a:spcPts val="600"/>
              </a:spcAft>
              <a:buClrTx/>
              <a:buSzTx/>
              <a:buFontTx/>
              <a:buNone/>
              <a:tabLst/>
              <a:defRPr/>
            </a:pPr>
            <a:r>
              <a:rPr kumimoji="0" lang="en-US" sz="800" b="1" i="0" u="none" strike="noStrike" kern="1200" cap="none" normalizeH="0" baseline="0" noProof="0">
                <a:ln>
                  <a:noFill/>
                </a:ln>
                <a:solidFill>
                  <a:schemeClr val="bg1"/>
                </a:solidFill>
                <a:effectLst/>
                <a:uLnTx/>
                <a:uFillTx/>
                <a:ea typeface="Segoe UI" pitchFamily="34" charset="0"/>
                <a:cs typeface="Segoe UI"/>
              </a:rPr>
              <a:t>Staying Ahead of Competition</a:t>
            </a:r>
          </a:p>
        </p:txBody>
      </p:sp>
      <p:sp>
        <p:nvSpPr>
          <p:cNvPr id="129" name="Rectangle: Rounded Corners 128">
            <a:extLst>
              <a:ext uri="{FF2B5EF4-FFF2-40B4-BE49-F238E27FC236}">
                <a16:creationId xmlns:a16="http://schemas.microsoft.com/office/drawing/2014/main" id="{7E0B7BCA-664B-8EA9-A1A3-2314B98A318A}"/>
              </a:ext>
            </a:extLst>
          </p:cNvPr>
          <p:cNvSpPr/>
          <p:nvPr/>
        </p:nvSpPr>
        <p:spPr bwMode="auto">
          <a:xfrm>
            <a:off x="1676615" y="3010803"/>
            <a:ext cx="3000372" cy="246888"/>
          </a:xfrm>
          <a:prstGeom prst="roundRect">
            <a:avLst/>
          </a:prstGeom>
          <a:solidFill>
            <a:schemeClr val="tx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spcAft>
                <a:spcPts val="600"/>
              </a:spcAft>
              <a:buClrTx/>
              <a:buSzTx/>
              <a:buFontTx/>
              <a:buNone/>
              <a:tabLst/>
              <a:defRPr/>
            </a:pPr>
            <a:r>
              <a:rPr kumimoji="0" lang="en-US" sz="800" b="1" i="0" u="none" strike="noStrike" kern="1200" cap="none" normalizeH="0" baseline="0" noProof="0">
                <a:ln>
                  <a:noFill/>
                </a:ln>
                <a:solidFill>
                  <a:schemeClr val="bg1"/>
                </a:solidFill>
                <a:effectLst/>
                <a:uLnTx/>
                <a:uFillTx/>
                <a:ea typeface="Segoe UI" pitchFamily="34" charset="0"/>
                <a:cs typeface="Segoe UI"/>
              </a:rPr>
              <a:t>Dealing with Change</a:t>
            </a:r>
          </a:p>
        </p:txBody>
      </p:sp>
      <p:sp>
        <p:nvSpPr>
          <p:cNvPr id="130" name="Rectangle: Rounded Corners 129">
            <a:extLst>
              <a:ext uri="{FF2B5EF4-FFF2-40B4-BE49-F238E27FC236}">
                <a16:creationId xmlns:a16="http://schemas.microsoft.com/office/drawing/2014/main" id="{A5687EE3-558F-1538-5465-B034DEFA70BD}"/>
              </a:ext>
            </a:extLst>
          </p:cNvPr>
          <p:cNvSpPr/>
          <p:nvPr/>
        </p:nvSpPr>
        <p:spPr bwMode="auto">
          <a:xfrm>
            <a:off x="1676615" y="3318945"/>
            <a:ext cx="3000372" cy="246888"/>
          </a:xfrm>
          <a:prstGeom prst="roundRect">
            <a:avLst/>
          </a:prstGeom>
          <a:solidFill>
            <a:schemeClr val="tx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spcAft>
                <a:spcPts val="600"/>
              </a:spcAft>
              <a:buClrTx/>
              <a:buSzTx/>
              <a:buFontTx/>
              <a:buNone/>
              <a:tabLst/>
              <a:defRPr/>
            </a:pPr>
            <a:r>
              <a:rPr kumimoji="0" lang="en-US" sz="800" b="1" i="0" u="none" strike="noStrike" kern="1200" cap="none" normalizeH="0" baseline="0" noProof="0" dirty="0">
                <a:ln>
                  <a:noFill/>
                </a:ln>
                <a:solidFill>
                  <a:schemeClr val="bg1"/>
                </a:solidFill>
                <a:effectLst/>
                <a:uLnTx/>
                <a:uFillTx/>
                <a:ea typeface="Segoe UI" pitchFamily="34" charset="0"/>
                <a:cs typeface="Segoe UI"/>
              </a:rPr>
              <a:t>Remain the world leader in </a:t>
            </a:r>
            <a:r>
              <a:rPr lang="en-US" sz="800" b="1" dirty="0">
                <a:solidFill>
                  <a:schemeClr val="bg1"/>
                </a:solidFill>
                <a:ea typeface="Segoe UI" pitchFamily="34" charset="0"/>
                <a:cs typeface="Segoe UI"/>
              </a:rPr>
              <a:t>XYZ energy product</a:t>
            </a:r>
            <a:endParaRPr kumimoji="0" lang="en-US" sz="800" b="1" i="0" u="none" strike="noStrike" kern="1200" cap="none" normalizeH="0" baseline="0" noProof="0" dirty="0">
              <a:ln>
                <a:noFill/>
              </a:ln>
              <a:solidFill>
                <a:schemeClr val="bg1"/>
              </a:solidFill>
              <a:effectLst/>
              <a:uLnTx/>
              <a:uFillTx/>
              <a:ea typeface="Segoe UI" pitchFamily="34" charset="0"/>
              <a:cs typeface="Segoe UI"/>
            </a:endParaRPr>
          </a:p>
        </p:txBody>
      </p:sp>
      <p:sp>
        <p:nvSpPr>
          <p:cNvPr id="131" name="Rectangle: Rounded Corners 130">
            <a:extLst>
              <a:ext uri="{FF2B5EF4-FFF2-40B4-BE49-F238E27FC236}">
                <a16:creationId xmlns:a16="http://schemas.microsoft.com/office/drawing/2014/main" id="{3E1E4619-D7A3-C881-D747-88193FE51B56}"/>
              </a:ext>
            </a:extLst>
          </p:cNvPr>
          <p:cNvSpPr/>
          <p:nvPr/>
        </p:nvSpPr>
        <p:spPr bwMode="auto">
          <a:xfrm>
            <a:off x="1676615" y="3627087"/>
            <a:ext cx="3000372" cy="246888"/>
          </a:xfrm>
          <a:prstGeom prst="roundRect">
            <a:avLst/>
          </a:prstGeom>
          <a:solidFill>
            <a:schemeClr val="tx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spcAft>
                <a:spcPts val="600"/>
              </a:spcAft>
              <a:buClrTx/>
              <a:buSzTx/>
              <a:buFontTx/>
              <a:buNone/>
              <a:tabLst/>
              <a:defRPr/>
            </a:pPr>
            <a:r>
              <a:rPr kumimoji="0" lang="en-US" sz="800" b="1" i="0" u="none" strike="noStrike" kern="1200" cap="none" normalizeH="0" baseline="0" noProof="0">
                <a:ln>
                  <a:noFill/>
                </a:ln>
                <a:solidFill>
                  <a:schemeClr val="bg1"/>
                </a:solidFill>
                <a:effectLst/>
                <a:uLnTx/>
                <a:uFillTx/>
                <a:ea typeface="Segoe UI" pitchFamily="34" charset="0"/>
                <a:cs typeface="Segoe UI"/>
              </a:rPr>
              <a:t>Driving market expectations</a:t>
            </a:r>
          </a:p>
        </p:txBody>
      </p:sp>
      <p:sp>
        <p:nvSpPr>
          <p:cNvPr id="132" name="Rectangle: Rounded Corners 131">
            <a:extLst>
              <a:ext uri="{FF2B5EF4-FFF2-40B4-BE49-F238E27FC236}">
                <a16:creationId xmlns:a16="http://schemas.microsoft.com/office/drawing/2014/main" id="{6146435A-6F86-CEA5-8316-AA2187F26C91}"/>
              </a:ext>
            </a:extLst>
          </p:cNvPr>
          <p:cNvSpPr/>
          <p:nvPr/>
        </p:nvSpPr>
        <p:spPr bwMode="auto">
          <a:xfrm>
            <a:off x="1676615" y="3935229"/>
            <a:ext cx="3000372" cy="246888"/>
          </a:xfrm>
          <a:prstGeom prst="roundRect">
            <a:avLst/>
          </a:prstGeom>
          <a:solidFill>
            <a:schemeClr val="tx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spcAft>
                <a:spcPts val="600"/>
              </a:spcAft>
              <a:buClrTx/>
              <a:buSzTx/>
              <a:buFontTx/>
              <a:buNone/>
              <a:tabLst/>
              <a:defRPr/>
            </a:pPr>
            <a:r>
              <a:rPr kumimoji="0" lang="en-US" sz="800" b="1" i="0" u="none" strike="noStrike" kern="1200" cap="none" normalizeH="0" baseline="0" noProof="0">
                <a:ln>
                  <a:noFill/>
                </a:ln>
                <a:solidFill>
                  <a:schemeClr val="bg1"/>
                </a:solidFill>
                <a:effectLst/>
                <a:uLnTx/>
                <a:uFillTx/>
                <a:ea typeface="Segoe UI" pitchFamily="34" charset="0"/>
                <a:cs typeface="Segoe UI"/>
              </a:rPr>
              <a:t>Be innovative</a:t>
            </a:r>
          </a:p>
        </p:txBody>
      </p:sp>
      <p:sp>
        <p:nvSpPr>
          <p:cNvPr id="142" name="TextBox 141">
            <a:extLst>
              <a:ext uri="{FF2B5EF4-FFF2-40B4-BE49-F238E27FC236}">
                <a16:creationId xmlns:a16="http://schemas.microsoft.com/office/drawing/2014/main" id="{1F104C34-ABA6-AD86-513F-9DF39B3B4C17}"/>
              </a:ext>
            </a:extLst>
          </p:cNvPr>
          <p:cNvSpPr txBox="1"/>
          <p:nvPr/>
        </p:nvSpPr>
        <p:spPr>
          <a:xfrm rot="16200000">
            <a:off x="772884" y="4874485"/>
            <a:ext cx="1187412" cy="184666"/>
          </a:xfrm>
          <a:prstGeom prst="rect">
            <a:avLst/>
          </a:prstGeom>
          <a:noFill/>
        </p:spPr>
        <p:txBody>
          <a:bodyPr wrap="square" lIns="0" tIns="0" rIns="0" bIns="0" rtlCol="0" anchor="b">
            <a:spAutoFit/>
          </a:bodyPr>
          <a:lstStyle>
            <a:defPPr>
              <a:defRPr lang="en-US"/>
            </a:defPPr>
            <a:lvl1pPr>
              <a:defRPr sz="2800" b="1"/>
            </a:lvl1pPr>
          </a:lstStyle>
          <a:p>
            <a:pPr marL="0" marR="0" lvl="0" indent="0" algn="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accent1"/>
                </a:solidFill>
                <a:effectLst/>
                <a:uLnTx/>
                <a:uFillTx/>
                <a:latin typeface="+mj-lt"/>
                <a:ea typeface="+mn-ea"/>
                <a:cs typeface="+mn-cs"/>
              </a:rPr>
              <a:t>IT/OT Goals</a:t>
            </a:r>
          </a:p>
        </p:txBody>
      </p:sp>
      <p:sp>
        <p:nvSpPr>
          <p:cNvPr id="143" name="Rectangle: Rounded Corners 142">
            <a:extLst>
              <a:ext uri="{FF2B5EF4-FFF2-40B4-BE49-F238E27FC236}">
                <a16:creationId xmlns:a16="http://schemas.microsoft.com/office/drawing/2014/main" id="{1CE52008-1FFF-59A0-66FD-011AFB27284A}"/>
              </a:ext>
            </a:extLst>
          </p:cNvPr>
          <p:cNvSpPr/>
          <p:nvPr/>
        </p:nvSpPr>
        <p:spPr bwMode="auto">
          <a:xfrm>
            <a:off x="1676615" y="4332096"/>
            <a:ext cx="3000372" cy="246888"/>
          </a:xfrm>
          <a:prstGeom prst="roundRect">
            <a:avLst/>
          </a:prstGeom>
          <a:solidFill>
            <a:schemeClr val="tx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spcAft>
                <a:spcPts val="600"/>
              </a:spcAft>
              <a:buClrTx/>
              <a:buSzTx/>
              <a:buFontTx/>
              <a:buNone/>
              <a:tabLst/>
              <a:defRPr/>
            </a:pPr>
            <a:r>
              <a:rPr kumimoji="0" lang="en-US" sz="800" b="1" i="0" u="none" strike="noStrike" kern="1200" cap="none" normalizeH="0" baseline="0" noProof="0">
                <a:ln>
                  <a:noFill/>
                </a:ln>
                <a:solidFill>
                  <a:schemeClr val="bg1"/>
                </a:solidFill>
                <a:effectLst/>
                <a:uLnTx/>
                <a:uFillTx/>
                <a:ea typeface="Segoe UI" pitchFamily="34" charset="0"/>
                <a:cs typeface="Segoe UI"/>
              </a:rPr>
              <a:t>Cloud First</a:t>
            </a:r>
          </a:p>
        </p:txBody>
      </p:sp>
      <p:sp>
        <p:nvSpPr>
          <p:cNvPr id="144" name="Rectangle: Rounded Corners 143">
            <a:extLst>
              <a:ext uri="{FF2B5EF4-FFF2-40B4-BE49-F238E27FC236}">
                <a16:creationId xmlns:a16="http://schemas.microsoft.com/office/drawing/2014/main" id="{8BDA8EDA-2821-CF3E-8287-CC78276F3BA6}"/>
              </a:ext>
            </a:extLst>
          </p:cNvPr>
          <p:cNvSpPr/>
          <p:nvPr/>
        </p:nvSpPr>
        <p:spPr bwMode="auto">
          <a:xfrm>
            <a:off x="1676615" y="4640238"/>
            <a:ext cx="3000372" cy="246888"/>
          </a:xfrm>
          <a:prstGeom prst="roundRect">
            <a:avLst/>
          </a:prstGeom>
          <a:solidFill>
            <a:schemeClr val="tx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spcAft>
                <a:spcPts val="600"/>
              </a:spcAft>
              <a:buClrTx/>
              <a:buSzTx/>
              <a:buFontTx/>
              <a:buNone/>
              <a:tabLst/>
              <a:defRPr/>
            </a:pPr>
            <a:r>
              <a:rPr kumimoji="0" lang="en-US" sz="800" b="1" i="0" u="none" strike="noStrike" kern="1200" cap="none" normalizeH="0" baseline="0" noProof="0">
                <a:ln>
                  <a:noFill/>
                </a:ln>
                <a:solidFill>
                  <a:schemeClr val="bg1"/>
                </a:solidFill>
                <a:effectLst/>
                <a:uLnTx/>
                <a:uFillTx/>
                <a:ea typeface="Segoe UI" pitchFamily="34" charset="0"/>
                <a:cs typeface="Segoe UI"/>
              </a:rPr>
              <a:t>Get rid of Legacy (protocols, software, systems)</a:t>
            </a:r>
          </a:p>
        </p:txBody>
      </p:sp>
      <p:sp>
        <p:nvSpPr>
          <p:cNvPr id="145" name="Rectangle: Rounded Corners 144">
            <a:extLst>
              <a:ext uri="{FF2B5EF4-FFF2-40B4-BE49-F238E27FC236}">
                <a16:creationId xmlns:a16="http://schemas.microsoft.com/office/drawing/2014/main" id="{D1BE5C08-970F-F8AE-BA62-913F0EF808A3}"/>
              </a:ext>
            </a:extLst>
          </p:cNvPr>
          <p:cNvSpPr/>
          <p:nvPr/>
        </p:nvSpPr>
        <p:spPr bwMode="auto">
          <a:xfrm>
            <a:off x="1676615" y="4948380"/>
            <a:ext cx="3000372" cy="246888"/>
          </a:xfrm>
          <a:prstGeom prst="roundRect">
            <a:avLst/>
          </a:prstGeom>
          <a:solidFill>
            <a:schemeClr val="tx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spcAft>
                <a:spcPts val="600"/>
              </a:spcAft>
              <a:buClrTx/>
              <a:buSzTx/>
              <a:buFontTx/>
              <a:buNone/>
              <a:tabLst/>
              <a:defRPr/>
            </a:pPr>
            <a:r>
              <a:rPr kumimoji="0" lang="en-US" sz="800" b="1" i="0" u="none" strike="noStrike" kern="1200" cap="none" normalizeH="0" baseline="0" noProof="0">
                <a:ln>
                  <a:noFill/>
                </a:ln>
                <a:solidFill>
                  <a:schemeClr val="bg1"/>
                </a:solidFill>
                <a:effectLst/>
                <a:uLnTx/>
                <a:uFillTx/>
                <a:ea typeface="Segoe UI" pitchFamily="34" charset="0"/>
                <a:cs typeface="Segoe UI"/>
              </a:rPr>
              <a:t>Standardization and simplification</a:t>
            </a:r>
          </a:p>
        </p:txBody>
      </p:sp>
      <p:sp>
        <p:nvSpPr>
          <p:cNvPr id="146" name="Rectangle: Rounded Corners 145">
            <a:extLst>
              <a:ext uri="{FF2B5EF4-FFF2-40B4-BE49-F238E27FC236}">
                <a16:creationId xmlns:a16="http://schemas.microsoft.com/office/drawing/2014/main" id="{66F0BE20-24BA-757A-E556-67749723B1E6}"/>
              </a:ext>
            </a:extLst>
          </p:cNvPr>
          <p:cNvSpPr/>
          <p:nvPr/>
        </p:nvSpPr>
        <p:spPr bwMode="auto">
          <a:xfrm>
            <a:off x="1676615" y="5256522"/>
            <a:ext cx="3000372" cy="246888"/>
          </a:xfrm>
          <a:prstGeom prst="roundRect">
            <a:avLst/>
          </a:prstGeom>
          <a:solidFill>
            <a:schemeClr val="tx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spcAft>
                <a:spcPts val="600"/>
              </a:spcAft>
              <a:buClrTx/>
              <a:buSzTx/>
              <a:buFontTx/>
              <a:buNone/>
              <a:tabLst/>
              <a:defRPr/>
            </a:pPr>
            <a:r>
              <a:rPr kumimoji="0" lang="en-US" sz="800" b="1" i="0" u="none" strike="noStrike" kern="1200" cap="none" normalizeH="0" baseline="0" noProof="0">
                <a:ln>
                  <a:noFill/>
                </a:ln>
                <a:solidFill>
                  <a:schemeClr val="bg1"/>
                </a:solidFill>
                <a:effectLst/>
                <a:uLnTx/>
                <a:uFillTx/>
                <a:ea typeface="Segoe UI" pitchFamily="34" charset="0"/>
                <a:cs typeface="Segoe UI"/>
              </a:rPr>
              <a:t>Keep Tier 0 Secure On-premises</a:t>
            </a:r>
          </a:p>
        </p:txBody>
      </p:sp>
      <p:sp>
        <p:nvSpPr>
          <p:cNvPr id="147" name="Rectangle: Rounded Corners 146">
            <a:extLst>
              <a:ext uri="{FF2B5EF4-FFF2-40B4-BE49-F238E27FC236}">
                <a16:creationId xmlns:a16="http://schemas.microsoft.com/office/drawing/2014/main" id="{140E935C-45A7-9C40-366A-8ED081024CDA}"/>
              </a:ext>
            </a:extLst>
          </p:cNvPr>
          <p:cNvSpPr/>
          <p:nvPr/>
        </p:nvSpPr>
        <p:spPr bwMode="auto">
          <a:xfrm>
            <a:off x="1676615" y="5564659"/>
            <a:ext cx="3000372" cy="246888"/>
          </a:xfrm>
          <a:prstGeom prst="roundRect">
            <a:avLst/>
          </a:prstGeom>
          <a:solidFill>
            <a:schemeClr val="tx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spcAft>
                <a:spcPts val="600"/>
              </a:spcAft>
              <a:buClrTx/>
              <a:buSzTx/>
              <a:buFontTx/>
              <a:buNone/>
              <a:tabLst/>
              <a:defRPr/>
            </a:pPr>
            <a:r>
              <a:rPr kumimoji="0" lang="en-US" sz="800" b="1" i="0" u="none" strike="noStrike" kern="1200" cap="none" normalizeH="0" baseline="0" noProof="0">
                <a:ln>
                  <a:noFill/>
                </a:ln>
                <a:solidFill>
                  <a:schemeClr val="bg1"/>
                </a:solidFill>
                <a:effectLst/>
                <a:uLnTx/>
                <a:uFillTx/>
                <a:ea typeface="Segoe UI" pitchFamily="34" charset="0"/>
                <a:cs typeface="Segoe UI"/>
              </a:rPr>
              <a:t>Adhering to Zero Trust principles</a:t>
            </a:r>
          </a:p>
        </p:txBody>
      </p:sp>
      <p:cxnSp>
        <p:nvCxnSpPr>
          <p:cNvPr id="8" name="Straight Arrow Connector 7">
            <a:extLst>
              <a:ext uri="{FF2B5EF4-FFF2-40B4-BE49-F238E27FC236}">
                <a16:creationId xmlns:a16="http://schemas.microsoft.com/office/drawing/2014/main" id="{7171C4C2-D518-E9A5-FA05-0DBCF9C7230F}"/>
              </a:ext>
            </a:extLst>
          </p:cNvPr>
          <p:cNvCxnSpPr>
            <a:cxnSpLocks/>
            <a:stCxn id="121" idx="3"/>
            <a:endCxn id="134" idx="0"/>
          </p:cNvCxnSpPr>
          <p:nvPr/>
        </p:nvCxnSpPr>
        <p:spPr>
          <a:xfrm>
            <a:off x="4676987" y="1593537"/>
            <a:ext cx="2628746" cy="1460256"/>
          </a:xfrm>
          <a:prstGeom prst="straightConnector1">
            <a:avLst/>
          </a:prstGeom>
          <a:ln w="6350" cap="rnd">
            <a:solidFill>
              <a:schemeClr val="bg1">
                <a:lumMod val="65000"/>
              </a:schemeClr>
            </a:solidFill>
            <a:prstDash val="solid"/>
            <a:headEnd type="none" w="lg" len="med"/>
            <a:tailEnd type="non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C9603F2-8870-B407-A81B-EA25C587354D}"/>
              </a:ext>
            </a:extLst>
          </p:cNvPr>
          <p:cNvCxnSpPr>
            <a:cxnSpLocks/>
            <a:stCxn id="121" idx="3"/>
            <a:endCxn id="140" idx="0"/>
          </p:cNvCxnSpPr>
          <p:nvPr/>
        </p:nvCxnSpPr>
        <p:spPr>
          <a:xfrm>
            <a:off x="4676987" y="1593537"/>
            <a:ext cx="2628516" cy="2217670"/>
          </a:xfrm>
          <a:prstGeom prst="straightConnector1">
            <a:avLst/>
          </a:prstGeom>
          <a:ln w="6350" cap="rnd">
            <a:solidFill>
              <a:schemeClr val="bg1">
                <a:lumMod val="65000"/>
              </a:schemeClr>
            </a:solidFill>
            <a:prstDash val="solid"/>
            <a:headEnd type="none" w="lg" len="med"/>
            <a:tailEnd type="non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FB8354F-3ECE-89ED-F1A5-1BB1C785DC87}"/>
              </a:ext>
            </a:extLst>
          </p:cNvPr>
          <p:cNvCxnSpPr>
            <a:cxnSpLocks/>
            <a:stCxn id="126" idx="3"/>
            <a:endCxn id="140" idx="0"/>
          </p:cNvCxnSpPr>
          <p:nvPr/>
        </p:nvCxnSpPr>
        <p:spPr>
          <a:xfrm>
            <a:off x="4676987" y="2209821"/>
            <a:ext cx="2628516" cy="1601386"/>
          </a:xfrm>
          <a:prstGeom prst="straightConnector1">
            <a:avLst/>
          </a:prstGeom>
          <a:ln w="6350" cap="rnd">
            <a:solidFill>
              <a:schemeClr val="bg1">
                <a:lumMod val="65000"/>
              </a:schemeClr>
            </a:solidFill>
            <a:prstDash val="solid"/>
            <a:headEnd type="none" w="lg" len="med"/>
            <a:tailEnd type="non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6EFA8B6-D1E5-ADF6-3B17-81735D83CFD6}"/>
              </a:ext>
            </a:extLst>
          </p:cNvPr>
          <p:cNvCxnSpPr>
            <a:cxnSpLocks/>
            <a:stCxn id="127" idx="3"/>
            <a:endCxn id="123" idx="0"/>
          </p:cNvCxnSpPr>
          <p:nvPr/>
        </p:nvCxnSpPr>
        <p:spPr>
          <a:xfrm>
            <a:off x="4676987" y="2517963"/>
            <a:ext cx="2628746" cy="152342"/>
          </a:xfrm>
          <a:prstGeom prst="straightConnector1">
            <a:avLst/>
          </a:prstGeom>
          <a:ln w="6350" cap="rnd">
            <a:solidFill>
              <a:schemeClr val="bg1">
                <a:lumMod val="65000"/>
              </a:schemeClr>
            </a:solidFill>
            <a:prstDash val="solid"/>
            <a:headEnd type="none" w="lg" len="med"/>
            <a:tailEnd type="non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107B30A-EF4F-2C1C-87AA-0DCDF2374690}"/>
              </a:ext>
            </a:extLst>
          </p:cNvPr>
          <p:cNvCxnSpPr>
            <a:cxnSpLocks/>
            <a:stCxn id="128" idx="3"/>
            <a:endCxn id="113" idx="0"/>
          </p:cNvCxnSpPr>
          <p:nvPr/>
        </p:nvCxnSpPr>
        <p:spPr>
          <a:xfrm flipV="1">
            <a:off x="4676987" y="2273941"/>
            <a:ext cx="2628746" cy="552164"/>
          </a:xfrm>
          <a:prstGeom prst="straightConnector1">
            <a:avLst/>
          </a:prstGeom>
          <a:ln w="6350" cap="rnd">
            <a:solidFill>
              <a:schemeClr val="bg1">
                <a:lumMod val="65000"/>
              </a:schemeClr>
            </a:solidFill>
            <a:prstDash val="solid"/>
            <a:headEnd type="none" w="lg" len="med"/>
            <a:tailEnd type="non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E00E38F0-E0BF-B6ED-919F-52AC49B3920E}"/>
              </a:ext>
            </a:extLst>
          </p:cNvPr>
          <p:cNvCxnSpPr>
            <a:cxnSpLocks/>
            <a:stCxn id="128" idx="3"/>
            <a:endCxn id="160" idx="0"/>
          </p:cNvCxnSpPr>
          <p:nvPr/>
        </p:nvCxnSpPr>
        <p:spPr>
          <a:xfrm>
            <a:off x="4676987" y="2826105"/>
            <a:ext cx="2628401" cy="1379163"/>
          </a:xfrm>
          <a:prstGeom prst="straightConnector1">
            <a:avLst/>
          </a:prstGeom>
          <a:ln w="6350" cap="rnd">
            <a:solidFill>
              <a:schemeClr val="bg1">
                <a:lumMod val="65000"/>
              </a:schemeClr>
            </a:solidFill>
            <a:prstDash val="solid"/>
            <a:headEnd type="none" w="lg" len="med"/>
            <a:tailEnd type="non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BA754899-7AA4-A43D-E211-ECC018F82E65}"/>
              </a:ext>
            </a:extLst>
          </p:cNvPr>
          <p:cNvCxnSpPr>
            <a:cxnSpLocks/>
            <a:stCxn id="128" idx="3"/>
            <a:endCxn id="169" idx="0"/>
          </p:cNvCxnSpPr>
          <p:nvPr/>
        </p:nvCxnSpPr>
        <p:spPr>
          <a:xfrm>
            <a:off x="4676987" y="2826105"/>
            <a:ext cx="2627941" cy="2169807"/>
          </a:xfrm>
          <a:prstGeom prst="straightConnector1">
            <a:avLst/>
          </a:prstGeom>
          <a:ln w="6350" cap="rnd">
            <a:solidFill>
              <a:schemeClr val="bg1">
                <a:lumMod val="65000"/>
              </a:schemeClr>
            </a:solidFill>
            <a:prstDash val="solid"/>
            <a:headEnd type="none" w="lg" len="med"/>
            <a:tailEnd type="non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725D77A6-A115-AA3A-C635-64CD906278CB}"/>
              </a:ext>
            </a:extLst>
          </p:cNvPr>
          <p:cNvCxnSpPr>
            <a:cxnSpLocks/>
            <a:stCxn id="129" idx="3"/>
            <a:endCxn id="137" idx="0"/>
          </p:cNvCxnSpPr>
          <p:nvPr/>
        </p:nvCxnSpPr>
        <p:spPr>
          <a:xfrm>
            <a:off x="4676987" y="3134247"/>
            <a:ext cx="2628976" cy="301701"/>
          </a:xfrm>
          <a:prstGeom prst="straightConnector1">
            <a:avLst/>
          </a:prstGeom>
          <a:ln w="6350" cap="rnd">
            <a:solidFill>
              <a:schemeClr val="bg1">
                <a:lumMod val="65000"/>
              </a:schemeClr>
            </a:solidFill>
            <a:prstDash val="solid"/>
            <a:headEnd type="none" w="lg" len="med"/>
            <a:tailEnd type="non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B121A75E-2379-EDB7-7034-3596747D7C7F}"/>
              </a:ext>
            </a:extLst>
          </p:cNvPr>
          <p:cNvCxnSpPr>
            <a:cxnSpLocks/>
            <a:stCxn id="130" idx="3"/>
            <a:endCxn id="106" idx="0"/>
          </p:cNvCxnSpPr>
          <p:nvPr/>
        </p:nvCxnSpPr>
        <p:spPr>
          <a:xfrm flipV="1">
            <a:off x="4676987" y="1879880"/>
            <a:ext cx="2628746" cy="1562509"/>
          </a:xfrm>
          <a:prstGeom prst="straightConnector1">
            <a:avLst/>
          </a:prstGeom>
          <a:ln w="6350" cap="rnd">
            <a:solidFill>
              <a:schemeClr val="bg1">
                <a:lumMod val="65000"/>
              </a:schemeClr>
            </a:solidFill>
            <a:prstDash val="solid"/>
            <a:headEnd type="none" w="lg" len="med"/>
            <a:tailEnd type="non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AB040EB7-28A3-CAF9-E696-1129B9183088}"/>
              </a:ext>
            </a:extLst>
          </p:cNvPr>
          <p:cNvCxnSpPr>
            <a:cxnSpLocks/>
            <a:stCxn id="130" idx="3"/>
            <a:endCxn id="113" idx="0"/>
          </p:cNvCxnSpPr>
          <p:nvPr/>
        </p:nvCxnSpPr>
        <p:spPr>
          <a:xfrm flipV="1">
            <a:off x="4676987" y="2273941"/>
            <a:ext cx="2628746" cy="1168448"/>
          </a:xfrm>
          <a:prstGeom prst="straightConnector1">
            <a:avLst/>
          </a:prstGeom>
          <a:ln w="6350" cap="rnd">
            <a:solidFill>
              <a:schemeClr val="bg1">
                <a:lumMod val="65000"/>
              </a:schemeClr>
            </a:solidFill>
            <a:prstDash val="solid"/>
            <a:headEnd type="none" w="lg" len="med"/>
            <a:tailEnd type="non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F812DCC3-3562-C284-804A-05DD08D37F08}"/>
              </a:ext>
            </a:extLst>
          </p:cNvPr>
          <p:cNvCxnSpPr>
            <a:cxnSpLocks/>
            <a:stCxn id="131" idx="3"/>
            <a:endCxn id="160" idx="0"/>
          </p:cNvCxnSpPr>
          <p:nvPr/>
        </p:nvCxnSpPr>
        <p:spPr>
          <a:xfrm>
            <a:off x="4676987" y="3750531"/>
            <a:ext cx="2628401" cy="454737"/>
          </a:xfrm>
          <a:prstGeom prst="straightConnector1">
            <a:avLst/>
          </a:prstGeom>
          <a:ln w="6350" cap="rnd">
            <a:solidFill>
              <a:schemeClr val="bg1">
                <a:lumMod val="65000"/>
              </a:schemeClr>
            </a:solidFill>
            <a:prstDash val="solid"/>
            <a:headEnd type="none" w="lg" len="med"/>
            <a:tailEnd type="non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55DA670B-5911-2388-4298-3384C7BC3CFF}"/>
              </a:ext>
            </a:extLst>
          </p:cNvPr>
          <p:cNvCxnSpPr>
            <a:cxnSpLocks/>
            <a:stCxn id="131" idx="3"/>
            <a:endCxn id="113" idx="0"/>
          </p:cNvCxnSpPr>
          <p:nvPr/>
        </p:nvCxnSpPr>
        <p:spPr>
          <a:xfrm flipV="1">
            <a:off x="4676987" y="2273941"/>
            <a:ext cx="2628746" cy="1476590"/>
          </a:xfrm>
          <a:prstGeom prst="straightConnector1">
            <a:avLst/>
          </a:prstGeom>
          <a:ln w="6350" cap="rnd">
            <a:solidFill>
              <a:schemeClr val="bg1">
                <a:lumMod val="65000"/>
              </a:schemeClr>
            </a:solidFill>
            <a:prstDash val="solid"/>
            <a:headEnd type="none" w="lg" len="med"/>
            <a:tailEnd type="non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6F3AAF87-8666-375E-5E5A-0F9CE1DB1AE1}"/>
              </a:ext>
            </a:extLst>
          </p:cNvPr>
          <p:cNvCxnSpPr>
            <a:cxnSpLocks/>
            <a:stCxn id="132" idx="3"/>
            <a:endCxn id="140" idx="0"/>
          </p:cNvCxnSpPr>
          <p:nvPr/>
        </p:nvCxnSpPr>
        <p:spPr>
          <a:xfrm flipV="1">
            <a:off x="4676987" y="3811207"/>
            <a:ext cx="2628516" cy="247466"/>
          </a:xfrm>
          <a:prstGeom prst="straightConnector1">
            <a:avLst/>
          </a:prstGeom>
          <a:ln w="6350" cap="rnd">
            <a:solidFill>
              <a:schemeClr val="bg1">
                <a:lumMod val="65000"/>
              </a:schemeClr>
            </a:solidFill>
            <a:prstDash val="solid"/>
            <a:headEnd type="none" w="lg" len="med"/>
            <a:tailEnd type="non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1A1A36F9-A6B2-8BE5-94D7-A990617DD1DF}"/>
              </a:ext>
            </a:extLst>
          </p:cNvPr>
          <p:cNvCxnSpPr>
            <a:cxnSpLocks/>
            <a:stCxn id="143" idx="3"/>
            <a:endCxn id="113" idx="0"/>
          </p:cNvCxnSpPr>
          <p:nvPr/>
        </p:nvCxnSpPr>
        <p:spPr>
          <a:xfrm flipV="1">
            <a:off x="4676987" y="2273941"/>
            <a:ext cx="2628746" cy="2181599"/>
          </a:xfrm>
          <a:prstGeom prst="straightConnector1">
            <a:avLst/>
          </a:prstGeom>
          <a:ln w="6350" cap="rnd">
            <a:solidFill>
              <a:schemeClr val="bg1">
                <a:lumMod val="65000"/>
              </a:schemeClr>
            </a:solidFill>
            <a:prstDash val="solid"/>
            <a:headEnd type="none" w="lg" len="med"/>
            <a:tailEnd type="non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7A4BF67F-1D91-0E07-1687-01F362D93504}"/>
              </a:ext>
            </a:extLst>
          </p:cNvPr>
          <p:cNvCxnSpPr>
            <a:cxnSpLocks/>
            <a:stCxn id="143" idx="3"/>
            <a:endCxn id="123" idx="0"/>
          </p:cNvCxnSpPr>
          <p:nvPr/>
        </p:nvCxnSpPr>
        <p:spPr>
          <a:xfrm flipV="1">
            <a:off x="4676987" y="2670305"/>
            <a:ext cx="2628746" cy="1785235"/>
          </a:xfrm>
          <a:prstGeom prst="straightConnector1">
            <a:avLst/>
          </a:prstGeom>
          <a:ln w="6350" cap="rnd">
            <a:solidFill>
              <a:schemeClr val="bg1">
                <a:lumMod val="65000"/>
              </a:schemeClr>
            </a:solidFill>
            <a:prstDash val="solid"/>
            <a:headEnd type="none" w="lg" len="med"/>
            <a:tailEnd type="non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BCDA2561-B1CD-F29C-DFE5-1775BCFCE5A3}"/>
              </a:ext>
            </a:extLst>
          </p:cNvPr>
          <p:cNvCxnSpPr>
            <a:cxnSpLocks/>
            <a:stCxn id="143" idx="3"/>
            <a:endCxn id="137" idx="0"/>
          </p:cNvCxnSpPr>
          <p:nvPr/>
        </p:nvCxnSpPr>
        <p:spPr>
          <a:xfrm flipV="1">
            <a:off x="4676987" y="3435948"/>
            <a:ext cx="2628976" cy="1019592"/>
          </a:xfrm>
          <a:prstGeom prst="straightConnector1">
            <a:avLst/>
          </a:prstGeom>
          <a:ln w="6350" cap="rnd">
            <a:solidFill>
              <a:schemeClr val="bg1">
                <a:lumMod val="65000"/>
              </a:schemeClr>
            </a:solidFill>
            <a:prstDash val="solid"/>
            <a:headEnd type="none" w="lg" len="med"/>
            <a:tailEnd type="non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6D224065-051A-05A5-CF35-3A9D4A44DD9A}"/>
              </a:ext>
            </a:extLst>
          </p:cNvPr>
          <p:cNvCxnSpPr>
            <a:cxnSpLocks/>
            <a:stCxn id="143" idx="3"/>
            <a:endCxn id="173" idx="0"/>
          </p:cNvCxnSpPr>
          <p:nvPr/>
        </p:nvCxnSpPr>
        <p:spPr>
          <a:xfrm>
            <a:off x="4676987" y="4455540"/>
            <a:ext cx="2642053" cy="929121"/>
          </a:xfrm>
          <a:prstGeom prst="straightConnector1">
            <a:avLst/>
          </a:prstGeom>
          <a:ln w="6350" cap="rnd">
            <a:solidFill>
              <a:schemeClr val="bg1">
                <a:lumMod val="65000"/>
              </a:schemeClr>
            </a:solidFill>
            <a:prstDash val="solid"/>
            <a:headEnd type="none" w="lg" len="med"/>
            <a:tailEnd type="non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02E13986-0FFA-A4AE-B9E6-C01640A0A5C1}"/>
              </a:ext>
            </a:extLst>
          </p:cNvPr>
          <p:cNvCxnSpPr>
            <a:cxnSpLocks/>
            <a:stCxn id="144" idx="3"/>
            <a:endCxn id="113" idx="0"/>
          </p:cNvCxnSpPr>
          <p:nvPr/>
        </p:nvCxnSpPr>
        <p:spPr>
          <a:xfrm flipV="1">
            <a:off x="4676987" y="2273941"/>
            <a:ext cx="2628746" cy="2489741"/>
          </a:xfrm>
          <a:prstGeom prst="straightConnector1">
            <a:avLst/>
          </a:prstGeom>
          <a:ln w="6350" cap="rnd">
            <a:solidFill>
              <a:schemeClr val="bg1">
                <a:lumMod val="65000"/>
              </a:schemeClr>
            </a:solidFill>
            <a:prstDash val="solid"/>
            <a:headEnd type="none" w="lg" len="med"/>
            <a:tailEnd type="non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669F8486-4596-4FA4-CD08-EBEF9C94E031}"/>
              </a:ext>
            </a:extLst>
          </p:cNvPr>
          <p:cNvCxnSpPr>
            <a:cxnSpLocks/>
            <a:stCxn id="144" idx="3"/>
            <a:endCxn id="137" idx="0"/>
          </p:cNvCxnSpPr>
          <p:nvPr/>
        </p:nvCxnSpPr>
        <p:spPr>
          <a:xfrm flipV="1">
            <a:off x="4676987" y="3435948"/>
            <a:ext cx="2628976" cy="1327734"/>
          </a:xfrm>
          <a:prstGeom prst="straightConnector1">
            <a:avLst/>
          </a:prstGeom>
          <a:ln w="6350" cap="rnd">
            <a:solidFill>
              <a:schemeClr val="bg1">
                <a:lumMod val="65000"/>
              </a:schemeClr>
            </a:solidFill>
            <a:prstDash val="solid"/>
            <a:headEnd type="none" w="lg" len="med"/>
            <a:tailEnd type="non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2D357378-FFBD-0CBA-3BD6-ED68DCE152A9}"/>
              </a:ext>
            </a:extLst>
          </p:cNvPr>
          <p:cNvCxnSpPr>
            <a:cxnSpLocks/>
            <a:stCxn id="144" idx="3"/>
            <a:endCxn id="160" idx="0"/>
          </p:cNvCxnSpPr>
          <p:nvPr/>
        </p:nvCxnSpPr>
        <p:spPr>
          <a:xfrm flipV="1">
            <a:off x="4676987" y="4205268"/>
            <a:ext cx="2628401" cy="558414"/>
          </a:xfrm>
          <a:prstGeom prst="straightConnector1">
            <a:avLst/>
          </a:prstGeom>
          <a:ln w="6350" cap="rnd">
            <a:solidFill>
              <a:schemeClr val="bg1">
                <a:lumMod val="65000"/>
              </a:schemeClr>
            </a:solidFill>
            <a:prstDash val="solid"/>
            <a:headEnd type="none" w="lg" len="med"/>
            <a:tailEnd type="non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8D395846-6C51-EF2C-A106-9BE198F11CEE}"/>
              </a:ext>
            </a:extLst>
          </p:cNvPr>
          <p:cNvCxnSpPr>
            <a:cxnSpLocks/>
            <a:stCxn id="145" idx="3"/>
            <a:endCxn id="137" idx="0"/>
          </p:cNvCxnSpPr>
          <p:nvPr/>
        </p:nvCxnSpPr>
        <p:spPr>
          <a:xfrm flipV="1">
            <a:off x="4676987" y="3435948"/>
            <a:ext cx="2628976" cy="1635876"/>
          </a:xfrm>
          <a:prstGeom prst="straightConnector1">
            <a:avLst/>
          </a:prstGeom>
          <a:ln w="6350" cap="rnd">
            <a:solidFill>
              <a:schemeClr val="bg1">
                <a:lumMod val="65000"/>
              </a:schemeClr>
            </a:solidFill>
            <a:prstDash val="solid"/>
            <a:headEnd type="none" w="lg" len="med"/>
            <a:tailEnd type="non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D0255EE5-150E-70B4-FD20-9C331EECEA6C}"/>
              </a:ext>
            </a:extLst>
          </p:cNvPr>
          <p:cNvCxnSpPr>
            <a:cxnSpLocks/>
            <a:stCxn id="145" idx="3"/>
            <a:endCxn id="140" idx="0"/>
          </p:cNvCxnSpPr>
          <p:nvPr/>
        </p:nvCxnSpPr>
        <p:spPr>
          <a:xfrm flipV="1">
            <a:off x="4676987" y="3811207"/>
            <a:ext cx="2628516" cy="1260617"/>
          </a:xfrm>
          <a:prstGeom prst="straightConnector1">
            <a:avLst/>
          </a:prstGeom>
          <a:ln w="6350" cap="rnd">
            <a:solidFill>
              <a:schemeClr val="bg1">
                <a:lumMod val="65000"/>
              </a:schemeClr>
            </a:solidFill>
            <a:prstDash val="solid"/>
            <a:headEnd type="none" w="lg" len="med"/>
            <a:tailEnd type="non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57AA6692-AF5C-70DE-D367-15E833BF3E23}"/>
              </a:ext>
            </a:extLst>
          </p:cNvPr>
          <p:cNvCxnSpPr>
            <a:cxnSpLocks/>
            <a:stCxn id="145" idx="3"/>
            <a:endCxn id="166" idx="0"/>
          </p:cNvCxnSpPr>
          <p:nvPr/>
        </p:nvCxnSpPr>
        <p:spPr>
          <a:xfrm flipV="1">
            <a:off x="4676987" y="4600125"/>
            <a:ext cx="2628171" cy="471699"/>
          </a:xfrm>
          <a:prstGeom prst="straightConnector1">
            <a:avLst/>
          </a:prstGeom>
          <a:ln w="6350" cap="rnd">
            <a:solidFill>
              <a:schemeClr val="bg1">
                <a:lumMod val="65000"/>
              </a:schemeClr>
            </a:solidFill>
            <a:prstDash val="solid"/>
            <a:headEnd type="none" w="lg" len="med"/>
            <a:tailEnd type="non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EDC70055-9F11-38B6-A2CD-CB680E1041CB}"/>
              </a:ext>
            </a:extLst>
          </p:cNvPr>
          <p:cNvCxnSpPr>
            <a:cxnSpLocks/>
            <a:stCxn id="146" idx="3"/>
            <a:endCxn id="106" idx="0"/>
          </p:cNvCxnSpPr>
          <p:nvPr/>
        </p:nvCxnSpPr>
        <p:spPr>
          <a:xfrm flipV="1">
            <a:off x="4676987" y="1879880"/>
            <a:ext cx="2628746" cy="3500086"/>
          </a:xfrm>
          <a:prstGeom prst="straightConnector1">
            <a:avLst/>
          </a:prstGeom>
          <a:ln w="6350" cap="rnd">
            <a:solidFill>
              <a:schemeClr val="bg1">
                <a:lumMod val="65000"/>
              </a:schemeClr>
            </a:solidFill>
            <a:prstDash val="solid"/>
            <a:headEnd type="none" w="lg" len="med"/>
            <a:tailEnd type="non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0A0FCECB-2D5B-AC08-98AB-D9185DA1F709}"/>
              </a:ext>
            </a:extLst>
          </p:cNvPr>
          <p:cNvCxnSpPr>
            <a:cxnSpLocks/>
            <a:stCxn id="146" idx="3"/>
            <a:endCxn id="113" idx="0"/>
          </p:cNvCxnSpPr>
          <p:nvPr/>
        </p:nvCxnSpPr>
        <p:spPr>
          <a:xfrm flipV="1">
            <a:off x="4676987" y="2273941"/>
            <a:ext cx="2628746" cy="3106025"/>
          </a:xfrm>
          <a:prstGeom prst="straightConnector1">
            <a:avLst/>
          </a:prstGeom>
          <a:ln w="6350" cap="rnd">
            <a:solidFill>
              <a:schemeClr val="bg1">
                <a:lumMod val="65000"/>
              </a:schemeClr>
            </a:solidFill>
            <a:prstDash val="solid"/>
            <a:headEnd type="none" w="lg" len="med"/>
            <a:tailEnd type="non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9EAD5D5E-2F91-0175-725D-726FBBEDD515}"/>
              </a:ext>
            </a:extLst>
          </p:cNvPr>
          <p:cNvCxnSpPr>
            <a:cxnSpLocks/>
            <a:stCxn id="146" idx="3"/>
            <a:endCxn id="137" idx="0"/>
          </p:cNvCxnSpPr>
          <p:nvPr/>
        </p:nvCxnSpPr>
        <p:spPr>
          <a:xfrm flipV="1">
            <a:off x="4676987" y="3435948"/>
            <a:ext cx="2628976" cy="1944018"/>
          </a:xfrm>
          <a:prstGeom prst="straightConnector1">
            <a:avLst/>
          </a:prstGeom>
          <a:ln w="6350" cap="rnd">
            <a:solidFill>
              <a:schemeClr val="bg1">
                <a:lumMod val="65000"/>
              </a:schemeClr>
            </a:solidFill>
            <a:prstDash val="solid"/>
            <a:headEnd type="none" w="lg" len="med"/>
            <a:tailEnd type="non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95023887-2365-0FCD-12C2-9F2F704A73D2}"/>
              </a:ext>
            </a:extLst>
          </p:cNvPr>
          <p:cNvCxnSpPr>
            <a:cxnSpLocks/>
            <a:stCxn id="146" idx="3"/>
            <a:endCxn id="160" idx="0"/>
          </p:cNvCxnSpPr>
          <p:nvPr/>
        </p:nvCxnSpPr>
        <p:spPr>
          <a:xfrm flipV="1">
            <a:off x="4676987" y="4205268"/>
            <a:ext cx="2628401" cy="1174698"/>
          </a:xfrm>
          <a:prstGeom prst="straightConnector1">
            <a:avLst/>
          </a:prstGeom>
          <a:ln w="6350" cap="rnd">
            <a:solidFill>
              <a:schemeClr val="bg1">
                <a:lumMod val="65000"/>
              </a:schemeClr>
            </a:solidFill>
            <a:prstDash val="solid"/>
            <a:headEnd type="none" w="lg" len="med"/>
            <a:tailEnd type="non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2201C5BC-69C9-CB44-7B81-1568E15035E1}"/>
              </a:ext>
            </a:extLst>
          </p:cNvPr>
          <p:cNvCxnSpPr>
            <a:cxnSpLocks/>
            <a:stCxn id="147" idx="3"/>
            <a:endCxn id="106" idx="0"/>
          </p:cNvCxnSpPr>
          <p:nvPr/>
        </p:nvCxnSpPr>
        <p:spPr>
          <a:xfrm flipV="1">
            <a:off x="4676987" y="1879880"/>
            <a:ext cx="2628746" cy="3808223"/>
          </a:xfrm>
          <a:prstGeom prst="straightConnector1">
            <a:avLst/>
          </a:prstGeom>
          <a:ln w="6350" cap="rnd">
            <a:solidFill>
              <a:schemeClr val="bg1">
                <a:lumMod val="65000"/>
              </a:schemeClr>
            </a:solidFill>
            <a:prstDash val="solid"/>
            <a:headEnd type="none" w="lg" len="med"/>
            <a:tailEnd type="none"/>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218831BC-8078-67D6-B147-56F96922BB56}"/>
              </a:ext>
            </a:extLst>
          </p:cNvPr>
          <p:cNvCxnSpPr>
            <a:cxnSpLocks/>
            <a:stCxn id="147" idx="3"/>
            <a:endCxn id="113" idx="0"/>
          </p:cNvCxnSpPr>
          <p:nvPr/>
        </p:nvCxnSpPr>
        <p:spPr>
          <a:xfrm flipV="1">
            <a:off x="4676987" y="2273941"/>
            <a:ext cx="2628746" cy="3414162"/>
          </a:xfrm>
          <a:prstGeom prst="straightConnector1">
            <a:avLst/>
          </a:prstGeom>
          <a:ln w="6350" cap="rnd">
            <a:solidFill>
              <a:schemeClr val="bg1">
                <a:lumMod val="65000"/>
              </a:schemeClr>
            </a:solidFill>
            <a:prstDash val="solid"/>
            <a:headEnd type="none" w="lg" len="med"/>
            <a:tailEnd type="non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1E5E180B-97AF-6B7C-F92F-DB9D165B6F81}"/>
              </a:ext>
            </a:extLst>
          </p:cNvPr>
          <p:cNvCxnSpPr>
            <a:cxnSpLocks/>
            <a:stCxn id="147" idx="3"/>
            <a:endCxn id="140" idx="0"/>
          </p:cNvCxnSpPr>
          <p:nvPr/>
        </p:nvCxnSpPr>
        <p:spPr>
          <a:xfrm flipV="1">
            <a:off x="4676987" y="3811207"/>
            <a:ext cx="2628516" cy="1876896"/>
          </a:xfrm>
          <a:prstGeom prst="straightConnector1">
            <a:avLst/>
          </a:prstGeom>
          <a:ln w="6350" cap="rnd">
            <a:solidFill>
              <a:schemeClr val="bg1">
                <a:lumMod val="65000"/>
              </a:schemeClr>
            </a:solidFill>
            <a:prstDash val="solid"/>
            <a:headEnd type="none" w="lg" len="med"/>
            <a:tailEnd type="none"/>
          </a:ln>
        </p:spPr>
        <p:style>
          <a:lnRef idx="1">
            <a:schemeClr val="accent1"/>
          </a:lnRef>
          <a:fillRef idx="0">
            <a:schemeClr val="accent1"/>
          </a:fillRef>
          <a:effectRef idx="0">
            <a:schemeClr val="accent1"/>
          </a:effectRef>
          <a:fontRef idx="minor">
            <a:schemeClr val="tx1"/>
          </a:fontRef>
        </p:style>
      </p:cxnSp>
      <p:grpSp>
        <p:nvGrpSpPr>
          <p:cNvPr id="108" name="Group 107">
            <a:extLst>
              <a:ext uri="{FF2B5EF4-FFF2-40B4-BE49-F238E27FC236}">
                <a16:creationId xmlns:a16="http://schemas.microsoft.com/office/drawing/2014/main" id="{67A0D090-D8F2-5B5E-0F4F-DD88A94BF43E}"/>
              </a:ext>
            </a:extLst>
          </p:cNvPr>
          <p:cNvGrpSpPr/>
          <p:nvPr/>
        </p:nvGrpSpPr>
        <p:grpSpPr>
          <a:xfrm rot="16200000">
            <a:off x="7305732" y="1830941"/>
            <a:ext cx="97880" cy="97878"/>
            <a:chOff x="5831047" y="4078256"/>
            <a:chExt cx="219798" cy="219797"/>
          </a:xfrm>
        </p:grpSpPr>
        <p:sp>
          <p:nvSpPr>
            <p:cNvPr id="106" name="Oval 105">
              <a:extLst>
                <a:ext uri="{FF2B5EF4-FFF2-40B4-BE49-F238E27FC236}">
                  <a16:creationId xmlns:a16="http://schemas.microsoft.com/office/drawing/2014/main" id="{F74C6DAB-9BA9-3FFB-87FA-FEB4B45B9BB9}"/>
                </a:ext>
              </a:extLst>
            </p:cNvPr>
            <p:cNvSpPr/>
            <p:nvPr/>
          </p:nvSpPr>
          <p:spPr bwMode="auto">
            <a:xfrm rot="10800000" flipV="1">
              <a:off x="5831047" y="4078256"/>
              <a:ext cx="219798" cy="219797"/>
            </a:xfrm>
            <a:prstGeom prst="ellipse">
              <a:avLst/>
            </a:prstGeom>
            <a:solidFill>
              <a:schemeClr val="bg1"/>
            </a:solidFill>
            <a:ln w="6350">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07" name="Isosceles Triangle 175">
              <a:extLst>
                <a:ext uri="{FF2B5EF4-FFF2-40B4-BE49-F238E27FC236}">
                  <a16:creationId xmlns:a16="http://schemas.microsoft.com/office/drawing/2014/main" id="{0257D311-50D3-A58D-1CC9-1BE8819F7771}"/>
                </a:ext>
              </a:extLst>
            </p:cNvPr>
            <p:cNvSpPr/>
            <p:nvPr/>
          </p:nvSpPr>
          <p:spPr bwMode="auto">
            <a:xfrm rot="10800000">
              <a:off x="5893471" y="4173304"/>
              <a:ext cx="94948" cy="46549"/>
            </a:xfrm>
            <a:custGeom>
              <a:avLst/>
              <a:gdLst>
                <a:gd name="connsiteX0" fmla="*/ 0 w 355694"/>
                <a:gd name="connsiteY0" fmla="*/ 306632 h 306632"/>
                <a:gd name="connsiteX1" fmla="*/ 177847 w 355694"/>
                <a:gd name="connsiteY1" fmla="*/ 0 h 306632"/>
                <a:gd name="connsiteX2" fmla="*/ 355694 w 355694"/>
                <a:gd name="connsiteY2" fmla="*/ 306632 h 306632"/>
                <a:gd name="connsiteX3" fmla="*/ 0 w 355694"/>
                <a:gd name="connsiteY3" fmla="*/ 306632 h 306632"/>
                <a:gd name="connsiteX0" fmla="*/ 0 w 355694"/>
                <a:gd name="connsiteY0" fmla="*/ 306632 h 398072"/>
                <a:gd name="connsiteX1" fmla="*/ 177847 w 355694"/>
                <a:gd name="connsiteY1" fmla="*/ 0 h 398072"/>
                <a:gd name="connsiteX2" fmla="*/ 355694 w 355694"/>
                <a:gd name="connsiteY2" fmla="*/ 306632 h 398072"/>
                <a:gd name="connsiteX3" fmla="*/ 91440 w 355694"/>
                <a:gd name="connsiteY3" fmla="*/ 398072 h 398072"/>
                <a:gd name="connsiteX0" fmla="*/ 0 w 355694"/>
                <a:gd name="connsiteY0" fmla="*/ 306632 h 306632"/>
                <a:gd name="connsiteX1" fmla="*/ 177847 w 355694"/>
                <a:gd name="connsiteY1" fmla="*/ 0 h 306632"/>
                <a:gd name="connsiteX2" fmla="*/ 355694 w 355694"/>
                <a:gd name="connsiteY2" fmla="*/ 306632 h 306632"/>
              </a:gdLst>
              <a:ahLst/>
              <a:cxnLst>
                <a:cxn ang="0">
                  <a:pos x="connsiteX0" y="connsiteY0"/>
                </a:cxn>
                <a:cxn ang="0">
                  <a:pos x="connsiteX1" y="connsiteY1"/>
                </a:cxn>
                <a:cxn ang="0">
                  <a:pos x="connsiteX2" y="connsiteY2"/>
                </a:cxn>
              </a:cxnLst>
              <a:rect l="l" t="t" r="r" b="b"/>
              <a:pathLst>
                <a:path w="355694" h="306632">
                  <a:moveTo>
                    <a:pt x="0" y="306632"/>
                  </a:moveTo>
                  <a:lnTo>
                    <a:pt x="177847" y="0"/>
                  </a:lnTo>
                  <a:lnTo>
                    <a:pt x="355694" y="306632"/>
                  </a:lnTo>
                </a:path>
              </a:pathLst>
            </a:custGeom>
            <a:noFill/>
            <a:ln w="6350" cap="rnd">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112" name="Group 111">
            <a:extLst>
              <a:ext uri="{FF2B5EF4-FFF2-40B4-BE49-F238E27FC236}">
                <a16:creationId xmlns:a16="http://schemas.microsoft.com/office/drawing/2014/main" id="{8B14131E-CAA5-DED5-0096-3A63A805E88C}"/>
              </a:ext>
            </a:extLst>
          </p:cNvPr>
          <p:cNvGrpSpPr/>
          <p:nvPr/>
        </p:nvGrpSpPr>
        <p:grpSpPr>
          <a:xfrm rot="16200000">
            <a:off x="7305732" y="2225002"/>
            <a:ext cx="97880" cy="97878"/>
            <a:chOff x="5831047" y="4078237"/>
            <a:chExt cx="219798" cy="219796"/>
          </a:xfrm>
        </p:grpSpPr>
        <p:sp>
          <p:nvSpPr>
            <p:cNvPr id="113" name="Oval 112">
              <a:extLst>
                <a:ext uri="{FF2B5EF4-FFF2-40B4-BE49-F238E27FC236}">
                  <a16:creationId xmlns:a16="http://schemas.microsoft.com/office/drawing/2014/main" id="{B3101BA2-68E2-A9C1-9E5D-A0BF432447C0}"/>
                </a:ext>
              </a:extLst>
            </p:cNvPr>
            <p:cNvSpPr/>
            <p:nvPr/>
          </p:nvSpPr>
          <p:spPr bwMode="auto">
            <a:xfrm rot="10800000" flipV="1">
              <a:off x="5831047" y="4078237"/>
              <a:ext cx="219798" cy="219796"/>
            </a:xfrm>
            <a:prstGeom prst="ellipse">
              <a:avLst/>
            </a:prstGeom>
            <a:solidFill>
              <a:schemeClr val="bg1"/>
            </a:solidFill>
            <a:ln w="6350">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14" name="Isosceles Triangle 175">
              <a:extLst>
                <a:ext uri="{FF2B5EF4-FFF2-40B4-BE49-F238E27FC236}">
                  <a16:creationId xmlns:a16="http://schemas.microsoft.com/office/drawing/2014/main" id="{C3C12183-9A5B-9B7F-7A10-E779A7A2CEF5}"/>
                </a:ext>
              </a:extLst>
            </p:cNvPr>
            <p:cNvSpPr/>
            <p:nvPr/>
          </p:nvSpPr>
          <p:spPr bwMode="auto">
            <a:xfrm rot="10800000">
              <a:off x="5893470" y="4173305"/>
              <a:ext cx="94948" cy="46549"/>
            </a:xfrm>
            <a:custGeom>
              <a:avLst/>
              <a:gdLst>
                <a:gd name="connsiteX0" fmla="*/ 0 w 355694"/>
                <a:gd name="connsiteY0" fmla="*/ 306632 h 306632"/>
                <a:gd name="connsiteX1" fmla="*/ 177847 w 355694"/>
                <a:gd name="connsiteY1" fmla="*/ 0 h 306632"/>
                <a:gd name="connsiteX2" fmla="*/ 355694 w 355694"/>
                <a:gd name="connsiteY2" fmla="*/ 306632 h 306632"/>
                <a:gd name="connsiteX3" fmla="*/ 0 w 355694"/>
                <a:gd name="connsiteY3" fmla="*/ 306632 h 306632"/>
                <a:gd name="connsiteX0" fmla="*/ 0 w 355694"/>
                <a:gd name="connsiteY0" fmla="*/ 306632 h 398072"/>
                <a:gd name="connsiteX1" fmla="*/ 177847 w 355694"/>
                <a:gd name="connsiteY1" fmla="*/ 0 h 398072"/>
                <a:gd name="connsiteX2" fmla="*/ 355694 w 355694"/>
                <a:gd name="connsiteY2" fmla="*/ 306632 h 398072"/>
                <a:gd name="connsiteX3" fmla="*/ 91440 w 355694"/>
                <a:gd name="connsiteY3" fmla="*/ 398072 h 398072"/>
                <a:gd name="connsiteX0" fmla="*/ 0 w 355694"/>
                <a:gd name="connsiteY0" fmla="*/ 306632 h 306632"/>
                <a:gd name="connsiteX1" fmla="*/ 177847 w 355694"/>
                <a:gd name="connsiteY1" fmla="*/ 0 h 306632"/>
                <a:gd name="connsiteX2" fmla="*/ 355694 w 355694"/>
                <a:gd name="connsiteY2" fmla="*/ 306632 h 306632"/>
              </a:gdLst>
              <a:ahLst/>
              <a:cxnLst>
                <a:cxn ang="0">
                  <a:pos x="connsiteX0" y="connsiteY0"/>
                </a:cxn>
                <a:cxn ang="0">
                  <a:pos x="connsiteX1" y="connsiteY1"/>
                </a:cxn>
                <a:cxn ang="0">
                  <a:pos x="connsiteX2" y="connsiteY2"/>
                </a:cxn>
              </a:cxnLst>
              <a:rect l="l" t="t" r="r" b="b"/>
              <a:pathLst>
                <a:path w="355694" h="306632">
                  <a:moveTo>
                    <a:pt x="0" y="306632"/>
                  </a:moveTo>
                  <a:lnTo>
                    <a:pt x="177847" y="0"/>
                  </a:lnTo>
                  <a:lnTo>
                    <a:pt x="355694" y="306632"/>
                  </a:lnTo>
                </a:path>
              </a:pathLst>
            </a:custGeom>
            <a:noFill/>
            <a:ln w="6350" cap="rnd">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115" name="Group 114">
            <a:extLst>
              <a:ext uri="{FF2B5EF4-FFF2-40B4-BE49-F238E27FC236}">
                <a16:creationId xmlns:a16="http://schemas.microsoft.com/office/drawing/2014/main" id="{6C6128EF-315E-FD26-EF62-5EC5DE1C3C91}"/>
              </a:ext>
            </a:extLst>
          </p:cNvPr>
          <p:cNvGrpSpPr/>
          <p:nvPr/>
        </p:nvGrpSpPr>
        <p:grpSpPr>
          <a:xfrm rot="16200000">
            <a:off x="7305732" y="2621366"/>
            <a:ext cx="97880" cy="97878"/>
            <a:chOff x="5831046" y="4078254"/>
            <a:chExt cx="219798" cy="219797"/>
          </a:xfrm>
        </p:grpSpPr>
        <p:sp>
          <p:nvSpPr>
            <p:cNvPr id="123" name="Oval 122">
              <a:extLst>
                <a:ext uri="{FF2B5EF4-FFF2-40B4-BE49-F238E27FC236}">
                  <a16:creationId xmlns:a16="http://schemas.microsoft.com/office/drawing/2014/main" id="{7D0E95A2-07C8-09CC-C5C7-2EB4CF58AF14}"/>
                </a:ext>
              </a:extLst>
            </p:cNvPr>
            <p:cNvSpPr/>
            <p:nvPr/>
          </p:nvSpPr>
          <p:spPr bwMode="auto">
            <a:xfrm rot="10800000" flipV="1">
              <a:off x="5831046" y="4078254"/>
              <a:ext cx="219798" cy="219797"/>
            </a:xfrm>
            <a:prstGeom prst="ellipse">
              <a:avLst/>
            </a:prstGeom>
            <a:solidFill>
              <a:schemeClr val="bg1"/>
            </a:solidFill>
            <a:ln w="6350">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24" name="Isosceles Triangle 175">
              <a:extLst>
                <a:ext uri="{FF2B5EF4-FFF2-40B4-BE49-F238E27FC236}">
                  <a16:creationId xmlns:a16="http://schemas.microsoft.com/office/drawing/2014/main" id="{4B94A520-B602-25A0-ECDD-7A24688E34B4}"/>
                </a:ext>
              </a:extLst>
            </p:cNvPr>
            <p:cNvSpPr/>
            <p:nvPr/>
          </p:nvSpPr>
          <p:spPr bwMode="auto">
            <a:xfrm rot="10800000">
              <a:off x="5893471" y="4173297"/>
              <a:ext cx="94948" cy="46549"/>
            </a:xfrm>
            <a:custGeom>
              <a:avLst/>
              <a:gdLst>
                <a:gd name="connsiteX0" fmla="*/ 0 w 355694"/>
                <a:gd name="connsiteY0" fmla="*/ 306632 h 306632"/>
                <a:gd name="connsiteX1" fmla="*/ 177847 w 355694"/>
                <a:gd name="connsiteY1" fmla="*/ 0 h 306632"/>
                <a:gd name="connsiteX2" fmla="*/ 355694 w 355694"/>
                <a:gd name="connsiteY2" fmla="*/ 306632 h 306632"/>
                <a:gd name="connsiteX3" fmla="*/ 0 w 355694"/>
                <a:gd name="connsiteY3" fmla="*/ 306632 h 306632"/>
                <a:gd name="connsiteX0" fmla="*/ 0 w 355694"/>
                <a:gd name="connsiteY0" fmla="*/ 306632 h 398072"/>
                <a:gd name="connsiteX1" fmla="*/ 177847 w 355694"/>
                <a:gd name="connsiteY1" fmla="*/ 0 h 398072"/>
                <a:gd name="connsiteX2" fmla="*/ 355694 w 355694"/>
                <a:gd name="connsiteY2" fmla="*/ 306632 h 398072"/>
                <a:gd name="connsiteX3" fmla="*/ 91440 w 355694"/>
                <a:gd name="connsiteY3" fmla="*/ 398072 h 398072"/>
                <a:gd name="connsiteX0" fmla="*/ 0 w 355694"/>
                <a:gd name="connsiteY0" fmla="*/ 306632 h 306632"/>
                <a:gd name="connsiteX1" fmla="*/ 177847 w 355694"/>
                <a:gd name="connsiteY1" fmla="*/ 0 h 306632"/>
                <a:gd name="connsiteX2" fmla="*/ 355694 w 355694"/>
                <a:gd name="connsiteY2" fmla="*/ 306632 h 306632"/>
              </a:gdLst>
              <a:ahLst/>
              <a:cxnLst>
                <a:cxn ang="0">
                  <a:pos x="connsiteX0" y="connsiteY0"/>
                </a:cxn>
                <a:cxn ang="0">
                  <a:pos x="connsiteX1" y="connsiteY1"/>
                </a:cxn>
                <a:cxn ang="0">
                  <a:pos x="connsiteX2" y="connsiteY2"/>
                </a:cxn>
              </a:cxnLst>
              <a:rect l="l" t="t" r="r" b="b"/>
              <a:pathLst>
                <a:path w="355694" h="306632">
                  <a:moveTo>
                    <a:pt x="0" y="306632"/>
                  </a:moveTo>
                  <a:lnTo>
                    <a:pt x="177847" y="0"/>
                  </a:lnTo>
                  <a:lnTo>
                    <a:pt x="355694" y="306632"/>
                  </a:lnTo>
                </a:path>
              </a:pathLst>
            </a:custGeom>
            <a:noFill/>
            <a:ln w="6350" cap="rnd">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133" name="Group 132">
            <a:extLst>
              <a:ext uri="{FF2B5EF4-FFF2-40B4-BE49-F238E27FC236}">
                <a16:creationId xmlns:a16="http://schemas.microsoft.com/office/drawing/2014/main" id="{2F5F042B-FA90-1644-9EA9-F644B0FF3157}"/>
              </a:ext>
            </a:extLst>
          </p:cNvPr>
          <p:cNvGrpSpPr/>
          <p:nvPr/>
        </p:nvGrpSpPr>
        <p:grpSpPr>
          <a:xfrm rot="16200000">
            <a:off x="7305732" y="3004854"/>
            <a:ext cx="97880" cy="97878"/>
            <a:chOff x="5831047" y="4078237"/>
            <a:chExt cx="219798" cy="219796"/>
          </a:xfrm>
        </p:grpSpPr>
        <p:sp>
          <p:nvSpPr>
            <p:cNvPr id="134" name="Oval 133">
              <a:extLst>
                <a:ext uri="{FF2B5EF4-FFF2-40B4-BE49-F238E27FC236}">
                  <a16:creationId xmlns:a16="http://schemas.microsoft.com/office/drawing/2014/main" id="{586278F3-C4D7-4387-E2C5-BC2DCBB0D938}"/>
                </a:ext>
              </a:extLst>
            </p:cNvPr>
            <p:cNvSpPr/>
            <p:nvPr/>
          </p:nvSpPr>
          <p:spPr bwMode="auto">
            <a:xfrm rot="10800000" flipV="1">
              <a:off x="5831047" y="4078237"/>
              <a:ext cx="219798" cy="219796"/>
            </a:xfrm>
            <a:prstGeom prst="ellipse">
              <a:avLst/>
            </a:prstGeom>
            <a:solidFill>
              <a:schemeClr val="bg1"/>
            </a:solidFill>
            <a:ln w="6350">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35" name="Isosceles Triangle 175">
              <a:extLst>
                <a:ext uri="{FF2B5EF4-FFF2-40B4-BE49-F238E27FC236}">
                  <a16:creationId xmlns:a16="http://schemas.microsoft.com/office/drawing/2014/main" id="{ED3E62DB-371B-FE9C-4282-0A7E5DD220AE}"/>
                </a:ext>
              </a:extLst>
            </p:cNvPr>
            <p:cNvSpPr/>
            <p:nvPr/>
          </p:nvSpPr>
          <p:spPr bwMode="auto">
            <a:xfrm rot="10800000">
              <a:off x="5893472" y="4173305"/>
              <a:ext cx="94948" cy="46549"/>
            </a:xfrm>
            <a:custGeom>
              <a:avLst/>
              <a:gdLst>
                <a:gd name="connsiteX0" fmla="*/ 0 w 355694"/>
                <a:gd name="connsiteY0" fmla="*/ 306632 h 306632"/>
                <a:gd name="connsiteX1" fmla="*/ 177847 w 355694"/>
                <a:gd name="connsiteY1" fmla="*/ 0 h 306632"/>
                <a:gd name="connsiteX2" fmla="*/ 355694 w 355694"/>
                <a:gd name="connsiteY2" fmla="*/ 306632 h 306632"/>
                <a:gd name="connsiteX3" fmla="*/ 0 w 355694"/>
                <a:gd name="connsiteY3" fmla="*/ 306632 h 306632"/>
                <a:gd name="connsiteX0" fmla="*/ 0 w 355694"/>
                <a:gd name="connsiteY0" fmla="*/ 306632 h 398072"/>
                <a:gd name="connsiteX1" fmla="*/ 177847 w 355694"/>
                <a:gd name="connsiteY1" fmla="*/ 0 h 398072"/>
                <a:gd name="connsiteX2" fmla="*/ 355694 w 355694"/>
                <a:gd name="connsiteY2" fmla="*/ 306632 h 398072"/>
                <a:gd name="connsiteX3" fmla="*/ 91440 w 355694"/>
                <a:gd name="connsiteY3" fmla="*/ 398072 h 398072"/>
                <a:gd name="connsiteX0" fmla="*/ 0 w 355694"/>
                <a:gd name="connsiteY0" fmla="*/ 306632 h 306632"/>
                <a:gd name="connsiteX1" fmla="*/ 177847 w 355694"/>
                <a:gd name="connsiteY1" fmla="*/ 0 h 306632"/>
                <a:gd name="connsiteX2" fmla="*/ 355694 w 355694"/>
                <a:gd name="connsiteY2" fmla="*/ 306632 h 306632"/>
              </a:gdLst>
              <a:ahLst/>
              <a:cxnLst>
                <a:cxn ang="0">
                  <a:pos x="connsiteX0" y="connsiteY0"/>
                </a:cxn>
                <a:cxn ang="0">
                  <a:pos x="connsiteX1" y="connsiteY1"/>
                </a:cxn>
                <a:cxn ang="0">
                  <a:pos x="connsiteX2" y="connsiteY2"/>
                </a:cxn>
              </a:cxnLst>
              <a:rect l="l" t="t" r="r" b="b"/>
              <a:pathLst>
                <a:path w="355694" h="306632">
                  <a:moveTo>
                    <a:pt x="0" y="306632"/>
                  </a:moveTo>
                  <a:lnTo>
                    <a:pt x="177847" y="0"/>
                  </a:lnTo>
                  <a:lnTo>
                    <a:pt x="355694" y="306632"/>
                  </a:lnTo>
                </a:path>
              </a:pathLst>
            </a:custGeom>
            <a:noFill/>
            <a:ln w="6350" cap="rnd">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136" name="Group 135">
            <a:extLst>
              <a:ext uri="{FF2B5EF4-FFF2-40B4-BE49-F238E27FC236}">
                <a16:creationId xmlns:a16="http://schemas.microsoft.com/office/drawing/2014/main" id="{05C6445E-0866-DA38-9B31-4E1C83A43F49}"/>
              </a:ext>
            </a:extLst>
          </p:cNvPr>
          <p:cNvGrpSpPr/>
          <p:nvPr/>
        </p:nvGrpSpPr>
        <p:grpSpPr>
          <a:xfrm rot="16200000">
            <a:off x="7305962" y="3387009"/>
            <a:ext cx="97880" cy="97878"/>
            <a:chOff x="5831047" y="4078237"/>
            <a:chExt cx="219798" cy="219796"/>
          </a:xfrm>
        </p:grpSpPr>
        <p:sp>
          <p:nvSpPr>
            <p:cNvPr id="137" name="Oval 136">
              <a:extLst>
                <a:ext uri="{FF2B5EF4-FFF2-40B4-BE49-F238E27FC236}">
                  <a16:creationId xmlns:a16="http://schemas.microsoft.com/office/drawing/2014/main" id="{16A80EB6-4370-06CA-4662-73A6343421C3}"/>
                </a:ext>
              </a:extLst>
            </p:cNvPr>
            <p:cNvSpPr/>
            <p:nvPr/>
          </p:nvSpPr>
          <p:spPr bwMode="auto">
            <a:xfrm rot="10800000" flipV="1">
              <a:off x="5831047" y="4078237"/>
              <a:ext cx="219798" cy="219796"/>
            </a:xfrm>
            <a:prstGeom prst="ellipse">
              <a:avLst/>
            </a:prstGeom>
            <a:solidFill>
              <a:schemeClr val="bg1"/>
            </a:solidFill>
            <a:ln w="6350">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38" name="Isosceles Triangle 175">
              <a:extLst>
                <a:ext uri="{FF2B5EF4-FFF2-40B4-BE49-F238E27FC236}">
                  <a16:creationId xmlns:a16="http://schemas.microsoft.com/office/drawing/2014/main" id="{16B1CF8A-EB6F-3B48-C953-334EED67D48F}"/>
                </a:ext>
              </a:extLst>
            </p:cNvPr>
            <p:cNvSpPr/>
            <p:nvPr/>
          </p:nvSpPr>
          <p:spPr bwMode="auto">
            <a:xfrm rot="10800000">
              <a:off x="5893472" y="4173305"/>
              <a:ext cx="94948" cy="46549"/>
            </a:xfrm>
            <a:custGeom>
              <a:avLst/>
              <a:gdLst>
                <a:gd name="connsiteX0" fmla="*/ 0 w 355694"/>
                <a:gd name="connsiteY0" fmla="*/ 306632 h 306632"/>
                <a:gd name="connsiteX1" fmla="*/ 177847 w 355694"/>
                <a:gd name="connsiteY1" fmla="*/ 0 h 306632"/>
                <a:gd name="connsiteX2" fmla="*/ 355694 w 355694"/>
                <a:gd name="connsiteY2" fmla="*/ 306632 h 306632"/>
                <a:gd name="connsiteX3" fmla="*/ 0 w 355694"/>
                <a:gd name="connsiteY3" fmla="*/ 306632 h 306632"/>
                <a:gd name="connsiteX0" fmla="*/ 0 w 355694"/>
                <a:gd name="connsiteY0" fmla="*/ 306632 h 398072"/>
                <a:gd name="connsiteX1" fmla="*/ 177847 w 355694"/>
                <a:gd name="connsiteY1" fmla="*/ 0 h 398072"/>
                <a:gd name="connsiteX2" fmla="*/ 355694 w 355694"/>
                <a:gd name="connsiteY2" fmla="*/ 306632 h 398072"/>
                <a:gd name="connsiteX3" fmla="*/ 91440 w 355694"/>
                <a:gd name="connsiteY3" fmla="*/ 398072 h 398072"/>
                <a:gd name="connsiteX0" fmla="*/ 0 w 355694"/>
                <a:gd name="connsiteY0" fmla="*/ 306632 h 306632"/>
                <a:gd name="connsiteX1" fmla="*/ 177847 w 355694"/>
                <a:gd name="connsiteY1" fmla="*/ 0 h 306632"/>
                <a:gd name="connsiteX2" fmla="*/ 355694 w 355694"/>
                <a:gd name="connsiteY2" fmla="*/ 306632 h 306632"/>
              </a:gdLst>
              <a:ahLst/>
              <a:cxnLst>
                <a:cxn ang="0">
                  <a:pos x="connsiteX0" y="connsiteY0"/>
                </a:cxn>
                <a:cxn ang="0">
                  <a:pos x="connsiteX1" y="connsiteY1"/>
                </a:cxn>
                <a:cxn ang="0">
                  <a:pos x="connsiteX2" y="connsiteY2"/>
                </a:cxn>
              </a:cxnLst>
              <a:rect l="l" t="t" r="r" b="b"/>
              <a:pathLst>
                <a:path w="355694" h="306632">
                  <a:moveTo>
                    <a:pt x="0" y="306632"/>
                  </a:moveTo>
                  <a:lnTo>
                    <a:pt x="177847" y="0"/>
                  </a:lnTo>
                  <a:lnTo>
                    <a:pt x="355694" y="306632"/>
                  </a:lnTo>
                </a:path>
              </a:pathLst>
            </a:custGeom>
            <a:noFill/>
            <a:ln w="6350" cap="rnd">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139" name="Group 138">
            <a:extLst>
              <a:ext uri="{FF2B5EF4-FFF2-40B4-BE49-F238E27FC236}">
                <a16:creationId xmlns:a16="http://schemas.microsoft.com/office/drawing/2014/main" id="{3FE19C75-8D65-D95C-B42C-46A0686AA261}"/>
              </a:ext>
            </a:extLst>
          </p:cNvPr>
          <p:cNvGrpSpPr/>
          <p:nvPr/>
        </p:nvGrpSpPr>
        <p:grpSpPr>
          <a:xfrm rot="16200000">
            <a:off x="7305502" y="3762268"/>
            <a:ext cx="97880" cy="97878"/>
            <a:chOff x="5831047" y="4078237"/>
            <a:chExt cx="219798" cy="219796"/>
          </a:xfrm>
        </p:grpSpPr>
        <p:sp>
          <p:nvSpPr>
            <p:cNvPr id="140" name="Oval 139">
              <a:extLst>
                <a:ext uri="{FF2B5EF4-FFF2-40B4-BE49-F238E27FC236}">
                  <a16:creationId xmlns:a16="http://schemas.microsoft.com/office/drawing/2014/main" id="{87A8CA37-FFE4-4813-3138-ECFA2FCD8CA3}"/>
                </a:ext>
              </a:extLst>
            </p:cNvPr>
            <p:cNvSpPr/>
            <p:nvPr/>
          </p:nvSpPr>
          <p:spPr bwMode="auto">
            <a:xfrm rot="10800000" flipV="1">
              <a:off x="5831047" y="4078237"/>
              <a:ext cx="219798" cy="219796"/>
            </a:xfrm>
            <a:prstGeom prst="ellipse">
              <a:avLst/>
            </a:prstGeom>
            <a:solidFill>
              <a:schemeClr val="bg1"/>
            </a:solidFill>
            <a:ln w="6350">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41" name="Isosceles Triangle 175">
              <a:extLst>
                <a:ext uri="{FF2B5EF4-FFF2-40B4-BE49-F238E27FC236}">
                  <a16:creationId xmlns:a16="http://schemas.microsoft.com/office/drawing/2014/main" id="{3EE08AF4-95F2-0B22-F78A-C0A1F878C4F8}"/>
                </a:ext>
              </a:extLst>
            </p:cNvPr>
            <p:cNvSpPr/>
            <p:nvPr/>
          </p:nvSpPr>
          <p:spPr bwMode="auto">
            <a:xfrm rot="10800000">
              <a:off x="5893472" y="4173305"/>
              <a:ext cx="94948" cy="46549"/>
            </a:xfrm>
            <a:custGeom>
              <a:avLst/>
              <a:gdLst>
                <a:gd name="connsiteX0" fmla="*/ 0 w 355694"/>
                <a:gd name="connsiteY0" fmla="*/ 306632 h 306632"/>
                <a:gd name="connsiteX1" fmla="*/ 177847 w 355694"/>
                <a:gd name="connsiteY1" fmla="*/ 0 h 306632"/>
                <a:gd name="connsiteX2" fmla="*/ 355694 w 355694"/>
                <a:gd name="connsiteY2" fmla="*/ 306632 h 306632"/>
                <a:gd name="connsiteX3" fmla="*/ 0 w 355694"/>
                <a:gd name="connsiteY3" fmla="*/ 306632 h 306632"/>
                <a:gd name="connsiteX0" fmla="*/ 0 w 355694"/>
                <a:gd name="connsiteY0" fmla="*/ 306632 h 398072"/>
                <a:gd name="connsiteX1" fmla="*/ 177847 w 355694"/>
                <a:gd name="connsiteY1" fmla="*/ 0 h 398072"/>
                <a:gd name="connsiteX2" fmla="*/ 355694 w 355694"/>
                <a:gd name="connsiteY2" fmla="*/ 306632 h 398072"/>
                <a:gd name="connsiteX3" fmla="*/ 91440 w 355694"/>
                <a:gd name="connsiteY3" fmla="*/ 398072 h 398072"/>
                <a:gd name="connsiteX0" fmla="*/ 0 w 355694"/>
                <a:gd name="connsiteY0" fmla="*/ 306632 h 306632"/>
                <a:gd name="connsiteX1" fmla="*/ 177847 w 355694"/>
                <a:gd name="connsiteY1" fmla="*/ 0 h 306632"/>
                <a:gd name="connsiteX2" fmla="*/ 355694 w 355694"/>
                <a:gd name="connsiteY2" fmla="*/ 306632 h 306632"/>
              </a:gdLst>
              <a:ahLst/>
              <a:cxnLst>
                <a:cxn ang="0">
                  <a:pos x="connsiteX0" y="connsiteY0"/>
                </a:cxn>
                <a:cxn ang="0">
                  <a:pos x="connsiteX1" y="connsiteY1"/>
                </a:cxn>
                <a:cxn ang="0">
                  <a:pos x="connsiteX2" y="connsiteY2"/>
                </a:cxn>
              </a:cxnLst>
              <a:rect l="l" t="t" r="r" b="b"/>
              <a:pathLst>
                <a:path w="355694" h="306632">
                  <a:moveTo>
                    <a:pt x="0" y="306632"/>
                  </a:moveTo>
                  <a:lnTo>
                    <a:pt x="177847" y="0"/>
                  </a:lnTo>
                  <a:lnTo>
                    <a:pt x="355694" y="306632"/>
                  </a:lnTo>
                </a:path>
              </a:pathLst>
            </a:custGeom>
            <a:noFill/>
            <a:ln w="6350" cap="rnd">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159" name="Group 158">
            <a:extLst>
              <a:ext uri="{FF2B5EF4-FFF2-40B4-BE49-F238E27FC236}">
                <a16:creationId xmlns:a16="http://schemas.microsoft.com/office/drawing/2014/main" id="{925E1C3E-8A5B-6B3C-08DA-936A7DB8B396}"/>
              </a:ext>
            </a:extLst>
          </p:cNvPr>
          <p:cNvGrpSpPr/>
          <p:nvPr/>
        </p:nvGrpSpPr>
        <p:grpSpPr>
          <a:xfrm rot="16200000">
            <a:off x="7305387" y="4156329"/>
            <a:ext cx="97880" cy="97878"/>
            <a:chOff x="5831047" y="4078237"/>
            <a:chExt cx="219798" cy="219796"/>
          </a:xfrm>
        </p:grpSpPr>
        <p:sp>
          <p:nvSpPr>
            <p:cNvPr id="160" name="Oval 159">
              <a:extLst>
                <a:ext uri="{FF2B5EF4-FFF2-40B4-BE49-F238E27FC236}">
                  <a16:creationId xmlns:a16="http://schemas.microsoft.com/office/drawing/2014/main" id="{81259D6E-D53B-1FB8-64B4-3E8F54340D30}"/>
                </a:ext>
              </a:extLst>
            </p:cNvPr>
            <p:cNvSpPr/>
            <p:nvPr/>
          </p:nvSpPr>
          <p:spPr bwMode="auto">
            <a:xfrm rot="10800000" flipV="1">
              <a:off x="5831047" y="4078237"/>
              <a:ext cx="219798" cy="219796"/>
            </a:xfrm>
            <a:prstGeom prst="ellipse">
              <a:avLst/>
            </a:prstGeom>
            <a:solidFill>
              <a:schemeClr val="bg1"/>
            </a:solidFill>
            <a:ln w="6350">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63" name="Isosceles Triangle 175">
              <a:extLst>
                <a:ext uri="{FF2B5EF4-FFF2-40B4-BE49-F238E27FC236}">
                  <a16:creationId xmlns:a16="http://schemas.microsoft.com/office/drawing/2014/main" id="{06D27668-1543-AF3C-FBC4-326A16C22C16}"/>
                </a:ext>
              </a:extLst>
            </p:cNvPr>
            <p:cNvSpPr/>
            <p:nvPr/>
          </p:nvSpPr>
          <p:spPr bwMode="auto">
            <a:xfrm rot="10800000">
              <a:off x="5893472" y="4173305"/>
              <a:ext cx="94948" cy="46549"/>
            </a:xfrm>
            <a:custGeom>
              <a:avLst/>
              <a:gdLst>
                <a:gd name="connsiteX0" fmla="*/ 0 w 355694"/>
                <a:gd name="connsiteY0" fmla="*/ 306632 h 306632"/>
                <a:gd name="connsiteX1" fmla="*/ 177847 w 355694"/>
                <a:gd name="connsiteY1" fmla="*/ 0 h 306632"/>
                <a:gd name="connsiteX2" fmla="*/ 355694 w 355694"/>
                <a:gd name="connsiteY2" fmla="*/ 306632 h 306632"/>
                <a:gd name="connsiteX3" fmla="*/ 0 w 355694"/>
                <a:gd name="connsiteY3" fmla="*/ 306632 h 306632"/>
                <a:gd name="connsiteX0" fmla="*/ 0 w 355694"/>
                <a:gd name="connsiteY0" fmla="*/ 306632 h 398072"/>
                <a:gd name="connsiteX1" fmla="*/ 177847 w 355694"/>
                <a:gd name="connsiteY1" fmla="*/ 0 h 398072"/>
                <a:gd name="connsiteX2" fmla="*/ 355694 w 355694"/>
                <a:gd name="connsiteY2" fmla="*/ 306632 h 398072"/>
                <a:gd name="connsiteX3" fmla="*/ 91440 w 355694"/>
                <a:gd name="connsiteY3" fmla="*/ 398072 h 398072"/>
                <a:gd name="connsiteX0" fmla="*/ 0 w 355694"/>
                <a:gd name="connsiteY0" fmla="*/ 306632 h 306632"/>
                <a:gd name="connsiteX1" fmla="*/ 177847 w 355694"/>
                <a:gd name="connsiteY1" fmla="*/ 0 h 306632"/>
                <a:gd name="connsiteX2" fmla="*/ 355694 w 355694"/>
                <a:gd name="connsiteY2" fmla="*/ 306632 h 306632"/>
              </a:gdLst>
              <a:ahLst/>
              <a:cxnLst>
                <a:cxn ang="0">
                  <a:pos x="connsiteX0" y="connsiteY0"/>
                </a:cxn>
                <a:cxn ang="0">
                  <a:pos x="connsiteX1" y="connsiteY1"/>
                </a:cxn>
                <a:cxn ang="0">
                  <a:pos x="connsiteX2" y="connsiteY2"/>
                </a:cxn>
              </a:cxnLst>
              <a:rect l="l" t="t" r="r" b="b"/>
              <a:pathLst>
                <a:path w="355694" h="306632">
                  <a:moveTo>
                    <a:pt x="0" y="306632"/>
                  </a:moveTo>
                  <a:lnTo>
                    <a:pt x="177847" y="0"/>
                  </a:lnTo>
                  <a:lnTo>
                    <a:pt x="355694" y="306632"/>
                  </a:lnTo>
                </a:path>
              </a:pathLst>
            </a:custGeom>
            <a:noFill/>
            <a:ln w="6350" cap="rnd">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164" name="Group 163">
            <a:extLst>
              <a:ext uri="{FF2B5EF4-FFF2-40B4-BE49-F238E27FC236}">
                <a16:creationId xmlns:a16="http://schemas.microsoft.com/office/drawing/2014/main" id="{025A06DE-6A93-4928-C30C-189F4E18CFC1}"/>
              </a:ext>
            </a:extLst>
          </p:cNvPr>
          <p:cNvGrpSpPr/>
          <p:nvPr/>
        </p:nvGrpSpPr>
        <p:grpSpPr>
          <a:xfrm rot="16200000">
            <a:off x="7305157" y="4551186"/>
            <a:ext cx="97880" cy="97878"/>
            <a:chOff x="5831047" y="4078237"/>
            <a:chExt cx="219798" cy="219796"/>
          </a:xfrm>
        </p:grpSpPr>
        <p:sp>
          <p:nvSpPr>
            <p:cNvPr id="166" name="Oval 165">
              <a:extLst>
                <a:ext uri="{FF2B5EF4-FFF2-40B4-BE49-F238E27FC236}">
                  <a16:creationId xmlns:a16="http://schemas.microsoft.com/office/drawing/2014/main" id="{4FE46875-101F-193C-8600-9DD27B4DDF37}"/>
                </a:ext>
              </a:extLst>
            </p:cNvPr>
            <p:cNvSpPr/>
            <p:nvPr/>
          </p:nvSpPr>
          <p:spPr bwMode="auto">
            <a:xfrm rot="10800000" flipV="1">
              <a:off x="5831047" y="4078237"/>
              <a:ext cx="219798" cy="219796"/>
            </a:xfrm>
            <a:prstGeom prst="ellipse">
              <a:avLst/>
            </a:prstGeom>
            <a:solidFill>
              <a:schemeClr val="bg1"/>
            </a:solidFill>
            <a:ln w="6350">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67" name="Isosceles Triangle 175">
              <a:extLst>
                <a:ext uri="{FF2B5EF4-FFF2-40B4-BE49-F238E27FC236}">
                  <a16:creationId xmlns:a16="http://schemas.microsoft.com/office/drawing/2014/main" id="{6C8214E9-14BF-9D54-D9A2-49CBE9BCC5E1}"/>
                </a:ext>
              </a:extLst>
            </p:cNvPr>
            <p:cNvSpPr/>
            <p:nvPr/>
          </p:nvSpPr>
          <p:spPr bwMode="auto">
            <a:xfrm rot="10800000">
              <a:off x="5893472" y="4173305"/>
              <a:ext cx="94948" cy="46549"/>
            </a:xfrm>
            <a:custGeom>
              <a:avLst/>
              <a:gdLst>
                <a:gd name="connsiteX0" fmla="*/ 0 w 355694"/>
                <a:gd name="connsiteY0" fmla="*/ 306632 h 306632"/>
                <a:gd name="connsiteX1" fmla="*/ 177847 w 355694"/>
                <a:gd name="connsiteY1" fmla="*/ 0 h 306632"/>
                <a:gd name="connsiteX2" fmla="*/ 355694 w 355694"/>
                <a:gd name="connsiteY2" fmla="*/ 306632 h 306632"/>
                <a:gd name="connsiteX3" fmla="*/ 0 w 355694"/>
                <a:gd name="connsiteY3" fmla="*/ 306632 h 306632"/>
                <a:gd name="connsiteX0" fmla="*/ 0 w 355694"/>
                <a:gd name="connsiteY0" fmla="*/ 306632 h 398072"/>
                <a:gd name="connsiteX1" fmla="*/ 177847 w 355694"/>
                <a:gd name="connsiteY1" fmla="*/ 0 h 398072"/>
                <a:gd name="connsiteX2" fmla="*/ 355694 w 355694"/>
                <a:gd name="connsiteY2" fmla="*/ 306632 h 398072"/>
                <a:gd name="connsiteX3" fmla="*/ 91440 w 355694"/>
                <a:gd name="connsiteY3" fmla="*/ 398072 h 398072"/>
                <a:gd name="connsiteX0" fmla="*/ 0 w 355694"/>
                <a:gd name="connsiteY0" fmla="*/ 306632 h 306632"/>
                <a:gd name="connsiteX1" fmla="*/ 177847 w 355694"/>
                <a:gd name="connsiteY1" fmla="*/ 0 h 306632"/>
                <a:gd name="connsiteX2" fmla="*/ 355694 w 355694"/>
                <a:gd name="connsiteY2" fmla="*/ 306632 h 306632"/>
              </a:gdLst>
              <a:ahLst/>
              <a:cxnLst>
                <a:cxn ang="0">
                  <a:pos x="connsiteX0" y="connsiteY0"/>
                </a:cxn>
                <a:cxn ang="0">
                  <a:pos x="connsiteX1" y="connsiteY1"/>
                </a:cxn>
                <a:cxn ang="0">
                  <a:pos x="connsiteX2" y="connsiteY2"/>
                </a:cxn>
              </a:cxnLst>
              <a:rect l="l" t="t" r="r" b="b"/>
              <a:pathLst>
                <a:path w="355694" h="306632">
                  <a:moveTo>
                    <a:pt x="0" y="306632"/>
                  </a:moveTo>
                  <a:lnTo>
                    <a:pt x="177847" y="0"/>
                  </a:lnTo>
                  <a:lnTo>
                    <a:pt x="355694" y="306632"/>
                  </a:lnTo>
                </a:path>
              </a:pathLst>
            </a:custGeom>
            <a:noFill/>
            <a:ln w="6350" cap="rnd">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168" name="Group 167">
            <a:extLst>
              <a:ext uri="{FF2B5EF4-FFF2-40B4-BE49-F238E27FC236}">
                <a16:creationId xmlns:a16="http://schemas.microsoft.com/office/drawing/2014/main" id="{B8C53D66-D999-B755-CE25-D9559EDDEFB2}"/>
              </a:ext>
            </a:extLst>
          </p:cNvPr>
          <p:cNvGrpSpPr/>
          <p:nvPr/>
        </p:nvGrpSpPr>
        <p:grpSpPr>
          <a:xfrm rot="16200000">
            <a:off x="7304927" y="4946973"/>
            <a:ext cx="97880" cy="97878"/>
            <a:chOff x="5831047" y="4078237"/>
            <a:chExt cx="219798" cy="219796"/>
          </a:xfrm>
        </p:grpSpPr>
        <p:sp>
          <p:nvSpPr>
            <p:cNvPr id="169" name="Oval 168">
              <a:extLst>
                <a:ext uri="{FF2B5EF4-FFF2-40B4-BE49-F238E27FC236}">
                  <a16:creationId xmlns:a16="http://schemas.microsoft.com/office/drawing/2014/main" id="{9B414502-E2C6-D0A4-4DF2-99554823DF27}"/>
                </a:ext>
              </a:extLst>
            </p:cNvPr>
            <p:cNvSpPr/>
            <p:nvPr/>
          </p:nvSpPr>
          <p:spPr bwMode="auto">
            <a:xfrm rot="10800000" flipV="1">
              <a:off x="5831047" y="4078237"/>
              <a:ext cx="219798" cy="219796"/>
            </a:xfrm>
            <a:prstGeom prst="ellipse">
              <a:avLst/>
            </a:prstGeom>
            <a:solidFill>
              <a:schemeClr val="bg1"/>
            </a:solidFill>
            <a:ln w="6350">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70" name="Isosceles Triangle 175">
              <a:extLst>
                <a:ext uri="{FF2B5EF4-FFF2-40B4-BE49-F238E27FC236}">
                  <a16:creationId xmlns:a16="http://schemas.microsoft.com/office/drawing/2014/main" id="{46DC8B16-DB73-FBEB-BD9E-05CA65B523A5}"/>
                </a:ext>
              </a:extLst>
            </p:cNvPr>
            <p:cNvSpPr/>
            <p:nvPr/>
          </p:nvSpPr>
          <p:spPr bwMode="auto">
            <a:xfrm rot="10800000">
              <a:off x="5893472" y="4173305"/>
              <a:ext cx="94948" cy="46549"/>
            </a:xfrm>
            <a:custGeom>
              <a:avLst/>
              <a:gdLst>
                <a:gd name="connsiteX0" fmla="*/ 0 w 355694"/>
                <a:gd name="connsiteY0" fmla="*/ 306632 h 306632"/>
                <a:gd name="connsiteX1" fmla="*/ 177847 w 355694"/>
                <a:gd name="connsiteY1" fmla="*/ 0 h 306632"/>
                <a:gd name="connsiteX2" fmla="*/ 355694 w 355694"/>
                <a:gd name="connsiteY2" fmla="*/ 306632 h 306632"/>
                <a:gd name="connsiteX3" fmla="*/ 0 w 355694"/>
                <a:gd name="connsiteY3" fmla="*/ 306632 h 306632"/>
                <a:gd name="connsiteX0" fmla="*/ 0 w 355694"/>
                <a:gd name="connsiteY0" fmla="*/ 306632 h 398072"/>
                <a:gd name="connsiteX1" fmla="*/ 177847 w 355694"/>
                <a:gd name="connsiteY1" fmla="*/ 0 h 398072"/>
                <a:gd name="connsiteX2" fmla="*/ 355694 w 355694"/>
                <a:gd name="connsiteY2" fmla="*/ 306632 h 398072"/>
                <a:gd name="connsiteX3" fmla="*/ 91440 w 355694"/>
                <a:gd name="connsiteY3" fmla="*/ 398072 h 398072"/>
                <a:gd name="connsiteX0" fmla="*/ 0 w 355694"/>
                <a:gd name="connsiteY0" fmla="*/ 306632 h 306632"/>
                <a:gd name="connsiteX1" fmla="*/ 177847 w 355694"/>
                <a:gd name="connsiteY1" fmla="*/ 0 h 306632"/>
                <a:gd name="connsiteX2" fmla="*/ 355694 w 355694"/>
                <a:gd name="connsiteY2" fmla="*/ 306632 h 306632"/>
              </a:gdLst>
              <a:ahLst/>
              <a:cxnLst>
                <a:cxn ang="0">
                  <a:pos x="connsiteX0" y="connsiteY0"/>
                </a:cxn>
                <a:cxn ang="0">
                  <a:pos x="connsiteX1" y="connsiteY1"/>
                </a:cxn>
                <a:cxn ang="0">
                  <a:pos x="connsiteX2" y="connsiteY2"/>
                </a:cxn>
              </a:cxnLst>
              <a:rect l="l" t="t" r="r" b="b"/>
              <a:pathLst>
                <a:path w="355694" h="306632">
                  <a:moveTo>
                    <a:pt x="0" y="306632"/>
                  </a:moveTo>
                  <a:lnTo>
                    <a:pt x="177847" y="0"/>
                  </a:lnTo>
                  <a:lnTo>
                    <a:pt x="355694" y="306632"/>
                  </a:lnTo>
                </a:path>
              </a:pathLst>
            </a:custGeom>
            <a:noFill/>
            <a:ln w="6350" cap="rnd">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172" name="Group 171">
            <a:extLst>
              <a:ext uri="{FF2B5EF4-FFF2-40B4-BE49-F238E27FC236}">
                <a16:creationId xmlns:a16="http://schemas.microsoft.com/office/drawing/2014/main" id="{2CA6C476-8CC6-575F-127D-BCAA5FF6F26B}"/>
              </a:ext>
            </a:extLst>
          </p:cNvPr>
          <p:cNvGrpSpPr/>
          <p:nvPr/>
        </p:nvGrpSpPr>
        <p:grpSpPr>
          <a:xfrm rot="16200000">
            <a:off x="7319039" y="5335722"/>
            <a:ext cx="97880" cy="97878"/>
            <a:chOff x="5831047" y="4078237"/>
            <a:chExt cx="219798" cy="219796"/>
          </a:xfrm>
        </p:grpSpPr>
        <p:sp>
          <p:nvSpPr>
            <p:cNvPr id="173" name="Oval 172">
              <a:extLst>
                <a:ext uri="{FF2B5EF4-FFF2-40B4-BE49-F238E27FC236}">
                  <a16:creationId xmlns:a16="http://schemas.microsoft.com/office/drawing/2014/main" id="{D5A09ED0-55AF-A520-D9A2-347F0A017844}"/>
                </a:ext>
              </a:extLst>
            </p:cNvPr>
            <p:cNvSpPr/>
            <p:nvPr/>
          </p:nvSpPr>
          <p:spPr bwMode="auto">
            <a:xfrm rot="10800000" flipV="1">
              <a:off x="5831047" y="4078237"/>
              <a:ext cx="219798" cy="219796"/>
            </a:xfrm>
            <a:prstGeom prst="ellipse">
              <a:avLst/>
            </a:prstGeom>
            <a:solidFill>
              <a:schemeClr val="bg1"/>
            </a:solidFill>
            <a:ln w="6350">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75" name="Isosceles Triangle 175">
              <a:extLst>
                <a:ext uri="{FF2B5EF4-FFF2-40B4-BE49-F238E27FC236}">
                  <a16:creationId xmlns:a16="http://schemas.microsoft.com/office/drawing/2014/main" id="{310C04CA-73C5-EFAF-8F87-B2178A99BC37}"/>
                </a:ext>
              </a:extLst>
            </p:cNvPr>
            <p:cNvSpPr/>
            <p:nvPr/>
          </p:nvSpPr>
          <p:spPr bwMode="auto">
            <a:xfrm rot="10800000">
              <a:off x="5893472" y="4173305"/>
              <a:ext cx="94948" cy="46549"/>
            </a:xfrm>
            <a:custGeom>
              <a:avLst/>
              <a:gdLst>
                <a:gd name="connsiteX0" fmla="*/ 0 w 355694"/>
                <a:gd name="connsiteY0" fmla="*/ 306632 h 306632"/>
                <a:gd name="connsiteX1" fmla="*/ 177847 w 355694"/>
                <a:gd name="connsiteY1" fmla="*/ 0 h 306632"/>
                <a:gd name="connsiteX2" fmla="*/ 355694 w 355694"/>
                <a:gd name="connsiteY2" fmla="*/ 306632 h 306632"/>
                <a:gd name="connsiteX3" fmla="*/ 0 w 355694"/>
                <a:gd name="connsiteY3" fmla="*/ 306632 h 306632"/>
                <a:gd name="connsiteX0" fmla="*/ 0 w 355694"/>
                <a:gd name="connsiteY0" fmla="*/ 306632 h 398072"/>
                <a:gd name="connsiteX1" fmla="*/ 177847 w 355694"/>
                <a:gd name="connsiteY1" fmla="*/ 0 h 398072"/>
                <a:gd name="connsiteX2" fmla="*/ 355694 w 355694"/>
                <a:gd name="connsiteY2" fmla="*/ 306632 h 398072"/>
                <a:gd name="connsiteX3" fmla="*/ 91440 w 355694"/>
                <a:gd name="connsiteY3" fmla="*/ 398072 h 398072"/>
                <a:gd name="connsiteX0" fmla="*/ 0 w 355694"/>
                <a:gd name="connsiteY0" fmla="*/ 306632 h 306632"/>
                <a:gd name="connsiteX1" fmla="*/ 177847 w 355694"/>
                <a:gd name="connsiteY1" fmla="*/ 0 h 306632"/>
                <a:gd name="connsiteX2" fmla="*/ 355694 w 355694"/>
                <a:gd name="connsiteY2" fmla="*/ 306632 h 306632"/>
              </a:gdLst>
              <a:ahLst/>
              <a:cxnLst>
                <a:cxn ang="0">
                  <a:pos x="connsiteX0" y="connsiteY0"/>
                </a:cxn>
                <a:cxn ang="0">
                  <a:pos x="connsiteX1" y="connsiteY1"/>
                </a:cxn>
                <a:cxn ang="0">
                  <a:pos x="connsiteX2" y="connsiteY2"/>
                </a:cxn>
              </a:cxnLst>
              <a:rect l="l" t="t" r="r" b="b"/>
              <a:pathLst>
                <a:path w="355694" h="306632">
                  <a:moveTo>
                    <a:pt x="0" y="306632"/>
                  </a:moveTo>
                  <a:lnTo>
                    <a:pt x="177847" y="0"/>
                  </a:lnTo>
                  <a:lnTo>
                    <a:pt x="355694" y="306632"/>
                  </a:lnTo>
                </a:path>
              </a:pathLst>
            </a:custGeom>
            <a:noFill/>
            <a:ln w="6350" cap="rnd">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161" name="TextBox 160">
            <a:extLst>
              <a:ext uri="{FF2B5EF4-FFF2-40B4-BE49-F238E27FC236}">
                <a16:creationId xmlns:a16="http://schemas.microsoft.com/office/drawing/2014/main" id="{E4F02B8A-CABD-FAE1-7781-D2B0643B30D9}"/>
              </a:ext>
            </a:extLst>
          </p:cNvPr>
          <p:cNvSpPr txBox="1"/>
          <p:nvPr/>
        </p:nvSpPr>
        <p:spPr>
          <a:xfrm>
            <a:off x="7752637" y="1478219"/>
            <a:ext cx="2289902" cy="184666"/>
          </a:xfrm>
          <a:prstGeom prst="rect">
            <a:avLst/>
          </a:prstGeom>
          <a:noFill/>
        </p:spPr>
        <p:txBody>
          <a:bodyPr wrap="square" lIns="0" tIns="0" rIns="0" bIns="0" rtlCol="0" anchor="b">
            <a:spAutoFit/>
          </a:bodyPr>
          <a:lstStyle>
            <a:defPPr>
              <a:defRPr lang="en-US"/>
            </a:defPPr>
            <a:lvl1pPr>
              <a:defRPr sz="2800" b="1"/>
            </a:lvl1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accent1"/>
                </a:solidFill>
                <a:effectLst/>
                <a:uLnTx/>
                <a:uFillTx/>
                <a:latin typeface="+mj-lt"/>
                <a:ea typeface="+mn-ea"/>
                <a:cs typeface="+mn-cs"/>
              </a:rPr>
              <a:t>Cybersecurity Goals</a:t>
            </a:r>
          </a:p>
        </p:txBody>
      </p:sp>
      <p:sp>
        <p:nvSpPr>
          <p:cNvPr id="227" name="Rectangle: Rounded Corners 226">
            <a:extLst>
              <a:ext uri="{FF2B5EF4-FFF2-40B4-BE49-F238E27FC236}">
                <a16:creationId xmlns:a16="http://schemas.microsoft.com/office/drawing/2014/main" id="{5796D268-36A5-6040-2BFB-3E725D6B715F}"/>
              </a:ext>
            </a:extLst>
          </p:cNvPr>
          <p:cNvSpPr/>
          <p:nvPr/>
        </p:nvSpPr>
        <p:spPr bwMode="auto">
          <a:xfrm>
            <a:off x="7403611" y="1747072"/>
            <a:ext cx="3000372" cy="274320"/>
          </a:xfrm>
          <a:prstGeom prst="roundRect">
            <a:avLst/>
          </a:prstGeom>
          <a:solidFill>
            <a:schemeClr val="tx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spcAft>
                <a:spcPts val="600"/>
              </a:spcAft>
              <a:buClrTx/>
              <a:buSzTx/>
              <a:buFontTx/>
              <a:buNone/>
              <a:tabLst/>
              <a:defRPr/>
            </a:pPr>
            <a:r>
              <a:rPr kumimoji="0" lang="en-US" sz="800" b="1" i="0" u="none" strike="noStrike" kern="1200" cap="none" normalizeH="0" baseline="0" noProof="0">
                <a:ln>
                  <a:noFill/>
                </a:ln>
                <a:solidFill>
                  <a:schemeClr val="bg1"/>
                </a:solidFill>
                <a:effectLst/>
                <a:uLnTx/>
                <a:uFillTx/>
                <a:ea typeface="Segoe UI" pitchFamily="34" charset="0"/>
                <a:cs typeface="Segoe UI"/>
              </a:rPr>
              <a:t>Be a trusted partner</a:t>
            </a:r>
          </a:p>
        </p:txBody>
      </p:sp>
      <p:sp>
        <p:nvSpPr>
          <p:cNvPr id="228" name="Rectangle: Rounded Corners 227">
            <a:extLst>
              <a:ext uri="{FF2B5EF4-FFF2-40B4-BE49-F238E27FC236}">
                <a16:creationId xmlns:a16="http://schemas.microsoft.com/office/drawing/2014/main" id="{4EBDD8BC-DFE0-2C92-5ADD-59A80C9A0A62}"/>
              </a:ext>
            </a:extLst>
          </p:cNvPr>
          <p:cNvSpPr/>
          <p:nvPr/>
        </p:nvSpPr>
        <p:spPr bwMode="auto">
          <a:xfrm>
            <a:off x="7403611" y="2134765"/>
            <a:ext cx="3000372" cy="274320"/>
          </a:xfrm>
          <a:prstGeom prst="roundRect">
            <a:avLst/>
          </a:prstGeom>
          <a:solidFill>
            <a:schemeClr val="tx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spcAft>
                <a:spcPts val="600"/>
              </a:spcAft>
              <a:buClrTx/>
              <a:buSzTx/>
              <a:buFontTx/>
              <a:buNone/>
              <a:tabLst/>
              <a:defRPr/>
            </a:pPr>
            <a:r>
              <a:rPr kumimoji="0" lang="en-US" sz="800" b="1" i="0" u="none" strike="noStrike" kern="1200" cap="none" normalizeH="0" baseline="0" noProof="0">
                <a:ln>
                  <a:noFill/>
                </a:ln>
                <a:solidFill>
                  <a:schemeClr val="bg1"/>
                </a:solidFill>
                <a:effectLst/>
                <a:uLnTx/>
                <a:uFillTx/>
                <a:ea typeface="Segoe UI" pitchFamily="34" charset="0"/>
                <a:cs typeface="Segoe UI"/>
              </a:rPr>
              <a:t>Be reliable, resilient, and secure</a:t>
            </a:r>
          </a:p>
        </p:txBody>
      </p:sp>
      <p:sp>
        <p:nvSpPr>
          <p:cNvPr id="230" name="Rectangle: Rounded Corners 229">
            <a:extLst>
              <a:ext uri="{FF2B5EF4-FFF2-40B4-BE49-F238E27FC236}">
                <a16:creationId xmlns:a16="http://schemas.microsoft.com/office/drawing/2014/main" id="{141B8135-91AE-3EFC-17BE-A17A5704A422}"/>
              </a:ext>
            </a:extLst>
          </p:cNvPr>
          <p:cNvSpPr/>
          <p:nvPr/>
        </p:nvSpPr>
        <p:spPr bwMode="auto">
          <a:xfrm>
            <a:off x="7403611" y="2522458"/>
            <a:ext cx="3000372" cy="274320"/>
          </a:xfrm>
          <a:prstGeom prst="roundRect">
            <a:avLst/>
          </a:prstGeom>
          <a:solidFill>
            <a:schemeClr val="tx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spcAft>
                <a:spcPts val="600"/>
              </a:spcAft>
              <a:buClrTx/>
              <a:buSzTx/>
              <a:buFontTx/>
              <a:buNone/>
              <a:tabLst/>
              <a:defRPr/>
            </a:pPr>
            <a:r>
              <a:rPr kumimoji="0" lang="en-US" sz="800" b="1" i="0" u="none" strike="noStrike" kern="1200" cap="none" normalizeH="0" baseline="0" noProof="0">
                <a:ln>
                  <a:noFill/>
                </a:ln>
                <a:solidFill>
                  <a:schemeClr val="bg1"/>
                </a:solidFill>
                <a:effectLst/>
                <a:uLnTx/>
                <a:uFillTx/>
                <a:ea typeface="Segoe UI" pitchFamily="34" charset="0"/>
                <a:cs typeface="Segoe UI"/>
              </a:rPr>
              <a:t>Be attractive for cyber talent</a:t>
            </a:r>
          </a:p>
        </p:txBody>
      </p:sp>
      <p:sp>
        <p:nvSpPr>
          <p:cNvPr id="231" name="Rectangle: Rounded Corners 230">
            <a:extLst>
              <a:ext uri="{FF2B5EF4-FFF2-40B4-BE49-F238E27FC236}">
                <a16:creationId xmlns:a16="http://schemas.microsoft.com/office/drawing/2014/main" id="{050FE790-9C27-AD9A-C4CC-2A21AA01FAC1}"/>
              </a:ext>
            </a:extLst>
          </p:cNvPr>
          <p:cNvSpPr/>
          <p:nvPr/>
        </p:nvSpPr>
        <p:spPr bwMode="auto">
          <a:xfrm>
            <a:off x="7403611" y="2910151"/>
            <a:ext cx="3000372" cy="274320"/>
          </a:xfrm>
          <a:prstGeom prst="roundRect">
            <a:avLst/>
          </a:prstGeom>
          <a:solidFill>
            <a:schemeClr val="tx2">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18288" rIns="45720" bIns="18288" numCol="1" spcCol="0" rtlCol="0" fromWordArt="0" anchor="ctr" anchorCtr="0" forceAA="0" compatLnSpc="1">
            <a:prstTxWarp prst="textNoShape">
              <a:avLst/>
            </a:prstTxWarp>
            <a:noAutofit/>
          </a:bodyPr>
          <a:lstStyle/>
          <a:p>
            <a:pPr algn="ctr" defTabSz="932472" fontAlgn="base">
              <a:spcAft>
                <a:spcPts val="600"/>
              </a:spcAft>
            </a:pPr>
            <a:r>
              <a:rPr lang="en-US" sz="800" b="1">
                <a:solidFill>
                  <a:sysClr val="windowText" lastClr="000000"/>
                </a:solidFill>
                <a:cs typeface="Segoe UI"/>
              </a:rPr>
              <a:t>Being sustainable in usage of data</a:t>
            </a:r>
          </a:p>
        </p:txBody>
      </p:sp>
      <p:sp>
        <p:nvSpPr>
          <p:cNvPr id="232" name="Rectangle: Rounded Corners 231">
            <a:extLst>
              <a:ext uri="{FF2B5EF4-FFF2-40B4-BE49-F238E27FC236}">
                <a16:creationId xmlns:a16="http://schemas.microsoft.com/office/drawing/2014/main" id="{2F8A89CF-2706-3174-0249-B1D512670DA7}"/>
              </a:ext>
            </a:extLst>
          </p:cNvPr>
          <p:cNvSpPr/>
          <p:nvPr/>
        </p:nvSpPr>
        <p:spPr bwMode="auto">
          <a:xfrm>
            <a:off x="7403611" y="3297844"/>
            <a:ext cx="3000372" cy="274320"/>
          </a:xfrm>
          <a:prstGeom prst="roundRect">
            <a:avLst/>
          </a:prstGeom>
          <a:solidFill>
            <a:schemeClr val="tx2">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18288" rIns="45720" bIns="18288" numCol="1" spcCol="0" rtlCol="0" fromWordArt="0" anchor="ctr" anchorCtr="0" forceAA="0" compatLnSpc="1">
            <a:prstTxWarp prst="textNoShape">
              <a:avLst/>
            </a:prstTxWarp>
            <a:noAutofit/>
          </a:bodyPr>
          <a:lstStyle/>
          <a:p>
            <a:pPr algn="ctr" defTabSz="932472" fontAlgn="base">
              <a:spcAft>
                <a:spcPts val="600"/>
              </a:spcAft>
            </a:pPr>
            <a:r>
              <a:rPr lang="en-US" sz="800" b="1">
                <a:solidFill>
                  <a:sysClr val="windowText" lastClr="000000"/>
                </a:solidFill>
                <a:cs typeface="Segoe UI"/>
              </a:rPr>
              <a:t>Managing the threat landscape</a:t>
            </a:r>
          </a:p>
        </p:txBody>
      </p:sp>
      <p:sp>
        <p:nvSpPr>
          <p:cNvPr id="233" name="Rectangle: Rounded Corners 232">
            <a:extLst>
              <a:ext uri="{FF2B5EF4-FFF2-40B4-BE49-F238E27FC236}">
                <a16:creationId xmlns:a16="http://schemas.microsoft.com/office/drawing/2014/main" id="{E9621CC2-7DFD-75B3-5D20-7564680810D0}"/>
              </a:ext>
            </a:extLst>
          </p:cNvPr>
          <p:cNvSpPr/>
          <p:nvPr/>
        </p:nvSpPr>
        <p:spPr bwMode="auto">
          <a:xfrm>
            <a:off x="7403611" y="3685537"/>
            <a:ext cx="3000372" cy="274320"/>
          </a:xfrm>
          <a:prstGeom prst="roundRect">
            <a:avLst/>
          </a:prstGeom>
          <a:solidFill>
            <a:schemeClr val="tx2">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18288" rIns="45720" bIns="18288" numCol="1" spcCol="0" rtlCol="0" fromWordArt="0" anchor="ctr" anchorCtr="0" forceAA="0" compatLnSpc="1">
            <a:prstTxWarp prst="textNoShape">
              <a:avLst/>
            </a:prstTxWarp>
            <a:noAutofit/>
          </a:bodyPr>
          <a:lstStyle/>
          <a:p>
            <a:pPr algn="ctr" defTabSz="932472" fontAlgn="base">
              <a:spcAft>
                <a:spcPts val="600"/>
              </a:spcAft>
            </a:pPr>
            <a:r>
              <a:rPr lang="en-US" sz="800" b="1">
                <a:solidFill>
                  <a:sysClr val="windowText" lastClr="000000"/>
                </a:solidFill>
                <a:cs typeface="Segoe UI"/>
              </a:rPr>
              <a:t>Commercialize Cyber Security</a:t>
            </a:r>
          </a:p>
        </p:txBody>
      </p:sp>
      <p:sp>
        <p:nvSpPr>
          <p:cNvPr id="235" name="Rectangle: Rounded Corners 234">
            <a:extLst>
              <a:ext uri="{FF2B5EF4-FFF2-40B4-BE49-F238E27FC236}">
                <a16:creationId xmlns:a16="http://schemas.microsoft.com/office/drawing/2014/main" id="{DA253F34-BEC2-1FF9-DEA2-EDC08B61EFB1}"/>
              </a:ext>
            </a:extLst>
          </p:cNvPr>
          <p:cNvSpPr/>
          <p:nvPr/>
        </p:nvSpPr>
        <p:spPr bwMode="auto">
          <a:xfrm>
            <a:off x="7403611" y="4073230"/>
            <a:ext cx="3000372" cy="274320"/>
          </a:xfrm>
          <a:prstGeom prst="roundRect">
            <a:avLst/>
          </a:prstGeom>
          <a:solidFill>
            <a:schemeClr val="tx2">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18288" rIns="45720" bIns="18288" numCol="1" spcCol="0" rtlCol="0" fromWordArt="0" anchor="ctr" anchorCtr="0" forceAA="0" compatLnSpc="1">
            <a:prstTxWarp prst="textNoShape">
              <a:avLst/>
            </a:prstTxWarp>
            <a:noAutofit/>
          </a:bodyPr>
          <a:lstStyle/>
          <a:p>
            <a:pPr algn="ctr" defTabSz="932472" fontAlgn="base">
              <a:spcAft>
                <a:spcPts val="600"/>
              </a:spcAft>
            </a:pPr>
            <a:r>
              <a:rPr lang="en-US" sz="800" b="1">
                <a:solidFill>
                  <a:sysClr val="windowText" lastClr="000000"/>
                </a:solidFill>
                <a:cs typeface="Segoe UI"/>
              </a:rPr>
              <a:t>Meeting market expectations related to Cyber Security</a:t>
            </a:r>
          </a:p>
        </p:txBody>
      </p:sp>
      <p:sp>
        <p:nvSpPr>
          <p:cNvPr id="236" name="Rectangle: Rounded Corners 235">
            <a:extLst>
              <a:ext uri="{FF2B5EF4-FFF2-40B4-BE49-F238E27FC236}">
                <a16:creationId xmlns:a16="http://schemas.microsoft.com/office/drawing/2014/main" id="{C72F13F4-5A7E-839A-E981-A02EA122C530}"/>
              </a:ext>
            </a:extLst>
          </p:cNvPr>
          <p:cNvSpPr/>
          <p:nvPr/>
        </p:nvSpPr>
        <p:spPr bwMode="auto">
          <a:xfrm>
            <a:off x="7403611" y="4460923"/>
            <a:ext cx="3000372" cy="274320"/>
          </a:xfrm>
          <a:prstGeom prst="roundRect">
            <a:avLst/>
          </a:prstGeom>
          <a:solidFill>
            <a:schemeClr val="tx2">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18288" rIns="45720" bIns="18288" numCol="1" spcCol="0" rtlCol="0" fromWordArt="0" anchor="ctr" anchorCtr="0" forceAA="0" compatLnSpc="1">
            <a:prstTxWarp prst="textNoShape">
              <a:avLst/>
            </a:prstTxWarp>
            <a:noAutofit/>
          </a:bodyPr>
          <a:lstStyle/>
          <a:p>
            <a:pPr algn="ctr" defTabSz="932472" fontAlgn="base">
              <a:spcAft>
                <a:spcPts val="600"/>
              </a:spcAft>
            </a:pPr>
            <a:r>
              <a:rPr lang="en-US" sz="800" b="1">
                <a:solidFill>
                  <a:sysClr val="windowText" lastClr="000000"/>
                </a:solidFill>
                <a:cs typeface="Segoe UI"/>
              </a:rPr>
              <a:t>Maintaining Cyber Security Governance</a:t>
            </a:r>
          </a:p>
        </p:txBody>
      </p:sp>
      <p:sp>
        <p:nvSpPr>
          <p:cNvPr id="237" name="Rectangle: Rounded Corners 236">
            <a:extLst>
              <a:ext uri="{FF2B5EF4-FFF2-40B4-BE49-F238E27FC236}">
                <a16:creationId xmlns:a16="http://schemas.microsoft.com/office/drawing/2014/main" id="{E17CBEB8-5A10-EF0D-6BAA-E81944C6D416}"/>
              </a:ext>
            </a:extLst>
          </p:cNvPr>
          <p:cNvSpPr/>
          <p:nvPr/>
        </p:nvSpPr>
        <p:spPr bwMode="auto">
          <a:xfrm>
            <a:off x="7403611" y="4848616"/>
            <a:ext cx="3000372" cy="274320"/>
          </a:xfrm>
          <a:prstGeom prst="roundRect">
            <a:avLst/>
          </a:prstGeom>
          <a:solidFill>
            <a:schemeClr val="tx2">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18288" rIns="45720" bIns="18288" numCol="1" spcCol="0" rtlCol="0" fromWordArt="0" anchor="ctr" anchorCtr="0" forceAA="0" compatLnSpc="1">
            <a:prstTxWarp prst="textNoShape">
              <a:avLst/>
            </a:prstTxWarp>
            <a:noAutofit/>
          </a:bodyPr>
          <a:lstStyle/>
          <a:p>
            <a:pPr algn="ctr" defTabSz="932472" fontAlgn="base">
              <a:spcAft>
                <a:spcPts val="600"/>
              </a:spcAft>
            </a:pPr>
            <a:r>
              <a:rPr lang="en-US" sz="800" b="1">
                <a:solidFill>
                  <a:sysClr val="windowText" lastClr="000000"/>
                </a:solidFill>
                <a:cs typeface="Segoe UI"/>
              </a:rPr>
              <a:t>Reach SL2 ML3</a:t>
            </a:r>
          </a:p>
        </p:txBody>
      </p:sp>
      <p:sp>
        <p:nvSpPr>
          <p:cNvPr id="238" name="Rectangle: Rounded Corners 237">
            <a:extLst>
              <a:ext uri="{FF2B5EF4-FFF2-40B4-BE49-F238E27FC236}">
                <a16:creationId xmlns:a16="http://schemas.microsoft.com/office/drawing/2014/main" id="{8AB6FA7E-5606-F6AF-5AA7-B896AACB2493}"/>
              </a:ext>
            </a:extLst>
          </p:cNvPr>
          <p:cNvSpPr/>
          <p:nvPr/>
        </p:nvSpPr>
        <p:spPr bwMode="auto">
          <a:xfrm>
            <a:off x="7403611" y="5236307"/>
            <a:ext cx="3000372" cy="274320"/>
          </a:xfrm>
          <a:prstGeom prst="roundRect">
            <a:avLst/>
          </a:prstGeom>
          <a:solidFill>
            <a:schemeClr val="tx2">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18288" rIns="45720" bIns="18288" numCol="1" spcCol="0" rtlCol="0" fromWordArt="0" anchor="ctr" anchorCtr="0" forceAA="0" compatLnSpc="1">
            <a:prstTxWarp prst="textNoShape">
              <a:avLst/>
            </a:prstTxWarp>
            <a:noAutofit/>
          </a:bodyPr>
          <a:lstStyle/>
          <a:p>
            <a:pPr algn="ctr" defTabSz="932472" fontAlgn="base">
              <a:spcAft>
                <a:spcPts val="600"/>
              </a:spcAft>
            </a:pPr>
            <a:r>
              <a:rPr lang="en-US" sz="800" b="1" dirty="0">
                <a:solidFill>
                  <a:sysClr val="windowText" lastClr="000000"/>
                </a:solidFill>
                <a:cs typeface="Segoe UI"/>
              </a:rPr>
              <a:t>Disrupt attacker return on investment</a:t>
            </a:r>
          </a:p>
        </p:txBody>
      </p:sp>
      <p:sp>
        <p:nvSpPr>
          <p:cNvPr id="117" name="TextBox 116">
            <a:extLst>
              <a:ext uri="{FF2B5EF4-FFF2-40B4-BE49-F238E27FC236}">
                <a16:creationId xmlns:a16="http://schemas.microsoft.com/office/drawing/2014/main" id="{19AF8069-A4C7-FAB3-34C3-74728E6830EE}"/>
              </a:ext>
            </a:extLst>
          </p:cNvPr>
          <p:cNvSpPr txBox="1"/>
          <p:nvPr/>
        </p:nvSpPr>
        <p:spPr>
          <a:xfrm>
            <a:off x="586740" y="6022579"/>
            <a:ext cx="4936238" cy="259045"/>
          </a:xfrm>
          <a:prstGeom prst="rect">
            <a:avLst/>
          </a:prstGeom>
          <a:noFill/>
        </p:spPr>
        <p:txBody>
          <a:bodyPr wrap="square" lIns="0" tIns="0" rIns="0" bIns="0" rtlCol="0">
            <a:spAutoFit/>
          </a:bodyPr>
          <a:lstStyle/>
          <a:p>
            <a:pPr marL="0" marR="0" lvl="0" indent="0" algn="l" defTabSz="914367" rtl="0" eaLnBrk="1" fontAlgn="auto" latinLnBrk="0" hangingPunct="1">
              <a:spcAft>
                <a:spcPts val="100"/>
              </a:spcAft>
              <a:buClrTx/>
              <a:buSzTx/>
              <a:buFontTx/>
              <a:buNone/>
              <a:tabLst/>
              <a:defRPr/>
            </a:pPr>
            <a:r>
              <a:rPr lang="en-US" sz="800" b="1" i="1" dirty="0"/>
              <a:t>NOTE:</a:t>
            </a:r>
          </a:p>
          <a:p>
            <a:pPr marL="0" marR="0" lvl="0" indent="0" algn="l" defTabSz="914367" rtl="0" eaLnBrk="1" fontAlgn="auto" latinLnBrk="0" hangingPunct="1">
              <a:spcAft>
                <a:spcPts val="100"/>
              </a:spcAft>
              <a:buClrTx/>
              <a:buSzTx/>
              <a:buFontTx/>
              <a:buNone/>
              <a:tabLst/>
              <a:defRPr/>
            </a:pPr>
            <a:r>
              <a:rPr kumimoji="0" lang="en-US" sz="800" b="0" i="1" u="none" strike="noStrike" kern="1200" cap="none" normalizeH="0" baseline="0" noProof="0" dirty="0">
                <a:ln>
                  <a:noFill/>
                </a:ln>
                <a:effectLst/>
                <a:uLnTx/>
                <a:uFillTx/>
                <a:ea typeface="+mn-ea"/>
                <a:cs typeface="+mn-cs"/>
              </a:rPr>
              <a:t>Goals are not listed in prioritized order</a:t>
            </a:r>
          </a:p>
        </p:txBody>
      </p:sp>
      <p:pic>
        <p:nvPicPr>
          <p:cNvPr id="86" name="Graphic 85" descr="Bookmark with solid fill">
            <a:extLst>
              <a:ext uri="{FF2B5EF4-FFF2-40B4-BE49-F238E27FC236}">
                <a16:creationId xmlns:a16="http://schemas.microsoft.com/office/drawing/2014/main" id="{2886676B-5D24-DFFE-CFB0-B86A90226E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19173" y="-138297"/>
            <a:ext cx="914400" cy="914400"/>
          </a:xfrm>
          <a:prstGeom prst="rect">
            <a:avLst/>
          </a:prstGeom>
        </p:spPr>
      </p:pic>
      <p:sp>
        <p:nvSpPr>
          <p:cNvPr id="88" name="TextBox 87">
            <a:extLst>
              <a:ext uri="{FF2B5EF4-FFF2-40B4-BE49-F238E27FC236}">
                <a16:creationId xmlns:a16="http://schemas.microsoft.com/office/drawing/2014/main" id="{E13D252F-4C4C-7F1E-27FB-3D5AC5406EE0}"/>
              </a:ext>
            </a:extLst>
          </p:cNvPr>
          <p:cNvSpPr txBox="1"/>
          <p:nvPr/>
        </p:nvSpPr>
        <p:spPr>
          <a:xfrm>
            <a:off x="11378965" y="64532"/>
            <a:ext cx="594816" cy="369332"/>
          </a:xfrm>
          <a:prstGeom prst="rect">
            <a:avLst/>
          </a:prstGeom>
          <a:noFill/>
        </p:spPr>
        <p:txBody>
          <a:bodyPr wrap="square">
            <a:spAutoFit/>
          </a:bodyPr>
          <a:lstStyle/>
          <a:p>
            <a:pPr algn="ctr"/>
            <a:r>
              <a:rPr lang="en-US" sz="1800" dirty="0">
                <a:solidFill>
                  <a:schemeClr val="tx1">
                    <a:lumMod val="85000"/>
                    <a:lumOff val="15000"/>
                  </a:schemeClr>
                </a:solidFill>
              </a:rPr>
              <a:t>1</a:t>
            </a:r>
            <a:endParaRPr lang="en-US" dirty="0">
              <a:solidFill>
                <a:schemeClr val="tx1">
                  <a:lumMod val="85000"/>
                  <a:lumOff val="15000"/>
                </a:schemeClr>
              </a:solidFill>
            </a:endParaRPr>
          </a:p>
        </p:txBody>
      </p:sp>
    </p:spTree>
    <p:extLst>
      <p:ext uri="{BB962C8B-B14F-4D97-AF65-F5344CB8AC3E}">
        <p14:creationId xmlns:p14="http://schemas.microsoft.com/office/powerpoint/2010/main" val="2432548058"/>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3_Windows 10 Template">
  <a:themeElements>
    <a:clrScheme name="Custom 19">
      <a:dk1>
        <a:srgbClr val="505050"/>
      </a:dk1>
      <a:lt1>
        <a:srgbClr val="FFFFFF"/>
      </a:lt1>
      <a:dk2>
        <a:srgbClr val="0078D7"/>
      </a:dk2>
      <a:lt2>
        <a:srgbClr val="EAEAEA"/>
      </a:lt2>
      <a:accent1>
        <a:srgbClr val="0078D7"/>
      </a:accent1>
      <a:accent2>
        <a:srgbClr val="008272"/>
      </a:accent2>
      <a:accent3>
        <a:srgbClr val="107C10"/>
      </a:accent3>
      <a:accent4>
        <a:srgbClr val="5C2D91"/>
      </a:accent4>
      <a:accent5>
        <a:srgbClr val="B4009E"/>
      </a:accent5>
      <a:accent6>
        <a:srgbClr val="D41123"/>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9BC9A56F-38DA-42B6-8681-880C03FB92A0}" vid="{C79301BF-CA34-4E39-99C7-C1F0C2B805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87867195-f2b8-4ac2-b0b6-6bb73cb33afc}" enabled="1" method="Privilege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otalTime>0</TotalTime>
  <Words>1955</Words>
  <Application>Microsoft Office PowerPoint</Application>
  <PresentationFormat>Widescreen</PresentationFormat>
  <Paragraphs>451</Paragraphs>
  <Slides>22</Slides>
  <Notes>16</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22</vt:i4>
      </vt:variant>
    </vt:vector>
  </HeadingPairs>
  <TitlesOfParts>
    <vt:vector size="37" baseType="lpstr">
      <vt:lpstr>Aptos</vt:lpstr>
      <vt:lpstr>Arial</vt:lpstr>
      <vt:lpstr>Calibri</vt:lpstr>
      <vt:lpstr>Cambria Math</vt:lpstr>
      <vt:lpstr>Open Sans</vt:lpstr>
      <vt:lpstr>Segoe</vt:lpstr>
      <vt:lpstr>Segoe Pro Semibold</vt:lpstr>
      <vt:lpstr>Segoe UI</vt:lpstr>
      <vt:lpstr>Segoe UI Light</vt:lpstr>
      <vt:lpstr>Segoe UI Semibold</vt:lpstr>
      <vt:lpstr>Segoe UI Semilight</vt:lpstr>
      <vt:lpstr>Verdana Pro Cond</vt:lpstr>
      <vt:lpstr>Verdana Pro Cond Light</vt:lpstr>
      <vt:lpstr>Wingdings</vt:lpstr>
      <vt:lpstr>3_Windows 10 Template</vt:lpstr>
      <vt:lpstr>Driving Business Success with a Strong Cybersecurity Strategy</vt:lpstr>
      <vt:lpstr>PowerPoint Presentation</vt:lpstr>
      <vt:lpstr>Is a Cybersecurity Strategy really necessary?</vt:lpstr>
      <vt:lpstr>Two Types of the Cybersecurity Strategies</vt:lpstr>
      <vt:lpstr>PowerPoint Presentation</vt:lpstr>
      <vt:lpstr>5 Principles</vt:lpstr>
      <vt:lpstr>Principle 1: Aligned with the Business</vt:lpstr>
      <vt:lpstr>Goals, Requirements, and Risks</vt:lpstr>
      <vt:lpstr>Goal Mapping </vt:lpstr>
      <vt:lpstr>Example: Cyber Security Strategic Objectives</vt:lpstr>
      <vt:lpstr>Principle 2: Grounded in a Security Framework</vt:lpstr>
      <vt:lpstr>Mapping strategic Cybersecurity objectives to NIST</vt:lpstr>
      <vt:lpstr>Zero Trust Architecture</vt:lpstr>
      <vt:lpstr>Assess Yourself Against the Framework</vt:lpstr>
      <vt:lpstr>Principle 3: Prioritized Appropriately </vt:lpstr>
      <vt:lpstr>Modified VC Prioritization Model </vt:lpstr>
      <vt:lpstr>The Danger of Prioritizing with Heat Maps</vt:lpstr>
      <vt:lpstr>Principle 4: Leads to Action</vt:lpstr>
      <vt:lpstr>Objectives and Key Results (OKR) – Transition to Architecture</vt:lpstr>
      <vt:lpstr>High Level Roadmap (3m-1y-3y) </vt:lpstr>
      <vt:lpstr>Principle 5: Continuously Evolves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2025-03-19T21:22:00Z</dcterms:created>
  <dcterms:modified xsi:type="dcterms:W3CDTF">2025-03-19T22:14:23Z</dcterms:modified>
</cp:coreProperties>
</file>