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359" r:id="rId3"/>
    <p:sldId id="360" r:id="rId4"/>
    <p:sldId id="362" r:id="rId5"/>
    <p:sldId id="365" r:id="rId6"/>
    <p:sldId id="361" r:id="rId7"/>
    <p:sldId id="337" r:id="rId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8">
          <p15:clr>
            <a:srgbClr val="A4A3A4"/>
          </p15:clr>
        </p15:guide>
        <p15:guide id="2" orient="horz" pos="683">
          <p15:clr>
            <a:srgbClr val="A4A3A4"/>
          </p15:clr>
        </p15:guide>
        <p15:guide id="3" orient="horz" pos="670">
          <p15:clr>
            <a:srgbClr val="A4A3A4"/>
          </p15:clr>
        </p15:guide>
        <p15:guide id="4" pos="312">
          <p15:clr>
            <a:srgbClr val="A4A3A4"/>
          </p15:clr>
        </p15:guide>
        <p15:guide id="5" pos="2885">
          <p15:clr>
            <a:srgbClr val="A4A3A4"/>
          </p15:clr>
        </p15:guide>
        <p15:guide id="6" orient="horz" pos="627">
          <p15:clr>
            <a:srgbClr val="A4A3A4"/>
          </p15:clr>
        </p15:guide>
        <p15:guide id="7" orient="horz" pos="2693">
          <p15:clr>
            <a:srgbClr val="A4A3A4"/>
          </p15:clr>
        </p15:guide>
        <p15:guide id="8" pos="128">
          <p15:clr>
            <a:srgbClr val="A4A3A4"/>
          </p15:clr>
        </p15:guide>
        <p15:guide id="9" pos="2859">
          <p15:clr>
            <a:srgbClr val="A4A3A4"/>
          </p15:clr>
        </p15:guide>
        <p15:guide id="10" orient="horz" pos="1138">
          <p15:clr>
            <a:srgbClr val="A4A3A4"/>
          </p15:clr>
        </p15:guide>
        <p15:guide id="11" pos="287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6469"/>
    <a:srgbClr val="B7CD28"/>
    <a:srgbClr val="4070A8"/>
    <a:srgbClr val="6D6DA2"/>
    <a:srgbClr val="94A7AF"/>
    <a:srgbClr val="84736D"/>
    <a:srgbClr val="3E70A8"/>
    <a:srgbClr val="95A7B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258F90-EF8A-458F-8A54-36030A54036E}" v="1" dt="2025-05-15T10:56:28.4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81598" autoAdjust="0"/>
  </p:normalViewPr>
  <p:slideViewPr>
    <p:cSldViewPr snapToGrid="0" snapToObjects="1">
      <p:cViewPr varScale="1">
        <p:scale>
          <a:sx n="60" d="100"/>
          <a:sy n="60" d="100"/>
        </p:scale>
        <p:origin x="1460" y="52"/>
      </p:cViewPr>
      <p:guideLst>
        <p:guide orient="horz" pos="638"/>
        <p:guide orient="horz" pos="683"/>
        <p:guide orient="horz" pos="670"/>
        <p:guide pos="312"/>
        <p:guide pos="2885"/>
        <p:guide orient="horz" pos="627"/>
        <p:guide orient="horz" pos="2693"/>
        <p:guide pos="128"/>
        <p:guide pos="2859"/>
        <p:guide orient="horz" pos="1138"/>
        <p:guide pos="28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99" d="100"/>
          <a:sy n="99" d="100"/>
        </p:scale>
        <p:origin x="-4728"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di Rash" userId="8044da7b-dfff-4030-9dc4-49eb6b8e7d35" providerId="ADAL" clId="{BFABE3B9-595C-4B3B-A824-5703D5E8F411}"/>
    <pc:docChg chg="undo custSel addSld delSld modSld">
      <pc:chgData name="Heidi Rash" userId="8044da7b-dfff-4030-9dc4-49eb6b8e7d35" providerId="ADAL" clId="{BFABE3B9-595C-4B3B-A824-5703D5E8F411}" dt="2025-04-10T18:16:52.729" v="681" actId="1076"/>
      <pc:docMkLst>
        <pc:docMk/>
      </pc:docMkLst>
      <pc:sldChg chg="addSp modSp mod modNotesTx">
        <pc:chgData name="Heidi Rash" userId="8044da7b-dfff-4030-9dc4-49eb6b8e7d35" providerId="ADAL" clId="{BFABE3B9-595C-4B3B-A824-5703D5E8F411}" dt="2025-03-31T17:52:21.144" v="214" actId="14100"/>
        <pc:sldMkLst>
          <pc:docMk/>
          <pc:sldMk cId="2424766422" sldId="256"/>
        </pc:sldMkLst>
        <pc:spChg chg="mod">
          <ac:chgData name="Heidi Rash" userId="8044da7b-dfff-4030-9dc4-49eb6b8e7d35" providerId="ADAL" clId="{BFABE3B9-595C-4B3B-A824-5703D5E8F411}" dt="2025-03-31T17:52:12.358" v="212" actId="2711"/>
          <ac:spMkLst>
            <pc:docMk/>
            <pc:sldMk cId="2424766422" sldId="256"/>
            <ac:spMk id="10" creationId="{00000000-0000-0000-0000-000000000000}"/>
          </ac:spMkLst>
        </pc:spChg>
        <pc:picChg chg="add mod">
          <ac:chgData name="Heidi Rash" userId="8044da7b-dfff-4030-9dc4-49eb6b8e7d35" providerId="ADAL" clId="{BFABE3B9-595C-4B3B-A824-5703D5E8F411}" dt="2025-03-31T17:52:18.192" v="213" actId="14100"/>
          <ac:picMkLst>
            <pc:docMk/>
            <pc:sldMk cId="2424766422" sldId="256"/>
            <ac:picMk id="2" creationId="{3D915DF4-DAB0-8068-9903-B6BA24F1ECC5}"/>
          </ac:picMkLst>
        </pc:picChg>
        <pc:picChg chg="add mod">
          <ac:chgData name="Heidi Rash" userId="8044da7b-dfff-4030-9dc4-49eb6b8e7d35" providerId="ADAL" clId="{BFABE3B9-595C-4B3B-A824-5703D5E8F411}" dt="2025-03-31T17:52:21.144" v="214" actId="14100"/>
          <ac:picMkLst>
            <pc:docMk/>
            <pc:sldMk cId="2424766422" sldId="256"/>
            <ac:picMk id="3" creationId="{88B8F26A-D410-5844-C36D-FADADAC882B9}"/>
          </ac:picMkLst>
        </pc:picChg>
      </pc:sldChg>
      <pc:sldChg chg="modSp del mod modNotesTx">
        <pc:chgData name="Heidi Rash" userId="8044da7b-dfff-4030-9dc4-49eb6b8e7d35" providerId="ADAL" clId="{BFABE3B9-595C-4B3B-A824-5703D5E8F411}" dt="2025-03-31T17:50:25.793" v="205" actId="2696"/>
        <pc:sldMkLst>
          <pc:docMk/>
          <pc:sldMk cId="2160758921" sldId="261"/>
        </pc:sldMkLst>
      </pc:sldChg>
      <pc:sldChg chg="del">
        <pc:chgData name="Heidi Rash" userId="8044da7b-dfff-4030-9dc4-49eb6b8e7d35" providerId="ADAL" clId="{BFABE3B9-595C-4B3B-A824-5703D5E8F411}" dt="2025-03-31T17:36:53.031" v="51" actId="2696"/>
        <pc:sldMkLst>
          <pc:docMk/>
          <pc:sldMk cId="297659068" sldId="263"/>
        </pc:sldMkLst>
      </pc:sldChg>
      <pc:sldChg chg="del">
        <pc:chgData name="Heidi Rash" userId="8044da7b-dfff-4030-9dc4-49eb6b8e7d35" providerId="ADAL" clId="{BFABE3B9-595C-4B3B-A824-5703D5E8F411}" dt="2025-03-31T17:37:31.071" v="57" actId="2696"/>
        <pc:sldMkLst>
          <pc:docMk/>
          <pc:sldMk cId="757565626" sldId="266"/>
        </pc:sldMkLst>
      </pc:sldChg>
      <pc:sldChg chg="del">
        <pc:chgData name="Heidi Rash" userId="8044da7b-dfff-4030-9dc4-49eb6b8e7d35" providerId="ADAL" clId="{BFABE3B9-595C-4B3B-A824-5703D5E8F411}" dt="2025-03-31T17:48:12.991" v="182" actId="2696"/>
        <pc:sldMkLst>
          <pc:docMk/>
          <pc:sldMk cId="128320723" sldId="267"/>
        </pc:sldMkLst>
      </pc:sldChg>
      <pc:sldChg chg="del">
        <pc:chgData name="Heidi Rash" userId="8044da7b-dfff-4030-9dc4-49eb6b8e7d35" providerId="ADAL" clId="{BFABE3B9-595C-4B3B-A824-5703D5E8F411}" dt="2025-04-10T18:16:47.484" v="680" actId="2696"/>
        <pc:sldMkLst>
          <pc:docMk/>
          <pc:sldMk cId="1198967408" sldId="272"/>
        </pc:sldMkLst>
      </pc:sldChg>
      <pc:sldChg chg="del">
        <pc:chgData name="Heidi Rash" userId="8044da7b-dfff-4030-9dc4-49eb6b8e7d35" providerId="ADAL" clId="{BFABE3B9-595C-4B3B-A824-5703D5E8F411}" dt="2025-03-31T17:33:28.528" v="3" actId="2696"/>
        <pc:sldMkLst>
          <pc:docMk/>
          <pc:sldMk cId="381284737" sldId="281"/>
        </pc:sldMkLst>
      </pc:sldChg>
      <pc:sldChg chg="del">
        <pc:chgData name="Heidi Rash" userId="8044da7b-dfff-4030-9dc4-49eb6b8e7d35" providerId="ADAL" clId="{BFABE3B9-595C-4B3B-A824-5703D5E8F411}" dt="2025-03-31T17:33:16.447" v="0" actId="2696"/>
        <pc:sldMkLst>
          <pc:docMk/>
          <pc:sldMk cId="1477441993" sldId="336"/>
        </pc:sldMkLst>
      </pc:sldChg>
      <pc:sldChg chg="add del">
        <pc:chgData name="Heidi Rash" userId="8044da7b-dfff-4030-9dc4-49eb6b8e7d35" providerId="ADAL" clId="{BFABE3B9-595C-4B3B-A824-5703D5E8F411}" dt="2025-03-31T17:37:27.959" v="56" actId="2696"/>
        <pc:sldMkLst>
          <pc:docMk/>
          <pc:sldMk cId="2144676447" sldId="358"/>
        </pc:sldMkLst>
      </pc:sldChg>
      <pc:sldChg chg="addSp delSp modSp add del mod modNotesTx">
        <pc:chgData name="Heidi Rash" userId="8044da7b-dfff-4030-9dc4-49eb6b8e7d35" providerId="ADAL" clId="{BFABE3B9-595C-4B3B-A824-5703D5E8F411}" dt="2025-04-10T18:09:29.268" v="467" actId="20577"/>
        <pc:sldMkLst>
          <pc:docMk/>
          <pc:sldMk cId="2183057334" sldId="359"/>
        </pc:sldMkLst>
        <pc:spChg chg="mod">
          <ac:chgData name="Heidi Rash" userId="8044da7b-dfff-4030-9dc4-49eb6b8e7d35" providerId="ADAL" clId="{BFABE3B9-595C-4B3B-A824-5703D5E8F411}" dt="2025-04-10T18:06:15.430" v="224" actId="20577"/>
          <ac:spMkLst>
            <pc:docMk/>
            <pc:sldMk cId="2183057334" sldId="359"/>
            <ac:spMk id="6" creationId="{00000000-0000-0000-0000-000000000000}"/>
          </ac:spMkLst>
        </pc:spChg>
        <pc:graphicFrameChg chg="add mod">
          <ac:chgData name="Heidi Rash" userId="8044da7b-dfff-4030-9dc4-49eb6b8e7d35" providerId="ADAL" clId="{BFABE3B9-595C-4B3B-A824-5703D5E8F411}" dt="2025-04-10T18:09:29.268" v="467" actId="20577"/>
          <ac:graphicFrameMkLst>
            <pc:docMk/>
            <pc:sldMk cId="2183057334" sldId="359"/>
            <ac:graphicFrameMk id="2" creationId="{CB7D4A3A-E98C-6195-E2CD-92B9E5D86D65}"/>
          </ac:graphicFrameMkLst>
        </pc:graphicFrameChg>
        <pc:picChg chg="add mod">
          <ac:chgData name="Heidi Rash" userId="8044da7b-dfff-4030-9dc4-49eb6b8e7d35" providerId="ADAL" clId="{BFABE3B9-595C-4B3B-A824-5703D5E8F411}" dt="2025-03-31T17:45:56.285" v="149" actId="1076"/>
          <ac:picMkLst>
            <pc:docMk/>
            <pc:sldMk cId="2183057334" sldId="359"/>
            <ac:picMk id="4" creationId="{C857836E-F272-5F45-4550-ADD66A76D0C1}"/>
          </ac:picMkLst>
        </pc:picChg>
        <pc:picChg chg="add mod">
          <ac:chgData name="Heidi Rash" userId="8044da7b-dfff-4030-9dc4-49eb6b8e7d35" providerId="ADAL" clId="{BFABE3B9-595C-4B3B-A824-5703D5E8F411}" dt="2025-03-31T17:46:08.743" v="151" actId="1076"/>
          <ac:picMkLst>
            <pc:docMk/>
            <pc:sldMk cId="2183057334" sldId="359"/>
            <ac:picMk id="5" creationId="{8E350459-7A8E-8BAC-20E1-A13D4F4402DA}"/>
          </ac:picMkLst>
        </pc:picChg>
      </pc:sldChg>
      <pc:sldChg chg="add del">
        <pc:chgData name="Heidi Rash" userId="8044da7b-dfff-4030-9dc4-49eb6b8e7d35" providerId="ADAL" clId="{BFABE3B9-595C-4B3B-A824-5703D5E8F411}" dt="2025-03-31T17:33:24.683" v="2" actId="2890"/>
        <pc:sldMkLst>
          <pc:docMk/>
          <pc:sldMk cId="769504299" sldId="360"/>
        </pc:sldMkLst>
      </pc:sldChg>
      <pc:sldChg chg="addSp delSp modSp add mod modNotesTx">
        <pc:chgData name="Heidi Rash" userId="8044da7b-dfff-4030-9dc4-49eb6b8e7d35" providerId="ADAL" clId="{BFABE3B9-595C-4B3B-A824-5703D5E8F411}" dt="2025-04-10T18:12:56.098" v="574" actId="20577"/>
        <pc:sldMkLst>
          <pc:docMk/>
          <pc:sldMk cId="1914563021" sldId="360"/>
        </pc:sldMkLst>
        <pc:spChg chg="mod">
          <ac:chgData name="Heidi Rash" userId="8044da7b-dfff-4030-9dc4-49eb6b8e7d35" providerId="ADAL" clId="{BFABE3B9-595C-4B3B-A824-5703D5E8F411}" dt="2025-03-31T17:40:41.884" v="89"/>
          <ac:spMkLst>
            <pc:docMk/>
            <pc:sldMk cId="1914563021" sldId="360"/>
            <ac:spMk id="6" creationId="{4295BBDB-2D8A-0BA3-6B1F-B9B62CBAF690}"/>
          </ac:spMkLst>
        </pc:spChg>
      </pc:sldChg>
      <pc:sldChg chg="addSp delSp modSp add mod modNotesTx">
        <pc:chgData name="Heidi Rash" userId="8044da7b-dfff-4030-9dc4-49eb6b8e7d35" providerId="ADAL" clId="{BFABE3B9-595C-4B3B-A824-5703D5E8F411}" dt="2025-04-10T18:13:52.942" v="649" actId="20577"/>
        <pc:sldMkLst>
          <pc:docMk/>
          <pc:sldMk cId="519359101" sldId="361"/>
        </pc:sldMkLst>
        <pc:spChg chg="mod">
          <ac:chgData name="Heidi Rash" userId="8044da7b-dfff-4030-9dc4-49eb6b8e7d35" providerId="ADAL" clId="{BFABE3B9-595C-4B3B-A824-5703D5E8F411}" dt="2025-03-31T17:41:59.282" v="102"/>
          <ac:spMkLst>
            <pc:docMk/>
            <pc:sldMk cId="519359101" sldId="361"/>
            <ac:spMk id="6" creationId="{1497A152-1C8A-CD86-0DC5-965026715346}"/>
          </ac:spMkLst>
        </pc:spChg>
        <pc:graphicFrameChg chg="add mod">
          <ac:chgData name="Heidi Rash" userId="8044da7b-dfff-4030-9dc4-49eb6b8e7d35" providerId="ADAL" clId="{BFABE3B9-595C-4B3B-A824-5703D5E8F411}" dt="2025-04-10T18:13:52.942" v="649" actId="20577"/>
          <ac:graphicFrameMkLst>
            <pc:docMk/>
            <pc:sldMk cId="519359101" sldId="361"/>
            <ac:graphicFrameMk id="2" creationId="{F8161AD0-06DD-97E0-D158-20FC837E78A2}"/>
          </ac:graphicFrameMkLst>
        </pc:graphicFrameChg>
        <pc:picChg chg="add mod">
          <ac:chgData name="Heidi Rash" userId="8044da7b-dfff-4030-9dc4-49eb6b8e7d35" providerId="ADAL" clId="{BFABE3B9-595C-4B3B-A824-5703D5E8F411}" dt="2025-03-31T17:47:15.101" v="169" actId="1076"/>
          <ac:picMkLst>
            <pc:docMk/>
            <pc:sldMk cId="519359101" sldId="361"/>
            <ac:picMk id="4" creationId="{20DB89AD-6A90-3EC5-C09B-22BEF0F62718}"/>
          </ac:picMkLst>
        </pc:picChg>
      </pc:sldChg>
      <pc:sldChg chg="addSp delSp modSp add mod modNotesTx">
        <pc:chgData name="Heidi Rash" userId="8044da7b-dfff-4030-9dc4-49eb6b8e7d35" providerId="ADAL" clId="{BFABE3B9-595C-4B3B-A824-5703D5E8F411}" dt="2025-03-31T17:51:42.151" v="210"/>
        <pc:sldMkLst>
          <pc:docMk/>
          <pc:sldMk cId="1239621989" sldId="362"/>
        </pc:sldMkLst>
        <pc:spChg chg="mod">
          <ac:chgData name="Heidi Rash" userId="8044da7b-dfff-4030-9dc4-49eb6b8e7d35" providerId="ADAL" clId="{BFABE3B9-595C-4B3B-A824-5703D5E8F411}" dt="2025-03-31T17:43:22.657" v="117"/>
          <ac:spMkLst>
            <pc:docMk/>
            <pc:sldMk cId="1239621989" sldId="362"/>
            <ac:spMk id="6" creationId="{C89AF000-3B6E-0413-B857-2C197CD52BC1}"/>
          </ac:spMkLst>
        </pc:spChg>
        <pc:graphicFrameChg chg="add mod">
          <ac:chgData name="Heidi Rash" userId="8044da7b-dfff-4030-9dc4-49eb6b8e7d35" providerId="ADAL" clId="{BFABE3B9-595C-4B3B-A824-5703D5E8F411}" dt="2025-03-31T17:49:53.329" v="199" actId="20577"/>
          <ac:graphicFrameMkLst>
            <pc:docMk/>
            <pc:sldMk cId="1239621989" sldId="362"/>
            <ac:graphicFrameMk id="2" creationId="{673A6D97-F5A1-8160-B381-264F1DEDE1DB}"/>
          </ac:graphicFrameMkLst>
        </pc:graphicFrameChg>
      </pc:sldChg>
      <pc:sldChg chg="addSp delSp modSp add mod modNotesTx">
        <pc:chgData name="Heidi Rash" userId="8044da7b-dfff-4030-9dc4-49eb6b8e7d35" providerId="ADAL" clId="{BFABE3B9-595C-4B3B-A824-5703D5E8F411}" dt="2025-04-10T18:16:52.729" v="681" actId="1076"/>
        <pc:sldMkLst>
          <pc:docMk/>
          <pc:sldMk cId="471536640" sldId="363"/>
        </pc:sldMkLst>
      </pc:sldChg>
    </pc:docChg>
  </pc:docChgLst>
  <pc:docChgLst>
    <pc:chgData name="Jane Terry" userId="43d70e62-d0b3-4005-8741-60ece051e93f" providerId="ADAL" clId="{35258F90-EF8A-458F-8A54-36030A54036E}"/>
    <pc:docChg chg="modNotesMaster">
      <pc:chgData name="Jane Terry" userId="43d70e62-d0b3-4005-8741-60ece051e93f" providerId="ADAL" clId="{35258F90-EF8A-458F-8A54-36030A54036E}" dt="2025-05-15T10:56:28.417" v="0"/>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9E0431-899C-4FCD-9F74-48CB6294D84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8E2D61B-6F87-444E-9E77-E57DEAA36483}">
      <dgm:prSet/>
      <dgm:spPr/>
      <dgm:t>
        <a:bodyPr/>
        <a:lstStyle/>
        <a:p>
          <a:r>
            <a:rPr lang="en-US" b="1"/>
            <a:t>Disparate Systems, Disconnected Services</a:t>
          </a:r>
          <a:endParaRPr lang="en-US"/>
        </a:p>
      </dgm:t>
    </dgm:pt>
    <dgm:pt modelId="{B71C1A39-6782-44CD-AE63-A5CBEEAC4372}" type="parTrans" cxnId="{CB9ED610-C663-42FE-9494-7CF051C4FC14}">
      <dgm:prSet/>
      <dgm:spPr/>
      <dgm:t>
        <a:bodyPr/>
        <a:lstStyle/>
        <a:p>
          <a:endParaRPr lang="en-US"/>
        </a:p>
      </dgm:t>
    </dgm:pt>
    <dgm:pt modelId="{29D9A4C0-EF8A-4A4F-A316-42BAC2830CB2}" type="sibTrans" cxnId="{CB9ED610-C663-42FE-9494-7CF051C4FC14}">
      <dgm:prSet/>
      <dgm:spPr/>
      <dgm:t>
        <a:bodyPr/>
        <a:lstStyle/>
        <a:p>
          <a:endParaRPr lang="en-US"/>
        </a:p>
      </dgm:t>
    </dgm:pt>
    <dgm:pt modelId="{891878E0-0A42-480F-95E3-D550D9439620}">
      <dgm:prSet/>
      <dgm:spPr/>
      <dgm:t>
        <a:bodyPr/>
        <a:lstStyle/>
        <a:p>
          <a:r>
            <a:rPr lang="en-US" dirty="0"/>
            <a:t>80+ programs, 200 locations, multiple data systems</a:t>
          </a:r>
        </a:p>
      </dgm:t>
    </dgm:pt>
    <dgm:pt modelId="{71547478-C562-43D5-8AFE-9430BEB815D6}" type="parTrans" cxnId="{F7AC549A-6D13-405B-910D-9F128197991C}">
      <dgm:prSet/>
      <dgm:spPr/>
      <dgm:t>
        <a:bodyPr/>
        <a:lstStyle/>
        <a:p>
          <a:endParaRPr lang="en-US"/>
        </a:p>
      </dgm:t>
    </dgm:pt>
    <dgm:pt modelId="{78AA3362-EF08-4739-974A-AEFBC875CC09}" type="sibTrans" cxnId="{F7AC549A-6D13-405B-910D-9F128197991C}">
      <dgm:prSet/>
      <dgm:spPr/>
      <dgm:t>
        <a:bodyPr/>
        <a:lstStyle/>
        <a:p>
          <a:endParaRPr lang="en-US"/>
        </a:p>
      </dgm:t>
    </dgm:pt>
    <dgm:pt modelId="{B76EA47E-9BCC-48DF-8867-DDEF1D6CFAAF}">
      <dgm:prSet/>
      <dgm:spPr/>
      <dgm:t>
        <a:bodyPr/>
        <a:lstStyle/>
        <a:p>
          <a:r>
            <a:rPr lang="en-US" dirty="0"/>
            <a:t>Leadership lack a full view of client services (behavioral health, workforce, housing, healthcare, etc.)</a:t>
          </a:r>
        </a:p>
      </dgm:t>
    </dgm:pt>
    <dgm:pt modelId="{ACDC2133-28B9-4E37-BDA0-1F472378284C}" type="parTrans" cxnId="{41CFD75F-BDDD-495E-8496-9DE60F797377}">
      <dgm:prSet/>
      <dgm:spPr/>
      <dgm:t>
        <a:bodyPr/>
        <a:lstStyle/>
        <a:p>
          <a:endParaRPr lang="en-US"/>
        </a:p>
      </dgm:t>
    </dgm:pt>
    <dgm:pt modelId="{6724D0CC-E1FC-4344-8D78-C7696E4995A2}" type="sibTrans" cxnId="{41CFD75F-BDDD-495E-8496-9DE60F797377}">
      <dgm:prSet/>
      <dgm:spPr/>
      <dgm:t>
        <a:bodyPr/>
        <a:lstStyle/>
        <a:p>
          <a:endParaRPr lang="en-US"/>
        </a:p>
      </dgm:t>
    </dgm:pt>
    <dgm:pt modelId="{13DFC4AA-5B68-4374-B6CB-DB5B5F3C7661}">
      <dgm:prSet/>
      <dgm:spPr/>
      <dgm:t>
        <a:bodyPr/>
        <a:lstStyle/>
        <a:p>
          <a:r>
            <a:rPr lang="en-US" b="1" dirty="0"/>
            <a:t>Data silos that create:</a:t>
          </a:r>
        </a:p>
      </dgm:t>
    </dgm:pt>
    <dgm:pt modelId="{807182CB-35F0-478C-8828-EE878B13E298}" type="parTrans" cxnId="{299CF8A2-24B2-41CA-9E49-1B6F241E5CAA}">
      <dgm:prSet/>
      <dgm:spPr/>
      <dgm:t>
        <a:bodyPr/>
        <a:lstStyle/>
        <a:p>
          <a:endParaRPr lang="en-US"/>
        </a:p>
      </dgm:t>
    </dgm:pt>
    <dgm:pt modelId="{DEE5C998-AC7E-443D-92B8-E5AFFCC9F3BE}" type="sibTrans" cxnId="{299CF8A2-24B2-41CA-9E49-1B6F241E5CAA}">
      <dgm:prSet/>
      <dgm:spPr/>
      <dgm:t>
        <a:bodyPr/>
        <a:lstStyle/>
        <a:p>
          <a:endParaRPr lang="en-US"/>
        </a:p>
      </dgm:t>
    </dgm:pt>
    <dgm:pt modelId="{75F28EBE-6E0C-430F-8D01-BFD86DA92033}">
      <dgm:prSet/>
      <dgm:spPr/>
      <dgm:t>
        <a:bodyPr/>
        <a:lstStyle/>
        <a:p>
          <a:r>
            <a:rPr lang="en-US" dirty="0"/>
            <a:t>Inefficient and inaccurate reporting </a:t>
          </a:r>
        </a:p>
      </dgm:t>
    </dgm:pt>
    <dgm:pt modelId="{1C4DB1B7-5347-4CE0-B8C2-5E2B12A684F0}" type="parTrans" cxnId="{AB538802-F927-4160-8656-A395E91E6C99}">
      <dgm:prSet/>
      <dgm:spPr/>
      <dgm:t>
        <a:bodyPr/>
        <a:lstStyle/>
        <a:p>
          <a:endParaRPr lang="en-US"/>
        </a:p>
      </dgm:t>
    </dgm:pt>
    <dgm:pt modelId="{C8B33791-5603-48CA-9BC7-617A7F5E36CF}" type="sibTrans" cxnId="{AB538802-F927-4160-8656-A395E91E6C99}">
      <dgm:prSet/>
      <dgm:spPr/>
      <dgm:t>
        <a:bodyPr/>
        <a:lstStyle/>
        <a:p>
          <a:endParaRPr lang="en-US"/>
        </a:p>
      </dgm:t>
    </dgm:pt>
    <dgm:pt modelId="{4D2CC46E-10E6-4A4F-AC2F-99CFA4AB2CD1}">
      <dgm:prSet/>
      <dgm:spPr/>
      <dgm:t>
        <a:bodyPr/>
        <a:lstStyle/>
        <a:p>
          <a:r>
            <a:rPr lang="en-US" dirty="0"/>
            <a:t>Lack of Data Governance</a:t>
          </a:r>
        </a:p>
      </dgm:t>
    </dgm:pt>
    <dgm:pt modelId="{2002D27B-8E45-4C59-AB4D-25B016C4A82F}" type="parTrans" cxnId="{1986BD17-D2A3-4E78-B680-FBB199C0FA0E}">
      <dgm:prSet/>
      <dgm:spPr/>
      <dgm:t>
        <a:bodyPr/>
        <a:lstStyle/>
        <a:p>
          <a:endParaRPr lang="en-US"/>
        </a:p>
      </dgm:t>
    </dgm:pt>
    <dgm:pt modelId="{66075924-D017-4243-B1DA-29551342539C}" type="sibTrans" cxnId="{1986BD17-D2A3-4E78-B680-FBB199C0FA0E}">
      <dgm:prSet/>
      <dgm:spPr/>
      <dgm:t>
        <a:bodyPr/>
        <a:lstStyle/>
        <a:p>
          <a:endParaRPr lang="en-US"/>
        </a:p>
      </dgm:t>
    </dgm:pt>
    <dgm:pt modelId="{F94C3A46-0091-4FE5-AC8E-6DFE40CE17D8}">
      <dgm:prSet/>
      <dgm:spPr/>
      <dgm:t>
        <a:bodyPr/>
        <a:lstStyle/>
        <a:p>
          <a:r>
            <a:rPr lang="en-US" dirty="0"/>
            <a:t>Inconsistent processes</a:t>
          </a:r>
        </a:p>
      </dgm:t>
    </dgm:pt>
    <dgm:pt modelId="{619F3D04-4500-48CA-A85C-78BBBB8881AD}" type="parTrans" cxnId="{B9773C41-C7E9-4520-B2C4-953014BEFF97}">
      <dgm:prSet/>
      <dgm:spPr/>
      <dgm:t>
        <a:bodyPr/>
        <a:lstStyle/>
        <a:p>
          <a:endParaRPr lang="en-US"/>
        </a:p>
      </dgm:t>
    </dgm:pt>
    <dgm:pt modelId="{CAFFEBBE-2A55-4D57-8D9D-9DFB4D6C02A0}" type="sibTrans" cxnId="{B9773C41-C7E9-4520-B2C4-953014BEFF97}">
      <dgm:prSet/>
      <dgm:spPr/>
      <dgm:t>
        <a:bodyPr/>
        <a:lstStyle/>
        <a:p>
          <a:endParaRPr lang="en-US"/>
        </a:p>
      </dgm:t>
    </dgm:pt>
    <dgm:pt modelId="{2605019F-296B-42FC-98DC-4EDAB728E2EC}">
      <dgm:prSet/>
      <dgm:spPr/>
      <dgm:t>
        <a:bodyPr/>
        <a:lstStyle/>
        <a:p>
          <a:r>
            <a:rPr lang="en-US" dirty="0"/>
            <a:t>Poor documentation practices</a:t>
          </a:r>
        </a:p>
      </dgm:t>
    </dgm:pt>
    <dgm:pt modelId="{35459E2D-DFB6-4EE9-889B-0FCA00215205}" type="parTrans" cxnId="{D4DDD8D2-45F5-4C57-B50E-DD1CFC61CF3E}">
      <dgm:prSet/>
      <dgm:spPr/>
      <dgm:t>
        <a:bodyPr/>
        <a:lstStyle/>
        <a:p>
          <a:endParaRPr lang="en-US"/>
        </a:p>
      </dgm:t>
    </dgm:pt>
    <dgm:pt modelId="{A9113248-586B-490D-9E4D-266DFE32345E}" type="sibTrans" cxnId="{D4DDD8D2-45F5-4C57-B50E-DD1CFC61CF3E}">
      <dgm:prSet/>
      <dgm:spPr/>
      <dgm:t>
        <a:bodyPr/>
        <a:lstStyle/>
        <a:p>
          <a:endParaRPr lang="en-US"/>
        </a:p>
      </dgm:t>
    </dgm:pt>
    <dgm:pt modelId="{8C4813E6-F2A4-47B2-948A-C577BF299659}">
      <dgm:prSet/>
      <dgm:spPr/>
      <dgm:t>
        <a:bodyPr/>
        <a:lstStyle/>
        <a:p>
          <a:r>
            <a:rPr lang="en-US" dirty="0"/>
            <a:t>Gaps in compliance, quality assurance, and accountability</a:t>
          </a:r>
        </a:p>
      </dgm:t>
    </dgm:pt>
    <dgm:pt modelId="{F32E9EF2-4459-46BB-975F-C587392FAF0A}" type="parTrans" cxnId="{FA2CB168-7F9C-4DF3-8164-796F4AB707C9}">
      <dgm:prSet/>
      <dgm:spPr/>
      <dgm:t>
        <a:bodyPr/>
        <a:lstStyle/>
        <a:p>
          <a:endParaRPr lang="en-US"/>
        </a:p>
      </dgm:t>
    </dgm:pt>
    <dgm:pt modelId="{F279FF6A-9403-4C85-9A1D-8244DD1920ED}" type="sibTrans" cxnId="{FA2CB168-7F9C-4DF3-8164-796F4AB707C9}">
      <dgm:prSet/>
      <dgm:spPr/>
      <dgm:t>
        <a:bodyPr/>
        <a:lstStyle/>
        <a:p>
          <a:endParaRPr lang="en-US"/>
        </a:p>
      </dgm:t>
    </dgm:pt>
    <dgm:pt modelId="{1DA217F1-725B-4CC6-9016-823BEF0CC19F}">
      <dgm:prSet/>
      <dgm:spPr/>
      <dgm:t>
        <a:bodyPr/>
        <a:lstStyle/>
        <a:p>
          <a:r>
            <a:rPr lang="en-US" dirty="0"/>
            <a:t>Over </a:t>
          </a:r>
          <a:r>
            <a:rPr lang="en-US" b="1" dirty="0"/>
            <a:t>30 Systems/Applications </a:t>
          </a:r>
          <a:r>
            <a:rPr lang="en-US" dirty="0"/>
            <a:t>hold client data</a:t>
          </a:r>
        </a:p>
      </dgm:t>
    </dgm:pt>
    <dgm:pt modelId="{7FFF8BC8-145D-4A06-804F-9FCFC5D00DB1}" type="parTrans" cxnId="{053D9532-F3B4-4A16-BD70-6AEC6BAFC368}">
      <dgm:prSet/>
      <dgm:spPr/>
      <dgm:t>
        <a:bodyPr/>
        <a:lstStyle/>
        <a:p>
          <a:endParaRPr lang="en-US"/>
        </a:p>
      </dgm:t>
    </dgm:pt>
    <dgm:pt modelId="{285D98E8-EF06-4713-B8BD-33C6CFB81C1C}" type="sibTrans" cxnId="{053D9532-F3B4-4A16-BD70-6AEC6BAFC368}">
      <dgm:prSet/>
      <dgm:spPr/>
      <dgm:t>
        <a:bodyPr/>
        <a:lstStyle/>
        <a:p>
          <a:endParaRPr lang="en-US"/>
        </a:p>
      </dgm:t>
    </dgm:pt>
    <dgm:pt modelId="{FE25E581-5A86-4203-87F0-0F9EFFEA5850}">
      <dgm:prSet/>
      <dgm:spPr/>
      <dgm:t>
        <a:bodyPr/>
        <a:lstStyle/>
        <a:p>
          <a:r>
            <a:rPr lang="en-US" dirty="0"/>
            <a:t>Duplicate Services</a:t>
          </a:r>
        </a:p>
      </dgm:t>
    </dgm:pt>
    <dgm:pt modelId="{2CBB6A89-622A-4929-9C22-51A1C2D05268}" type="parTrans" cxnId="{B761C5E3-C8F2-4CF4-8F81-CE515566EEDE}">
      <dgm:prSet/>
      <dgm:spPr/>
      <dgm:t>
        <a:bodyPr/>
        <a:lstStyle/>
        <a:p>
          <a:endParaRPr lang="en-US"/>
        </a:p>
      </dgm:t>
    </dgm:pt>
    <dgm:pt modelId="{82737872-CB39-412D-8AFB-BBA8179B805A}" type="sibTrans" cxnId="{B761C5E3-C8F2-4CF4-8F81-CE515566EEDE}">
      <dgm:prSet/>
      <dgm:spPr/>
      <dgm:t>
        <a:bodyPr/>
        <a:lstStyle/>
        <a:p>
          <a:endParaRPr lang="en-US"/>
        </a:p>
      </dgm:t>
    </dgm:pt>
    <dgm:pt modelId="{57F97947-6C70-4148-93CF-2F943F8B7C92}">
      <dgm:prSet/>
      <dgm:spPr/>
      <dgm:t>
        <a:bodyPr/>
        <a:lstStyle/>
        <a:p>
          <a:r>
            <a:rPr lang="en-US" dirty="0"/>
            <a:t>Missed Referrals</a:t>
          </a:r>
        </a:p>
      </dgm:t>
    </dgm:pt>
    <dgm:pt modelId="{44B2D729-6864-4A20-94B7-0580F6570398}" type="parTrans" cxnId="{976BDF25-7109-439F-9782-B9818F650B4D}">
      <dgm:prSet/>
      <dgm:spPr/>
      <dgm:t>
        <a:bodyPr/>
        <a:lstStyle/>
        <a:p>
          <a:endParaRPr lang="en-US"/>
        </a:p>
      </dgm:t>
    </dgm:pt>
    <dgm:pt modelId="{0708AEEF-5A95-4206-8016-274EBFD6138B}" type="sibTrans" cxnId="{976BDF25-7109-439F-9782-B9818F650B4D}">
      <dgm:prSet/>
      <dgm:spPr/>
      <dgm:t>
        <a:bodyPr/>
        <a:lstStyle/>
        <a:p>
          <a:endParaRPr lang="en-US"/>
        </a:p>
      </dgm:t>
    </dgm:pt>
    <dgm:pt modelId="{90CCE1AB-D2B4-4AA4-BD5A-A88A46417B21}">
      <dgm:prSet/>
      <dgm:spPr/>
      <dgm:t>
        <a:bodyPr/>
        <a:lstStyle/>
        <a:p>
          <a:r>
            <a:rPr lang="en-US" dirty="0"/>
            <a:t>Operational inefficiencies </a:t>
          </a:r>
        </a:p>
      </dgm:t>
    </dgm:pt>
    <dgm:pt modelId="{A5535F6B-8B1C-41F1-BC88-E7711A3BC241}" type="parTrans" cxnId="{BE0E837E-2F9A-4A38-9A5E-8987A789EED4}">
      <dgm:prSet/>
      <dgm:spPr/>
      <dgm:t>
        <a:bodyPr/>
        <a:lstStyle/>
        <a:p>
          <a:endParaRPr lang="en-US"/>
        </a:p>
      </dgm:t>
    </dgm:pt>
    <dgm:pt modelId="{11B88129-049F-495A-AA17-D2BC0B6A61D3}" type="sibTrans" cxnId="{BE0E837E-2F9A-4A38-9A5E-8987A789EED4}">
      <dgm:prSet/>
      <dgm:spPr/>
      <dgm:t>
        <a:bodyPr/>
        <a:lstStyle/>
        <a:p>
          <a:endParaRPr lang="en-US"/>
        </a:p>
      </dgm:t>
    </dgm:pt>
    <dgm:pt modelId="{BF9BA9B5-21C6-4221-9BCA-52E750D897CF}" type="pres">
      <dgm:prSet presAssocID="{349E0431-899C-4FCD-9F74-48CB6294D84B}" presName="linear" presStyleCnt="0">
        <dgm:presLayoutVars>
          <dgm:animLvl val="lvl"/>
          <dgm:resizeHandles val="exact"/>
        </dgm:presLayoutVars>
      </dgm:prSet>
      <dgm:spPr/>
    </dgm:pt>
    <dgm:pt modelId="{C1692CC7-D27D-4CDA-862E-3E545E640311}" type="pres">
      <dgm:prSet presAssocID="{48E2D61B-6F87-444E-9E77-E57DEAA36483}" presName="parentText" presStyleLbl="node1" presStyleIdx="0" presStyleCnt="1">
        <dgm:presLayoutVars>
          <dgm:chMax val="0"/>
          <dgm:bulletEnabled val="1"/>
        </dgm:presLayoutVars>
      </dgm:prSet>
      <dgm:spPr/>
    </dgm:pt>
    <dgm:pt modelId="{F4A5C019-A474-4B48-A646-F86EB779E3D2}" type="pres">
      <dgm:prSet presAssocID="{48E2D61B-6F87-444E-9E77-E57DEAA36483}" presName="childText" presStyleLbl="revTx" presStyleIdx="0" presStyleCnt="1">
        <dgm:presLayoutVars>
          <dgm:bulletEnabled val="1"/>
        </dgm:presLayoutVars>
      </dgm:prSet>
      <dgm:spPr/>
    </dgm:pt>
  </dgm:ptLst>
  <dgm:cxnLst>
    <dgm:cxn modelId="{AB538802-F927-4160-8656-A395E91E6C99}" srcId="{48E2D61B-6F87-444E-9E77-E57DEAA36483}" destId="{75F28EBE-6E0C-430F-8D01-BFD86DA92033}" srcOrd="4" destOrd="0" parTransId="{1C4DB1B7-5347-4CE0-B8C2-5E2B12A684F0}" sibTransId="{C8B33791-5603-48CA-9BC7-617A7F5E36CF}"/>
    <dgm:cxn modelId="{CB9ED610-C663-42FE-9494-7CF051C4FC14}" srcId="{349E0431-899C-4FCD-9F74-48CB6294D84B}" destId="{48E2D61B-6F87-444E-9E77-E57DEAA36483}" srcOrd="0" destOrd="0" parTransId="{B71C1A39-6782-44CD-AE63-A5CBEEAC4372}" sibTransId="{29D9A4C0-EF8A-4A4F-A316-42BAC2830CB2}"/>
    <dgm:cxn modelId="{1986BD17-D2A3-4E78-B680-FBB199C0FA0E}" srcId="{48E2D61B-6F87-444E-9E77-E57DEAA36483}" destId="{4D2CC46E-10E6-4A4F-AC2F-99CFA4AB2CD1}" srcOrd="5" destOrd="0" parTransId="{2002D27B-8E45-4C59-AB4D-25B016C4A82F}" sibTransId="{66075924-D017-4243-B1DA-29551342539C}"/>
    <dgm:cxn modelId="{AF6F1019-1DC9-48A3-867A-F4140CFA1268}" type="presOf" srcId="{8C4813E6-F2A4-47B2-948A-C577BF299659}" destId="{F4A5C019-A474-4B48-A646-F86EB779E3D2}" srcOrd="0" destOrd="11" presId="urn:microsoft.com/office/officeart/2005/8/layout/vList2"/>
    <dgm:cxn modelId="{976BDF25-7109-439F-9782-B9818F650B4D}" srcId="{13DFC4AA-5B68-4374-B6CB-DB5B5F3C7661}" destId="{57F97947-6C70-4148-93CF-2F943F8B7C92}" srcOrd="1" destOrd="0" parTransId="{44B2D729-6864-4A20-94B7-0580F6570398}" sibTransId="{0708AEEF-5A95-4206-8016-274EBFD6138B}"/>
    <dgm:cxn modelId="{053D9532-F3B4-4A16-BD70-6AEC6BAFC368}" srcId="{48E2D61B-6F87-444E-9E77-E57DEAA36483}" destId="{1DA217F1-725B-4CC6-9016-823BEF0CC19F}" srcOrd="1" destOrd="0" parTransId="{7FFF8BC8-145D-4A06-804F-9FCFC5D00DB1}" sibTransId="{285D98E8-EF06-4713-B8BD-33C6CFB81C1C}"/>
    <dgm:cxn modelId="{41CFD75F-BDDD-495E-8496-9DE60F797377}" srcId="{48E2D61B-6F87-444E-9E77-E57DEAA36483}" destId="{B76EA47E-9BCC-48DF-8867-DDEF1D6CFAAF}" srcOrd="2" destOrd="0" parTransId="{ACDC2133-28B9-4E37-BDA0-1F472378284C}" sibTransId="{6724D0CC-E1FC-4344-8D78-C7696E4995A2}"/>
    <dgm:cxn modelId="{B9773C41-C7E9-4520-B2C4-953014BEFF97}" srcId="{4D2CC46E-10E6-4A4F-AC2F-99CFA4AB2CD1}" destId="{F94C3A46-0091-4FE5-AC8E-6DFE40CE17D8}" srcOrd="0" destOrd="0" parTransId="{619F3D04-4500-48CA-A85C-78BBBB8881AD}" sibTransId="{CAFFEBBE-2A55-4D57-8D9D-9DFB4D6C02A0}"/>
    <dgm:cxn modelId="{9D13F363-19B7-49A6-9C24-12EC745AE19A}" type="presOf" srcId="{75F28EBE-6E0C-430F-8D01-BFD86DA92033}" destId="{F4A5C019-A474-4B48-A646-F86EB779E3D2}" srcOrd="0" destOrd="7" presId="urn:microsoft.com/office/officeart/2005/8/layout/vList2"/>
    <dgm:cxn modelId="{88F8A844-131A-4DB0-98D4-2527D9EFFF45}" type="presOf" srcId="{349E0431-899C-4FCD-9F74-48CB6294D84B}" destId="{BF9BA9B5-21C6-4221-9BCA-52E750D897CF}" srcOrd="0" destOrd="0" presId="urn:microsoft.com/office/officeart/2005/8/layout/vList2"/>
    <dgm:cxn modelId="{FD436566-161B-4EB3-93CB-5F78DAB47C69}" type="presOf" srcId="{F94C3A46-0091-4FE5-AC8E-6DFE40CE17D8}" destId="{F4A5C019-A474-4B48-A646-F86EB779E3D2}" srcOrd="0" destOrd="9" presId="urn:microsoft.com/office/officeart/2005/8/layout/vList2"/>
    <dgm:cxn modelId="{FA2CB168-7F9C-4DF3-8164-796F4AB707C9}" srcId="{4D2CC46E-10E6-4A4F-AC2F-99CFA4AB2CD1}" destId="{8C4813E6-F2A4-47B2-948A-C577BF299659}" srcOrd="2" destOrd="0" parTransId="{F32E9EF2-4459-46BB-975F-C587392FAF0A}" sibTransId="{F279FF6A-9403-4C85-9A1D-8244DD1920ED}"/>
    <dgm:cxn modelId="{4FDAFE57-B30F-472D-822F-D6E47190E3EB}" type="presOf" srcId="{891878E0-0A42-480F-95E3-D550D9439620}" destId="{F4A5C019-A474-4B48-A646-F86EB779E3D2}" srcOrd="0" destOrd="0" presId="urn:microsoft.com/office/officeart/2005/8/layout/vList2"/>
    <dgm:cxn modelId="{BAEEDE7C-D172-44C1-9C12-D460096025DB}" type="presOf" srcId="{B76EA47E-9BCC-48DF-8867-DDEF1D6CFAAF}" destId="{F4A5C019-A474-4B48-A646-F86EB779E3D2}" srcOrd="0" destOrd="2" presId="urn:microsoft.com/office/officeart/2005/8/layout/vList2"/>
    <dgm:cxn modelId="{BE0E837E-2F9A-4A38-9A5E-8987A789EED4}" srcId="{13DFC4AA-5B68-4374-B6CB-DB5B5F3C7661}" destId="{90CCE1AB-D2B4-4AA4-BD5A-A88A46417B21}" srcOrd="2" destOrd="0" parTransId="{A5535F6B-8B1C-41F1-BC88-E7711A3BC241}" sibTransId="{11B88129-049F-495A-AA17-D2BC0B6A61D3}"/>
    <dgm:cxn modelId="{E9D8B781-7CB4-4FD7-8543-5550AC784FE6}" type="presOf" srcId="{57F97947-6C70-4148-93CF-2F943F8B7C92}" destId="{F4A5C019-A474-4B48-A646-F86EB779E3D2}" srcOrd="0" destOrd="5" presId="urn:microsoft.com/office/officeart/2005/8/layout/vList2"/>
    <dgm:cxn modelId="{467DDA8A-CC58-4A48-855E-50D7AD4A7502}" type="presOf" srcId="{48E2D61B-6F87-444E-9E77-E57DEAA36483}" destId="{C1692CC7-D27D-4CDA-862E-3E545E640311}" srcOrd="0" destOrd="0" presId="urn:microsoft.com/office/officeart/2005/8/layout/vList2"/>
    <dgm:cxn modelId="{F7AC549A-6D13-405B-910D-9F128197991C}" srcId="{48E2D61B-6F87-444E-9E77-E57DEAA36483}" destId="{891878E0-0A42-480F-95E3-D550D9439620}" srcOrd="0" destOrd="0" parTransId="{71547478-C562-43D5-8AFE-9430BEB815D6}" sibTransId="{78AA3362-EF08-4739-974A-AEFBC875CC09}"/>
    <dgm:cxn modelId="{299CF8A2-24B2-41CA-9E49-1B6F241E5CAA}" srcId="{48E2D61B-6F87-444E-9E77-E57DEAA36483}" destId="{13DFC4AA-5B68-4374-B6CB-DB5B5F3C7661}" srcOrd="3" destOrd="0" parTransId="{807182CB-35F0-478C-8828-EE878B13E298}" sibTransId="{DEE5C998-AC7E-443D-92B8-E5AFFCC9F3BE}"/>
    <dgm:cxn modelId="{B3ED59A4-2BA9-423F-B1DB-69113A46CE3A}" type="presOf" srcId="{90CCE1AB-D2B4-4AA4-BD5A-A88A46417B21}" destId="{F4A5C019-A474-4B48-A646-F86EB779E3D2}" srcOrd="0" destOrd="6" presId="urn:microsoft.com/office/officeart/2005/8/layout/vList2"/>
    <dgm:cxn modelId="{5B7FB1B4-2800-4A1B-B055-70955EA8DBA5}" type="presOf" srcId="{13DFC4AA-5B68-4374-B6CB-DB5B5F3C7661}" destId="{F4A5C019-A474-4B48-A646-F86EB779E3D2}" srcOrd="0" destOrd="3" presId="urn:microsoft.com/office/officeart/2005/8/layout/vList2"/>
    <dgm:cxn modelId="{038350BD-4DCE-4103-9038-3758997A6312}" type="presOf" srcId="{1DA217F1-725B-4CC6-9016-823BEF0CC19F}" destId="{F4A5C019-A474-4B48-A646-F86EB779E3D2}" srcOrd="0" destOrd="1" presId="urn:microsoft.com/office/officeart/2005/8/layout/vList2"/>
    <dgm:cxn modelId="{D4DDD8D2-45F5-4C57-B50E-DD1CFC61CF3E}" srcId="{4D2CC46E-10E6-4A4F-AC2F-99CFA4AB2CD1}" destId="{2605019F-296B-42FC-98DC-4EDAB728E2EC}" srcOrd="1" destOrd="0" parTransId="{35459E2D-DFB6-4EE9-889B-0FCA00215205}" sibTransId="{A9113248-586B-490D-9E4D-266DFE32345E}"/>
    <dgm:cxn modelId="{C599ADDC-45B9-4E0C-8E4C-C3A7DB059994}" type="presOf" srcId="{4D2CC46E-10E6-4A4F-AC2F-99CFA4AB2CD1}" destId="{F4A5C019-A474-4B48-A646-F86EB779E3D2}" srcOrd="0" destOrd="8" presId="urn:microsoft.com/office/officeart/2005/8/layout/vList2"/>
    <dgm:cxn modelId="{B761C5E3-C8F2-4CF4-8F81-CE515566EEDE}" srcId="{13DFC4AA-5B68-4374-B6CB-DB5B5F3C7661}" destId="{FE25E581-5A86-4203-87F0-0F9EFFEA5850}" srcOrd="0" destOrd="0" parTransId="{2CBB6A89-622A-4929-9C22-51A1C2D05268}" sibTransId="{82737872-CB39-412D-8AFB-BBA8179B805A}"/>
    <dgm:cxn modelId="{32E706E6-BD18-40DD-AAC5-54100953BBCA}" type="presOf" srcId="{FE25E581-5A86-4203-87F0-0F9EFFEA5850}" destId="{F4A5C019-A474-4B48-A646-F86EB779E3D2}" srcOrd="0" destOrd="4" presId="urn:microsoft.com/office/officeart/2005/8/layout/vList2"/>
    <dgm:cxn modelId="{83CE8BF7-1CAD-425E-9208-08BB2836EBEA}" type="presOf" srcId="{2605019F-296B-42FC-98DC-4EDAB728E2EC}" destId="{F4A5C019-A474-4B48-A646-F86EB779E3D2}" srcOrd="0" destOrd="10" presId="urn:microsoft.com/office/officeart/2005/8/layout/vList2"/>
    <dgm:cxn modelId="{4DBABB59-D351-46FD-A348-C39922985E08}" type="presParOf" srcId="{BF9BA9B5-21C6-4221-9BCA-52E750D897CF}" destId="{C1692CC7-D27D-4CDA-862E-3E545E640311}" srcOrd="0" destOrd="0" presId="urn:microsoft.com/office/officeart/2005/8/layout/vList2"/>
    <dgm:cxn modelId="{7A04AD3C-5F10-45C3-A2C6-09706BB12FF5}" type="presParOf" srcId="{BF9BA9B5-21C6-4221-9BCA-52E750D897CF}" destId="{F4A5C019-A474-4B48-A646-F86EB779E3D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C297EF-254A-44B2-A03E-86764979A81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8A60241-8B77-4682-A30C-B0F3FC376017}">
      <dgm:prSet/>
      <dgm:spPr/>
      <dgm:t>
        <a:bodyPr/>
        <a:lstStyle/>
        <a:p>
          <a:r>
            <a:rPr lang="en-US" dirty="0"/>
            <a:t>Program-Level Impact of Disconnected Data</a:t>
          </a:r>
        </a:p>
      </dgm:t>
    </dgm:pt>
    <dgm:pt modelId="{F0BBCD5C-0498-4251-A0A5-8E07D0E98597}" type="parTrans" cxnId="{690994BE-54AF-4690-BF6D-6F921DE6706D}">
      <dgm:prSet/>
      <dgm:spPr/>
      <dgm:t>
        <a:bodyPr/>
        <a:lstStyle/>
        <a:p>
          <a:endParaRPr lang="en-US"/>
        </a:p>
      </dgm:t>
    </dgm:pt>
    <dgm:pt modelId="{55E87B0F-D436-4DBA-8D97-BE071A0ED963}" type="sibTrans" cxnId="{690994BE-54AF-4690-BF6D-6F921DE6706D}">
      <dgm:prSet/>
      <dgm:spPr/>
      <dgm:t>
        <a:bodyPr/>
        <a:lstStyle/>
        <a:p>
          <a:endParaRPr lang="en-US"/>
        </a:p>
      </dgm:t>
    </dgm:pt>
    <dgm:pt modelId="{EE3C061B-254F-4113-BA22-BED967E96660}">
      <dgm:prSet/>
      <dgm:spPr/>
      <dgm:t>
        <a:bodyPr/>
        <a:lstStyle/>
        <a:p>
          <a:r>
            <a:rPr lang="en-US" b="0" dirty="0"/>
            <a:t>Wasted Resources</a:t>
          </a:r>
        </a:p>
      </dgm:t>
    </dgm:pt>
    <dgm:pt modelId="{48D1019B-8EA4-4B14-BE18-36186913C1C5}" type="parTrans" cxnId="{22E658D0-7582-40C9-BC42-DB45E9AE7A31}">
      <dgm:prSet/>
      <dgm:spPr/>
      <dgm:t>
        <a:bodyPr/>
        <a:lstStyle/>
        <a:p>
          <a:endParaRPr lang="en-US"/>
        </a:p>
      </dgm:t>
    </dgm:pt>
    <dgm:pt modelId="{B7B6AEF5-86BB-4406-9681-4371EB3D09AE}" type="sibTrans" cxnId="{22E658D0-7582-40C9-BC42-DB45E9AE7A31}">
      <dgm:prSet/>
      <dgm:spPr/>
      <dgm:t>
        <a:bodyPr/>
        <a:lstStyle/>
        <a:p>
          <a:endParaRPr lang="en-US"/>
        </a:p>
      </dgm:t>
    </dgm:pt>
    <dgm:pt modelId="{348AFF1A-0E90-45CF-BCF8-16E4FBAD89B5}">
      <dgm:prSet/>
      <dgm:spPr/>
      <dgm:t>
        <a:bodyPr/>
        <a:lstStyle/>
        <a:p>
          <a:r>
            <a:rPr lang="en-US" b="0" dirty="0"/>
            <a:t>Gaps in Client Care</a:t>
          </a:r>
        </a:p>
      </dgm:t>
    </dgm:pt>
    <dgm:pt modelId="{C7BD1770-CA66-4E12-AF2E-2345BBBB0BE9}" type="parTrans" cxnId="{28C86DD1-F1D7-4E5C-B180-7CB52CE32EF9}">
      <dgm:prSet/>
      <dgm:spPr/>
      <dgm:t>
        <a:bodyPr/>
        <a:lstStyle/>
        <a:p>
          <a:endParaRPr lang="en-US"/>
        </a:p>
      </dgm:t>
    </dgm:pt>
    <dgm:pt modelId="{6B8A7D91-30A6-490F-9FA4-DF16315F4427}" type="sibTrans" cxnId="{28C86DD1-F1D7-4E5C-B180-7CB52CE32EF9}">
      <dgm:prSet/>
      <dgm:spPr/>
      <dgm:t>
        <a:bodyPr/>
        <a:lstStyle/>
        <a:p>
          <a:endParaRPr lang="en-US"/>
        </a:p>
      </dgm:t>
    </dgm:pt>
    <dgm:pt modelId="{5124431A-6737-46F1-A6B1-9B18CD1EB484}">
      <dgm:prSet/>
      <dgm:spPr/>
      <dgm:t>
        <a:bodyPr/>
        <a:lstStyle/>
        <a:p>
          <a:r>
            <a:rPr lang="en-US" b="0" dirty="0"/>
            <a:t>Lack of Data Governance</a:t>
          </a:r>
        </a:p>
      </dgm:t>
    </dgm:pt>
    <dgm:pt modelId="{444C2846-00B9-482D-9A09-EB0FD299994E}" type="parTrans" cxnId="{89245621-ACF2-4DCB-979E-75A29D4AF0E3}">
      <dgm:prSet/>
      <dgm:spPr/>
      <dgm:t>
        <a:bodyPr/>
        <a:lstStyle/>
        <a:p>
          <a:endParaRPr lang="en-US"/>
        </a:p>
      </dgm:t>
    </dgm:pt>
    <dgm:pt modelId="{FC15BDA5-1710-47CE-8724-DE178100C43E}" type="sibTrans" cxnId="{89245621-ACF2-4DCB-979E-75A29D4AF0E3}">
      <dgm:prSet/>
      <dgm:spPr/>
      <dgm:t>
        <a:bodyPr/>
        <a:lstStyle/>
        <a:p>
          <a:endParaRPr lang="en-US"/>
        </a:p>
      </dgm:t>
    </dgm:pt>
    <dgm:pt modelId="{02B52CA5-1257-46D0-8CE4-A39F8969847A}">
      <dgm:prSet/>
      <dgm:spPr/>
      <dgm:t>
        <a:bodyPr/>
        <a:lstStyle/>
        <a:p>
          <a:r>
            <a:rPr lang="en-US"/>
            <a:t>Funding at Risk</a:t>
          </a:r>
        </a:p>
      </dgm:t>
    </dgm:pt>
    <dgm:pt modelId="{FAC38BD6-1F15-410D-B1EF-F5EEF791F4C6}" type="parTrans" cxnId="{117881E3-1783-4693-91AF-7544D2783476}">
      <dgm:prSet/>
      <dgm:spPr/>
      <dgm:t>
        <a:bodyPr/>
        <a:lstStyle/>
        <a:p>
          <a:endParaRPr lang="en-US"/>
        </a:p>
      </dgm:t>
    </dgm:pt>
    <dgm:pt modelId="{837B3364-4D49-4AC0-88D0-00C06BFBB085}" type="sibTrans" cxnId="{117881E3-1783-4693-91AF-7544D2783476}">
      <dgm:prSet/>
      <dgm:spPr/>
      <dgm:t>
        <a:bodyPr/>
        <a:lstStyle/>
        <a:p>
          <a:endParaRPr lang="en-US"/>
        </a:p>
      </dgm:t>
    </dgm:pt>
    <dgm:pt modelId="{DE2F44B5-A7E6-4DD0-A9E6-EA5DDA926BCF}">
      <dgm:prSet/>
      <dgm:spPr/>
      <dgm:t>
        <a:bodyPr/>
        <a:lstStyle/>
        <a:p>
          <a:r>
            <a:rPr lang="en-US" b="0" dirty="0"/>
            <a:t>Inability to demonstrate impact with reliable data</a:t>
          </a:r>
        </a:p>
      </dgm:t>
    </dgm:pt>
    <dgm:pt modelId="{A495B221-79A7-4A8C-B1BA-E714C37D82A2}" type="parTrans" cxnId="{4C4CE35E-D18B-41CF-BF7E-AFEFB29D653E}">
      <dgm:prSet/>
      <dgm:spPr/>
      <dgm:t>
        <a:bodyPr/>
        <a:lstStyle/>
        <a:p>
          <a:endParaRPr lang="en-US"/>
        </a:p>
      </dgm:t>
    </dgm:pt>
    <dgm:pt modelId="{BF6E345B-487E-491B-A3CB-0E0EB1E3DECB}" type="sibTrans" cxnId="{4C4CE35E-D18B-41CF-BF7E-AFEFB29D653E}">
      <dgm:prSet/>
      <dgm:spPr/>
      <dgm:t>
        <a:bodyPr/>
        <a:lstStyle/>
        <a:p>
          <a:endParaRPr lang="en-US"/>
        </a:p>
      </dgm:t>
    </dgm:pt>
    <dgm:pt modelId="{90E7AAC7-960C-44C4-8341-E3F80134F204}">
      <dgm:prSet/>
      <dgm:spPr/>
      <dgm:t>
        <a:bodyPr/>
        <a:lstStyle/>
        <a:p>
          <a:r>
            <a:rPr lang="en-US" b="0" dirty="0"/>
            <a:t>Challenges meeting grant and contract reporting requirements</a:t>
          </a:r>
        </a:p>
      </dgm:t>
    </dgm:pt>
    <dgm:pt modelId="{BD6405FF-6C1D-4245-870E-39548A11A373}" type="parTrans" cxnId="{811571AB-4DAA-4F33-A729-A1A5A011DB3A}">
      <dgm:prSet/>
      <dgm:spPr/>
      <dgm:t>
        <a:bodyPr/>
        <a:lstStyle/>
        <a:p>
          <a:endParaRPr lang="en-US"/>
        </a:p>
      </dgm:t>
    </dgm:pt>
    <dgm:pt modelId="{F43165B7-3F26-4C03-9716-9EB5E4026FC6}" type="sibTrans" cxnId="{811571AB-4DAA-4F33-A729-A1A5A011DB3A}">
      <dgm:prSet/>
      <dgm:spPr/>
      <dgm:t>
        <a:bodyPr/>
        <a:lstStyle/>
        <a:p>
          <a:endParaRPr lang="en-US"/>
        </a:p>
      </dgm:t>
    </dgm:pt>
    <dgm:pt modelId="{752414DD-6618-43D0-B09D-1F3E465EB484}">
      <dgm:prSet/>
      <dgm:spPr/>
      <dgm:t>
        <a:bodyPr/>
        <a:lstStyle/>
        <a:p>
          <a:r>
            <a:rPr lang="en-US" b="0" dirty="0"/>
            <a:t>Inaccurate and Inefficient Reporting</a:t>
          </a:r>
        </a:p>
      </dgm:t>
    </dgm:pt>
    <dgm:pt modelId="{A65F8E26-A3A1-4C49-A0C6-0C3E20276BF6}" type="parTrans" cxnId="{11662700-B436-4F2D-8308-CCBCF2BCD603}">
      <dgm:prSet/>
      <dgm:spPr/>
      <dgm:t>
        <a:bodyPr/>
        <a:lstStyle/>
        <a:p>
          <a:endParaRPr lang="en-US"/>
        </a:p>
      </dgm:t>
    </dgm:pt>
    <dgm:pt modelId="{A460FECA-F7F2-4F2E-9B88-8E21117FFD09}" type="sibTrans" cxnId="{11662700-B436-4F2D-8308-CCBCF2BCD603}">
      <dgm:prSet/>
      <dgm:spPr/>
      <dgm:t>
        <a:bodyPr/>
        <a:lstStyle/>
        <a:p>
          <a:endParaRPr lang="en-US"/>
        </a:p>
      </dgm:t>
    </dgm:pt>
    <dgm:pt modelId="{94E9E364-E9E4-4078-B982-C3A2C9E0D594}" type="pres">
      <dgm:prSet presAssocID="{11C297EF-254A-44B2-A03E-86764979A817}" presName="linear" presStyleCnt="0">
        <dgm:presLayoutVars>
          <dgm:animLvl val="lvl"/>
          <dgm:resizeHandles val="exact"/>
        </dgm:presLayoutVars>
      </dgm:prSet>
      <dgm:spPr/>
    </dgm:pt>
    <dgm:pt modelId="{6D54BFD3-DE24-4A77-A274-60E18D7B2E12}" type="pres">
      <dgm:prSet presAssocID="{D8A60241-8B77-4682-A30C-B0F3FC376017}" presName="parentText" presStyleLbl="node1" presStyleIdx="0" presStyleCnt="2">
        <dgm:presLayoutVars>
          <dgm:chMax val="0"/>
          <dgm:bulletEnabled val="1"/>
        </dgm:presLayoutVars>
      </dgm:prSet>
      <dgm:spPr/>
    </dgm:pt>
    <dgm:pt modelId="{79A759D0-A4A9-46E6-B912-C8CD94DFF3E1}" type="pres">
      <dgm:prSet presAssocID="{D8A60241-8B77-4682-A30C-B0F3FC376017}" presName="childText" presStyleLbl="revTx" presStyleIdx="0" presStyleCnt="2">
        <dgm:presLayoutVars>
          <dgm:bulletEnabled val="1"/>
        </dgm:presLayoutVars>
      </dgm:prSet>
      <dgm:spPr/>
    </dgm:pt>
    <dgm:pt modelId="{4E98157C-84F2-4446-808F-B0C8FF55BAB2}" type="pres">
      <dgm:prSet presAssocID="{02B52CA5-1257-46D0-8CE4-A39F8969847A}" presName="parentText" presStyleLbl="node1" presStyleIdx="1" presStyleCnt="2">
        <dgm:presLayoutVars>
          <dgm:chMax val="0"/>
          <dgm:bulletEnabled val="1"/>
        </dgm:presLayoutVars>
      </dgm:prSet>
      <dgm:spPr/>
    </dgm:pt>
    <dgm:pt modelId="{C2562C30-1F86-4571-AB0C-40C7E5941EA0}" type="pres">
      <dgm:prSet presAssocID="{02B52CA5-1257-46D0-8CE4-A39F8969847A}" presName="childText" presStyleLbl="revTx" presStyleIdx="1" presStyleCnt="2">
        <dgm:presLayoutVars>
          <dgm:bulletEnabled val="1"/>
        </dgm:presLayoutVars>
      </dgm:prSet>
      <dgm:spPr/>
    </dgm:pt>
  </dgm:ptLst>
  <dgm:cxnLst>
    <dgm:cxn modelId="{11662700-B436-4F2D-8308-CCBCF2BCD603}" srcId="{D8A60241-8B77-4682-A30C-B0F3FC376017}" destId="{752414DD-6618-43D0-B09D-1F3E465EB484}" srcOrd="2" destOrd="0" parTransId="{A65F8E26-A3A1-4C49-A0C6-0C3E20276BF6}" sibTransId="{A460FECA-F7F2-4F2E-9B88-8E21117FFD09}"/>
    <dgm:cxn modelId="{A63C5506-3556-4E8F-90C3-AB5B75780693}" type="presOf" srcId="{90E7AAC7-960C-44C4-8341-E3F80134F204}" destId="{C2562C30-1F86-4571-AB0C-40C7E5941EA0}" srcOrd="0" destOrd="1" presId="urn:microsoft.com/office/officeart/2005/8/layout/vList2"/>
    <dgm:cxn modelId="{A299FE06-572D-42CE-BA9C-E0A85C907AFA}" type="presOf" srcId="{02B52CA5-1257-46D0-8CE4-A39F8969847A}" destId="{4E98157C-84F2-4446-808F-B0C8FF55BAB2}" srcOrd="0" destOrd="0" presId="urn:microsoft.com/office/officeart/2005/8/layout/vList2"/>
    <dgm:cxn modelId="{89245621-ACF2-4DCB-979E-75A29D4AF0E3}" srcId="{D8A60241-8B77-4682-A30C-B0F3FC376017}" destId="{5124431A-6737-46F1-A6B1-9B18CD1EB484}" srcOrd="3" destOrd="0" parTransId="{444C2846-00B9-482D-9A09-EB0FD299994E}" sibTransId="{FC15BDA5-1710-47CE-8724-DE178100C43E}"/>
    <dgm:cxn modelId="{4C4CE35E-D18B-41CF-BF7E-AFEFB29D653E}" srcId="{02B52CA5-1257-46D0-8CE4-A39F8969847A}" destId="{DE2F44B5-A7E6-4DD0-A9E6-EA5DDA926BCF}" srcOrd="0" destOrd="0" parTransId="{A495B221-79A7-4A8C-B1BA-E714C37D82A2}" sibTransId="{BF6E345B-487E-491B-A3CB-0E0EB1E3DECB}"/>
    <dgm:cxn modelId="{D18D7950-2E36-4A58-ACE0-87424FEB8F83}" type="presOf" srcId="{5124431A-6737-46F1-A6B1-9B18CD1EB484}" destId="{79A759D0-A4A9-46E6-B912-C8CD94DFF3E1}" srcOrd="0" destOrd="3" presId="urn:microsoft.com/office/officeart/2005/8/layout/vList2"/>
    <dgm:cxn modelId="{C3DAF989-CF99-453E-BB40-97C84DDB99DB}" type="presOf" srcId="{752414DD-6618-43D0-B09D-1F3E465EB484}" destId="{79A759D0-A4A9-46E6-B912-C8CD94DFF3E1}" srcOrd="0" destOrd="2" presId="urn:microsoft.com/office/officeart/2005/8/layout/vList2"/>
    <dgm:cxn modelId="{811571AB-4DAA-4F33-A729-A1A5A011DB3A}" srcId="{02B52CA5-1257-46D0-8CE4-A39F8969847A}" destId="{90E7AAC7-960C-44C4-8341-E3F80134F204}" srcOrd="1" destOrd="0" parTransId="{BD6405FF-6C1D-4245-870E-39548A11A373}" sibTransId="{F43165B7-3F26-4C03-9716-9EB5E4026FC6}"/>
    <dgm:cxn modelId="{5CD506B6-8AB0-4EC3-A2FA-EF44962FBAE8}" type="presOf" srcId="{348AFF1A-0E90-45CF-BCF8-16E4FBAD89B5}" destId="{79A759D0-A4A9-46E6-B912-C8CD94DFF3E1}" srcOrd="0" destOrd="1" presId="urn:microsoft.com/office/officeart/2005/8/layout/vList2"/>
    <dgm:cxn modelId="{60A32DB9-5855-4D9A-AAB7-2B363280AAD5}" type="presOf" srcId="{EE3C061B-254F-4113-BA22-BED967E96660}" destId="{79A759D0-A4A9-46E6-B912-C8CD94DFF3E1}" srcOrd="0" destOrd="0" presId="urn:microsoft.com/office/officeart/2005/8/layout/vList2"/>
    <dgm:cxn modelId="{73312ABB-F116-4C04-963A-BFFD9189E462}" type="presOf" srcId="{DE2F44B5-A7E6-4DD0-A9E6-EA5DDA926BCF}" destId="{C2562C30-1F86-4571-AB0C-40C7E5941EA0}" srcOrd="0" destOrd="0" presId="urn:microsoft.com/office/officeart/2005/8/layout/vList2"/>
    <dgm:cxn modelId="{690994BE-54AF-4690-BF6D-6F921DE6706D}" srcId="{11C297EF-254A-44B2-A03E-86764979A817}" destId="{D8A60241-8B77-4682-A30C-B0F3FC376017}" srcOrd="0" destOrd="0" parTransId="{F0BBCD5C-0498-4251-A0A5-8E07D0E98597}" sibTransId="{55E87B0F-D436-4DBA-8D97-BE071A0ED963}"/>
    <dgm:cxn modelId="{22E658D0-7582-40C9-BC42-DB45E9AE7A31}" srcId="{D8A60241-8B77-4682-A30C-B0F3FC376017}" destId="{EE3C061B-254F-4113-BA22-BED967E96660}" srcOrd="0" destOrd="0" parTransId="{48D1019B-8EA4-4B14-BE18-36186913C1C5}" sibTransId="{B7B6AEF5-86BB-4406-9681-4371EB3D09AE}"/>
    <dgm:cxn modelId="{28C86DD1-F1D7-4E5C-B180-7CB52CE32EF9}" srcId="{D8A60241-8B77-4682-A30C-B0F3FC376017}" destId="{348AFF1A-0E90-45CF-BCF8-16E4FBAD89B5}" srcOrd="1" destOrd="0" parTransId="{C7BD1770-CA66-4E12-AF2E-2345BBBB0BE9}" sibTransId="{6B8A7D91-30A6-490F-9FA4-DF16315F4427}"/>
    <dgm:cxn modelId="{117881E3-1783-4693-91AF-7544D2783476}" srcId="{11C297EF-254A-44B2-A03E-86764979A817}" destId="{02B52CA5-1257-46D0-8CE4-A39F8969847A}" srcOrd="1" destOrd="0" parTransId="{FAC38BD6-1F15-410D-B1EF-F5EEF791F4C6}" sibTransId="{837B3364-4D49-4AC0-88D0-00C06BFBB085}"/>
    <dgm:cxn modelId="{530160F1-02AD-4CDE-B864-753D18C77CB8}" type="presOf" srcId="{11C297EF-254A-44B2-A03E-86764979A817}" destId="{94E9E364-E9E4-4078-B982-C3A2C9E0D594}" srcOrd="0" destOrd="0" presId="urn:microsoft.com/office/officeart/2005/8/layout/vList2"/>
    <dgm:cxn modelId="{E82347F9-B2C9-4099-8ADC-F95275C49036}" type="presOf" srcId="{D8A60241-8B77-4682-A30C-B0F3FC376017}" destId="{6D54BFD3-DE24-4A77-A274-60E18D7B2E12}" srcOrd="0" destOrd="0" presId="urn:microsoft.com/office/officeart/2005/8/layout/vList2"/>
    <dgm:cxn modelId="{04EEBB74-EC1C-476F-AE4F-BEC5D3985086}" type="presParOf" srcId="{94E9E364-E9E4-4078-B982-C3A2C9E0D594}" destId="{6D54BFD3-DE24-4A77-A274-60E18D7B2E12}" srcOrd="0" destOrd="0" presId="urn:microsoft.com/office/officeart/2005/8/layout/vList2"/>
    <dgm:cxn modelId="{302E181C-B596-4DBC-B6CF-E036FA985926}" type="presParOf" srcId="{94E9E364-E9E4-4078-B982-C3A2C9E0D594}" destId="{79A759D0-A4A9-46E6-B912-C8CD94DFF3E1}" srcOrd="1" destOrd="0" presId="urn:microsoft.com/office/officeart/2005/8/layout/vList2"/>
    <dgm:cxn modelId="{3F63288F-45E8-4261-955C-571A56FD925B}" type="presParOf" srcId="{94E9E364-E9E4-4078-B982-C3A2C9E0D594}" destId="{4E98157C-84F2-4446-808F-B0C8FF55BAB2}" srcOrd="2" destOrd="0" presId="urn:microsoft.com/office/officeart/2005/8/layout/vList2"/>
    <dgm:cxn modelId="{90683C7F-356F-4A98-A314-CEAA37606BFE}" type="presParOf" srcId="{94E9E364-E9E4-4078-B982-C3A2C9E0D594}" destId="{C2562C30-1F86-4571-AB0C-40C7E5941EA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44CEF0-7BD0-4F31-BE1C-CDF0C83E00B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F2D100F-8946-4191-9833-B770FDD00B68}">
      <dgm:prSet/>
      <dgm:spPr/>
      <dgm:t>
        <a:bodyPr/>
        <a:lstStyle/>
        <a:p>
          <a:r>
            <a:rPr lang="en-US" dirty="0"/>
            <a:t>Performance Management</a:t>
          </a:r>
        </a:p>
      </dgm:t>
    </dgm:pt>
    <dgm:pt modelId="{8363EAD0-DAF4-436A-87AE-4F0D10F9EB86}" type="parTrans" cxnId="{EFE7EA2B-F943-497E-86DF-297DA0E20EB2}">
      <dgm:prSet/>
      <dgm:spPr/>
      <dgm:t>
        <a:bodyPr/>
        <a:lstStyle/>
        <a:p>
          <a:endParaRPr lang="en-US"/>
        </a:p>
      </dgm:t>
    </dgm:pt>
    <dgm:pt modelId="{EF5812D8-5616-4345-9789-D26BFFDC592A}" type="sibTrans" cxnId="{EFE7EA2B-F943-497E-86DF-297DA0E20EB2}">
      <dgm:prSet/>
      <dgm:spPr/>
      <dgm:t>
        <a:bodyPr/>
        <a:lstStyle/>
        <a:p>
          <a:endParaRPr lang="en-US"/>
        </a:p>
      </dgm:t>
    </dgm:pt>
    <dgm:pt modelId="{C0781447-6171-4FCD-AA3C-07B8E5CA1173}">
      <dgm:prSet/>
      <dgm:spPr/>
      <dgm:t>
        <a:bodyPr/>
        <a:lstStyle/>
        <a:p>
          <a:r>
            <a:rPr lang="en-US" dirty="0"/>
            <a:t>Monthly meetings with Division Leadership</a:t>
          </a:r>
        </a:p>
      </dgm:t>
    </dgm:pt>
    <dgm:pt modelId="{AA11E8E1-5622-4605-886B-BD10C9633653}" type="parTrans" cxnId="{0906FE1D-F9F7-4462-BEAC-A727A96EF282}">
      <dgm:prSet/>
      <dgm:spPr/>
      <dgm:t>
        <a:bodyPr/>
        <a:lstStyle/>
        <a:p>
          <a:endParaRPr lang="en-US"/>
        </a:p>
      </dgm:t>
    </dgm:pt>
    <dgm:pt modelId="{305EFF7E-0DC6-4FCB-B91E-BBF9CD63EEA8}" type="sibTrans" cxnId="{0906FE1D-F9F7-4462-BEAC-A727A96EF282}">
      <dgm:prSet/>
      <dgm:spPr/>
      <dgm:t>
        <a:bodyPr/>
        <a:lstStyle/>
        <a:p>
          <a:endParaRPr lang="en-US"/>
        </a:p>
      </dgm:t>
    </dgm:pt>
    <dgm:pt modelId="{6F3947E3-C043-4828-9B52-8593376F0C98}">
      <dgm:prSet/>
      <dgm:spPr/>
      <dgm:t>
        <a:bodyPr/>
        <a:lstStyle/>
        <a:p>
          <a:r>
            <a:rPr lang="en-US" dirty="0"/>
            <a:t>Review of program data to view trends and understand benchmarks</a:t>
          </a:r>
        </a:p>
      </dgm:t>
    </dgm:pt>
    <dgm:pt modelId="{528D64E9-AEA4-4B90-B105-506E9B361EA1}" type="parTrans" cxnId="{7C92C382-6E7E-4411-B1E8-EBB496CE562A}">
      <dgm:prSet/>
      <dgm:spPr/>
      <dgm:t>
        <a:bodyPr/>
        <a:lstStyle/>
        <a:p>
          <a:endParaRPr lang="en-US"/>
        </a:p>
      </dgm:t>
    </dgm:pt>
    <dgm:pt modelId="{55BDF6D3-26EB-41E6-8B89-ADFC42176FBA}" type="sibTrans" cxnId="{7C92C382-6E7E-4411-B1E8-EBB496CE562A}">
      <dgm:prSet/>
      <dgm:spPr/>
      <dgm:t>
        <a:bodyPr/>
        <a:lstStyle/>
        <a:p>
          <a:endParaRPr lang="en-US"/>
        </a:p>
      </dgm:t>
    </dgm:pt>
    <dgm:pt modelId="{F521391F-75DE-42AD-B60E-B52E85C6326B}">
      <dgm:prSet/>
      <dgm:spPr/>
      <dgm:t>
        <a:bodyPr/>
        <a:lstStyle/>
        <a:p>
          <a:r>
            <a:rPr lang="en-US" dirty="0"/>
            <a:t>Celebration of success</a:t>
          </a:r>
        </a:p>
      </dgm:t>
    </dgm:pt>
    <dgm:pt modelId="{76B7F76F-1B5A-4DE1-8859-E53FC4CF76F5}" type="parTrans" cxnId="{6DCD88FD-0D21-4A58-8282-BE876492DD4E}">
      <dgm:prSet/>
      <dgm:spPr/>
      <dgm:t>
        <a:bodyPr/>
        <a:lstStyle/>
        <a:p>
          <a:endParaRPr lang="en-US"/>
        </a:p>
      </dgm:t>
    </dgm:pt>
    <dgm:pt modelId="{3A44F654-A46A-4D58-9994-43EE18B7DB3F}" type="sibTrans" cxnId="{6DCD88FD-0D21-4A58-8282-BE876492DD4E}">
      <dgm:prSet/>
      <dgm:spPr/>
      <dgm:t>
        <a:bodyPr/>
        <a:lstStyle/>
        <a:p>
          <a:endParaRPr lang="en-US"/>
        </a:p>
      </dgm:t>
    </dgm:pt>
    <dgm:pt modelId="{CCB5D8CE-D02E-4278-8684-33E8092EDEEE}">
      <dgm:prSet/>
      <dgm:spPr/>
      <dgm:t>
        <a:bodyPr/>
        <a:lstStyle/>
        <a:p>
          <a:r>
            <a:rPr lang="en-US" dirty="0"/>
            <a:t>Identification of areas of improvements by division leadership and analysis of challenges </a:t>
          </a:r>
        </a:p>
      </dgm:t>
    </dgm:pt>
    <dgm:pt modelId="{28872A2C-C958-48B4-9EDA-7BF2FD6A1D09}" type="parTrans" cxnId="{6EF013F0-EA46-4318-AE31-26EF46451468}">
      <dgm:prSet/>
      <dgm:spPr/>
      <dgm:t>
        <a:bodyPr/>
        <a:lstStyle/>
        <a:p>
          <a:endParaRPr lang="en-US"/>
        </a:p>
      </dgm:t>
    </dgm:pt>
    <dgm:pt modelId="{B0227F51-E843-4B85-B3E7-609AE9965ABA}" type="sibTrans" cxnId="{6EF013F0-EA46-4318-AE31-26EF46451468}">
      <dgm:prSet/>
      <dgm:spPr/>
      <dgm:t>
        <a:bodyPr/>
        <a:lstStyle/>
        <a:p>
          <a:endParaRPr lang="en-US"/>
        </a:p>
      </dgm:t>
    </dgm:pt>
    <dgm:pt modelId="{94E0B49D-6A69-4033-BA66-84B424554CCF}">
      <dgm:prSet/>
      <dgm:spPr/>
      <dgm:t>
        <a:bodyPr/>
        <a:lstStyle/>
        <a:p>
          <a:r>
            <a:rPr lang="en-US" dirty="0"/>
            <a:t>Application Rationalization Through Continuous Improvement </a:t>
          </a:r>
        </a:p>
      </dgm:t>
    </dgm:pt>
    <dgm:pt modelId="{00D06225-DBD3-4E06-B2E2-645EBC876419}" type="parTrans" cxnId="{4DED02B8-496F-4EBE-95BB-5FF922C44E1B}">
      <dgm:prSet/>
      <dgm:spPr/>
      <dgm:t>
        <a:bodyPr/>
        <a:lstStyle/>
        <a:p>
          <a:endParaRPr lang="en-US"/>
        </a:p>
      </dgm:t>
    </dgm:pt>
    <dgm:pt modelId="{E7025F64-B34C-4D31-B15C-B63D8FAC5F2E}" type="sibTrans" cxnId="{4DED02B8-496F-4EBE-95BB-5FF922C44E1B}">
      <dgm:prSet/>
      <dgm:spPr/>
      <dgm:t>
        <a:bodyPr/>
        <a:lstStyle/>
        <a:p>
          <a:endParaRPr lang="en-US"/>
        </a:p>
      </dgm:t>
    </dgm:pt>
    <dgm:pt modelId="{F5694314-DA18-4426-9FF5-5B8B28E5659B}">
      <dgm:prSet/>
      <dgm:spPr/>
      <dgm:t>
        <a:bodyPr/>
        <a:lstStyle/>
        <a:p>
          <a:r>
            <a:rPr lang="en-US" dirty="0"/>
            <a:t>Too many disconnected systems
Some outdated, others rarely used
Time to assess: What supports our mission? What holds us back?
Focus on alignment, integration, utilization and impact</a:t>
          </a:r>
        </a:p>
      </dgm:t>
    </dgm:pt>
    <dgm:pt modelId="{F93C3DB9-7EA2-4FE7-ACF8-AFD3E627CA2F}" type="parTrans" cxnId="{26DCF6A1-E89A-4587-A4C8-F7F544376FEC}">
      <dgm:prSet/>
      <dgm:spPr/>
      <dgm:t>
        <a:bodyPr/>
        <a:lstStyle/>
        <a:p>
          <a:endParaRPr lang="en-US"/>
        </a:p>
      </dgm:t>
    </dgm:pt>
    <dgm:pt modelId="{86725E75-598D-483B-82DC-1D7CFE7D439D}" type="sibTrans" cxnId="{26DCF6A1-E89A-4587-A4C8-F7F544376FEC}">
      <dgm:prSet/>
      <dgm:spPr/>
      <dgm:t>
        <a:bodyPr/>
        <a:lstStyle/>
        <a:p>
          <a:endParaRPr lang="en-US"/>
        </a:p>
      </dgm:t>
    </dgm:pt>
    <dgm:pt modelId="{6B4C28AB-EA24-4869-A44E-48566C5E7D68}" type="pres">
      <dgm:prSet presAssocID="{B844CEF0-7BD0-4F31-BE1C-CDF0C83E00BD}" presName="linear" presStyleCnt="0">
        <dgm:presLayoutVars>
          <dgm:animLvl val="lvl"/>
          <dgm:resizeHandles val="exact"/>
        </dgm:presLayoutVars>
      </dgm:prSet>
      <dgm:spPr/>
    </dgm:pt>
    <dgm:pt modelId="{574215DC-84DC-4CD5-902D-8DBA62944891}" type="pres">
      <dgm:prSet presAssocID="{FF2D100F-8946-4191-9833-B770FDD00B68}" presName="parentText" presStyleLbl="node1" presStyleIdx="0" presStyleCnt="2">
        <dgm:presLayoutVars>
          <dgm:chMax val="0"/>
          <dgm:bulletEnabled val="1"/>
        </dgm:presLayoutVars>
      </dgm:prSet>
      <dgm:spPr/>
    </dgm:pt>
    <dgm:pt modelId="{E3A235A3-33AD-4579-836A-7A3EFF37BC06}" type="pres">
      <dgm:prSet presAssocID="{FF2D100F-8946-4191-9833-B770FDD00B68}" presName="childText" presStyleLbl="revTx" presStyleIdx="0" presStyleCnt="2">
        <dgm:presLayoutVars>
          <dgm:bulletEnabled val="1"/>
        </dgm:presLayoutVars>
      </dgm:prSet>
      <dgm:spPr/>
    </dgm:pt>
    <dgm:pt modelId="{5BF61B23-2AF3-4A07-9B5A-1D0EA45E1C2E}" type="pres">
      <dgm:prSet presAssocID="{94E0B49D-6A69-4033-BA66-84B424554CCF}" presName="parentText" presStyleLbl="node1" presStyleIdx="1" presStyleCnt="2">
        <dgm:presLayoutVars>
          <dgm:chMax val="0"/>
          <dgm:bulletEnabled val="1"/>
        </dgm:presLayoutVars>
      </dgm:prSet>
      <dgm:spPr/>
    </dgm:pt>
    <dgm:pt modelId="{9DA7FB09-7489-4D91-971A-A9D46346F6D7}" type="pres">
      <dgm:prSet presAssocID="{94E0B49D-6A69-4033-BA66-84B424554CCF}" presName="childText" presStyleLbl="revTx" presStyleIdx="1" presStyleCnt="2">
        <dgm:presLayoutVars>
          <dgm:bulletEnabled val="1"/>
        </dgm:presLayoutVars>
      </dgm:prSet>
      <dgm:spPr/>
    </dgm:pt>
  </dgm:ptLst>
  <dgm:cxnLst>
    <dgm:cxn modelId="{0906FE1D-F9F7-4462-BEAC-A727A96EF282}" srcId="{FF2D100F-8946-4191-9833-B770FDD00B68}" destId="{C0781447-6171-4FCD-AA3C-07B8E5CA1173}" srcOrd="0" destOrd="0" parTransId="{AA11E8E1-5622-4605-886B-BD10C9633653}" sibTransId="{305EFF7E-0DC6-4FCB-B91E-BBF9CD63EEA8}"/>
    <dgm:cxn modelId="{EFE7EA2B-F943-497E-86DF-297DA0E20EB2}" srcId="{B844CEF0-7BD0-4F31-BE1C-CDF0C83E00BD}" destId="{FF2D100F-8946-4191-9833-B770FDD00B68}" srcOrd="0" destOrd="0" parTransId="{8363EAD0-DAF4-436A-87AE-4F0D10F9EB86}" sibTransId="{EF5812D8-5616-4345-9789-D26BFFDC592A}"/>
    <dgm:cxn modelId="{727CDE4A-48E5-4C6E-9472-BBE766C98838}" type="presOf" srcId="{FF2D100F-8946-4191-9833-B770FDD00B68}" destId="{574215DC-84DC-4CD5-902D-8DBA62944891}" srcOrd="0" destOrd="0" presId="urn:microsoft.com/office/officeart/2005/8/layout/vList2"/>
    <dgm:cxn modelId="{7C92C382-6E7E-4411-B1E8-EBB496CE562A}" srcId="{FF2D100F-8946-4191-9833-B770FDD00B68}" destId="{6F3947E3-C043-4828-9B52-8593376F0C98}" srcOrd="1" destOrd="0" parTransId="{528D64E9-AEA4-4B90-B105-506E9B361EA1}" sibTransId="{55BDF6D3-26EB-41E6-8B89-ADFC42176FBA}"/>
    <dgm:cxn modelId="{6F614598-0183-446C-A484-6F7004AFFC25}" type="presOf" srcId="{6F3947E3-C043-4828-9B52-8593376F0C98}" destId="{E3A235A3-33AD-4579-836A-7A3EFF37BC06}" srcOrd="0" destOrd="1" presId="urn:microsoft.com/office/officeart/2005/8/layout/vList2"/>
    <dgm:cxn modelId="{26DCF6A1-E89A-4587-A4C8-F7F544376FEC}" srcId="{94E0B49D-6A69-4033-BA66-84B424554CCF}" destId="{F5694314-DA18-4426-9FF5-5B8B28E5659B}" srcOrd="0" destOrd="0" parTransId="{F93C3DB9-7EA2-4FE7-ACF8-AFD3E627CA2F}" sibTransId="{86725E75-598D-483B-82DC-1D7CFE7D439D}"/>
    <dgm:cxn modelId="{4D77A1A3-4633-4F82-B540-80FD318296AD}" type="presOf" srcId="{F521391F-75DE-42AD-B60E-B52E85C6326B}" destId="{E3A235A3-33AD-4579-836A-7A3EFF37BC06}" srcOrd="0" destOrd="2" presId="urn:microsoft.com/office/officeart/2005/8/layout/vList2"/>
    <dgm:cxn modelId="{981166A5-973C-4378-AE3E-9ACC9D7E915F}" type="presOf" srcId="{F5694314-DA18-4426-9FF5-5B8B28E5659B}" destId="{9DA7FB09-7489-4D91-971A-A9D46346F6D7}" srcOrd="0" destOrd="0" presId="urn:microsoft.com/office/officeart/2005/8/layout/vList2"/>
    <dgm:cxn modelId="{4DED02B8-496F-4EBE-95BB-5FF922C44E1B}" srcId="{B844CEF0-7BD0-4F31-BE1C-CDF0C83E00BD}" destId="{94E0B49D-6A69-4033-BA66-84B424554CCF}" srcOrd="1" destOrd="0" parTransId="{00D06225-DBD3-4E06-B2E2-645EBC876419}" sibTransId="{E7025F64-B34C-4D31-B15C-B63D8FAC5F2E}"/>
    <dgm:cxn modelId="{8C9F97C9-7759-4D9C-80C5-18BC38F0D267}" type="presOf" srcId="{CCB5D8CE-D02E-4278-8684-33E8092EDEEE}" destId="{E3A235A3-33AD-4579-836A-7A3EFF37BC06}" srcOrd="0" destOrd="3" presId="urn:microsoft.com/office/officeart/2005/8/layout/vList2"/>
    <dgm:cxn modelId="{168E22CC-FDC1-4BD8-BD28-1D056E9F71C7}" type="presOf" srcId="{C0781447-6171-4FCD-AA3C-07B8E5CA1173}" destId="{E3A235A3-33AD-4579-836A-7A3EFF37BC06}" srcOrd="0" destOrd="0" presId="urn:microsoft.com/office/officeart/2005/8/layout/vList2"/>
    <dgm:cxn modelId="{174255DD-4AA0-4DF2-AC9E-7DFB2F22A930}" type="presOf" srcId="{94E0B49D-6A69-4033-BA66-84B424554CCF}" destId="{5BF61B23-2AF3-4A07-9B5A-1D0EA45E1C2E}" srcOrd="0" destOrd="0" presId="urn:microsoft.com/office/officeart/2005/8/layout/vList2"/>
    <dgm:cxn modelId="{6EF013F0-EA46-4318-AE31-26EF46451468}" srcId="{FF2D100F-8946-4191-9833-B770FDD00B68}" destId="{CCB5D8CE-D02E-4278-8684-33E8092EDEEE}" srcOrd="3" destOrd="0" parTransId="{28872A2C-C958-48B4-9EDA-7BF2FD6A1D09}" sibTransId="{B0227F51-E843-4B85-B3E7-609AE9965ABA}"/>
    <dgm:cxn modelId="{FA5B28F4-8F8C-4617-94F0-83EE6FB9326D}" type="presOf" srcId="{B844CEF0-7BD0-4F31-BE1C-CDF0C83E00BD}" destId="{6B4C28AB-EA24-4869-A44E-48566C5E7D68}" srcOrd="0" destOrd="0" presId="urn:microsoft.com/office/officeart/2005/8/layout/vList2"/>
    <dgm:cxn modelId="{6DCD88FD-0D21-4A58-8282-BE876492DD4E}" srcId="{FF2D100F-8946-4191-9833-B770FDD00B68}" destId="{F521391F-75DE-42AD-B60E-B52E85C6326B}" srcOrd="2" destOrd="0" parTransId="{76B7F76F-1B5A-4DE1-8859-E53FC4CF76F5}" sibTransId="{3A44F654-A46A-4D58-9994-43EE18B7DB3F}"/>
    <dgm:cxn modelId="{292F72AD-00A7-41FD-8719-ECEB031A93A2}" type="presParOf" srcId="{6B4C28AB-EA24-4869-A44E-48566C5E7D68}" destId="{574215DC-84DC-4CD5-902D-8DBA62944891}" srcOrd="0" destOrd="0" presId="urn:microsoft.com/office/officeart/2005/8/layout/vList2"/>
    <dgm:cxn modelId="{5B14870B-984A-4438-B6F2-FAFD7AA7F65E}" type="presParOf" srcId="{6B4C28AB-EA24-4869-A44E-48566C5E7D68}" destId="{E3A235A3-33AD-4579-836A-7A3EFF37BC06}" srcOrd="1" destOrd="0" presId="urn:microsoft.com/office/officeart/2005/8/layout/vList2"/>
    <dgm:cxn modelId="{21FA575B-16DD-407D-917A-E1F383C358F7}" type="presParOf" srcId="{6B4C28AB-EA24-4869-A44E-48566C5E7D68}" destId="{5BF61B23-2AF3-4A07-9B5A-1D0EA45E1C2E}" srcOrd="2" destOrd="0" presId="urn:microsoft.com/office/officeart/2005/8/layout/vList2"/>
    <dgm:cxn modelId="{FE964A4E-1432-484B-9988-01DDFA89149C}" type="presParOf" srcId="{6B4C28AB-EA24-4869-A44E-48566C5E7D68}" destId="{9DA7FB09-7489-4D91-971A-A9D46346F6D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735A65-1970-4CA1-BC80-AC76CC9CEAF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13C6C20-E955-4A21-A744-DBDC9F64FCA5}">
      <dgm:prSet/>
      <dgm:spPr/>
      <dgm:t>
        <a:bodyPr/>
        <a:lstStyle/>
        <a:p>
          <a:r>
            <a:rPr lang="en-US" b="1"/>
            <a:t>Challenges Before Bells AI</a:t>
          </a:r>
          <a:endParaRPr lang="en-US"/>
        </a:p>
      </dgm:t>
    </dgm:pt>
    <dgm:pt modelId="{A0080034-9F1A-461D-B569-DAE1D0EB94DB}" type="parTrans" cxnId="{B888B69F-B38F-46DD-94EE-832C55AA0021}">
      <dgm:prSet/>
      <dgm:spPr/>
      <dgm:t>
        <a:bodyPr/>
        <a:lstStyle/>
        <a:p>
          <a:endParaRPr lang="en-US"/>
        </a:p>
      </dgm:t>
    </dgm:pt>
    <dgm:pt modelId="{7BBD17B7-B1A4-4AEC-832F-772D3F97EF16}" type="sibTrans" cxnId="{B888B69F-B38F-46DD-94EE-832C55AA0021}">
      <dgm:prSet/>
      <dgm:spPr/>
      <dgm:t>
        <a:bodyPr/>
        <a:lstStyle/>
        <a:p>
          <a:endParaRPr lang="en-US"/>
        </a:p>
      </dgm:t>
    </dgm:pt>
    <dgm:pt modelId="{2E4FC1D7-3497-44B3-BD7E-037DC489D15E}">
      <dgm:prSet/>
      <dgm:spPr/>
      <dgm:t>
        <a:bodyPr/>
        <a:lstStyle/>
        <a:p>
          <a:r>
            <a:rPr lang="en-US" dirty="0"/>
            <a:t>Extensive paperwork slowed service delivery</a:t>
          </a:r>
        </a:p>
      </dgm:t>
    </dgm:pt>
    <dgm:pt modelId="{7C2BE966-C76A-4B17-A3FE-FDD6E601AAFB}" type="parTrans" cxnId="{D9FD3E84-8893-49BA-AF23-F0237D56E257}">
      <dgm:prSet/>
      <dgm:spPr/>
      <dgm:t>
        <a:bodyPr/>
        <a:lstStyle/>
        <a:p>
          <a:endParaRPr lang="en-US"/>
        </a:p>
      </dgm:t>
    </dgm:pt>
    <dgm:pt modelId="{A65A1556-DDEE-4CFA-9CA7-BADFE4ED866C}" type="sibTrans" cxnId="{D9FD3E84-8893-49BA-AF23-F0237D56E257}">
      <dgm:prSet/>
      <dgm:spPr/>
      <dgm:t>
        <a:bodyPr/>
        <a:lstStyle/>
        <a:p>
          <a:endParaRPr lang="en-US"/>
        </a:p>
      </dgm:t>
    </dgm:pt>
    <dgm:pt modelId="{8D680DAD-2731-4809-A990-BFB16C5FF6A8}">
      <dgm:prSet/>
      <dgm:spPr/>
      <dgm:t>
        <a:bodyPr/>
        <a:lstStyle/>
        <a:p>
          <a:r>
            <a:rPr lang="en-US" dirty="0"/>
            <a:t>Growing documentation requirements</a:t>
          </a:r>
        </a:p>
      </dgm:t>
    </dgm:pt>
    <dgm:pt modelId="{C35A4A84-3635-4756-B6E8-E6B4FA15E44D}" type="parTrans" cxnId="{59747614-E860-4C04-8D3F-2AA19E8B9D63}">
      <dgm:prSet/>
      <dgm:spPr/>
      <dgm:t>
        <a:bodyPr/>
        <a:lstStyle/>
        <a:p>
          <a:endParaRPr lang="en-US"/>
        </a:p>
      </dgm:t>
    </dgm:pt>
    <dgm:pt modelId="{90876C93-EEF3-40FD-9BBE-CF6B168FA1C8}" type="sibTrans" cxnId="{59747614-E860-4C04-8D3F-2AA19E8B9D63}">
      <dgm:prSet/>
      <dgm:spPr/>
      <dgm:t>
        <a:bodyPr/>
        <a:lstStyle/>
        <a:p>
          <a:endParaRPr lang="en-US"/>
        </a:p>
      </dgm:t>
    </dgm:pt>
    <dgm:pt modelId="{B3D12E7F-89C8-42E6-96C7-E2EB194FB1BB}">
      <dgm:prSet/>
      <dgm:spPr/>
      <dgm:t>
        <a:bodyPr/>
        <a:lstStyle/>
        <a:p>
          <a:r>
            <a:rPr lang="en-US" dirty="0"/>
            <a:t>Building Hope program expansion required multilingual support after the Key Bridge collapse</a:t>
          </a:r>
        </a:p>
      </dgm:t>
    </dgm:pt>
    <dgm:pt modelId="{FCFC942E-6AFF-4646-B42C-43C7AFFA98A0}" type="parTrans" cxnId="{D2F66735-6898-45BE-9FC0-D23F966A4B3A}">
      <dgm:prSet/>
      <dgm:spPr/>
      <dgm:t>
        <a:bodyPr/>
        <a:lstStyle/>
        <a:p>
          <a:endParaRPr lang="en-US"/>
        </a:p>
      </dgm:t>
    </dgm:pt>
    <dgm:pt modelId="{45B51E77-3751-4A17-885D-4E711D1DF03E}" type="sibTrans" cxnId="{D2F66735-6898-45BE-9FC0-D23F966A4B3A}">
      <dgm:prSet/>
      <dgm:spPr/>
      <dgm:t>
        <a:bodyPr/>
        <a:lstStyle/>
        <a:p>
          <a:endParaRPr lang="en-US"/>
        </a:p>
      </dgm:t>
    </dgm:pt>
    <dgm:pt modelId="{0F3B1903-9C48-4CA7-BAD8-2BABA48BDDD7}">
      <dgm:prSet/>
      <dgm:spPr/>
      <dgm:t>
        <a:bodyPr/>
        <a:lstStyle/>
        <a:p>
          <a:r>
            <a:rPr lang="en-US" b="1" dirty="0"/>
            <a:t>The Solution: Bells AI Integration</a:t>
          </a:r>
          <a:endParaRPr lang="en-US" dirty="0"/>
        </a:p>
      </dgm:t>
    </dgm:pt>
    <dgm:pt modelId="{E1E5D4BD-DC77-4AD3-AD74-92E5E9BFA359}" type="parTrans" cxnId="{21C57E22-7F31-4B7B-BE83-2880A24A5138}">
      <dgm:prSet/>
      <dgm:spPr/>
      <dgm:t>
        <a:bodyPr/>
        <a:lstStyle/>
        <a:p>
          <a:endParaRPr lang="en-US"/>
        </a:p>
      </dgm:t>
    </dgm:pt>
    <dgm:pt modelId="{5D2CC28C-8AD3-4059-9C54-166462B160D6}" type="sibTrans" cxnId="{21C57E22-7F31-4B7B-BE83-2880A24A5138}">
      <dgm:prSet/>
      <dgm:spPr/>
      <dgm:t>
        <a:bodyPr/>
        <a:lstStyle/>
        <a:p>
          <a:endParaRPr lang="en-US"/>
        </a:p>
      </dgm:t>
    </dgm:pt>
    <dgm:pt modelId="{186EA69A-9136-4079-BA34-62D15B1926EC}">
      <dgm:prSet/>
      <dgm:spPr/>
      <dgm:t>
        <a:bodyPr/>
        <a:lstStyle/>
        <a:p>
          <a:r>
            <a:rPr lang="en-US" dirty="0"/>
            <a:t>Integrated directly into myEvolv EHR</a:t>
          </a:r>
        </a:p>
      </dgm:t>
    </dgm:pt>
    <dgm:pt modelId="{CF16D326-AA37-4518-AFAC-8EB15ABBAA39}" type="parTrans" cxnId="{7A3BF23E-C762-422C-8B14-4DDD5D1B7367}">
      <dgm:prSet/>
      <dgm:spPr/>
      <dgm:t>
        <a:bodyPr/>
        <a:lstStyle/>
        <a:p>
          <a:endParaRPr lang="en-US"/>
        </a:p>
      </dgm:t>
    </dgm:pt>
    <dgm:pt modelId="{915B766D-E5C7-43E7-9547-074C352B6C1A}" type="sibTrans" cxnId="{7A3BF23E-C762-422C-8B14-4DDD5D1B7367}">
      <dgm:prSet/>
      <dgm:spPr/>
      <dgm:t>
        <a:bodyPr/>
        <a:lstStyle/>
        <a:p>
          <a:endParaRPr lang="en-US"/>
        </a:p>
      </dgm:t>
    </dgm:pt>
    <dgm:pt modelId="{E55D5946-536A-4D60-BC7B-AAC7B7C38AD7}">
      <dgm:prSet/>
      <dgm:spPr/>
      <dgm:t>
        <a:bodyPr/>
        <a:lstStyle/>
        <a:p>
          <a:r>
            <a:rPr lang="en-US" dirty="0"/>
            <a:t>Real-time AI-powered speech-to-text</a:t>
          </a:r>
        </a:p>
      </dgm:t>
    </dgm:pt>
    <dgm:pt modelId="{EF3FF790-67B8-4D50-ADCB-0AD0899C1777}" type="parTrans" cxnId="{4E4023CE-ED94-49ED-9FC4-223261AACF7E}">
      <dgm:prSet/>
      <dgm:spPr/>
      <dgm:t>
        <a:bodyPr/>
        <a:lstStyle/>
        <a:p>
          <a:endParaRPr lang="en-US"/>
        </a:p>
      </dgm:t>
    </dgm:pt>
    <dgm:pt modelId="{9B44598F-682D-48AB-B780-D730B2DB542B}" type="sibTrans" cxnId="{4E4023CE-ED94-49ED-9FC4-223261AACF7E}">
      <dgm:prSet/>
      <dgm:spPr/>
      <dgm:t>
        <a:bodyPr/>
        <a:lstStyle/>
        <a:p>
          <a:endParaRPr lang="en-US"/>
        </a:p>
      </dgm:t>
    </dgm:pt>
    <dgm:pt modelId="{9D7ED7D8-C756-41F4-BA5A-AA00C02F4471}">
      <dgm:prSet/>
      <dgm:spPr/>
      <dgm:t>
        <a:bodyPr/>
        <a:lstStyle/>
        <a:p>
          <a:r>
            <a:rPr lang="en-US" dirty="0"/>
            <a:t>Multilingual support to reduce errors and improved client communication</a:t>
          </a:r>
        </a:p>
      </dgm:t>
    </dgm:pt>
    <dgm:pt modelId="{3B59F182-2A6A-431E-8316-0F1EB4C07FC0}" type="parTrans" cxnId="{88800E78-0B09-4EAE-95A3-EC9A2DEA7432}">
      <dgm:prSet/>
      <dgm:spPr/>
      <dgm:t>
        <a:bodyPr/>
        <a:lstStyle/>
        <a:p>
          <a:endParaRPr lang="en-US"/>
        </a:p>
      </dgm:t>
    </dgm:pt>
    <dgm:pt modelId="{B80AEE45-A2DF-43FD-8430-12F67AF8D1BD}" type="sibTrans" cxnId="{88800E78-0B09-4EAE-95A3-EC9A2DEA7432}">
      <dgm:prSet/>
      <dgm:spPr/>
      <dgm:t>
        <a:bodyPr/>
        <a:lstStyle/>
        <a:p>
          <a:endParaRPr lang="en-US"/>
        </a:p>
      </dgm:t>
    </dgm:pt>
    <dgm:pt modelId="{9001367B-5085-4AB4-A376-F6EF5E586A87}">
      <dgm:prSet/>
      <dgm:spPr/>
      <dgm:t>
        <a:bodyPr/>
        <a:lstStyle/>
        <a:p>
          <a:r>
            <a:rPr lang="en-US" dirty="0"/>
            <a:t>Automated assessments via the Arizona Self-Sufficiency Matrix</a:t>
          </a:r>
        </a:p>
      </dgm:t>
    </dgm:pt>
    <dgm:pt modelId="{61210C53-B3C7-42E9-81E1-C8F8B0C97D7B}" type="parTrans" cxnId="{E507857A-D9AC-41F2-AD24-F02CA2BD685E}">
      <dgm:prSet/>
      <dgm:spPr/>
      <dgm:t>
        <a:bodyPr/>
        <a:lstStyle/>
        <a:p>
          <a:endParaRPr lang="en-US"/>
        </a:p>
      </dgm:t>
    </dgm:pt>
    <dgm:pt modelId="{8ABF751C-FB1D-4066-B348-88D40A61CF29}" type="sibTrans" cxnId="{E507857A-D9AC-41F2-AD24-F02CA2BD685E}">
      <dgm:prSet/>
      <dgm:spPr/>
      <dgm:t>
        <a:bodyPr/>
        <a:lstStyle/>
        <a:p>
          <a:endParaRPr lang="en-US"/>
        </a:p>
      </dgm:t>
    </dgm:pt>
    <dgm:pt modelId="{F1D3FA79-770F-4600-A974-1C4E40905CF2}">
      <dgm:prSet/>
      <dgm:spPr/>
      <dgm:t>
        <a:bodyPr/>
        <a:lstStyle/>
        <a:p>
          <a:r>
            <a:rPr lang="en-US" dirty="0"/>
            <a:t>Improved data accuracy for reporting and funding</a:t>
          </a:r>
        </a:p>
      </dgm:t>
    </dgm:pt>
    <dgm:pt modelId="{F7D06C39-D488-42BB-B54F-654104392C9A}" type="parTrans" cxnId="{1BC157A2-C884-492C-8DDC-DA354A3BC7BA}">
      <dgm:prSet/>
      <dgm:spPr/>
      <dgm:t>
        <a:bodyPr/>
        <a:lstStyle/>
        <a:p>
          <a:endParaRPr lang="en-US"/>
        </a:p>
      </dgm:t>
    </dgm:pt>
    <dgm:pt modelId="{1E6F3B79-2EE2-48B7-B3B7-9B3B20511A2C}" type="sibTrans" cxnId="{1BC157A2-C884-492C-8DDC-DA354A3BC7BA}">
      <dgm:prSet/>
      <dgm:spPr/>
      <dgm:t>
        <a:bodyPr/>
        <a:lstStyle/>
        <a:p>
          <a:endParaRPr lang="en-US"/>
        </a:p>
      </dgm:t>
    </dgm:pt>
    <dgm:pt modelId="{440C8D4A-F872-42B2-A05C-66E4FAE2642F}">
      <dgm:prSet/>
      <dgm:spPr/>
      <dgm:t>
        <a:bodyPr/>
        <a:lstStyle/>
        <a:p>
          <a:r>
            <a:rPr lang="en-US" b="1" dirty="0"/>
            <a:t>Results - "Bells isn’t replacing staff — it’s replacing the tasks they don’t want to do. It allows us to focus on the work that truly matters: engaging with clients."</a:t>
          </a:r>
          <a:endParaRPr lang="en-US" dirty="0"/>
        </a:p>
      </dgm:t>
    </dgm:pt>
    <dgm:pt modelId="{549896FA-22E3-4D93-8E13-FCFAB2CE9ECC}" type="parTrans" cxnId="{5248F142-EA9B-4E48-8298-C1637AAF190B}">
      <dgm:prSet/>
      <dgm:spPr/>
      <dgm:t>
        <a:bodyPr/>
        <a:lstStyle/>
        <a:p>
          <a:endParaRPr lang="en-US"/>
        </a:p>
      </dgm:t>
    </dgm:pt>
    <dgm:pt modelId="{8741E4C2-FF35-4920-949A-5EBF0D089AF3}" type="sibTrans" cxnId="{5248F142-EA9B-4E48-8298-C1637AAF190B}">
      <dgm:prSet/>
      <dgm:spPr/>
      <dgm:t>
        <a:bodyPr/>
        <a:lstStyle/>
        <a:p>
          <a:endParaRPr lang="en-US"/>
        </a:p>
      </dgm:t>
    </dgm:pt>
    <dgm:pt modelId="{D52FB417-3D01-4D03-BEE9-7AF22E4948A3}">
      <dgm:prSet/>
      <dgm:spPr/>
      <dgm:t>
        <a:bodyPr/>
        <a:lstStyle/>
        <a:p>
          <a:r>
            <a:rPr lang="en-US" dirty="0"/>
            <a:t>Faster documentation, less burnout</a:t>
          </a:r>
        </a:p>
      </dgm:t>
    </dgm:pt>
    <dgm:pt modelId="{246F7B9A-2FBB-4463-9BFD-0D8C5C772AA1}" type="parTrans" cxnId="{FBF9CBAB-C277-4749-85EA-2CA25C3AE34E}">
      <dgm:prSet/>
      <dgm:spPr/>
      <dgm:t>
        <a:bodyPr/>
        <a:lstStyle/>
        <a:p>
          <a:endParaRPr lang="en-US"/>
        </a:p>
      </dgm:t>
    </dgm:pt>
    <dgm:pt modelId="{AA995CB0-B158-4499-AB9A-6DAB73E90123}" type="sibTrans" cxnId="{FBF9CBAB-C277-4749-85EA-2CA25C3AE34E}">
      <dgm:prSet/>
      <dgm:spPr/>
      <dgm:t>
        <a:bodyPr/>
        <a:lstStyle/>
        <a:p>
          <a:endParaRPr lang="en-US"/>
        </a:p>
      </dgm:t>
    </dgm:pt>
    <dgm:pt modelId="{E12EAE2B-4AB0-4529-B012-F67451554891}">
      <dgm:prSet/>
      <dgm:spPr/>
      <dgm:t>
        <a:bodyPr/>
        <a:lstStyle/>
        <a:p>
          <a:r>
            <a:rPr lang="en-US" dirty="0"/>
            <a:t>Improved staff satisfaction</a:t>
          </a:r>
        </a:p>
      </dgm:t>
    </dgm:pt>
    <dgm:pt modelId="{416DC257-76E3-4F53-A73D-36B765D313BD}" type="parTrans" cxnId="{744E5711-237F-42CF-B1BB-80ACDE9977F4}">
      <dgm:prSet/>
      <dgm:spPr/>
      <dgm:t>
        <a:bodyPr/>
        <a:lstStyle/>
        <a:p>
          <a:endParaRPr lang="en-US"/>
        </a:p>
      </dgm:t>
    </dgm:pt>
    <dgm:pt modelId="{1C03C334-56A8-494E-8FCE-A73A22F5B3EB}" type="sibTrans" cxnId="{744E5711-237F-42CF-B1BB-80ACDE9977F4}">
      <dgm:prSet/>
      <dgm:spPr/>
      <dgm:t>
        <a:bodyPr/>
        <a:lstStyle/>
        <a:p>
          <a:endParaRPr lang="en-US"/>
        </a:p>
      </dgm:t>
    </dgm:pt>
    <dgm:pt modelId="{C8276C3B-A221-4D21-A7DC-E6EF7CA79731}">
      <dgm:prSet/>
      <dgm:spPr/>
      <dgm:t>
        <a:bodyPr/>
        <a:lstStyle/>
        <a:p>
          <a:r>
            <a:rPr lang="en-US" dirty="0"/>
            <a:t>Stronger funding and reporting outcomes</a:t>
          </a:r>
        </a:p>
      </dgm:t>
    </dgm:pt>
    <dgm:pt modelId="{30FE5C25-1838-490B-8D98-A9293EA74817}" type="parTrans" cxnId="{DEBF2ECD-0687-49C8-AA6A-E7FDA142CF81}">
      <dgm:prSet/>
      <dgm:spPr/>
      <dgm:t>
        <a:bodyPr/>
        <a:lstStyle/>
        <a:p>
          <a:endParaRPr lang="en-US"/>
        </a:p>
      </dgm:t>
    </dgm:pt>
    <dgm:pt modelId="{6A83767D-1CFC-4E6D-A736-0E131FDC0442}" type="sibTrans" cxnId="{DEBF2ECD-0687-49C8-AA6A-E7FDA142CF81}">
      <dgm:prSet/>
      <dgm:spPr/>
      <dgm:t>
        <a:bodyPr/>
        <a:lstStyle/>
        <a:p>
          <a:endParaRPr lang="en-US"/>
        </a:p>
      </dgm:t>
    </dgm:pt>
    <dgm:pt modelId="{845735BC-7236-49F3-BCDB-FDD23AB7E408}">
      <dgm:prSet/>
      <dgm:spPr/>
      <dgm:t>
        <a:bodyPr/>
        <a:lstStyle/>
        <a:p>
          <a:r>
            <a:rPr lang="en-US" dirty="0"/>
            <a:t>More efficient bilingual case management (Building Hope)</a:t>
          </a:r>
        </a:p>
      </dgm:t>
    </dgm:pt>
    <dgm:pt modelId="{B8D4D615-187A-4CE2-AA39-BA3584805598}" type="parTrans" cxnId="{094465CA-331F-4159-B26C-7C6F434C5CAE}">
      <dgm:prSet/>
      <dgm:spPr/>
      <dgm:t>
        <a:bodyPr/>
        <a:lstStyle/>
        <a:p>
          <a:endParaRPr lang="en-US"/>
        </a:p>
      </dgm:t>
    </dgm:pt>
    <dgm:pt modelId="{93A834EF-FA96-4ACA-AF24-4660D0F128D6}" type="sibTrans" cxnId="{094465CA-331F-4159-B26C-7C6F434C5CAE}">
      <dgm:prSet/>
      <dgm:spPr/>
      <dgm:t>
        <a:bodyPr/>
        <a:lstStyle/>
        <a:p>
          <a:endParaRPr lang="en-US"/>
        </a:p>
      </dgm:t>
    </dgm:pt>
    <dgm:pt modelId="{3E89F237-CD1F-48FD-B276-2D402A23616A}" type="pres">
      <dgm:prSet presAssocID="{53735A65-1970-4CA1-BC80-AC76CC9CEAFB}" presName="linear" presStyleCnt="0">
        <dgm:presLayoutVars>
          <dgm:animLvl val="lvl"/>
          <dgm:resizeHandles val="exact"/>
        </dgm:presLayoutVars>
      </dgm:prSet>
      <dgm:spPr/>
    </dgm:pt>
    <dgm:pt modelId="{4B99C8D9-3599-4B15-A89D-38411BE64E0D}" type="pres">
      <dgm:prSet presAssocID="{013C6C20-E955-4A21-A744-DBDC9F64FCA5}" presName="parentText" presStyleLbl="node1" presStyleIdx="0" presStyleCnt="3" custScaleY="59659">
        <dgm:presLayoutVars>
          <dgm:chMax val="0"/>
          <dgm:bulletEnabled val="1"/>
        </dgm:presLayoutVars>
      </dgm:prSet>
      <dgm:spPr/>
    </dgm:pt>
    <dgm:pt modelId="{DE56D7B6-D407-416C-9E42-41E3B2C2BE7C}" type="pres">
      <dgm:prSet presAssocID="{013C6C20-E955-4A21-A744-DBDC9F64FCA5}" presName="childText" presStyleLbl="revTx" presStyleIdx="0" presStyleCnt="3">
        <dgm:presLayoutVars>
          <dgm:bulletEnabled val="1"/>
        </dgm:presLayoutVars>
      </dgm:prSet>
      <dgm:spPr/>
    </dgm:pt>
    <dgm:pt modelId="{CE38FAF8-6252-4431-B17E-E51866F15714}" type="pres">
      <dgm:prSet presAssocID="{0F3B1903-9C48-4CA7-BAD8-2BABA48BDDD7}" presName="parentText" presStyleLbl="node1" presStyleIdx="1" presStyleCnt="3" custScaleY="51826">
        <dgm:presLayoutVars>
          <dgm:chMax val="0"/>
          <dgm:bulletEnabled val="1"/>
        </dgm:presLayoutVars>
      </dgm:prSet>
      <dgm:spPr/>
    </dgm:pt>
    <dgm:pt modelId="{B2A8831B-1E07-44D6-91AC-FEFC1815BCF7}" type="pres">
      <dgm:prSet presAssocID="{0F3B1903-9C48-4CA7-BAD8-2BABA48BDDD7}" presName="childText" presStyleLbl="revTx" presStyleIdx="1" presStyleCnt="3">
        <dgm:presLayoutVars>
          <dgm:bulletEnabled val="1"/>
        </dgm:presLayoutVars>
      </dgm:prSet>
      <dgm:spPr/>
    </dgm:pt>
    <dgm:pt modelId="{72A0CBBE-E0C5-4879-A5D8-B5489222E6A9}" type="pres">
      <dgm:prSet presAssocID="{440C8D4A-F872-42B2-A05C-66E4FAE2642F}" presName="parentText" presStyleLbl="node1" presStyleIdx="2" presStyleCnt="3">
        <dgm:presLayoutVars>
          <dgm:chMax val="0"/>
          <dgm:bulletEnabled val="1"/>
        </dgm:presLayoutVars>
      </dgm:prSet>
      <dgm:spPr/>
    </dgm:pt>
    <dgm:pt modelId="{13EB71F7-49DB-41BE-8617-3138A51BB335}" type="pres">
      <dgm:prSet presAssocID="{440C8D4A-F872-42B2-A05C-66E4FAE2642F}" presName="childText" presStyleLbl="revTx" presStyleIdx="2" presStyleCnt="3">
        <dgm:presLayoutVars>
          <dgm:bulletEnabled val="1"/>
        </dgm:presLayoutVars>
      </dgm:prSet>
      <dgm:spPr/>
    </dgm:pt>
  </dgm:ptLst>
  <dgm:cxnLst>
    <dgm:cxn modelId="{4674A701-D16A-47AD-BB95-3CF232715B38}" type="presOf" srcId="{2E4FC1D7-3497-44B3-BD7E-037DC489D15E}" destId="{DE56D7B6-D407-416C-9E42-41E3B2C2BE7C}" srcOrd="0" destOrd="0" presId="urn:microsoft.com/office/officeart/2005/8/layout/vList2"/>
    <dgm:cxn modelId="{744E5711-237F-42CF-B1BB-80ACDE9977F4}" srcId="{440C8D4A-F872-42B2-A05C-66E4FAE2642F}" destId="{E12EAE2B-4AB0-4529-B012-F67451554891}" srcOrd="1" destOrd="0" parTransId="{416DC257-76E3-4F53-A73D-36B765D313BD}" sibTransId="{1C03C334-56A8-494E-8FCE-A73A22F5B3EB}"/>
    <dgm:cxn modelId="{59747614-E860-4C04-8D3F-2AA19E8B9D63}" srcId="{013C6C20-E955-4A21-A744-DBDC9F64FCA5}" destId="{8D680DAD-2731-4809-A990-BFB16C5FF6A8}" srcOrd="1" destOrd="0" parTransId="{C35A4A84-3635-4756-B6E8-E6B4FA15E44D}" sibTransId="{90876C93-EEF3-40FD-9BBE-CF6B168FA1C8}"/>
    <dgm:cxn modelId="{0BD6461B-3C43-4198-A53E-85F38D383E50}" type="presOf" srcId="{013C6C20-E955-4A21-A744-DBDC9F64FCA5}" destId="{4B99C8D9-3599-4B15-A89D-38411BE64E0D}" srcOrd="0" destOrd="0" presId="urn:microsoft.com/office/officeart/2005/8/layout/vList2"/>
    <dgm:cxn modelId="{21C57E22-7F31-4B7B-BE83-2880A24A5138}" srcId="{53735A65-1970-4CA1-BC80-AC76CC9CEAFB}" destId="{0F3B1903-9C48-4CA7-BAD8-2BABA48BDDD7}" srcOrd="1" destOrd="0" parTransId="{E1E5D4BD-DC77-4AD3-AD74-92E5E9BFA359}" sibTransId="{5D2CC28C-8AD3-4059-9C54-166462B160D6}"/>
    <dgm:cxn modelId="{C67FE42C-13DE-4060-84B9-150F6A9BCC5A}" type="presOf" srcId="{9D7ED7D8-C756-41F4-BA5A-AA00C02F4471}" destId="{B2A8831B-1E07-44D6-91AC-FEFC1815BCF7}" srcOrd="0" destOrd="2" presId="urn:microsoft.com/office/officeart/2005/8/layout/vList2"/>
    <dgm:cxn modelId="{95A3C12E-876F-48AE-BB9A-92B3394A83BB}" type="presOf" srcId="{186EA69A-9136-4079-BA34-62D15B1926EC}" destId="{B2A8831B-1E07-44D6-91AC-FEFC1815BCF7}" srcOrd="0" destOrd="0" presId="urn:microsoft.com/office/officeart/2005/8/layout/vList2"/>
    <dgm:cxn modelId="{DA44D334-96C6-4497-BC37-A4DE3BDE635F}" type="presOf" srcId="{8D680DAD-2731-4809-A990-BFB16C5FF6A8}" destId="{DE56D7B6-D407-416C-9E42-41E3B2C2BE7C}" srcOrd="0" destOrd="1" presId="urn:microsoft.com/office/officeart/2005/8/layout/vList2"/>
    <dgm:cxn modelId="{D2F66735-6898-45BE-9FC0-D23F966A4B3A}" srcId="{013C6C20-E955-4A21-A744-DBDC9F64FCA5}" destId="{B3D12E7F-89C8-42E6-96C7-E2EB194FB1BB}" srcOrd="2" destOrd="0" parTransId="{FCFC942E-6AFF-4646-B42C-43C7AFFA98A0}" sibTransId="{45B51E77-3751-4A17-885D-4E711D1DF03E}"/>
    <dgm:cxn modelId="{B20BD236-E634-434B-9B2E-8F10B09958ED}" type="presOf" srcId="{53735A65-1970-4CA1-BC80-AC76CC9CEAFB}" destId="{3E89F237-CD1F-48FD-B276-2D402A23616A}" srcOrd="0" destOrd="0" presId="urn:microsoft.com/office/officeart/2005/8/layout/vList2"/>
    <dgm:cxn modelId="{7A3BF23E-C762-422C-8B14-4DDD5D1B7367}" srcId="{0F3B1903-9C48-4CA7-BAD8-2BABA48BDDD7}" destId="{186EA69A-9136-4079-BA34-62D15B1926EC}" srcOrd="0" destOrd="0" parTransId="{CF16D326-AA37-4518-AFAC-8EB15ABBAA39}" sibTransId="{915B766D-E5C7-43E7-9547-074C352B6C1A}"/>
    <dgm:cxn modelId="{D54AE35B-F890-436B-9AD5-024F960CEA6E}" type="presOf" srcId="{E12EAE2B-4AB0-4529-B012-F67451554891}" destId="{13EB71F7-49DB-41BE-8617-3138A51BB335}" srcOrd="0" destOrd="1" presId="urn:microsoft.com/office/officeart/2005/8/layout/vList2"/>
    <dgm:cxn modelId="{5248F142-EA9B-4E48-8298-C1637AAF190B}" srcId="{53735A65-1970-4CA1-BC80-AC76CC9CEAFB}" destId="{440C8D4A-F872-42B2-A05C-66E4FAE2642F}" srcOrd="2" destOrd="0" parTransId="{549896FA-22E3-4D93-8E13-FCFAB2CE9ECC}" sibTransId="{8741E4C2-FF35-4920-949A-5EBF0D089AF3}"/>
    <dgm:cxn modelId="{196C5A63-B060-4AD8-A340-F7193AEEE50E}" type="presOf" srcId="{845735BC-7236-49F3-BCDB-FDD23AB7E408}" destId="{13EB71F7-49DB-41BE-8617-3138A51BB335}" srcOrd="0" destOrd="2" presId="urn:microsoft.com/office/officeart/2005/8/layout/vList2"/>
    <dgm:cxn modelId="{88800E78-0B09-4EAE-95A3-EC9A2DEA7432}" srcId="{0F3B1903-9C48-4CA7-BAD8-2BABA48BDDD7}" destId="{9D7ED7D8-C756-41F4-BA5A-AA00C02F4471}" srcOrd="2" destOrd="0" parTransId="{3B59F182-2A6A-431E-8316-0F1EB4C07FC0}" sibTransId="{B80AEE45-A2DF-43FD-8430-12F67AF8D1BD}"/>
    <dgm:cxn modelId="{E507857A-D9AC-41F2-AD24-F02CA2BD685E}" srcId="{0F3B1903-9C48-4CA7-BAD8-2BABA48BDDD7}" destId="{9001367B-5085-4AB4-A376-F6EF5E586A87}" srcOrd="3" destOrd="0" parTransId="{61210C53-B3C7-42E9-81E1-C8F8B0C97D7B}" sibTransId="{8ABF751C-FB1D-4066-B348-88D40A61CF29}"/>
    <dgm:cxn modelId="{D9FD3E84-8893-49BA-AF23-F0237D56E257}" srcId="{013C6C20-E955-4A21-A744-DBDC9F64FCA5}" destId="{2E4FC1D7-3497-44B3-BD7E-037DC489D15E}" srcOrd="0" destOrd="0" parTransId="{7C2BE966-C76A-4B17-A3FE-FDD6E601AAFB}" sibTransId="{A65A1556-DDEE-4CFA-9CA7-BADFE4ED866C}"/>
    <dgm:cxn modelId="{E6D76997-2005-4C97-90EF-84C988A3C05B}" type="presOf" srcId="{C8276C3B-A221-4D21-A7DC-E6EF7CA79731}" destId="{13EB71F7-49DB-41BE-8617-3138A51BB335}" srcOrd="0" destOrd="3" presId="urn:microsoft.com/office/officeart/2005/8/layout/vList2"/>
    <dgm:cxn modelId="{B888B69F-B38F-46DD-94EE-832C55AA0021}" srcId="{53735A65-1970-4CA1-BC80-AC76CC9CEAFB}" destId="{013C6C20-E955-4A21-A744-DBDC9F64FCA5}" srcOrd="0" destOrd="0" parTransId="{A0080034-9F1A-461D-B569-DAE1D0EB94DB}" sibTransId="{7BBD17B7-B1A4-4AEC-832F-772D3F97EF16}"/>
    <dgm:cxn modelId="{1BC157A2-C884-492C-8DDC-DA354A3BC7BA}" srcId="{0F3B1903-9C48-4CA7-BAD8-2BABA48BDDD7}" destId="{F1D3FA79-770F-4600-A974-1C4E40905CF2}" srcOrd="4" destOrd="0" parTransId="{F7D06C39-D488-42BB-B54F-654104392C9A}" sibTransId="{1E6F3B79-2EE2-48B7-B3B7-9B3B20511A2C}"/>
    <dgm:cxn modelId="{D28A61A7-A55A-4F2A-979B-A99E7B8DCB70}" type="presOf" srcId="{F1D3FA79-770F-4600-A974-1C4E40905CF2}" destId="{B2A8831B-1E07-44D6-91AC-FEFC1815BCF7}" srcOrd="0" destOrd="4" presId="urn:microsoft.com/office/officeart/2005/8/layout/vList2"/>
    <dgm:cxn modelId="{FBF9CBAB-C277-4749-85EA-2CA25C3AE34E}" srcId="{440C8D4A-F872-42B2-A05C-66E4FAE2642F}" destId="{D52FB417-3D01-4D03-BEE9-7AF22E4948A3}" srcOrd="0" destOrd="0" parTransId="{246F7B9A-2FBB-4463-9BFD-0D8C5C772AA1}" sibTransId="{AA995CB0-B158-4499-AB9A-6DAB73E90123}"/>
    <dgm:cxn modelId="{DD4F3BAE-2CD5-4218-AF13-AA8EEFDC0905}" type="presOf" srcId="{9001367B-5085-4AB4-A376-F6EF5E586A87}" destId="{B2A8831B-1E07-44D6-91AC-FEFC1815BCF7}" srcOrd="0" destOrd="3" presId="urn:microsoft.com/office/officeart/2005/8/layout/vList2"/>
    <dgm:cxn modelId="{5FAB8AB2-1CB6-4CF3-9823-43725E331534}" type="presOf" srcId="{440C8D4A-F872-42B2-A05C-66E4FAE2642F}" destId="{72A0CBBE-E0C5-4879-A5D8-B5489222E6A9}" srcOrd="0" destOrd="0" presId="urn:microsoft.com/office/officeart/2005/8/layout/vList2"/>
    <dgm:cxn modelId="{176E29BA-C11E-4768-8B4D-C424497B041C}" type="presOf" srcId="{B3D12E7F-89C8-42E6-96C7-E2EB194FB1BB}" destId="{DE56D7B6-D407-416C-9E42-41E3B2C2BE7C}" srcOrd="0" destOrd="2" presId="urn:microsoft.com/office/officeart/2005/8/layout/vList2"/>
    <dgm:cxn modelId="{7E96DBC0-A02B-462E-93E6-F16E58D1C61F}" type="presOf" srcId="{D52FB417-3D01-4D03-BEE9-7AF22E4948A3}" destId="{13EB71F7-49DB-41BE-8617-3138A51BB335}" srcOrd="0" destOrd="0" presId="urn:microsoft.com/office/officeart/2005/8/layout/vList2"/>
    <dgm:cxn modelId="{094465CA-331F-4159-B26C-7C6F434C5CAE}" srcId="{440C8D4A-F872-42B2-A05C-66E4FAE2642F}" destId="{845735BC-7236-49F3-BCDB-FDD23AB7E408}" srcOrd="2" destOrd="0" parTransId="{B8D4D615-187A-4CE2-AA39-BA3584805598}" sibTransId="{93A834EF-FA96-4ACA-AF24-4660D0F128D6}"/>
    <dgm:cxn modelId="{DEBF2ECD-0687-49C8-AA6A-E7FDA142CF81}" srcId="{440C8D4A-F872-42B2-A05C-66E4FAE2642F}" destId="{C8276C3B-A221-4D21-A7DC-E6EF7CA79731}" srcOrd="3" destOrd="0" parTransId="{30FE5C25-1838-490B-8D98-A9293EA74817}" sibTransId="{6A83767D-1CFC-4E6D-A736-0E131FDC0442}"/>
    <dgm:cxn modelId="{4E4023CE-ED94-49ED-9FC4-223261AACF7E}" srcId="{0F3B1903-9C48-4CA7-BAD8-2BABA48BDDD7}" destId="{E55D5946-536A-4D60-BC7B-AAC7B7C38AD7}" srcOrd="1" destOrd="0" parTransId="{EF3FF790-67B8-4D50-ADCB-0AD0899C1777}" sibTransId="{9B44598F-682D-48AB-B780-D730B2DB542B}"/>
    <dgm:cxn modelId="{1CF2E0E0-46D2-4923-9608-5FE4792C0A05}" type="presOf" srcId="{E55D5946-536A-4D60-BC7B-AAC7B7C38AD7}" destId="{B2A8831B-1E07-44D6-91AC-FEFC1815BCF7}" srcOrd="0" destOrd="1" presId="urn:microsoft.com/office/officeart/2005/8/layout/vList2"/>
    <dgm:cxn modelId="{A3CFC5E1-25E2-40A8-ADF7-4BE8E9586E62}" type="presOf" srcId="{0F3B1903-9C48-4CA7-BAD8-2BABA48BDDD7}" destId="{CE38FAF8-6252-4431-B17E-E51866F15714}" srcOrd="0" destOrd="0" presId="urn:microsoft.com/office/officeart/2005/8/layout/vList2"/>
    <dgm:cxn modelId="{F11BF5C8-F7E3-45F8-BE9A-722909990828}" type="presParOf" srcId="{3E89F237-CD1F-48FD-B276-2D402A23616A}" destId="{4B99C8D9-3599-4B15-A89D-38411BE64E0D}" srcOrd="0" destOrd="0" presId="urn:microsoft.com/office/officeart/2005/8/layout/vList2"/>
    <dgm:cxn modelId="{23BCF161-530C-48C2-8FB4-A6282B41D43D}" type="presParOf" srcId="{3E89F237-CD1F-48FD-B276-2D402A23616A}" destId="{DE56D7B6-D407-416C-9E42-41E3B2C2BE7C}" srcOrd="1" destOrd="0" presId="urn:microsoft.com/office/officeart/2005/8/layout/vList2"/>
    <dgm:cxn modelId="{2E813E34-864D-4EF0-B643-F5A2B4928C42}" type="presParOf" srcId="{3E89F237-CD1F-48FD-B276-2D402A23616A}" destId="{CE38FAF8-6252-4431-B17E-E51866F15714}" srcOrd="2" destOrd="0" presId="urn:microsoft.com/office/officeart/2005/8/layout/vList2"/>
    <dgm:cxn modelId="{496E74D8-0D5A-4971-BFA1-C53073DB8F05}" type="presParOf" srcId="{3E89F237-CD1F-48FD-B276-2D402A23616A}" destId="{B2A8831B-1E07-44D6-91AC-FEFC1815BCF7}" srcOrd="3" destOrd="0" presId="urn:microsoft.com/office/officeart/2005/8/layout/vList2"/>
    <dgm:cxn modelId="{EF68C70C-00B3-4F87-98C6-40D3740CC5DC}" type="presParOf" srcId="{3E89F237-CD1F-48FD-B276-2D402A23616A}" destId="{72A0CBBE-E0C5-4879-A5D8-B5489222E6A9}" srcOrd="4" destOrd="0" presId="urn:microsoft.com/office/officeart/2005/8/layout/vList2"/>
    <dgm:cxn modelId="{BC18ED67-1051-4FC4-A785-D9BE240C029F}" type="presParOf" srcId="{3E89F237-CD1F-48FD-B276-2D402A23616A}" destId="{13EB71F7-49DB-41BE-8617-3138A51BB335}"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B77B9C-75D6-4851-8B08-DA581FA5845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35846F1-1F70-4797-928E-4321D91204E0}">
      <dgm:prSet/>
      <dgm:spPr/>
      <dgm:t>
        <a:bodyPr/>
        <a:lstStyle/>
        <a:p>
          <a:r>
            <a:rPr lang="en-US" b="1" dirty="0"/>
            <a:t>Simple, Real-Time Access Across Programs</a:t>
          </a:r>
          <a:endParaRPr lang="en-US" dirty="0"/>
        </a:p>
      </dgm:t>
    </dgm:pt>
    <dgm:pt modelId="{9698AE9F-F90F-49FE-9C82-8B6F40B962E1}" type="parTrans" cxnId="{3D415150-F4A2-4B55-AC0B-B88F15461E58}">
      <dgm:prSet/>
      <dgm:spPr/>
      <dgm:t>
        <a:bodyPr/>
        <a:lstStyle/>
        <a:p>
          <a:endParaRPr lang="en-US"/>
        </a:p>
      </dgm:t>
    </dgm:pt>
    <dgm:pt modelId="{6A369534-24AE-42BF-89DF-C02930ED7B43}" type="sibTrans" cxnId="{3D415150-F4A2-4B55-AC0B-B88F15461E58}">
      <dgm:prSet/>
      <dgm:spPr/>
      <dgm:t>
        <a:bodyPr/>
        <a:lstStyle/>
        <a:p>
          <a:endParaRPr lang="en-US"/>
        </a:p>
      </dgm:t>
    </dgm:pt>
    <dgm:pt modelId="{2FBEB004-D18E-4376-8456-EF9B24E63C31}">
      <dgm:prSet/>
      <dgm:spPr/>
      <dgm:t>
        <a:bodyPr/>
        <a:lstStyle/>
        <a:p>
          <a:r>
            <a:rPr lang="en-US" dirty="0"/>
            <a:t>A user-friendly and unified view of client engagement — across all service areas</a:t>
          </a:r>
        </a:p>
      </dgm:t>
    </dgm:pt>
    <dgm:pt modelId="{9B0ABD03-A818-4726-9839-106B6D05348C}" type="parTrans" cxnId="{28DC18E0-B180-4E72-8422-8F6F57D77FD8}">
      <dgm:prSet/>
      <dgm:spPr/>
      <dgm:t>
        <a:bodyPr/>
        <a:lstStyle/>
        <a:p>
          <a:endParaRPr lang="en-US"/>
        </a:p>
      </dgm:t>
    </dgm:pt>
    <dgm:pt modelId="{CCC68820-95A0-4A46-878C-1E21597629C2}" type="sibTrans" cxnId="{28DC18E0-B180-4E72-8422-8F6F57D77FD8}">
      <dgm:prSet/>
      <dgm:spPr/>
      <dgm:t>
        <a:bodyPr/>
        <a:lstStyle/>
        <a:p>
          <a:endParaRPr lang="en-US"/>
        </a:p>
      </dgm:t>
    </dgm:pt>
    <dgm:pt modelId="{E4491FA6-3059-4392-A3F0-69CEC19925AB}">
      <dgm:prSet/>
      <dgm:spPr/>
      <dgm:t>
        <a:bodyPr/>
        <a:lstStyle/>
        <a:p>
          <a:r>
            <a:rPr lang="en-US" dirty="0"/>
            <a:t>Alerts for duplicated services or missed referrals and services</a:t>
          </a:r>
        </a:p>
      </dgm:t>
    </dgm:pt>
    <dgm:pt modelId="{904746A5-DA85-4F57-BC25-957266D0784A}" type="parTrans" cxnId="{9E979125-7929-4592-9329-756055CA513C}">
      <dgm:prSet/>
      <dgm:spPr/>
      <dgm:t>
        <a:bodyPr/>
        <a:lstStyle/>
        <a:p>
          <a:endParaRPr lang="en-US"/>
        </a:p>
      </dgm:t>
    </dgm:pt>
    <dgm:pt modelId="{8BE5FF64-9C66-4C1B-94D1-B93BEF3A9821}" type="sibTrans" cxnId="{9E979125-7929-4592-9329-756055CA513C}">
      <dgm:prSet/>
      <dgm:spPr/>
      <dgm:t>
        <a:bodyPr/>
        <a:lstStyle/>
        <a:p>
          <a:endParaRPr lang="en-US"/>
        </a:p>
      </dgm:t>
    </dgm:pt>
    <dgm:pt modelId="{96A82698-BE09-4CD4-8557-D6867D6A236B}">
      <dgm:prSet/>
      <dgm:spPr/>
      <dgm:t>
        <a:bodyPr/>
        <a:lstStyle/>
        <a:p>
          <a:r>
            <a:rPr lang="en-US" dirty="0"/>
            <a:t>Performance dashboards aligned with program outcomes</a:t>
          </a:r>
        </a:p>
      </dgm:t>
    </dgm:pt>
    <dgm:pt modelId="{849FD8AA-7E45-4C50-A6F0-83AFB715258D}" type="parTrans" cxnId="{B4E05849-E744-4633-9094-39F5C5FBE113}">
      <dgm:prSet/>
      <dgm:spPr/>
      <dgm:t>
        <a:bodyPr/>
        <a:lstStyle/>
        <a:p>
          <a:endParaRPr lang="en-US"/>
        </a:p>
      </dgm:t>
    </dgm:pt>
    <dgm:pt modelId="{B4A710F5-CE08-460C-9F79-BCA068EB4760}" type="sibTrans" cxnId="{B4E05849-E744-4633-9094-39F5C5FBE113}">
      <dgm:prSet/>
      <dgm:spPr/>
      <dgm:t>
        <a:bodyPr/>
        <a:lstStyle/>
        <a:p>
          <a:endParaRPr lang="en-US"/>
        </a:p>
      </dgm:t>
    </dgm:pt>
    <dgm:pt modelId="{5204262C-BC6D-4857-B25D-170B978F408B}" type="pres">
      <dgm:prSet presAssocID="{1AB77B9C-75D6-4851-8B08-DA581FA58453}" presName="linear" presStyleCnt="0">
        <dgm:presLayoutVars>
          <dgm:animLvl val="lvl"/>
          <dgm:resizeHandles val="exact"/>
        </dgm:presLayoutVars>
      </dgm:prSet>
      <dgm:spPr/>
    </dgm:pt>
    <dgm:pt modelId="{027FD679-C020-4DDD-B4D8-8ACAA11BAA8D}" type="pres">
      <dgm:prSet presAssocID="{B35846F1-1F70-4797-928E-4321D91204E0}" presName="parentText" presStyleLbl="node1" presStyleIdx="0" presStyleCnt="1">
        <dgm:presLayoutVars>
          <dgm:chMax val="0"/>
          <dgm:bulletEnabled val="1"/>
        </dgm:presLayoutVars>
      </dgm:prSet>
      <dgm:spPr/>
    </dgm:pt>
    <dgm:pt modelId="{2451FF8A-8453-463F-971A-E66276FEEA09}" type="pres">
      <dgm:prSet presAssocID="{B35846F1-1F70-4797-928E-4321D91204E0}" presName="childText" presStyleLbl="revTx" presStyleIdx="0" presStyleCnt="1">
        <dgm:presLayoutVars>
          <dgm:bulletEnabled val="1"/>
        </dgm:presLayoutVars>
      </dgm:prSet>
      <dgm:spPr/>
    </dgm:pt>
  </dgm:ptLst>
  <dgm:cxnLst>
    <dgm:cxn modelId="{9E979125-7929-4592-9329-756055CA513C}" srcId="{B35846F1-1F70-4797-928E-4321D91204E0}" destId="{E4491FA6-3059-4392-A3F0-69CEC19925AB}" srcOrd="1" destOrd="0" parTransId="{904746A5-DA85-4F57-BC25-957266D0784A}" sibTransId="{8BE5FF64-9C66-4C1B-94D1-B93BEF3A9821}"/>
    <dgm:cxn modelId="{829CD837-22AA-4FDC-9281-D1003CB444AA}" type="presOf" srcId="{1AB77B9C-75D6-4851-8B08-DA581FA58453}" destId="{5204262C-BC6D-4857-B25D-170B978F408B}" srcOrd="0" destOrd="0" presId="urn:microsoft.com/office/officeart/2005/8/layout/vList2"/>
    <dgm:cxn modelId="{7A21003E-73EE-4D8D-B211-7F13ABF3BF35}" type="presOf" srcId="{96A82698-BE09-4CD4-8557-D6867D6A236B}" destId="{2451FF8A-8453-463F-971A-E66276FEEA09}" srcOrd="0" destOrd="2" presId="urn:microsoft.com/office/officeart/2005/8/layout/vList2"/>
    <dgm:cxn modelId="{79146962-FBEC-4E65-9D1D-6556CC57CB35}" type="presOf" srcId="{E4491FA6-3059-4392-A3F0-69CEC19925AB}" destId="{2451FF8A-8453-463F-971A-E66276FEEA09}" srcOrd="0" destOrd="1" presId="urn:microsoft.com/office/officeart/2005/8/layout/vList2"/>
    <dgm:cxn modelId="{B4E05849-E744-4633-9094-39F5C5FBE113}" srcId="{B35846F1-1F70-4797-928E-4321D91204E0}" destId="{96A82698-BE09-4CD4-8557-D6867D6A236B}" srcOrd="2" destOrd="0" parTransId="{849FD8AA-7E45-4C50-A6F0-83AFB715258D}" sibTransId="{B4A710F5-CE08-460C-9F79-BCA068EB4760}"/>
    <dgm:cxn modelId="{3D415150-F4A2-4B55-AC0B-B88F15461E58}" srcId="{1AB77B9C-75D6-4851-8B08-DA581FA58453}" destId="{B35846F1-1F70-4797-928E-4321D91204E0}" srcOrd="0" destOrd="0" parTransId="{9698AE9F-F90F-49FE-9C82-8B6F40B962E1}" sibTransId="{6A369534-24AE-42BF-89DF-C02930ED7B43}"/>
    <dgm:cxn modelId="{52B183A5-B3D8-4640-8F38-6E2834F35C6D}" type="presOf" srcId="{B35846F1-1F70-4797-928E-4321D91204E0}" destId="{027FD679-C020-4DDD-B4D8-8ACAA11BAA8D}" srcOrd="0" destOrd="0" presId="urn:microsoft.com/office/officeart/2005/8/layout/vList2"/>
    <dgm:cxn modelId="{E0E9D1CA-62D0-4D4A-A2F1-4C41939B4C09}" type="presOf" srcId="{2FBEB004-D18E-4376-8456-EF9B24E63C31}" destId="{2451FF8A-8453-463F-971A-E66276FEEA09}" srcOrd="0" destOrd="0" presId="urn:microsoft.com/office/officeart/2005/8/layout/vList2"/>
    <dgm:cxn modelId="{28DC18E0-B180-4E72-8422-8F6F57D77FD8}" srcId="{B35846F1-1F70-4797-928E-4321D91204E0}" destId="{2FBEB004-D18E-4376-8456-EF9B24E63C31}" srcOrd="0" destOrd="0" parTransId="{9B0ABD03-A818-4726-9839-106B6D05348C}" sibTransId="{CCC68820-95A0-4A46-878C-1E21597629C2}"/>
    <dgm:cxn modelId="{4B3A80C5-1B15-4079-8BA4-1EBA77ECBDD7}" type="presParOf" srcId="{5204262C-BC6D-4857-B25D-170B978F408B}" destId="{027FD679-C020-4DDD-B4D8-8ACAA11BAA8D}" srcOrd="0" destOrd="0" presId="urn:microsoft.com/office/officeart/2005/8/layout/vList2"/>
    <dgm:cxn modelId="{3C7BB66E-3D52-4C41-B0EB-262A1B77C0B3}" type="presParOf" srcId="{5204262C-BC6D-4857-B25D-170B978F408B}" destId="{2451FF8A-8453-463F-971A-E66276FEEA0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92CC7-D27D-4CDA-862E-3E545E640311}">
      <dsp:nvSpPr>
        <dsp:cNvPr id="0" name=""/>
        <dsp:cNvSpPr/>
      </dsp:nvSpPr>
      <dsp:spPr>
        <a:xfrm>
          <a:off x="0" y="46350"/>
          <a:ext cx="6003290"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Disparate Systems, Disconnected Services</a:t>
          </a:r>
          <a:endParaRPr lang="en-US" sz="2100" kern="1200"/>
        </a:p>
      </dsp:txBody>
      <dsp:txXfrm>
        <a:off x="24588" y="70938"/>
        <a:ext cx="5954114" cy="454509"/>
      </dsp:txXfrm>
    </dsp:sp>
    <dsp:sp modelId="{F4A5C019-A474-4B48-A646-F86EB779E3D2}">
      <dsp:nvSpPr>
        <dsp:cNvPr id="0" name=""/>
        <dsp:cNvSpPr/>
      </dsp:nvSpPr>
      <dsp:spPr>
        <a:xfrm>
          <a:off x="0" y="550035"/>
          <a:ext cx="6003290" cy="3564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60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80+ programs, 200 locations, multiple data systems</a:t>
          </a:r>
        </a:p>
        <a:p>
          <a:pPr marL="171450" lvl="1" indent="-171450" algn="l" defTabSz="711200">
            <a:lnSpc>
              <a:spcPct val="90000"/>
            </a:lnSpc>
            <a:spcBef>
              <a:spcPct val="0"/>
            </a:spcBef>
            <a:spcAft>
              <a:spcPct val="20000"/>
            </a:spcAft>
            <a:buChar char="•"/>
          </a:pPr>
          <a:r>
            <a:rPr lang="en-US" sz="1600" kern="1200" dirty="0"/>
            <a:t>Over </a:t>
          </a:r>
          <a:r>
            <a:rPr lang="en-US" sz="1600" b="1" kern="1200" dirty="0"/>
            <a:t>30 Systems/Applications </a:t>
          </a:r>
          <a:r>
            <a:rPr lang="en-US" sz="1600" kern="1200" dirty="0"/>
            <a:t>hold client data</a:t>
          </a:r>
        </a:p>
        <a:p>
          <a:pPr marL="171450" lvl="1" indent="-171450" algn="l" defTabSz="711200">
            <a:lnSpc>
              <a:spcPct val="90000"/>
            </a:lnSpc>
            <a:spcBef>
              <a:spcPct val="0"/>
            </a:spcBef>
            <a:spcAft>
              <a:spcPct val="20000"/>
            </a:spcAft>
            <a:buChar char="•"/>
          </a:pPr>
          <a:r>
            <a:rPr lang="en-US" sz="1600" kern="1200" dirty="0"/>
            <a:t>Leadership lack a full view of client services (behavioral health, workforce, housing, healthcare, etc.)</a:t>
          </a:r>
        </a:p>
        <a:p>
          <a:pPr marL="171450" lvl="1" indent="-171450" algn="l" defTabSz="711200">
            <a:lnSpc>
              <a:spcPct val="90000"/>
            </a:lnSpc>
            <a:spcBef>
              <a:spcPct val="0"/>
            </a:spcBef>
            <a:spcAft>
              <a:spcPct val="20000"/>
            </a:spcAft>
            <a:buChar char="•"/>
          </a:pPr>
          <a:r>
            <a:rPr lang="en-US" sz="1600" b="1" kern="1200" dirty="0"/>
            <a:t>Data silos that create:</a:t>
          </a:r>
        </a:p>
        <a:p>
          <a:pPr marL="342900" lvl="2" indent="-171450" algn="l" defTabSz="711200">
            <a:lnSpc>
              <a:spcPct val="90000"/>
            </a:lnSpc>
            <a:spcBef>
              <a:spcPct val="0"/>
            </a:spcBef>
            <a:spcAft>
              <a:spcPct val="20000"/>
            </a:spcAft>
            <a:buChar char="•"/>
          </a:pPr>
          <a:r>
            <a:rPr lang="en-US" sz="1600" kern="1200" dirty="0"/>
            <a:t>Duplicate Services</a:t>
          </a:r>
        </a:p>
        <a:p>
          <a:pPr marL="342900" lvl="2" indent="-171450" algn="l" defTabSz="711200">
            <a:lnSpc>
              <a:spcPct val="90000"/>
            </a:lnSpc>
            <a:spcBef>
              <a:spcPct val="0"/>
            </a:spcBef>
            <a:spcAft>
              <a:spcPct val="20000"/>
            </a:spcAft>
            <a:buChar char="•"/>
          </a:pPr>
          <a:r>
            <a:rPr lang="en-US" sz="1600" kern="1200" dirty="0"/>
            <a:t>Missed Referrals</a:t>
          </a:r>
        </a:p>
        <a:p>
          <a:pPr marL="342900" lvl="2" indent="-171450" algn="l" defTabSz="711200">
            <a:lnSpc>
              <a:spcPct val="90000"/>
            </a:lnSpc>
            <a:spcBef>
              <a:spcPct val="0"/>
            </a:spcBef>
            <a:spcAft>
              <a:spcPct val="20000"/>
            </a:spcAft>
            <a:buChar char="•"/>
          </a:pPr>
          <a:r>
            <a:rPr lang="en-US" sz="1600" kern="1200" dirty="0"/>
            <a:t>Operational inefficiencies </a:t>
          </a:r>
        </a:p>
        <a:p>
          <a:pPr marL="171450" lvl="1" indent="-171450" algn="l" defTabSz="711200">
            <a:lnSpc>
              <a:spcPct val="90000"/>
            </a:lnSpc>
            <a:spcBef>
              <a:spcPct val="0"/>
            </a:spcBef>
            <a:spcAft>
              <a:spcPct val="20000"/>
            </a:spcAft>
            <a:buChar char="•"/>
          </a:pPr>
          <a:r>
            <a:rPr lang="en-US" sz="1600" kern="1200" dirty="0"/>
            <a:t>Inefficient and inaccurate reporting </a:t>
          </a:r>
        </a:p>
        <a:p>
          <a:pPr marL="171450" lvl="1" indent="-171450" algn="l" defTabSz="711200">
            <a:lnSpc>
              <a:spcPct val="90000"/>
            </a:lnSpc>
            <a:spcBef>
              <a:spcPct val="0"/>
            </a:spcBef>
            <a:spcAft>
              <a:spcPct val="20000"/>
            </a:spcAft>
            <a:buChar char="•"/>
          </a:pPr>
          <a:r>
            <a:rPr lang="en-US" sz="1600" kern="1200" dirty="0"/>
            <a:t>Lack of Data Governance</a:t>
          </a:r>
        </a:p>
        <a:p>
          <a:pPr marL="342900" lvl="2" indent="-171450" algn="l" defTabSz="711200">
            <a:lnSpc>
              <a:spcPct val="90000"/>
            </a:lnSpc>
            <a:spcBef>
              <a:spcPct val="0"/>
            </a:spcBef>
            <a:spcAft>
              <a:spcPct val="20000"/>
            </a:spcAft>
            <a:buChar char="•"/>
          </a:pPr>
          <a:r>
            <a:rPr lang="en-US" sz="1600" kern="1200" dirty="0"/>
            <a:t>Inconsistent processes</a:t>
          </a:r>
        </a:p>
        <a:p>
          <a:pPr marL="342900" lvl="2" indent="-171450" algn="l" defTabSz="711200">
            <a:lnSpc>
              <a:spcPct val="90000"/>
            </a:lnSpc>
            <a:spcBef>
              <a:spcPct val="0"/>
            </a:spcBef>
            <a:spcAft>
              <a:spcPct val="20000"/>
            </a:spcAft>
            <a:buChar char="•"/>
          </a:pPr>
          <a:r>
            <a:rPr lang="en-US" sz="1600" kern="1200" dirty="0"/>
            <a:t>Poor documentation practices</a:t>
          </a:r>
        </a:p>
        <a:p>
          <a:pPr marL="342900" lvl="2" indent="-171450" algn="l" defTabSz="711200">
            <a:lnSpc>
              <a:spcPct val="90000"/>
            </a:lnSpc>
            <a:spcBef>
              <a:spcPct val="0"/>
            </a:spcBef>
            <a:spcAft>
              <a:spcPct val="20000"/>
            </a:spcAft>
            <a:buChar char="•"/>
          </a:pPr>
          <a:r>
            <a:rPr lang="en-US" sz="1600" kern="1200" dirty="0"/>
            <a:t>Gaps in compliance, quality assurance, and accountability</a:t>
          </a:r>
        </a:p>
      </dsp:txBody>
      <dsp:txXfrm>
        <a:off x="0" y="550035"/>
        <a:ext cx="6003290" cy="3564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4BFD3-DE24-4A77-A274-60E18D7B2E12}">
      <dsp:nvSpPr>
        <dsp:cNvPr id="0" name=""/>
        <dsp:cNvSpPr/>
      </dsp:nvSpPr>
      <dsp:spPr>
        <a:xfrm>
          <a:off x="0" y="215293"/>
          <a:ext cx="8063496"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Program-Level Impact of Disconnected Data</a:t>
          </a:r>
        </a:p>
      </dsp:txBody>
      <dsp:txXfrm>
        <a:off x="32784" y="248077"/>
        <a:ext cx="7997928" cy="606012"/>
      </dsp:txXfrm>
    </dsp:sp>
    <dsp:sp modelId="{79A759D0-A4A9-46E6-B912-C8CD94DFF3E1}">
      <dsp:nvSpPr>
        <dsp:cNvPr id="0" name=""/>
        <dsp:cNvSpPr/>
      </dsp:nvSpPr>
      <dsp:spPr>
        <a:xfrm>
          <a:off x="0" y="886873"/>
          <a:ext cx="8063496" cy="150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1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b="0" kern="1200" dirty="0"/>
            <a:t>Wasted Resources</a:t>
          </a:r>
        </a:p>
        <a:p>
          <a:pPr marL="228600" lvl="1" indent="-228600" algn="l" defTabSz="977900">
            <a:lnSpc>
              <a:spcPct val="90000"/>
            </a:lnSpc>
            <a:spcBef>
              <a:spcPct val="0"/>
            </a:spcBef>
            <a:spcAft>
              <a:spcPct val="20000"/>
            </a:spcAft>
            <a:buChar char="•"/>
          </a:pPr>
          <a:r>
            <a:rPr lang="en-US" sz="2200" b="0" kern="1200" dirty="0"/>
            <a:t>Gaps in Client Care</a:t>
          </a:r>
        </a:p>
        <a:p>
          <a:pPr marL="228600" lvl="1" indent="-228600" algn="l" defTabSz="977900">
            <a:lnSpc>
              <a:spcPct val="90000"/>
            </a:lnSpc>
            <a:spcBef>
              <a:spcPct val="0"/>
            </a:spcBef>
            <a:spcAft>
              <a:spcPct val="20000"/>
            </a:spcAft>
            <a:buChar char="•"/>
          </a:pPr>
          <a:r>
            <a:rPr lang="en-US" sz="2200" b="0" kern="1200" dirty="0"/>
            <a:t>Inaccurate and Inefficient Reporting</a:t>
          </a:r>
        </a:p>
        <a:p>
          <a:pPr marL="228600" lvl="1" indent="-228600" algn="l" defTabSz="977900">
            <a:lnSpc>
              <a:spcPct val="90000"/>
            </a:lnSpc>
            <a:spcBef>
              <a:spcPct val="0"/>
            </a:spcBef>
            <a:spcAft>
              <a:spcPct val="20000"/>
            </a:spcAft>
            <a:buChar char="•"/>
          </a:pPr>
          <a:r>
            <a:rPr lang="en-US" sz="2200" b="0" kern="1200" dirty="0"/>
            <a:t>Lack of Data Governance</a:t>
          </a:r>
        </a:p>
      </dsp:txBody>
      <dsp:txXfrm>
        <a:off x="0" y="886873"/>
        <a:ext cx="8063496" cy="1506960"/>
      </dsp:txXfrm>
    </dsp:sp>
    <dsp:sp modelId="{4E98157C-84F2-4446-808F-B0C8FF55BAB2}">
      <dsp:nvSpPr>
        <dsp:cNvPr id="0" name=""/>
        <dsp:cNvSpPr/>
      </dsp:nvSpPr>
      <dsp:spPr>
        <a:xfrm>
          <a:off x="0" y="2393833"/>
          <a:ext cx="8063496"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Funding at Risk</a:t>
          </a:r>
        </a:p>
      </dsp:txBody>
      <dsp:txXfrm>
        <a:off x="32784" y="2426617"/>
        <a:ext cx="7997928" cy="606012"/>
      </dsp:txXfrm>
    </dsp:sp>
    <dsp:sp modelId="{C2562C30-1F86-4571-AB0C-40C7E5941EA0}">
      <dsp:nvSpPr>
        <dsp:cNvPr id="0" name=""/>
        <dsp:cNvSpPr/>
      </dsp:nvSpPr>
      <dsp:spPr>
        <a:xfrm>
          <a:off x="0" y="3065413"/>
          <a:ext cx="8063496" cy="75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1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b="0" kern="1200" dirty="0"/>
            <a:t>Inability to demonstrate impact with reliable data</a:t>
          </a:r>
        </a:p>
        <a:p>
          <a:pPr marL="228600" lvl="1" indent="-228600" algn="l" defTabSz="977900">
            <a:lnSpc>
              <a:spcPct val="90000"/>
            </a:lnSpc>
            <a:spcBef>
              <a:spcPct val="0"/>
            </a:spcBef>
            <a:spcAft>
              <a:spcPct val="20000"/>
            </a:spcAft>
            <a:buChar char="•"/>
          </a:pPr>
          <a:r>
            <a:rPr lang="en-US" sz="2200" b="0" kern="1200" dirty="0"/>
            <a:t>Challenges meeting grant and contract reporting requirements</a:t>
          </a:r>
        </a:p>
      </dsp:txBody>
      <dsp:txXfrm>
        <a:off x="0" y="3065413"/>
        <a:ext cx="8063496" cy="753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215DC-84DC-4CD5-902D-8DBA62944891}">
      <dsp:nvSpPr>
        <dsp:cNvPr id="0" name=""/>
        <dsp:cNvSpPr/>
      </dsp:nvSpPr>
      <dsp:spPr>
        <a:xfrm>
          <a:off x="0" y="7052"/>
          <a:ext cx="5423849" cy="7945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Performance Management</a:t>
          </a:r>
        </a:p>
      </dsp:txBody>
      <dsp:txXfrm>
        <a:off x="38784" y="45836"/>
        <a:ext cx="5346281" cy="716935"/>
      </dsp:txXfrm>
    </dsp:sp>
    <dsp:sp modelId="{E3A235A3-33AD-4579-836A-7A3EFF37BC06}">
      <dsp:nvSpPr>
        <dsp:cNvPr id="0" name=""/>
        <dsp:cNvSpPr/>
      </dsp:nvSpPr>
      <dsp:spPr>
        <a:xfrm>
          <a:off x="0" y="801556"/>
          <a:ext cx="5423849" cy="1573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0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Monthly meetings with Division Leadership</a:t>
          </a:r>
        </a:p>
        <a:p>
          <a:pPr marL="171450" lvl="1" indent="-171450" algn="l" defTabSz="711200">
            <a:lnSpc>
              <a:spcPct val="90000"/>
            </a:lnSpc>
            <a:spcBef>
              <a:spcPct val="0"/>
            </a:spcBef>
            <a:spcAft>
              <a:spcPct val="20000"/>
            </a:spcAft>
            <a:buChar char="•"/>
          </a:pPr>
          <a:r>
            <a:rPr lang="en-US" sz="1600" kern="1200" dirty="0"/>
            <a:t>Review of program data to view trends and understand benchmarks</a:t>
          </a:r>
        </a:p>
        <a:p>
          <a:pPr marL="171450" lvl="1" indent="-171450" algn="l" defTabSz="711200">
            <a:lnSpc>
              <a:spcPct val="90000"/>
            </a:lnSpc>
            <a:spcBef>
              <a:spcPct val="0"/>
            </a:spcBef>
            <a:spcAft>
              <a:spcPct val="20000"/>
            </a:spcAft>
            <a:buChar char="•"/>
          </a:pPr>
          <a:r>
            <a:rPr lang="en-US" sz="1600" kern="1200" dirty="0"/>
            <a:t>Celebration of success</a:t>
          </a:r>
        </a:p>
        <a:p>
          <a:pPr marL="171450" lvl="1" indent="-171450" algn="l" defTabSz="711200">
            <a:lnSpc>
              <a:spcPct val="90000"/>
            </a:lnSpc>
            <a:spcBef>
              <a:spcPct val="0"/>
            </a:spcBef>
            <a:spcAft>
              <a:spcPct val="20000"/>
            </a:spcAft>
            <a:buChar char="•"/>
          </a:pPr>
          <a:r>
            <a:rPr lang="en-US" sz="1600" kern="1200" dirty="0"/>
            <a:t>Identification of areas of improvements by division leadership and analysis of challenges </a:t>
          </a:r>
        </a:p>
      </dsp:txBody>
      <dsp:txXfrm>
        <a:off x="0" y="801556"/>
        <a:ext cx="5423849" cy="1573199"/>
      </dsp:txXfrm>
    </dsp:sp>
    <dsp:sp modelId="{5BF61B23-2AF3-4A07-9B5A-1D0EA45E1C2E}">
      <dsp:nvSpPr>
        <dsp:cNvPr id="0" name=""/>
        <dsp:cNvSpPr/>
      </dsp:nvSpPr>
      <dsp:spPr>
        <a:xfrm>
          <a:off x="0" y="2374756"/>
          <a:ext cx="5423849" cy="7945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Application Rationalization Through Continuous Improvement </a:t>
          </a:r>
        </a:p>
      </dsp:txBody>
      <dsp:txXfrm>
        <a:off x="38784" y="2413540"/>
        <a:ext cx="5346281" cy="716935"/>
      </dsp:txXfrm>
    </dsp:sp>
    <dsp:sp modelId="{9DA7FB09-7489-4D91-971A-A9D46346F6D7}">
      <dsp:nvSpPr>
        <dsp:cNvPr id="0" name=""/>
        <dsp:cNvSpPr/>
      </dsp:nvSpPr>
      <dsp:spPr>
        <a:xfrm>
          <a:off x="0" y="3169259"/>
          <a:ext cx="5423849" cy="132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0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Too many disconnected systems
Some outdated, others rarely used
Time to assess: What supports our mission? What holds us back?
Focus on alignment, integration, utilization and impact</a:t>
          </a:r>
        </a:p>
      </dsp:txBody>
      <dsp:txXfrm>
        <a:off x="0" y="3169259"/>
        <a:ext cx="5423849" cy="1324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9C8D9-3599-4B15-A89D-38411BE64E0D}">
      <dsp:nvSpPr>
        <dsp:cNvPr id="0" name=""/>
        <dsp:cNvSpPr/>
      </dsp:nvSpPr>
      <dsp:spPr>
        <a:xfrm>
          <a:off x="0" y="36591"/>
          <a:ext cx="8021477" cy="4265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Challenges Before Bells AI</a:t>
          </a:r>
          <a:endParaRPr lang="en-US" sz="1500" kern="1200"/>
        </a:p>
      </dsp:txBody>
      <dsp:txXfrm>
        <a:off x="20825" y="57416"/>
        <a:ext cx="7979827" cy="384943"/>
      </dsp:txXfrm>
    </dsp:sp>
    <dsp:sp modelId="{DE56D7B6-D407-416C-9E42-41E3B2C2BE7C}">
      <dsp:nvSpPr>
        <dsp:cNvPr id="0" name=""/>
        <dsp:cNvSpPr/>
      </dsp:nvSpPr>
      <dsp:spPr>
        <a:xfrm>
          <a:off x="0" y="463184"/>
          <a:ext cx="8021477"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682"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Extensive paperwork slowed service delivery</a:t>
          </a:r>
        </a:p>
        <a:p>
          <a:pPr marL="114300" lvl="1" indent="-114300" algn="l" defTabSz="533400">
            <a:lnSpc>
              <a:spcPct val="90000"/>
            </a:lnSpc>
            <a:spcBef>
              <a:spcPct val="0"/>
            </a:spcBef>
            <a:spcAft>
              <a:spcPct val="20000"/>
            </a:spcAft>
            <a:buChar char="•"/>
          </a:pPr>
          <a:r>
            <a:rPr lang="en-US" sz="1200" kern="1200" dirty="0"/>
            <a:t>Growing documentation requirements</a:t>
          </a:r>
        </a:p>
        <a:p>
          <a:pPr marL="114300" lvl="1" indent="-114300" algn="l" defTabSz="533400">
            <a:lnSpc>
              <a:spcPct val="90000"/>
            </a:lnSpc>
            <a:spcBef>
              <a:spcPct val="0"/>
            </a:spcBef>
            <a:spcAft>
              <a:spcPct val="20000"/>
            </a:spcAft>
            <a:buChar char="•"/>
          </a:pPr>
          <a:r>
            <a:rPr lang="en-US" sz="1200" kern="1200" dirty="0"/>
            <a:t>Building Hope program expansion required multilingual support after the Key Bridge collapse</a:t>
          </a:r>
        </a:p>
      </dsp:txBody>
      <dsp:txXfrm>
        <a:off x="0" y="463184"/>
        <a:ext cx="8021477" cy="726570"/>
      </dsp:txXfrm>
    </dsp:sp>
    <dsp:sp modelId="{CE38FAF8-6252-4431-B17E-E51866F15714}">
      <dsp:nvSpPr>
        <dsp:cNvPr id="0" name=""/>
        <dsp:cNvSpPr/>
      </dsp:nvSpPr>
      <dsp:spPr>
        <a:xfrm>
          <a:off x="0" y="1189754"/>
          <a:ext cx="8021477" cy="3705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The Solution: Bells AI Integration</a:t>
          </a:r>
          <a:endParaRPr lang="en-US" sz="1500" kern="1200" dirty="0"/>
        </a:p>
      </dsp:txBody>
      <dsp:txXfrm>
        <a:off x="18090" y="1207844"/>
        <a:ext cx="7985297" cy="334403"/>
      </dsp:txXfrm>
    </dsp:sp>
    <dsp:sp modelId="{B2A8831B-1E07-44D6-91AC-FEFC1815BCF7}">
      <dsp:nvSpPr>
        <dsp:cNvPr id="0" name=""/>
        <dsp:cNvSpPr/>
      </dsp:nvSpPr>
      <dsp:spPr>
        <a:xfrm>
          <a:off x="0" y="1560337"/>
          <a:ext cx="8021477"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682"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Integrated directly into myEvolv EHR</a:t>
          </a:r>
        </a:p>
        <a:p>
          <a:pPr marL="114300" lvl="1" indent="-114300" algn="l" defTabSz="533400">
            <a:lnSpc>
              <a:spcPct val="90000"/>
            </a:lnSpc>
            <a:spcBef>
              <a:spcPct val="0"/>
            </a:spcBef>
            <a:spcAft>
              <a:spcPct val="20000"/>
            </a:spcAft>
            <a:buChar char="•"/>
          </a:pPr>
          <a:r>
            <a:rPr lang="en-US" sz="1200" kern="1200" dirty="0"/>
            <a:t>Real-time AI-powered speech-to-text</a:t>
          </a:r>
        </a:p>
        <a:p>
          <a:pPr marL="114300" lvl="1" indent="-114300" algn="l" defTabSz="533400">
            <a:lnSpc>
              <a:spcPct val="90000"/>
            </a:lnSpc>
            <a:spcBef>
              <a:spcPct val="0"/>
            </a:spcBef>
            <a:spcAft>
              <a:spcPct val="20000"/>
            </a:spcAft>
            <a:buChar char="•"/>
          </a:pPr>
          <a:r>
            <a:rPr lang="en-US" sz="1200" kern="1200" dirty="0"/>
            <a:t>Multilingual support to reduce errors and improved client communication</a:t>
          </a:r>
        </a:p>
        <a:p>
          <a:pPr marL="114300" lvl="1" indent="-114300" algn="l" defTabSz="533400">
            <a:lnSpc>
              <a:spcPct val="90000"/>
            </a:lnSpc>
            <a:spcBef>
              <a:spcPct val="0"/>
            </a:spcBef>
            <a:spcAft>
              <a:spcPct val="20000"/>
            </a:spcAft>
            <a:buChar char="•"/>
          </a:pPr>
          <a:r>
            <a:rPr lang="en-US" sz="1200" kern="1200" dirty="0"/>
            <a:t>Automated assessments via the Arizona Self-Sufficiency Matrix</a:t>
          </a:r>
        </a:p>
        <a:p>
          <a:pPr marL="114300" lvl="1" indent="-114300" algn="l" defTabSz="533400">
            <a:lnSpc>
              <a:spcPct val="90000"/>
            </a:lnSpc>
            <a:spcBef>
              <a:spcPct val="0"/>
            </a:spcBef>
            <a:spcAft>
              <a:spcPct val="20000"/>
            </a:spcAft>
            <a:buChar char="•"/>
          </a:pPr>
          <a:r>
            <a:rPr lang="en-US" sz="1200" kern="1200" dirty="0"/>
            <a:t>Improved data accuracy for reporting and funding</a:t>
          </a:r>
        </a:p>
      </dsp:txBody>
      <dsp:txXfrm>
        <a:off x="0" y="1560337"/>
        <a:ext cx="8021477" cy="1229580"/>
      </dsp:txXfrm>
    </dsp:sp>
    <dsp:sp modelId="{72A0CBBE-E0C5-4879-A5D8-B5489222E6A9}">
      <dsp:nvSpPr>
        <dsp:cNvPr id="0" name=""/>
        <dsp:cNvSpPr/>
      </dsp:nvSpPr>
      <dsp:spPr>
        <a:xfrm>
          <a:off x="0" y="2789917"/>
          <a:ext cx="8021477" cy="7150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Results - "Bells isn’t replacing staff — it’s replacing the tasks they don’t want to do. It allows us to focus on the work that truly matters: engaging with clients."</a:t>
          </a:r>
          <a:endParaRPr lang="en-US" sz="1500" kern="1200" dirty="0"/>
        </a:p>
      </dsp:txBody>
      <dsp:txXfrm>
        <a:off x="34906" y="2824823"/>
        <a:ext cx="7951665" cy="645240"/>
      </dsp:txXfrm>
    </dsp:sp>
    <dsp:sp modelId="{13EB71F7-49DB-41BE-8617-3138A51BB335}">
      <dsp:nvSpPr>
        <dsp:cNvPr id="0" name=""/>
        <dsp:cNvSpPr/>
      </dsp:nvSpPr>
      <dsp:spPr>
        <a:xfrm>
          <a:off x="0" y="3504970"/>
          <a:ext cx="8021477"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682"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Faster documentation, less burnout</a:t>
          </a:r>
        </a:p>
        <a:p>
          <a:pPr marL="114300" lvl="1" indent="-114300" algn="l" defTabSz="533400">
            <a:lnSpc>
              <a:spcPct val="90000"/>
            </a:lnSpc>
            <a:spcBef>
              <a:spcPct val="0"/>
            </a:spcBef>
            <a:spcAft>
              <a:spcPct val="20000"/>
            </a:spcAft>
            <a:buChar char="•"/>
          </a:pPr>
          <a:r>
            <a:rPr lang="en-US" sz="1200" kern="1200" dirty="0"/>
            <a:t>Improved staff satisfaction</a:t>
          </a:r>
        </a:p>
        <a:p>
          <a:pPr marL="114300" lvl="1" indent="-114300" algn="l" defTabSz="533400">
            <a:lnSpc>
              <a:spcPct val="90000"/>
            </a:lnSpc>
            <a:spcBef>
              <a:spcPct val="0"/>
            </a:spcBef>
            <a:spcAft>
              <a:spcPct val="20000"/>
            </a:spcAft>
            <a:buChar char="•"/>
          </a:pPr>
          <a:r>
            <a:rPr lang="en-US" sz="1200" kern="1200" dirty="0"/>
            <a:t>More efficient bilingual case management (Building Hope)</a:t>
          </a:r>
        </a:p>
        <a:p>
          <a:pPr marL="114300" lvl="1" indent="-114300" algn="l" defTabSz="533400">
            <a:lnSpc>
              <a:spcPct val="90000"/>
            </a:lnSpc>
            <a:spcBef>
              <a:spcPct val="0"/>
            </a:spcBef>
            <a:spcAft>
              <a:spcPct val="20000"/>
            </a:spcAft>
            <a:buChar char="•"/>
          </a:pPr>
          <a:r>
            <a:rPr lang="en-US" sz="1200" kern="1200" dirty="0"/>
            <a:t>Stronger funding and reporting outcomes</a:t>
          </a:r>
        </a:p>
      </dsp:txBody>
      <dsp:txXfrm>
        <a:off x="0" y="3504970"/>
        <a:ext cx="8021477" cy="9687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FD679-C020-4DDD-B4D8-8ACAA11BAA8D}">
      <dsp:nvSpPr>
        <dsp:cNvPr id="0" name=""/>
        <dsp:cNvSpPr/>
      </dsp:nvSpPr>
      <dsp:spPr>
        <a:xfrm>
          <a:off x="0" y="85962"/>
          <a:ext cx="5023945" cy="1113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Simple, Real-Time Access Across Programs</a:t>
          </a:r>
          <a:endParaRPr lang="en-US" sz="2800" kern="1200" dirty="0"/>
        </a:p>
      </dsp:txBody>
      <dsp:txXfrm>
        <a:off x="54373" y="140335"/>
        <a:ext cx="4915199" cy="1005094"/>
      </dsp:txXfrm>
    </dsp:sp>
    <dsp:sp modelId="{2451FF8A-8453-463F-971A-E66276FEEA09}">
      <dsp:nvSpPr>
        <dsp:cNvPr id="0" name=""/>
        <dsp:cNvSpPr/>
      </dsp:nvSpPr>
      <dsp:spPr>
        <a:xfrm>
          <a:off x="0" y="1199802"/>
          <a:ext cx="5023945" cy="237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51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A user-friendly and unified view of client engagement — across all service areas</a:t>
          </a:r>
        </a:p>
        <a:p>
          <a:pPr marL="228600" lvl="1" indent="-228600" algn="l" defTabSz="977900">
            <a:lnSpc>
              <a:spcPct val="90000"/>
            </a:lnSpc>
            <a:spcBef>
              <a:spcPct val="0"/>
            </a:spcBef>
            <a:spcAft>
              <a:spcPct val="20000"/>
            </a:spcAft>
            <a:buChar char="•"/>
          </a:pPr>
          <a:r>
            <a:rPr lang="en-US" sz="2200" kern="1200" dirty="0"/>
            <a:t>Alerts for duplicated services or missed referrals and services</a:t>
          </a:r>
        </a:p>
        <a:p>
          <a:pPr marL="228600" lvl="1" indent="-228600" algn="l" defTabSz="977900">
            <a:lnSpc>
              <a:spcPct val="90000"/>
            </a:lnSpc>
            <a:spcBef>
              <a:spcPct val="0"/>
            </a:spcBef>
            <a:spcAft>
              <a:spcPct val="20000"/>
            </a:spcAft>
            <a:buChar char="•"/>
          </a:pPr>
          <a:r>
            <a:rPr lang="en-US" sz="2200" kern="1200" dirty="0"/>
            <a:t>Performance dashboards aligned with program outcomes</a:t>
          </a:r>
        </a:p>
      </dsp:txBody>
      <dsp:txXfrm>
        <a:off x="0" y="1199802"/>
        <a:ext cx="5023945" cy="23763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9DF78B9-20CD-6047-ADD3-411756575DB0}" type="datetimeFigureOut">
              <a:rPr lang="en-US" smtClean="0"/>
              <a:t>5/15/2025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AB4D875-46E7-724E-9C8C-21CFCB103AB2}" type="slidenum">
              <a:rPr lang="en-US" smtClean="0"/>
              <a:t>‹#›</a:t>
            </a:fld>
            <a:endParaRPr lang="en-US"/>
          </a:p>
        </p:txBody>
      </p:sp>
    </p:spTree>
    <p:extLst>
      <p:ext uri="{BB962C8B-B14F-4D97-AF65-F5344CB8AC3E}">
        <p14:creationId xmlns:p14="http://schemas.microsoft.com/office/powerpoint/2010/main" val="30090413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4AB4D875-46E7-724E-9C8C-21CFCB103AB2}" type="slidenum">
              <a:rPr lang="en-US" smtClean="0"/>
              <a:t>1</a:t>
            </a:fld>
            <a:endParaRPr lang="en-US"/>
          </a:p>
        </p:txBody>
      </p:sp>
    </p:spTree>
    <p:extLst>
      <p:ext uri="{BB962C8B-B14F-4D97-AF65-F5344CB8AC3E}">
        <p14:creationId xmlns:p14="http://schemas.microsoft.com/office/powerpoint/2010/main" val="2906952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latin typeface="+mn-lt"/>
              </a:rPr>
              <a:t>Catholic Charities operates over 80 programs across 200 locations, delivering vital services in behavioral health, workforce development, housing, and healthcare. However, with over 30 different systems managing client data, fragmentation is a major challenge. </a:t>
            </a:r>
          </a:p>
          <a:p>
            <a:pPr defTabSz="465887">
              <a:defRPr/>
            </a:pPr>
            <a:endParaRPr lang="en-US" dirty="0">
              <a:latin typeface="+mn-lt"/>
            </a:endParaRPr>
          </a:p>
          <a:p>
            <a:pPr defTabSz="465887">
              <a:defRPr/>
            </a:pPr>
            <a:r>
              <a:rPr lang="en-US" dirty="0">
                <a:latin typeface="+mn-lt"/>
              </a:rPr>
              <a:t>Front-line staff often can't see the full picture of the services a client is receiving, leading to missed connections and care gaps. Data silos create duplicate services, missed referrals, and inefficiencies that hurt both client outcomes and operational performance. </a:t>
            </a:r>
          </a:p>
          <a:p>
            <a:pPr defTabSz="465887">
              <a:defRPr/>
            </a:pPr>
            <a:endParaRPr lang="en-US" dirty="0">
              <a:latin typeface="+mn-lt"/>
            </a:endParaRPr>
          </a:p>
          <a:p>
            <a:pPr defTabSz="465887">
              <a:defRPr/>
            </a:pPr>
            <a:r>
              <a:rPr lang="en-US" dirty="0">
                <a:latin typeface="+mn-lt"/>
              </a:rPr>
              <a:t>Inefficient reporting and weak data governance further limit our ability to showcase impact and meet high standards for compliance and quality. Strengthening our systems and breaking down silos is essential to fully support every client and continue building stronger communities.</a:t>
            </a:r>
          </a:p>
        </p:txBody>
      </p:sp>
      <p:sp>
        <p:nvSpPr>
          <p:cNvPr id="4" name="Slide Number Placeholder 3"/>
          <p:cNvSpPr>
            <a:spLocks noGrp="1"/>
          </p:cNvSpPr>
          <p:nvPr>
            <p:ph type="sldNum" sz="quarter" idx="10"/>
          </p:nvPr>
        </p:nvSpPr>
        <p:spPr/>
        <p:txBody>
          <a:bodyPr/>
          <a:lstStyle/>
          <a:p>
            <a:fld id="{4AB4D875-46E7-724E-9C8C-21CFCB103AB2}" type="slidenum">
              <a:rPr lang="en-US" smtClean="0"/>
              <a:t>2</a:t>
            </a:fld>
            <a:endParaRPr lang="en-US"/>
          </a:p>
        </p:txBody>
      </p:sp>
    </p:spTree>
    <p:extLst>
      <p:ext uri="{BB962C8B-B14F-4D97-AF65-F5344CB8AC3E}">
        <p14:creationId xmlns:p14="http://schemas.microsoft.com/office/powerpoint/2010/main" val="2007437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68035-AFAB-5B6C-D85D-982F7980F5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33FCE3-EB35-308E-B828-C0BFB1BED4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CC5751-B8B6-D2E2-B31E-EF1DB65F1ECB}"/>
              </a:ext>
            </a:extLst>
          </p:cNvPr>
          <p:cNvSpPr>
            <a:spLocks noGrp="1"/>
          </p:cNvSpPr>
          <p:nvPr>
            <p:ph type="body" idx="1"/>
          </p:nvPr>
        </p:nvSpPr>
        <p:spPr/>
        <p:txBody>
          <a:bodyPr/>
          <a:lstStyle/>
          <a:p>
            <a:pPr defTabSz="465887">
              <a:defRPr/>
            </a:pPr>
            <a:r>
              <a:rPr lang="en-US" dirty="0">
                <a:latin typeface="+mn-lt"/>
              </a:rPr>
              <a:t>The disconnect between our systems isn’t just a back-office issue — it’s a real barrier to impact. Without a full view of services, case managers are flying blind, affecting both care and our ability to measure success.</a:t>
            </a:r>
          </a:p>
          <a:p>
            <a:pPr defTabSz="465887">
              <a:defRPr/>
            </a:pPr>
            <a:endParaRPr lang="en-US" dirty="0">
              <a:latin typeface="+mn-lt"/>
            </a:endParaRPr>
          </a:p>
          <a:p>
            <a:pPr defTabSz="465887">
              <a:defRPr/>
            </a:pPr>
            <a:r>
              <a:rPr lang="en-US" dirty="0">
                <a:latin typeface="+mn-lt"/>
              </a:rPr>
              <a:t>Wasted Resources: Duplicated services and lost staff time across 80+ programs and 30+ disconnected systems.</a:t>
            </a:r>
          </a:p>
          <a:p>
            <a:pPr defTabSz="465887">
              <a:defRPr/>
            </a:pPr>
            <a:endParaRPr lang="en-US" dirty="0">
              <a:latin typeface="+mn-lt"/>
            </a:endParaRPr>
          </a:p>
          <a:p>
            <a:pPr defTabSz="465887">
              <a:defRPr/>
            </a:pPr>
            <a:r>
              <a:rPr lang="en-US" dirty="0">
                <a:latin typeface="+mn-lt"/>
              </a:rPr>
              <a:t>Gaps in Client Care: Missed referrals and delayed services because we can’t see the full picture of a client's needs.</a:t>
            </a:r>
          </a:p>
          <a:p>
            <a:pPr defTabSz="465887">
              <a:defRPr/>
            </a:pPr>
            <a:endParaRPr lang="en-US" dirty="0">
              <a:latin typeface="+mn-lt"/>
            </a:endParaRPr>
          </a:p>
          <a:p>
            <a:pPr defTabSz="465887">
              <a:defRPr/>
            </a:pPr>
            <a:r>
              <a:rPr lang="en-US" dirty="0">
                <a:latin typeface="+mn-lt"/>
              </a:rPr>
              <a:t>Inaccurate Reporting: Fragmented data makes it hard to track true outcomes, not just outputs.</a:t>
            </a:r>
          </a:p>
          <a:p>
            <a:pPr defTabSz="465887">
              <a:defRPr/>
            </a:pPr>
            <a:endParaRPr lang="en-US" dirty="0">
              <a:latin typeface="+mn-lt"/>
            </a:endParaRPr>
          </a:p>
          <a:p>
            <a:pPr defTabSz="465887">
              <a:defRPr/>
            </a:pPr>
            <a:r>
              <a:rPr lang="en-US" dirty="0">
                <a:latin typeface="+mn-lt"/>
              </a:rPr>
              <a:t>Lack of Data Governance: Inconsistent processes, weak documentation, and limited compliance oversight.</a:t>
            </a:r>
          </a:p>
          <a:p>
            <a:pPr defTabSz="465887">
              <a:defRPr/>
            </a:pPr>
            <a:endParaRPr lang="en-US" dirty="0">
              <a:latin typeface="+mn-lt"/>
            </a:endParaRPr>
          </a:p>
          <a:p>
            <a:pPr defTabSz="465887">
              <a:defRPr/>
            </a:pPr>
            <a:r>
              <a:rPr lang="en-US" dirty="0">
                <a:latin typeface="+mn-lt"/>
              </a:rPr>
              <a:t>Funding at Risk: Reliable data is critical for demonstrating impact. Without it, we risk losing grants, contracts, and the ability to grow. To continue delivering life-changing services, we must invest in stronger systems, integrated workflows, and a culture of accountability.</a:t>
            </a:r>
          </a:p>
          <a:p>
            <a:pPr defTabSz="465887">
              <a:defRPr/>
            </a:pPr>
            <a:endParaRPr lang="en-US" dirty="0">
              <a:latin typeface="+mn-lt"/>
            </a:endParaRPr>
          </a:p>
        </p:txBody>
      </p:sp>
      <p:sp>
        <p:nvSpPr>
          <p:cNvPr id="4" name="Slide Number Placeholder 3">
            <a:extLst>
              <a:ext uri="{FF2B5EF4-FFF2-40B4-BE49-F238E27FC236}">
                <a16:creationId xmlns:a16="http://schemas.microsoft.com/office/drawing/2014/main" id="{A309A7C8-5542-C2A0-DED0-AA8AAEA61344}"/>
              </a:ext>
            </a:extLst>
          </p:cNvPr>
          <p:cNvSpPr>
            <a:spLocks noGrp="1"/>
          </p:cNvSpPr>
          <p:nvPr>
            <p:ph type="sldNum" sz="quarter" idx="10"/>
          </p:nvPr>
        </p:nvSpPr>
        <p:spPr/>
        <p:txBody>
          <a:bodyPr/>
          <a:lstStyle/>
          <a:p>
            <a:fld id="{4AB4D875-46E7-724E-9C8C-21CFCB103AB2}" type="slidenum">
              <a:rPr lang="en-US" smtClean="0"/>
              <a:t>3</a:t>
            </a:fld>
            <a:endParaRPr lang="en-US"/>
          </a:p>
        </p:txBody>
      </p:sp>
    </p:spTree>
    <p:extLst>
      <p:ext uri="{BB962C8B-B14F-4D97-AF65-F5344CB8AC3E}">
        <p14:creationId xmlns:p14="http://schemas.microsoft.com/office/powerpoint/2010/main" val="3033994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17D38-9447-34BF-FE56-85A55F5C5E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68F35E-5701-C324-0E59-AC39D2B760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97AC54-7480-AA43-7A29-86063684EC0D}"/>
              </a:ext>
            </a:extLst>
          </p:cNvPr>
          <p:cNvSpPr>
            <a:spLocks noGrp="1"/>
          </p:cNvSpPr>
          <p:nvPr>
            <p:ph type="body" idx="1"/>
          </p:nvPr>
        </p:nvSpPr>
        <p:spPr/>
        <p:txBody>
          <a:bodyPr/>
          <a:lstStyle/>
          <a:p>
            <a:pPr defTabSz="465887">
              <a:lnSpc>
                <a:spcPct val="115000"/>
              </a:lnSpc>
              <a:spcAft>
                <a:spcPts val="815"/>
              </a:spcAft>
              <a:defRPr/>
            </a:pPr>
            <a:r>
              <a:rPr lang="en-US" sz="1800" kern="100" dirty="0">
                <a:latin typeface="Aptos" panose="020B0004020202020204" pitchFamily="34" charset="0"/>
                <a:ea typeface="Aptos" panose="020B0004020202020204" pitchFamily="34" charset="0"/>
                <a:cs typeface="Times New Roman" panose="02020603050405020304" pitchFamily="18" charset="0"/>
              </a:rPr>
              <a:t>We’ve reached the point where the tech is in the way. Some programs cling to legacy systems because ‘that’s how we’ve always done it,’ but it’s costing us visibility, time, and outcomes. Rationalization is about stewardship — aligning our tools with our mission. </a:t>
            </a:r>
            <a:r>
              <a:rPr lang="en-US" sz="1800" dirty="0"/>
              <a:t>Our mission is to serve people in need with dignity and impact. That starts with equipping our staff — at the program level — with the right information at the right time. Better data integration isn’t just a tech upgrade; it’s a direct investment in client outcomes.</a:t>
            </a:r>
          </a:p>
          <a:p>
            <a:pPr defTabSz="465887">
              <a:lnSpc>
                <a:spcPct val="115000"/>
              </a:lnSpc>
              <a:spcAft>
                <a:spcPts val="815"/>
              </a:spcAft>
              <a:defRPr/>
            </a:pPr>
            <a:endParaRPr lang="en-US" sz="1800" dirty="0"/>
          </a:p>
          <a:p>
            <a:pPr defTabSz="465887">
              <a:lnSpc>
                <a:spcPct val="115000"/>
              </a:lnSpc>
              <a:spcAft>
                <a:spcPts val="815"/>
              </a:spcAft>
              <a:defRPr/>
            </a:pPr>
            <a:r>
              <a:rPr lang="en-US" sz="1800" dirty="0"/>
              <a:t>Building Hope – </a:t>
            </a:r>
            <a:r>
              <a:rPr lang="en-US" sz="1800" dirty="0" err="1"/>
              <a:t>myEvolv</a:t>
            </a:r>
            <a:r>
              <a:rPr lang="en-US" sz="1800" dirty="0"/>
              <a:t> VS Esperanza Service Point Case Management </a:t>
            </a:r>
          </a:p>
          <a:p>
            <a:pPr defTabSz="465887">
              <a:lnSpc>
                <a:spcPct val="115000"/>
              </a:lnSpc>
              <a:spcAft>
                <a:spcPts val="815"/>
              </a:spcAft>
              <a:defRPr/>
            </a:pPr>
            <a:r>
              <a:rPr lang="en-US" sz="1800" dirty="0" err="1"/>
              <a:t>myEvolv</a:t>
            </a:r>
            <a:r>
              <a:rPr lang="en-US" sz="1800" dirty="0"/>
              <a:t> at IG Center – VMBH, Workforce, expansion of </a:t>
            </a:r>
            <a:r>
              <a:rPr lang="en-US" sz="1800" dirty="0" err="1"/>
              <a:t>myEvolv</a:t>
            </a:r>
            <a:r>
              <a:rPr lang="en-US" sz="1800" dirty="0"/>
              <a:t> across CSD programs – integrated process – leads to integrated data </a:t>
            </a:r>
          </a:p>
          <a:p>
            <a:pPr>
              <a:lnSpc>
                <a:spcPct val="115000"/>
              </a:lnSpc>
              <a:spcAft>
                <a:spcPts val="815"/>
              </a:spcAft>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4059CC6-7A61-439F-2BF5-2B7288F5B66C}"/>
              </a:ext>
            </a:extLst>
          </p:cNvPr>
          <p:cNvSpPr>
            <a:spLocks noGrp="1"/>
          </p:cNvSpPr>
          <p:nvPr>
            <p:ph type="sldNum" sz="quarter" idx="10"/>
          </p:nvPr>
        </p:nvSpPr>
        <p:spPr/>
        <p:txBody>
          <a:bodyPr/>
          <a:lstStyle/>
          <a:p>
            <a:fld id="{4AB4D875-46E7-724E-9C8C-21CFCB103AB2}" type="slidenum">
              <a:rPr lang="en-US" smtClean="0"/>
              <a:t>4</a:t>
            </a:fld>
            <a:endParaRPr lang="en-US"/>
          </a:p>
        </p:txBody>
      </p:sp>
    </p:spTree>
    <p:extLst>
      <p:ext uri="{BB962C8B-B14F-4D97-AF65-F5344CB8AC3E}">
        <p14:creationId xmlns:p14="http://schemas.microsoft.com/office/powerpoint/2010/main" val="4045431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D9BA0-6AF0-4E0D-F67C-3F225E6A91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F4A453-52E6-FFD6-EF0B-520662069A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6130D2-EED5-0B86-7611-A299F6619A90}"/>
              </a:ext>
            </a:extLst>
          </p:cNvPr>
          <p:cNvSpPr>
            <a:spLocks noGrp="1"/>
          </p:cNvSpPr>
          <p:nvPr>
            <p:ph type="body" idx="1"/>
          </p:nvPr>
        </p:nvSpPr>
        <p:spPr/>
        <p:txBody>
          <a:bodyPr/>
          <a:lstStyle/>
          <a:p>
            <a:pPr>
              <a:lnSpc>
                <a:spcPct val="115000"/>
              </a:lnSpc>
              <a:spcAft>
                <a:spcPts val="815"/>
              </a:spcAft>
            </a:pPr>
            <a:r>
              <a:rPr lang="en-US" sz="1800" kern="100" dirty="0">
                <a:latin typeface="Aptos" panose="020B0004020202020204" pitchFamily="34" charset="0"/>
                <a:ea typeface="Aptos" panose="020B0004020202020204" pitchFamily="34" charset="0"/>
                <a:cs typeface="Times New Roman" panose="02020603050405020304" pitchFamily="18" charset="0"/>
              </a:rPr>
              <a:t>As demand for these services increased, we faced a significant challenge: documentation. Staff were overwhelmed with paperwork, which impacted their ability to focus on client care. </a:t>
            </a:r>
          </a:p>
          <a:p>
            <a:pPr>
              <a:lnSpc>
                <a:spcPct val="115000"/>
              </a:lnSpc>
              <a:spcAft>
                <a:spcPts val="815"/>
              </a:spcAft>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15"/>
              </a:spcAft>
            </a:pPr>
            <a:r>
              <a:rPr lang="en-US" sz="1800" kern="100" dirty="0">
                <a:latin typeface="Aptos" panose="020B0004020202020204" pitchFamily="34" charset="0"/>
                <a:ea typeface="Aptos" panose="020B0004020202020204" pitchFamily="34" charset="0"/>
                <a:cs typeface="Times New Roman" panose="02020603050405020304" pitchFamily="18" charset="0"/>
              </a:rPr>
              <a:t>Documentation requirements were growing, not shrinking. At the same time, we were expanding services — most notably launching the Building Hope program after the Key Bridge collapse to support affected communities. Many of the new clients spoke languages other than English, making the documentation burden even heavier. </a:t>
            </a:r>
          </a:p>
          <a:p>
            <a:pPr>
              <a:lnSpc>
                <a:spcPct val="115000"/>
              </a:lnSpc>
              <a:spcAft>
                <a:spcPts val="815"/>
              </a:spcAft>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15"/>
              </a:spcAft>
            </a:pPr>
            <a:r>
              <a:rPr lang="en-US" sz="1800" kern="100" dirty="0">
                <a:latin typeface="Aptos" panose="020B0004020202020204" pitchFamily="34" charset="0"/>
                <a:ea typeface="Aptos" panose="020B0004020202020204" pitchFamily="34" charset="0"/>
                <a:cs typeface="Times New Roman" panose="02020603050405020304" pitchFamily="18" charset="0"/>
              </a:rPr>
              <a:t>We needed a solution that was deeply integrated into our existing systems — not just a flashy new tool. After a careful review, we chose Bells AI from Netsmart, because it connected directly into our myEvolv EHR system. Bells allows staff to dictate notes in real time, document in multiple languages, and automate assessments like the Arizona Self-Sufficiency Matrix. This dramatically improved the accuracy and speed of our documentation.</a:t>
            </a:r>
          </a:p>
          <a:p>
            <a:pPr>
              <a:lnSpc>
                <a:spcPct val="115000"/>
              </a:lnSpc>
              <a:spcAft>
                <a:spcPts val="815"/>
              </a:spcAft>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15"/>
              </a:spcAft>
            </a:pPr>
            <a:r>
              <a:rPr lang="en-US" sz="1800" kern="100" dirty="0">
                <a:latin typeface="Aptos" panose="020B0004020202020204" pitchFamily="34" charset="0"/>
                <a:ea typeface="Aptos" panose="020B0004020202020204" pitchFamily="34" charset="0"/>
                <a:cs typeface="Times New Roman" panose="02020603050405020304" pitchFamily="18" charset="0"/>
              </a:rPr>
              <a:t>Technology alone doesn’t guarantee success — how you roll it out matters. We involved staff from the beginning, asked for their feedback, and used 'super users' to champion the tool in real-world settings. Training was gradual, to make sure people were comfortable before moving on to more advanced features.“</a:t>
            </a:r>
          </a:p>
          <a:p>
            <a:pPr>
              <a:lnSpc>
                <a:spcPct val="115000"/>
              </a:lnSpc>
              <a:spcAft>
                <a:spcPts val="815"/>
              </a:spcAft>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15"/>
              </a:spcAft>
            </a:pPr>
            <a:r>
              <a:rPr lang="en-US" sz="1800" kern="100" dirty="0">
                <a:latin typeface="Aptos" panose="020B0004020202020204" pitchFamily="34" charset="0"/>
                <a:ea typeface="Aptos" panose="020B0004020202020204" pitchFamily="34" charset="0"/>
                <a:cs typeface="Times New Roman" panose="02020603050405020304" pitchFamily="18" charset="0"/>
              </a:rPr>
              <a:t>The impact has been transformational - Staff now complete documentation much faster. Burnout has been reduced. Building Hope case managers are documenting bilingual referrals with greater accuracy. And better data has strengthened our grant reporting and funding opportunities.</a:t>
            </a:r>
          </a:p>
        </p:txBody>
      </p:sp>
      <p:sp>
        <p:nvSpPr>
          <p:cNvPr id="4" name="Slide Number Placeholder 3">
            <a:extLst>
              <a:ext uri="{FF2B5EF4-FFF2-40B4-BE49-F238E27FC236}">
                <a16:creationId xmlns:a16="http://schemas.microsoft.com/office/drawing/2014/main" id="{A172A41E-C354-949A-BF8B-6B8ABDF266A3}"/>
              </a:ext>
            </a:extLst>
          </p:cNvPr>
          <p:cNvSpPr>
            <a:spLocks noGrp="1"/>
          </p:cNvSpPr>
          <p:nvPr>
            <p:ph type="sldNum" sz="quarter" idx="10"/>
          </p:nvPr>
        </p:nvSpPr>
        <p:spPr/>
        <p:txBody>
          <a:bodyPr/>
          <a:lstStyle/>
          <a:p>
            <a:fld id="{4AB4D875-46E7-724E-9C8C-21CFCB103AB2}" type="slidenum">
              <a:rPr lang="en-US" smtClean="0"/>
              <a:t>5</a:t>
            </a:fld>
            <a:endParaRPr lang="en-US"/>
          </a:p>
        </p:txBody>
      </p:sp>
    </p:spTree>
    <p:extLst>
      <p:ext uri="{BB962C8B-B14F-4D97-AF65-F5344CB8AC3E}">
        <p14:creationId xmlns:p14="http://schemas.microsoft.com/office/powerpoint/2010/main" val="3314548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AC56E-8B97-2E42-34AC-DC0E33A3F9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148C13-EA8D-6A58-DBB5-BCA70BAE0D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FB45CD-9CA3-ACEE-8B4F-CA3314311118}"/>
              </a:ext>
            </a:extLst>
          </p:cNvPr>
          <p:cNvSpPr>
            <a:spLocks noGrp="1"/>
          </p:cNvSpPr>
          <p:nvPr>
            <p:ph type="body" idx="1"/>
          </p:nvPr>
        </p:nvSpPr>
        <p:spPr/>
        <p:txBody>
          <a:bodyPr/>
          <a:lstStyle/>
          <a:p>
            <a:pPr>
              <a:lnSpc>
                <a:spcPct val="115000"/>
              </a:lnSpc>
              <a:spcAft>
                <a:spcPts val="815"/>
              </a:spcAft>
            </a:pPr>
            <a:r>
              <a:rPr lang="en-US" sz="1800" kern="100" dirty="0">
                <a:latin typeface="Aptos" panose="020B0004020202020204" pitchFamily="34" charset="0"/>
                <a:ea typeface="Aptos" panose="020B0004020202020204" pitchFamily="34" charset="0"/>
                <a:cs typeface="Times New Roman" panose="02020603050405020304" pitchFamily="18" charset="0"/>
              </a:rPr>
              <a:t>Imagine a case manager logging into one platform and seeing: this client is receiving rental support, is in a parenting class, and just completed intake for substance use counseling. That’s the power of connected data — not just for leadership, but for the people doing the work.</a:t>
            </a:r>
          </a:p>
        </p:txBody>
      </p:sp>
      <p:sp>
        <p:nvSpPr>
          <p:cNvPr id="4" name="Slide Number Placeholder 3">
            <a:extLst>
              <a:ext uri="{FF2B5EF4-FFF2-40B4-BE49-F238E27FC236}">
                <a16:creationId xmlns:a16="http://schemas.microsoft.com/office/drawing/2014/main" id="{7488194B-142C-F3DB-5736-3CEE4AD718E6}"/>
              </a:ext>
            </a:extLst>
          </p:cNvPr>
          <p:cNvSpPr>
            <a:spLocks noGrp="1"/>
          </p:cNvSpPr>
          <p:nvPr>
            <p:ph type="sldNum" sz="quarter" idx="10"/>
          </p:nvPr>
        </p:nvSpPr>
        <p:spPr/>
        <p:txBody>
          <a:bodyPr/>
          <a:lstStyle/>
          <a:p>
            <a:fld id="{4AB4D875-46E7-724E-9C8C-21CFCB103AB2}" type="slidenum">
              <a:rPr lang="en-US" smtClean="0"/>
              <a:t>6</a:t>
            </a:fld>
            <a:endParaRPr lang="en-US"/>
          </a:p>
        </p:txBody>
      </p:sp>
    </p:spTree>
    <p:extLst>
      <p:ext uri="{BB962C8B-B14F-4D97-AF65-F5344CB8AC3E}">
        <p14:creationId xmlns:p14="http://schemas.microsoft.com/office/powerpoint/2010/main" val="2976912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19367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bwMode="auto">
          <a:xfrm>
            <a:off x="0" y="0"/>
            <a:ext cx="9144000" cy="995680"/>
          </a:xfrm>
          <a:prstGeom prst="rect">
            <a:avLst/>
          </a:prstGeom>
          <a:solidFill>
            <a:srgbClr val="4071AA"/>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pic>
        <p:nvPicPr>
          <p:cNvPr id="10" name="Picture 9" descr="CCB_Horizontal_REV.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945217" y="146611"/>
            <a:ext cx="5156792" cy="692038"/>
          </a:xfrm>
          <a:prstGeom prst="rect">
            <a:avLst/>
          </a:prstGeom>
        </p:spPr>
      </p:pic>
    </p:spTree>
    <p:extLst>
      <p:ext uri="{BB962C8B-B14F-4D97-AF65-F5344CB8AC3E}">
        <p14:creationId xmlns:p14="http://schemas.microsoft.com/office/powerpoint/2010/main" val="788420702"/>
      </p:ext>
    </p:extLst>
  </p:cSld>
  <p:clrMap bg1="lt1" tx1="dk1" bg2="lt2" tx2="dk2" accent1="accent1" accent2="accent2" accent3="accent3" accent4="accent4" accent5="accent5" accent6="accent6" hlink="hlink" folHlink="folHlink"/>
  <p:sldLayoutIdLst>
    <p:sldLayoutId id="2147483649" r:id="rId1"/>
  </p:sldLayoutIdLst>
  <p:transition spd="slow">
    <p:wip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ctr" defTabSz="457200" rtl="0" eaLnBrk="1" fontAlgn="auto" latinLnBrk="0" hangingPunct="1">
        <a:lnSpc>
          <a:spcPct val="100000"/>
        </a:lnSpc>
        <a:spcBef>
          <a:spcPct val="20000"/>
        </a:spcBef>
        <a:spcAft>
          <a:spcPts val="0"/>
        </a:spcAft>
        <a:buClrTx/>
        <a:buSzTx/>
        <a:buFont typeface="Arial"/>
        <a:buNone/>
        <a:tabLst/>
        <a:defRPr sz="3200" kern="1200">
          <a:solidFill>
            <a:srgbClr val="3E70A8"/>
          </a:solidFill>
          <a:latin typeface="Arial Black"/>
          <a:ea typeface="+mn-ea"/>
          <a:cs typeface="Arial Black"/>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9144000" cy="995680"/>
          </a:xfrm>
          <a:prstGeom prst="rect">
            <a:avLst/>
          </a:prstGeom>
          <a:solidFill>
            <a:srgbClr val="4071AA"/>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pic>
        <p:nvPicPr>
          <p:cNvPr id="5" name="Picture 4" descr="CCB_Horizontal_REV.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5217" y="146611"/>
            <a:ext cx="5156792" cy="692038"/>
          </a:xfrm>
          <a:prstGeom prst="rect">
            <a:avLst/>
          </a:prstGeom>
        </p:spPr>
      </p:pic>
      <p:sp>
        <p:nvSpPr>
          <p:cNvPr id="7" name="TextBox 6"/>
          <p:cNvSpPr txBox="1"/>
          <p:nvPr/>
        </p:nvSpPr>
        <p:spPr>
          <a:xfrm>
            <a:off x="-63500" y="6410960"/>
            <a:ext cx="9144000" cy="307777"/>
          </a:xfrm>
          <a:prstGeom prst="rect">
            <a:avLst/>
          </a:prstGeom>
          <a:noFill/>
        </p:spPr>
        <p:txBody>
          <a:bodyPr wrap="square" rtlCol="0">
            <a:spAutoFit/>
          </a:bodyPr>
          <a:lstStyle/>
          <a:p>
            <a:pPr algn="ctr"/>
            <a:r>
              <a:rPr lang="en-US" sz="1400" cap="none" baseline="0" dirty="0">
                <a:solidFill>
                  <a:schemeClr val="bg1">
                    <a:alpha val="74000"/>
                  </a:schemeClr>
                </a:solidFill>
                <a:latin typeface="Arial"/>
              </a:rPr>
              <a:t>DIGNITY | COMPASSION | HUMILITY | COLLABORATION | EXCELLENCE | INTEGRITY</a:t>
            </a:r>
          </a:p>
        </p:txBody>
      </p:sp>
      <p:sp>
        <p:nvSpPr>
          <p:cNvPr id="10" name="TextBox 9"/>
          <p:cNvSpPr txBox="1"/>
          <p:nvPr/>
        </p:nvSpPr>
        <p:spPr>
          <a:xfrm>
            <a:off x="573509" y="1392027"/>
            <a:ext cx="7607904" cy="197592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90000"/>
              </a:lnSpc>
            </a:pPr>
            <a:r>
              <a:rPr lang="en-US" sz="3600" b="1" dirty="0">
                <a:solidFill>
                  <a:srgbClr val="3E70A8"/>
                </a:solidFill>
                <a:latin typeface="Arial" panose="020B0604020202020204" pitchFamily="34" charset="0"/>
                <a:cs typeface="Arial" panose="020B0604020202020204" pitchFamily="34" charset="0"/>
              </a:rPr>
              <a:t>Seeing the Whole Picture: Empowering Programs with Integrated Data</a:t>
            </a:r>
          </a:p>
          <a:p>
            <a:pPr algn="ctr">
              <a:lnSpc>
                <a:spcPct val="90000"/>
              </a:lnSpc>
            </a:pPr>
            <a:endParaRPr lang="en-US" sz="2800" dirty="0">
              <a:solidFill>
                <a:srgbClr val="3E70A8"/>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D915DF4-DAB0-8068-9903-B6BA24F1ECC5}"/>
              </a:ext>
            </a:extLst>
          </p:cNvPr>
          <p:cNvPicPr>
            <a:picLocks noChangeAspect="1"/>
          </p:cNvPicPr>
          <p:nvPr/>
        </p:nvPicPr>
        <p:blipFill>
          <a:blip r:embed="rId4"/>
          <a:stretch>
            <a:fillRect/>
          </a:stretch>
        </p:blipFill>
        <p:spPr>
          <a:xfrm>
            <a:off x="941631" y="3983288"/>
            <a:ext cx="2837992" cy="1891995"/>
          </a:xfrm>
          <a:prstGeom prst="rect">
            <a:avLst/>
          </a:prstGeom>
        </p:spPr>
      </p:pic>
      <p:pic>
        <p:nvPicPr>
          <p:cNvPr id="3" name="Picture 2">
            <a:extLst>
              <a:ext uri="{FF2B5EF4-FFF2-40B4-BE49-F238E27FC236}">
                <a16:creationId xmlns:a16="http://schemas.microsoft.com/office/drawing/2014/main" id="{88B8F26A-D410-5844-C36D-FADADAC882B9}"/>
              </a:ext>
            </a:extLst>
          </p:cNvPr>
          <p:cNvPicPr>
            <a:picLocks noChangeAspect="1"/>
          </p:cNvPicPr>
          <p:nvPr/>
        </p:nvPicPr>
        <p:blipFill>
          <a:blip r:embed="rId5"/>
          <a:stretch>
            <a:fillRect/>
          </a:stretch>
        </p:blipFill>
        <p:spPr>
          <a:xfrm>
            <a:off x="6024125" y="3983288"/>
            <a:ext cx="2680739" cy="1797402"/>
          </a:xfrm>
          <a:prstGeom prst="rect">
            <a:avLst/>
          </a:prstGeom>
        </p:spPr>
      </p:pic>
    </p:spTree>
    <p:extLst>
      <p:ext uri="{BB962C8B-B14F-4D97-AF65-F5344CB8AC3E}">
        <p14:creationId xmlns:p14="http://schemas.microsoft.com/office/powerpoint/2010/main" val="242476642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B7D4A3A-E98C-6195-E2CD-92B9E5D86D65}"/>
              </a:ext>
            </a:extLst>
          </p:cNvPr>
          <p:cNvGraphicFramePr/>
          <p:nvPr>
            <p:extLst>
              <p:ext uri="{D42A27DB-BD31-4B8C-83A1-F6EECF244321}">
                <p14:modId xmlns:p14="http://schemas.microsoft.com/office/powerpoint/2010/main" val="2412368556"/>
              </p:ext>
            </p:extLst>
          </p:nvPr>
        </p:nvGraphicFramePr>
        <p:xfrm>
          <a:off x="2712720" y="2148434"/>
          <a:ext cx="6003290" cy="4160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38125" y="1161058"/>
            <a:ext cx="8686800" cy="840230"/>
          </a:xfrm>
          <a:prstGeom prst="rect">
            <a:avLst/>
          </a:prstGeom>
          <a:noFill/>
        </p:spPr>
        <p:txBody>
          <a:bodyPr wrap="square" rtlCol="0">
            <a:spAutoFit/>
          </a:bodyPr>
          <a:lstStyle/>
          <a:p>
            <a:pPr algn="ctr">
              <a:lnSpc>
                <a:spcPct val="90000"/>
              </a:lnSpc>
            </a:pPr>
            <a:r>
              <a:rPr lang="en-US" sz="5400" dirty="0">
                <a:solidFill>
                  <a:srgbClr val="3E70A8"/>
                </a:solidFill>
                <a:latin typeface="Arial Black"/>
              </a:rPr>
              <a:t>Our Challenges</a:t>
            </a:r>
          </a:p>
        </p:txBody>
      </p:sp>
      <p:pic>
        <p:nvPicPr>
          <p:cNvPr id="4" name="Picture 3">
            <a:extLst>
              <a:ext uri="{FF2B5EF4-FFF2-40B4-BE49-F238E27FC236}">
                <a16:creationId xmlns:a16="http://schemas.microsoft.com/office/drawing/2014/main" id="{C857836E-F272-5F45-4550-ADD66A76D0C1}"/>
              </a:ext>
            </a:extLst>
          </p:cNvPr>
          <p:cNvPicPr>
            <a:picLocks noChangeAspect="1"/>
          </p:cNvPicPr>
          <p:nvPr/>
        </p:nvPicPr>
        <p:blipFill>
          <a:blip r:embed="rId8"/>
          <a:stretch>
            <a:fillRect/>
          </a:stretch>
        </p:blipFill>
        <p:spPr>
          <a:xfrm>
            <a:off x="238125" y="2447398"/>
            <a:ext cx="2213040" cy="1469263"/>
          </a:xfrm>
          <a:prstGeom prst="rect">
            <a:avLst/>
          </a:prstGeom>
        </p:spPr>
      </p:pic>
      <p:pic>
        <p:nvPicPr>
          <p:cNvPr id="5" name="Picture 4">
            <a:extLst>
              <a:ext uri="{FF2B5EF4-FFF2-40B4-BE49-F238E27FC236}">
                <a16:creationId xmlns:a16="http://schemas.microsoft.com/office/drawing/2014/main" id="{8E350459-7A8E-8BAC-20E1-A13D4F4402DA}"/>
              </a:ext>
            </a:extLst>
          </p:cNvPr>
          <p:cNvPicPr>
            <a:picLocks noChangeAspect="1"/>
          </p:cNvPicPr>
          <p:nvPr/>
        </p:nvPicPr>
        <p:blipFill>
          <a:blip r:embed="rId9"/>
          <a:stretch>
            <a:fillRect/>
          </a:stretch>
        </p:blipFill>
        <p:spPr>
          <a:xfrm>
            <a:off x="238125" y="4362771"/>
            <a:ext cx="2200847" cy="1463167"/>
          </a:xfrm>
          <a:prstGeom prst="rect">
            <a:avLst/>
          </a:prstGeom>
        </p:spPr>
      </p:pic>
    </p:spTree>
    <p:extLst>
      <p:ext uri="{BB962C8B-B14F-4D97-AF65-F5344CB8AC3E}">
        <p14:creationId xmlns:p14="http://schemas.microsoft.com/office/powerpoint/2010/main" val="218305733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F1B4B-3505-12A6-1863-56B0F001C1F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295BBDB-2D8A-0BA3-6B1F-B9B62CBAF690}"/>
              </a:ext>
            </a:extLst>
          </p:cNvPr>
          <p:cNvSpPr txBox="1"/>
          <p:nvPr/>
        </p:nvSpPr>
        <p:spPr>
          <a:xfrm>
            <a:off x="238125" y="1161058"/>
            <a:ext cx="8686800" cy="854080"/>
          </a:xfrm>
          <a:prstGeom prst="rect">
            <a:avLst/>
          </a:prstGeom>
          <a:noFill/>
        </p:spPr>
        <p:txBody>
          <a:bodyPr wrap="square" rtlCol="0">
            <a:spAutoFit/>
          </a:bodyPr>
          <a:lstStyle/>
          <a:p>
            <a:pPr algn="ctr">
              <a:lnSpc>
                <a:spcPct val="90000"/>
              </a:lnSpc>
            </a:pPr>
            <a:r>
              <a:rPr lang="en-US" sz="5400" dirty="0">
                <a:solidFill>
                  <a:srgbClr val="3E70A8"/>
                </a:solidFill>
                <a:latin typeface="Arial Black"/>
              </a:rPr>
              <a:t>What’s at Stake</a:t>
            </a:r>
          </a:p>
        </p:txBody>
      </p:sp>
      <p:graphicFrame>
        <p:nvGraphicFramePr>
          <p:cNvPr id="4" name="Diagram 3">
            <a:extLst>
              <a:ext uri="{FF2B5EF4-FFF2-40B4-BE49-F238E27FC236}">
                <a16:creationId xmlns:a16="http://schemas.microsoft.com/office/drawing/2014/main" id="{33C60EA5-C251-B181-34E6-ACDC74B7E49A}"/>
              </a:ext>
            </a:extLst>
          </p:cNvPr>
          <p:cNvGraphicFramePr/>
          <p:nvPr>
            <p:extLst>
              <p:ext uri="{D42A27DB-BD31-4B8C-83A1-F6EECF244321}">
                <p14:modId xmlns:p14="http://schemas.microsoft.com/office/powerpoint/2010/main" val="1742058568"/>
              </p:ext>
            </p:extLst>
          </p:nvPr>
        </p:nvGraphicFramePr>
        <p:xfrm>
          <a:off x="540252" y="2178121"/>
          <a:ext cx="8063496" cy="4034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456302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3E2B4-CF17-6811-11D2-5ED2D13EF42C}"/>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73A6D97-F5A1-8160-B381-264F1DEDE1DB}"/>
              </a:ext>
            </a:extLst>
          </p:cNvPr>
          <p:cNvGraphicFramePr/>
          <p:nvPr>
            <p:extLst>
              <p:ext uri="{D42A27DB-BD31-4B8C-83A1-F6EECF244321}">
                <p14:modId xmlns:p14="http://schemas.microsoft.com/office/powerpoint/2010/main" val="2792228504"/>
              </p:ext>
            </p:extLst>
          </p:nvPr>
        </p:nvGraphicFramePr>
        <p:xfrm>
          <a:off x="3332480" y="2001288"/>
          <a:ext cx="5423849" cy="4501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C89AF000-3B6E-0413-B857-2C197CD52BC1}"/>
              </a:ext>
            </a:extLst>
          </p:cNvPr>
          <p:cNvSpPr txBox="1"/>
          <p:nvPr/>
        </p:nvSpPr>
        <p:spPr>
          <a:xfrm>
            <a:off x="238125" y="1161058"/>
            <a:ext cx="8686800" cy="840230"/>
          </a:xfrm>
          <a:prstGeom prst="rect">
            <a:avLst/>
          </a:prstGeom>
          <a:noFill/>
        </p:spPr>
        <p:txBody>
          <a:bodyPr wrap="square" rtlCol="0">
            <a:spAutoFit/>
          </a:bodyPr>
          <a:lstStyle/>
          <a:p>
            <a:pPr algn="ctr">
              <a:lnSpc>
                <a:spcPct val="90000"/>
              </a:lnSpc>
            </a:pPr>
            <a:r>
              <a:rPr lang="en-US" sz="5400" dirty="0">
                <a:solidFill>
                  <a:srgbClr val="3E70A8"/>
                </a:solidFill>
                <a:latin typeface="Arial Black"/>
              </a:rPr>
              <a:t>Our Current Solutions</a:t>
            </a:r>
          </a:p>
        </p:txBody>
      </p:sp>
      <p:pic>
        <p:nvPicPr>
          <p:cNvPr id="3" name="Picture 2">
            <a:extLst>
              <a:ext uri="{FF2B5EF4-FFF2-40B4-BE49-F238E27FC236}">
                <a16:creationId xmlns:a16="http://schemas.microsoft.com/office/drawing/2014/main" id="{0C1B5BB4-4EA1-F01F-CE35-5A9D14288103}"/>
              </a:ext>
            </a:extLst>
          </p:cNvPr>
          <p:cNvPicPr>
            <a:picLocks noChangeAspect="1"/>
          </p:cNvPicPr>
          <p:nvPr/>
        </p:nvPicPr>
        <p:blipFill>
          <a:blip r:embed="rId8"/>
          <a:stretch>
            <a:fillRect/>
          </a:stretch>
        </p:blipFill>
        <p:spPr>
          <a:xfrm>
            <a:off x="238125" y="3086849"/>
            <a:ext cx="2850355" cy="1710213"/>
          </a:xfrm>
          <a:prstGeom prst="rect">
            <a:avLst/>
          </a:prstGeom>
        </p:spPr>
      </p:pic>
    </p:spTree>
    <p:extLst>
      <p:ext uri="{BB962C8B-B14F-4D97-AF65-F5344CB8AC3E}">
        <p14:creationId xmlns:p14="http://schemas.microsoft.com/office/powerpoint/2010/main" val="123962198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2DC3F-2BCA-20BF-D5C0-4F8F7640B88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92EA6CA-A1EE-2684-8010-B5819F5DE579}"/>
              </a:ext>
            </a:extLst>
          </p:cNvPr>
          <p:cNvSpPr txBox="1"/>
          <p:nvPr/>
        </p:nvSpPr>
        <p:spPr>
          <a:xfrm>
            <a:off x="238125" y="1161058"/>
            <a:ext cx="8686800" cy="757130"/>
          </a:xfrm>
          <a:prstGeom prst="rect">
            <a:avLst/>
          </a:prstGeom>
          <a:noFill/>
        </p:spPr>
        <p:txBody>
          <a:bodyPr wrap="square" rtlCol="0">
            <a:spAutoFit/>
          </a:bodyPr>
          <a:lstStyle/>
          <a:p>
            <a:pPr algn="ctr">
              <a:lnSpc>
                <a:spcPct val="90000"/>
              </a:lnSpc>
            </a:pPr>
            <a:r>
              <a:rPr lang="en-US" sz="2400" dirty="0">
                <a:solidFill>
                  <a:srgbClr val="3E70A8"/>
                </a:solidFill>
                <a:latin typeface="Arial Black"/>
              </a:rPr>
              <a:t>Catholic Charities of Baltimore: Enhancing Support Services with Bells AI</a:t>
            </a:r>
          </a:p>
        </p:txBody>
      </p:sp>
      <p:graphicFrame>
        <p:nvGraphicFramePr>
          <p:cNvPr id="4" name="Diagram 3">
            <a:extLst>
              <a:ext uri="{FF2B5EF4-FFF2-40B4-BE49-F238E27FC236}">
                <a16:creationId xmlns:a16="http://schemas.microsoft.com/office/drawing/2014/main" id="{444AC3F6-89AF-A277-8398-609BA6608A1A}"/>
              </a:ext>
            </a:extLst>
          </p:cNvPr>
          <p:cNvGraphicFramePr/>
          <p:nvPr>
            <p:extLst>
              <p:ext uri="{D42A27DB-BD31-4B8C-83A1-F6EECF244321}">
                <p14:modId xmlns:p14="http://schemas.microsoft.com/office/powerpoint/2010/main" val="83232394"/>
              </p:ext>
            </p:extLst>
          </p:nvPr>
        </p:nvGraphicFramePr>
        <p:xfrm>
          <a:off x="462337" y="2041479"/>
          <a:ext cx="8021477" cy="4510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868817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0D8E2-3290-47E8-A5AE-74B0D83CA22E}"/>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8161AD0-06DD-97E0-D158-20FC837E78A2}"/>
              </a:ext>
            </a:extLst>
          </p:cNvPr>
          <p:cNvGraphicFramePr/>
          <p:nvPr>
            <p:extLst>
              <p:ext uri="{D42A27DB-BD31-4B8C-83A1-F6EECF244321}">
                <p14:modId xmlns:p14="http://schemas.microsoft.com/office/powerpoint/2010/main" val="600281671"/>
              </p:ext>
            </p:extLst>
          </p:nvPr>
        </p:nvGraphicFramePr>
        <p:xfrm>
          <a:off x="388882" y="2749185"/>
          <a:ext cx="5023945" cy="366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497A152-1C8A-CD86-0DC5-965026715346}"/>
              </a:ext>
            </a:extLst>
          </p:cNvPr>
          <p:cNvSpPr txBox="1"/>
          <p:nvPr/>
        </p:nvSpPr>
        <p:spPr>
          <a:xfrm>
            <a:off x="238125" y="1161058"/>
            <a:ext cx="8686800" cy="1588127"/>
          </a:xfrm>
          <a:prstGeom prst="rect">
            <a:avLst/>
          </a:prstGeom>
          <a:noFill/>
        </p:spPr>
        <p:txBody>
          <a:bodyPr wrap="square" rtlCol="0">
            <a:spAutoFit/>
          </a:bodyPr>
          <a:lstStyle/>
          <a:p>
            <a:pPr algn="ctr">
              <a:lnSpc>
                <a:spcPct val="90000"/>
              </a:lnSpc>
            </a:pPr>
            <a:r>
              <a:rPr lang="en-US" sz="5400" dirty="0">
                <a:solidFill>
                  <a:srgbClr val="3E70A8"/>
                </a:solidFill>
                <a:latin typeface="Arial Black"/>
              </a:rPr>
              <a:t>What Front-Line Staff Need</a:t>
            </a:r>
          </a:p>
        </p:txBody>
      </p:sp>
      <p:pic>
        <p:nvPicPr>
          <p:cNvPr id="4" name="Picture 3">
            <a:extLst>
              <a:ext uri="{FF2B5EF4-FFF2-40B4-BE49-F238E27FC236}">
                <a16:creationId xmlns:a16="http://schemas.microsoft.com/office/drawing/2014/main" id="{20DB89AD-6A90-3EC5-C09B-22BEF0F62718}"/>
              </a:ext>
            </a:extLst>
          </p:cNvPr>
          <p:cNvPicPr>
            <a:picLocks noChangeAspect="1"/>
          </p:cNvPicPr>
          <p:nvPr/>
        </p:nvPicPr>
        <p:blipFill>
          <a:blip r:embed="rId8"/>
          <a:stretch>
            <a:fillRect/>
          </a:stretch>
        </p:blipFill>
        <p:spPr>
          <a:xfrm>
            <a:off x="5585596" y="3272754"/>
            <a:ext cx="3169522" cy="2119052"/>
          </a:xfrm>
          <a:prstGeom prst="rect">
            <a:avLst/>
          </a:prstGeom>
        </p:spPr>
      </p:pic>
    </p:spTree>
    <p:extLst>
      <p:ext uri="{BB962C8B-B14F-4D97-AF65-F5344CB8AC3E}">
        <p14:creationId xmlns:p14="http://schemas.microsoft.com/office/powerpoint/2010/main" val="51935910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ock-49834050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90600"/>
            <a:ext cx="9144000" cy="5956300"/>
          </a:xfrm>
          <a:prstGeom prst="rect">
            <a:avLst/>
          </a:prstGeom>
        </p:spPr>
      </p:pic>
    </p:spTree>
    <p:extLst>
      <p:ext uri="{BB962C8B-B14F-4D97-AF65-F5344CB8AC3E}">
        <p14:creationId xmlns:p14="http://schemas.microsoft.com/office/powerpoint/2010/main" val="2101743931"/>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1972</TotalTime>
  <Words>1125</Words>
  <Application>Microsoft Office PowerPoint</Application>
  <PresentationFormat>On-screen Show (4:3)</PresentationFormat>
  <Paragraphs>90</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Arial</vt:lpstr>
      <vt:lpstr>Arial Black</vt:lpstr>
      <vt:lpstr>Calibri</vt:lpstr>
      <vt:lpstr>Segoe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Denise Burns</dc:creator>
  <cp:lastModifiedBy>Jane Terry</cp:lastModifiedBy>
  <cp:revision>260</cp:revision>
  <cp:lastPrinted>2025-05-15T10:56:30Z</cp:lastPrinted>
  <dcterms:created xsi:type="dcterms:W3CDTF">2018-11-27T19:35:45Z</dcterms:created>
  <dcterms:modified xsi:type="dcterms:W3CDTF">2025-05-15T10:56:37Z</dcterms:modified>
</cp:coreProperties>
</file>